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63" r:id="rId2"/>
    <p:sldId id="267" r:id="rId3"/>
    <p:sldId id="256" r:id="rId4"/>
    <p:sldId id="268" r:id="rId5"/>
    <p:sldId id="269" r:id="rId6"/>
    <p:sldId id="258" r:id="rId7"/>
    <p:sldId id="257" r:id="rId8"/>
    <p:sldId id="265" r:id="rId9"/>
    <p:sldId id="276" r:id="rId10"/>
    <p:sldId id="274" r:id="rId11"/>
    <p:sldId id="272" r:id="rId12"/>
    <p:sldId id="275" r:id="rId13"/>
    <p:sldId id="27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2950" autoAdjust="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5" name="Footer Placeholder 4"/>
          <p:cNvSpPr>
            <a:spLocks noGrp="1"/>
          </p:cNvSpPr>
          <p:nvPr>
            <p:ph type="ftr" sz="quarter" idx="11"/>
          </p:nvPr>
        </p:nvSpPr>
        <p:spPr>
          <a:xfrm>
            <a:off x="812805" y="6272785"/>
            <a:ext cx="4745736" cy="365125"/>
          </a:xfrm>
        </p:spPr>
        <p:txBody>
          <a:bodyPr/>
          <a:lstStyle/>
          <a:p>
            <a:endParaRPr lang="ar-SA"/>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440099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0631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152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3453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1B8ABB09-4A1D-463E-8065-109CC2B7EFAA}" type="datetimeFigureOut">
              <a:rPr lang="ar-SA" smtClean="0"/>
              <a:pPr/>
              <a:t>06/07/1442</a:t>
            </a:fld>
            <a:endParaRPr lang="ar-SA"/>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ar-SA"/>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52219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217229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74036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1B8ABB09-4A1D-463E-8065-109CC2B7EFAA}" type="datetimeFigureOut">
              <a:rPr lang="ar-SA" smtClean="0"/>
              <a:pPr/>
              <a:t>06/07/1442</a:t>
            </a:fld>
            <a:endParaRPr lang="ar-SA"/>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4034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86411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10" name="Footer Placeholder 9"/>
          <p:cNvSpPr>
            <a:spLocks noGrp="1"/>
          </p:cNvSpPr>
          <p:nvPr>
            <p:ph type="ftr" sz="quarter" idx="11"/>
          </p:nvPr>
        </p:nvSpPr>
        <p:spPr/>
        <p:txBody>
          <a:bodyPr/>
          <a:lstStyle/>
          <a:p>
            <a:endParaRPr lang="ar-SA"/>
          </a:p>
        </p:txBody>
      </p:sp>
      <p:sp>
        <p:nvSpPr>
          <p:cNvPr id="11" name="Slide Number Placeholder 10"/>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3275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1B8ABB09-4A1D-463E-8065-109CC2B7EFAA}" type="datetimeFigureOut">
              <a:rPr lang="ar-SA" smtClean="0"/>
              <a:pPr/>
              <a:t>06/07/1442</a:t>
            </a:fld>
            <a:endParaRPr lang="ar-SA"/>
          </a:p>
        </p:txBody>
      </p:sp>
      <p:sp>
        <p:nvSpPr>
          <p:cNvPr id="10" name="Slide Number Placeholder 9"/>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032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1B8ABB09-4A1D-463E-8065-109CC2B7EFAA}" type="datetimeFigureOut">
              <a:rPr lang="ar-SA" smtClean="0"/>
              <a:pPr/>
              <a:t>06/07/1442</a:t>
            </a:fld>
            <a:endParaRPr lang="ar-S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ar-SA"/>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72658854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sa/imgres?imgurl=http://www.camlab.co.uk/siteimages/glassware/fl00330_fl00365.gif&amp;imgrefurl=http://www.camlab.co.uk/item.asp?itemid=21209&amp;categoryid=574&amp;key=&amp;letter=&amp;browsecategoryid=0&amp;usg=__u8z5l5Mb3BaUkHywy4znP8RuSRU=&amp;h=847&amp;w=503&amp;sz=42&amp;hl=ar&amp;start=22&amp;zoom=1&amp;tbnid=CHJhS2_sC_YMIM:&amp;tbnh=145&amp;tbnw=86&amp;prev=/images?q=conical+flask&amp;start=20&amp;hl=ar&amp;safe=active&amp;sa=N&amp;gbv=2&amp;tbs=isch:1&amp;itbs=1"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3323955"/>
            <a:ext cx="4186808" cy="1113158"/>
          </a:xfrm>
        </p:spPr>
        <p:txBody>
          <a:bodyPr>
            <a:normAutofit fontScale="90000"/>
          </a:bodyPr>
          <a:lstStyle/>
          <a:p>
            <a:pPr algn="ctr"/>
            <a:r>
              <a:rPr lang="en-US" sz="2800" b="1" dirty="0" err="1"/>
              <a:t>Cls</a:t>
            </a:r>
            <a:r>
              <a:rPr lang="en-US" sz="2800" b="1" dirty="0"/>
              <a:t> 282</a:t>
            </a:r>
            <a:br>
              <a:rPr lang="en-US" sz="2800" b="1" dirty="0"/>
            </a:br>
            <a:r>
              <a:rPr lang="en-US" sz="2800" b="1" dirty="0" err="1"/>
              <a:t>haifa</a:t>
            </a:r>
            <a:r>
              <a:rPr lang="en-US" sz="2800" b="1" dirty="0"/>
              <a:t> </a:t>
            </a:r>
            <a:r>
              <a:rPr lang="en-US" sz="2800" b="1" dirty="0" err="1"/>
              <a:t>altwaijry</a:t>
            </a:r>
            <a:br>
              <a:rPr lang="en-US" sz="2800" b="1" dirty="0"/>
            </a:br>
            <a:r>
              <a:rPr lang="en-US" sz="2800" b="1" dirty="0"/>
              <a:t>Daheeya Alenazi</a:t>
            </a:r>
            <a:endParaRPr lang="ar-SA" sz="2800" b="1" dirty="0"/>
          </a:p>
        </p:txBody>
      </p:sp>
      <p:sp>
        <p:nvSpPr>
          <p:cNvPr id="3" name="عنصر نائب للمحتوى 2"/>
          <p:cNvSpPr>
            <a:spLocks noGrp="1"/>
          </p:cNvSpPr>
          <p:nvPr>
            <p:ph idx="1"/>
          </p:nvPr>
        </p:nvSpPr>
        <p:spPr>
          <a:xfrm>
            <a:off x="683568" y="1628800"/>
            <a:ext cx="7558608" cy="1281536"/>
          </a:xfrm>
        </p:spPr>
        <p:txBody>
          <a:bodyPr>
            <a:normAutofit/>
          </a:bodyPr>
          <a:lstStyle/>
          <a:p>
            <a:pPr algn="ctr">
              <a:buNone/>
            </a:pPr>
            <a:r>
              <a:rPr lang="en-US" sz="3600" dirty="0">
                <a:solidFill>
                  <a:schemeClr val="tx2">
                    <a:lumMod val="75000"/>
                  </a:schemeClr>
                </a:solidFill>
              </a:rPr>
              <a:t>Effect of bile salts on pancreatic lipase activity</a:t>
            </a:r>
            <a:endParaRPr lang="ar-SA" sz="3600"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CHJhS2_sC_YMIM:http://www.camlab.co.uk/siteimages%252Fglassware%252Ffl00330_fl00365.gif">
            <a:hlinkClick r:id="rId2"/>
          </p:cNvPr>
          <p:cNvPicPr>
            <a:picLocks noChangeAspect="1" noChangeArrowheads="1"/>
          </p:cNvPicPr>
          <p:nvPr/>
        </p:nvPicPr>
        <p:blipFill>
          <a:blip r:embed="rId3" cstate="print"/>
          <a:srcRect/>
          <a:stretch>
            <a:fillRect/>
          </a:stretch>
        </p:blipFill>
        <p:spPr bwMode="auto">
          <a:xfrm>
            <a:off x="3352800" y="2209800"/>
            <a:ext cx="819150" cy="1381126"/>
          </a:xfrm>
          <a:prstGeom prst="rect">
            <a:avLst/>
          </a:prstGeom>
          <a:noFill/>
        </p:spPr>
      </p:pic>
      <p:pic>
        <p:nvPicPr>
          <p:cNvPr id="1028" name="Picture 4" descr="http://t1.gstatic.com/images?q=tbn:CHJhS2_sC_YMIM:http://www.camlab.co.uk/siteimages%252Fglassware%252Ffl00330_fl00365.gif">
            <a:hlinkClick r:id="rId2"/>
          </p:cNvPr>
          <p:cNvPicPr>
            <a:picLocks noChangeAspect="1" noChangeArrowheads="1"/>
          </p:cNvPicPr>
          <p:nvPr/>
        </p:nvPicPr>
        <p:blipFill>
          <a:blip r:embed="rId3" cstate="print"/>
          <a:srcRect/>
          <a:stretch>
            <a:fillRect/>
          </a:stretch>
        </p:blipFill>
        <p:spPr bwMode="auto">
          <a:xfrm>
            <a:off x="5181600" y="2209800"/>
            <a:ext cx="819150" cy="1381126"/>
          </a:xfrm>
          <a:prstGeom prst="rect">
            <a:avLst/>
          </a:prstGeom>
          <a:noFill/>
        </p:spPr>
      </p:pic>
      <p:sp>
        <p:nvSpPr>
          <p:cNvPr id="5" name="TextBox 4"/>
          <p:cNvSpPr txBox="1"/>
          <p:nvPr/>
        </p:nvSpPr>
        <p:spPr>
          <a:xfrm>
            <a:off x="3352800" y="1371600"/>
            <a:ext cx="317716" cy="523220"/>
          </a:xfrm>
          <a:prstGeom prst="rect">
            <a:avLst/>
          </a:prstGeom>
          <a:noFill/>
        </p:spPr>
        <p:txBody>
          <a:bodyPr wrap="square" rtlCol="0">
            <a:spAutoFit/>
          </a:bodyPr>
          <a:lstStyle/>
          <a:p>
            <a:r>
              <a:rPr lang="en-US" sz="2800" dirty="0"/>
              <a:t>A</a:t>
            </a:r>
          </a:p>
        </p:txBody>
      </p:sp>
      <p:sp>
        <p:nvSpPr>
          <p:cNvPr id="6" name="TextBox 5"/>
          <p:cNvSpPr txBox="1"/>
          <p:nvPr/>
        </p:nvSpPr>
        <p:spPr>
          <a:xfrm>
            <a:off x="5148064" y="1340768"/>
            <a:ext cx="1780231" cy="523220"/>
          </a:xfrm>
          <a:prstGeom prst="rect">
            <a:avLst/>
          </a:prstGeom>
          <a:noFill/>
        </p:spPr>
        <p:txBody>
          <a:bodyPr wrap="none" rtlCol="0">
            <a:spAutoFit/>
          </a:bodyPr>
          <a:lstStyle/>
          <a:p>
            <a:r>
              <a:rPr lang="en-US" sz="2800" dirty="0"/>
              <a:t>B(control)</a:t>
            </a:r>
          </a:p>
        </p:txBody>
      </p:sp>
      <p:sp>
        <p:nvSpPr>
          <p:cNvPr id="7" name="Rectangle 6"/>
          <p:cNvSpPr/>
          <p:nvPr/>
        </p:nvSpPr>
        <p:spPr>
          <a:xfrm>
            <a:off x="3000375" y="457200"/>
            <a:ext cx="2590800" cy="707886"/>
          </a:xfrm>
          <a:prstGeom prst="rect">
            <a:avLst/>
          </a:prstGeom>
        </p:spPr>
        <p:txBody>
          <a:bodyPr wrap="square">
            <a:spAutoFit/>
          </a:bodyPr>
          <a:lstStyle/>
          <a:p>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Method </a:t>
            </a:r>
          </a:p>
        </p:txBody>
      </p:sp>
      <p:sp>
        <p:nvSpPr>
          <p:cNvPr id="8" name="TextBox 7"/>
          <p:cNvSpPr txBox="1"/>
          <p:nvPr/>
        </p:nvSpPr>
        <p:spPr>
          <a:xfrm>
            <a:off x="6040265" y="2209800"/>
            <a:ext cx="2636191" cy="1569660"/>
          </a:xfrm>
          <a:prstGeom prst="rect">
            <a:avLst/>
          </a:prstGeom>
          <a:noFill/>
        </p:spPr>
        <p:txBody>
          <a:bodyPr wrap="square" rtlCol="0">
            <a:spAutoFit/>
          </a:bodyPr>
          <a:lstStyle/>
          <a:p>
            <a:pPr algn="l"/>
            <a:r>
              <a:rPr lang="en-US" sz="2400" dirty="0">
                <a:latin typeface="Times New Roman" pitchFamily="18" charset="0"/>
                <a:cs typeface="Times New Roman" pitchFamily="18" charset="0"/>
              </a:rPr>
              <a:t>0.5ml Vegetable oil </a:t>
            </a:r>
          </a:p>
          <a:p>
            <a:pPr algn="l"/>
            <a:r>
              <a:rPr lang="en-US" sz="2400" dirty="0">
                <a:latin typeface="Times New Roman" pitchFamily="18" charset="0"/>
                <a:cs typeface="Times New Roman" pitchFamily="18" charset="0"/>
              </a:rPr>
              <a:t>+2.0 ml H2O </a:t>
            </a:r>
          </a:p>
          <a:p>
            <a:pPr algn="l"/>
            <a:r>
              <a:rPr lang="en-US" sz="2400" dirty="0">
                <a:latin typeface="Times New Roman" pitchFamily="18" charset="0"/>
                <a:cs typeface="Times New Roman" pitchFamily="18" charset="0"/>
              </a:rPr>
              <a:t>+4 ml Pancreatin solution</a:t>
            </a:r>
          </a:p>
        </p:txBody>
      </p:sp>
      <p:sp>
        <p:nvSpPr>
          <p:cNvPr id="9" name="TextBox 8"/>
          <p:cNvSpPr txBox="1"/>
          <p:nvPr/>
        </p:nvSpPr>
        <p:spPr>
          <a:xfrm>
            <a:off x="539552" y="2133600"/>
            <a:ext cx="2792783" cy="1938992"/>
          </a:xfrm>
          <a:prstGeom prst="rect">
            <a:avLst/>
          </a:prstGeom>
          <a:noFill/>
        </p:spPr>
        <p:txBody>
          <a:bodyPr wrap="square" rtlCol="0">
            <a:spAutoFit/>
          </a:bodyPr>
          <a:lstStyle/>
          <a:p>
            <a:pPr algn="l"/>
            <a:r>
              <a:rPr lang="en-US" sz="2400" dirty="0">
                <a:latin typeface="Times New Roman" pitchFamily="18" charset="0"/>
                <a:cs typeface="Times New Roman" pitchFamily="18" charset="0"/>
              </a:rPr>
              <a:t>0.5ml Vegetable oil </a:t>
            </a:r>
          </a:p>
          <a:p>
            <a:pPr algn="l"/>
            <a:r>
              <a:rPr lang="en-US" sz="2400" dirty="0">
                <a:latin typeface="Times New Roman" pitchFamily="18" charset="0"/>
                <a:cs typeface="Times New Roman" pitchFamily="18" charset="0"/>
              </a:rPr>
              <a:t>+2.0 ml Sodium cholate(as bile salts)</a:t>
            </a:r>
          </a:p>
          <a:p>
            <a:pPr algn="l"/>
            <a:r>
              <a:rPr lang="en-US" sz="2400" dirty="0">
                <a:latin typeface="Times New Roman" pitchFamily="18" charset="0"/>
                <a:cs typeface="Times New Roman" pitchFamily="18" charset="0"/>
              </a:rPr>
              <a:t>+4ml Pancreatin solution</a:t>
            </a:r>
          </a:p>
        </p:txBody>
      </p:sp>
      <p:sp>
        <p:nvSpPr>
          <p:cNvPr id="10" name="TextBox 9"/>
          <p:cNvSpPr txBox="1"/>
          <p:nvPr/>
        </p:nvSpPr>
        <p:spPr>
          <a:xfrm>
            <a:off x="449796" y="4247051"/>
            <a:ext cx="8244408" cy="3293209"/>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Mix and cover the flasks,</a:t>
            </a:r>
          </a:p>
          <a:p>
            <a:pPr algn="ctr"/>
            <a:r>
              <a:rPr lang="en-US" sz="2800" b="1" dirty="0">
                <a:latin typeface="Times New Roman" pitchFamily="18" charset="0"/>
                <a:cs typeface="Times New Roman" pitchFamily="18" charset="0"/>
              </a:rPr>
              <a:t> then incubate in hot plate or water bath at 45C for 90 min. </a:t>
            </a:r>
          </a:p>
          <a:p>
            <a:pPr algn="ctr"/>
            <a:r>
              <a:rPr lang="en-US" sz="2800" b="1" dirty="0">
                <a:latin typeface="Times New Roman" pitchFamily="18" charset="0"/>
                <a:cs typeface="Times New Roman" pitchFamily="18" charset="0"/>
              </a:rPr>
              <a:t>Shake by rotation each of flasks at 15min intervals</a:t>
            </a:r>
          </a:p>
          <a:p>
            <a:pPr algn="ctr"/>
            <a:endParaRPr lang="en-US" sz="3200" dirty="0">
              <a:latin typeface="Times New Roman" pitchFamily="18" charset="0"/>
              <a:cs typeface="Times New Roman" pitchFamily="18" charset="0"/>
            </a:endParaRPr>
          </a:p>
          <a:p>
            <a:pPr algn="ctr"/>
            <a:endParaRPr lang="en-US" sz="3200" dirty="0">
              <a:latin typeface="Times New Roman" pitchFamily="18" charset="0"/>
              <a:cs typeface="Times New Roman" pitchFamily="18" charset="0"/>
            </a:endParaRPr>
          </a:p>
          <a:p>
            <a:pPr algn="ctr"/>
            <a:endParaRPr lang="en-US" sz="3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8280920" cy="5509200"/>
          </a:xfrm>
          <a:prstGeom prst="rect">
            <a:avLst/>
          </a:prstGeom>
        </p:spPr>
        <p:txBody>
          <a:bodyPr wrap="square">
            <a:spAutoFit/>
          </a:bodyPr>
          <a:lstStyle/>
          <a:p>
            <a:pPr algn="l"/>
            <a:endParaRPr lang="en-US" sz="3200" dirty="0">
              <a:latin typeface="Times New Roman" pitchFamily="18" charset="0"/>
              <a:cs typeface="Times New Roman" pitchFamily="18" charset="0"/>
            </a:endParaRPr>
          </a:p>
          <a:p>
            <a:pPr algn="l"/>
            <a:r>
              <a:rPr lang="en-US" sz="3200" dirty="0">
                <a:latin typeface="Times New Roman" pitchFamily="18" charset="0"/>
                <a:cs typeface="Times New Roman" pitchFamily="18" charset="0"/>
              </a:rPr>
              <a:t>Then </a:t>
            </a:r>
            <a:r>
              <a:rPr lang="en-US" sz="3200" dirty="0">
                <a:solidFill>
                  <a:srgbClr val="00B0F0"/>
                </a:solidFill>
                <a:latin typeface="Times New Roman" pitchFamily="18" charset="0"/>
                <a:cs typeface="Times New Roman" pitchFamily="18" charset="0"/>
              </a:rPr>
              <a:t>add 8 drops of phenolphthalein </a:t>
            </a:r>
            <a:r>
              <a:rPr lang="en-US" sz="3200" dirty="0">
                <a:latin typeface="Times New Roman" pitchFamily="18" charset="0"/>
                <a:cs typeface="Times New Roman" pitchFamily="18" charset="0"/>
              </a:rPr>
              <a:t>indicator to both flasks.</a:t>
            </a:r>
          </a:p>
          <a:p>
            <a:pPr algn="l"/>
            <a:r>
              <a:rPr lang="en-US" sz="3200" dirty="0">
                <a:latin typeface="Times New Roman" pitchFamily="18" charset="0"/>
                <a:cs typeface="Times New Roman" pitchFamily="18" charset="0"/>
              </a:rPr>
              <a:t>Titrate against </a:t>
            </a:r>
            <a:r>
              <a:rPr lang="en-US" sz="3200" dirty="0">
                <a:solidFill>
                  <a:srgbClr val="92D050"/>
                </a:solidFill>
                <a:latin typeface="Times New Roman" pitchFamily="18" charset="0"/>
                <a:cs typeface="Times New Roman" pitchFamily="18" charset="0"/>
              </a:rPr>
              <a:t>0.05 N sodium hydroxide NaOH</a:t>
            </a:r>
            <a:r>
              <a:rPr lang="en-US" sz="3200" dirty="0">
                <a:latin typeface="Times New Roman" pitchFamily="18" charset="0"/>
                <a:cs typeface="Times New Roman" pitchFamily="18" charset="0"/>
              </a:rPr>
              <a:t> to a distinctly permanent </a:t>
            </a:r>
            <a:r>
              <a:rPr lang="en-US" sz="3200" dirty="0">
                <a:solidFill>
                  <a:schemeClr val="accent2">
                    <a:lumMod val="60000"/>
                    <a:lumOff val="40000"/>
                  </a:schemeClr>
                </a:solidFill>
                <a:latin typeface="Times New Roman" pitchFamily="18" charset="0"/>
                <a:cs typeface="Times New Roman" pitchFamily="18" charset="0"/>
              </a:rPr>
              <a:t>pink</a:t>
            </a:r>
            <a:r>
              <a:rPr lang="en-US" sz="3200" dirty="0">
                <a:latin typeface="Times New Roman" pitchFamily="18" charset="0"/>
                <a:cs typeface="Times New Roman" pitchFamily="18" charset="0"/>
              </a:rPr>
              <a:t> (30 sec at least)end point.</a:t>
            </a:r>
          </a:p>
          <a:p>
            <a:pPr algn="l"/>
            <a:endParaRPr lang="en-US" sz="3200" dirty="0">
              <a:latin typeface="Times New Roman" pitchFamily="18" charset="0"/>
              <a:cs typeface="Times New Roman" pitchFamily="18" charset="0"/>
            </a:endParaRPr>
          </a:p>
          <a:p>
            <a:pPr algn="l"/>
            <a:r>
              <a:rPr lang="en-US" sz="3200" dirty="0">
                <a:latin typeface="Times New Roman" pitchFamily="18" charset="0"/>
                <a:cs typeface="Times New Roman" pitchFamily="18" charset="0"/>
              </a:rPr>
              <a:t>Record the titration volumes and calculate the conc.  free fatty acids </a:t>
            </a:r>
            <a:r>
              <a:rPr lang="en-US" sz="3200" b="1" u="sng" dirty="0">
                <a:solidFill>
                  <a:srgbClr val="C00000"/>
                </a:solidFill>
                <a:latin typeface="Times New Roman" pitchFamily="18" charset="0"/>
                <a:cs typeface="Times New Roman" pitchFamily="18" charset="0"/>
              </a:rPr>
              <a:t>produced</a:t>
            </a:r>
            <a:r>
              <a:rPr lang="en-US" sz="3200" dirty="0">
                <a:latin typeface="Times New Roman" pitchFamily="18" charset="0"/>
                <a:cs typeface="Times New Roman" pitchFamily="18" charset="0"/>
              </a:rPr>
              <a:t> with and without presence of bile salts.</a:t>
            </a:r>
          </a:p>
          <a:p>
            <a:pPr algn="l"/>
            <a:r>
              <a:rPr lang="en-US" sz="3200" dirty="0">
                <a:latin typeface="Times New Roman" pitchFamily="18" charset="0"/>
                <a:cs typeface="Times New Roman" pitchFamily="18" charset="0"/>
              </a:rPr>
              <a:t>Use peer’s Low (C1xV1=C2xV2)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304800"/>
            <a:ext cx="2467342" cy="646331"/>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Calculation</a:t>
            </a:r>
          </a:p>
        </p:txBody>
      </p:sp>
      <p:sp>
        <p:nvSpPr>
          <p:cNvPr id="3" name="TextBox 2"/>
          <p:cNvSpPr txBox="1"/>
          <p:nvPr/>
        </p:nvSpPr>
        <p:spPr>
          <a:xfrm>
            <a:off x="199663" y="1052736"/>
            <a:ext cx="8316416" cy="5262979"/>
          </a:xfrm>
          <a:prstGeom prst="rect">
            <a:avLst/>
          </a:prstGeom>
          <a:noFill/>
        </p:spPr>
        <p:txBody>
          <a:bodyPr wrap="square" rtlCol="0">
            <a:spAutoFit/>
          </a:bodyPr>
          <a:lstStyle/>
          <a:p>
            <a:pPr algn="l"/>
            <a:r>
              <a:rPr lang="en-US" sz="2800" b="1" dirty="0">
                <a:latin typeface="Times New Roman" pitchFamily="18" charset="0"/>
                <a:cs typeface="Times New Roman" pitchFamily="18" charset="0"/>
              </a:rPr>
              <a:t>C1 X V1 = C2 X V2</a:t>
            </a:r>
          </a:p>
          <a:p>
            <a:pPr algn="l"/>
            <a:r>
              <a:rPr lang="en-US" sz="2400" dirty="0">
                <a:latin typeface="Times New Roman" pitchFamily="18" charset="0"/>
                <a:cs typeface="Times New Roman" pitchFamily="18" charset="0"/>
              </a:rPr>
              <a:t>C1=NaOH conc.=0.05</a:t>
            </a:r>
          </a:p>
          <a:p>
            <a:pPr algn="l"/>
            <a:r>
              <a:rPr lang="en-US" sz="2400" dirty="0">
                <a:latin typeface="Times New Roman" pitchFamily="18" charset="0"/>
                <a:cs typeface="Times New Roman" pitchFamily="18" charset="0"/>
              </a:rPr>
              <a:t>V1=Volume from titration</a:t>
            </a:r>
          </a:p>
          <a:p>
            <a:pPr algn="l"/>
            <a:r>
              <a:rPr lang="en-US" sz="2400" dirty="0">
                <a:latin typeface="Times New Roman" pitchFamily="18" charset="0"/>
                <a:cs typeface="Times New Roman" pitchFamily="18" charset="0"/>
              </a:rPr>
              <a:t>V2=Oil volume=0.5 ml</a:t>
            </a:r>
          </a:p>
          <a:p>
            <a:pPr algn="l"/>
            <a:r>
              <a:rPr lang="en-US" sz="2400" dirty="0">
                <a:latin typeface="Times New Roman" pitchFamily="18" charset="0"/>
                <a:cs typeface="Times New Roman" pitchFamily="18" charset="0"/>
              </a:rPr>
              <a:t>C2= Calculation??</a:t>
            </a:r>
          </a:p>
          <a:p>
            <a:pPr algn="l"/>
            <a:endParaRPr lang="en-US" sz="2400" dirty="0">
              <a:latin typeface="Times New Roman" pitchFamily="18" charset="0"/>
              <a:cs typeface="Times New Roman" pitchFamily="18" charset="0"/>
            </a:endParaRPr>
          </a:p>
          <a:p>
            <a:pPr algn="l"/>
            <a:r>
              <a:rPr lang="en-US" sz="2400" b="1" dirty="0">
                <a:latin typeface="Times New Roman" pitchFamily="18" charset="0"/>
                <a:cs typeface="Times New Roman" pitchFamily="18" charset="0"/>
              </a:rPr>
              <a:t>Flask A:</a:t>
            </a:r>
          </a:p>
          <a:p>
            <a:pPr algn="l"/>
            <a:r>
              <a:rPr lang="en-US" sz="2400" dirty="0">
                <a:latin typeface="Times New Roman" pitchFamily="18" charset="0"/>
                <a:cs typeface="Times New Roman" pitchFamily="18" charset="0"/>
              </a:rPr>
              <a:t> 0.05 X V1(NaOH) = C2 X 0.5</a:t>
            </a:r>
          </a:p>
          <a:p>
            <a:pPr algn="l"/>
            <a:endParaRPr lang="en-US" sz="2400" dirty="0">
              <a:latin typeface="Times New Roman" pitchFamily="18" charset="0"/>
              <a:cs typeface="Times New Roman" pitchFamily="18" charset="0"/>
            </a:endParaRPr>
          </a:p>
          <a:p>
            <a:pPr algn="l"/>
            <a:r>
              <a:rPr lang="en-US" sz="2400" b="1" dirty="0">
                <a:latin typeface="Times New Roman" pitchFamily="18" charset="0"/>
                <a:cs typeface="Times New Roman" pitchFamily="18" charset="0"/>
              </a:rPr>
              <a:t>Blank flask B:</a:t>
            </a:r>
          </a:p>
          <a:p>
            <a:pPr algn="l"/>
            <a:r>
              <a:rPr lang="en-US" sz="2400" dirty="0">
                <a:latin typeface="Times New Roman" pitchFamily="18" charset="0"/>
                <a:cs typeface="Times New Roman" pitchFamily="18" charset="0"/>
              </a:rPr>
              <a:t>0.05 X V1 = C2 X 0.5</a:t>
            </a:r>
          </a:p>
          <a:p>
            <a:pPr algn="l"/>
            <a:endParaRPr lang="en-US" sz="2400" dirty="0">
              <a:latin typeface="Times New Roman" pitchFamily="18" charset="0"/>
              <a:cs typeface="Times New Roman" pitchFamily="18" charset="0"/>
            </a:endParaRPr>
          </a:p>
          <a:p>
            <a:pPr algn="l"/>
            <a:r>
              <a:rPr lang="en-US" sz="2400" dirty="0">
                <a:solidFill>
                  <a:srgbClr val="FF0000"/>
                </a:solidFill>
                <a:latin typeface="Times New Roman" pitchFamily="18" charset="0"/>
                <a:cs typeface="Times New Roman" pitchFamily="18" charset="0"/>
              </a:rPr>
              <a:t>1(sample) – 2(blank) </a:t>
            </a:r>
            <a:r>
              <a:rPr lang="en-US" sz="2400" dirty="0">
                <a:latin typeface="Times New Roman" pitchFamily="18" charset="0"/>
                <a:cs typeface="Times New Roman" pitchFamily="18" charset="0"/>
              </a:rPr>
              <a:t>=Net free fatty acid in 0.5ml of fat </a:t>
            </a:r>
          </a:p>
          <a:p>
            <a:pPr algn="l"/>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D5FB-1B2C-4DFB-9B64-78ECDFFBBE04}"/>
              </a:ext>
            </a:extLst>
          </p:cNvPr>
          <p:cNvSpPr>
            <a:spLocks noGrp="1"/>
          </p:cNvSpPr>
          <p:nvPr>
            <p:ph type="title"/>
          </p:nvPr>
        </p:nvSpPr>
        <p:spPr>
          <a:xfrm>
            <a:off x="685800" y="484632"/>
            <a:ext cx="7702624" cy="712120"/>
          </a:xfrm>
        </p:spPr>
        <p:txBody>
          <a:bodyPr/>
          <a:lstStyle/>
          <a:p>
            <a:pPr algn="ctr"/>
            <a:r>
              <a:rPr lang="en-US" dirty="0"/>
              <a:t>Results</a:t>
            </a:r>
          </a:p>
        </p:txBody>
      </p:sp>
      <p:sp>
        <p:nvSpPr>
          <p:cNvPr id="3" name="Content Placeholder 2">
            <a:extLst>
              <a:ext uri="{FF2B5EF4-FFF2-40B4-BE49-F238E27FC236}">
                <a16:creationId xmlns:a16="http://schemas.microsoft.com/office/drawing/2014/main" id="{FA584BFD-B9DE-4E0A-B1A2-A471D2AE8A06}"/>
              </a:ext>
            </a:extLst>
          </p:cNvPr>
          <p:cNvSpPr>
            <a:spLocks noGrp="1"/>
          </p:cNvSpPr>
          <p:nvPr>
            <p:ph idx="1"/>
          </p:nvPr>
        </p:nvSpPr>
        <p:spPr>
          <a:xfrm>
            <a:off x="755576" y="1394756"/>
            <a:ext cx="7772400" cy="4050792"/>
          </a:xfrm>
        </p:spPr>
        <p:txBody>
          <a:bodyPr>
            <a:normAutofit/>
          </a:bodyPr>
          <a:lstStyle/>
          <a:p>
            <a:pPr marL="0" indent="0" algn="l">
              <a:buNone/>
            </a:pPr>
            <a:r>
              <a:rPr lang="en-US" sz="2800" dirty="0"/>
              <a:t>Both flasks give Pink color</a:t>
            </a:r>
          </a:p>
          <a:p>
            <a:pPr marL="0" indent="0" algn="l">
              <a:buNone/>
            </a:pPr>
            <a:r>
              <a:rPr lang="en-US" sz="2800" dirty="0"/>
              <a:t>Because of lipase enzyme add and hydrolyzed oil.</a:t>
            </a:r>
          </a:p>
          <a:p>
            <a:pPr marL="0" indent="0" algn="l">
              <a:buNone/>
            </a:pPr>
            <a:r>
              <a:rPr lang="en-US" sz="2800" dirty="0"/>
              <a:t>The difference between them is the presence of bile salts:</a:t>
            </a:r>
          </a:p>
          <a:p>
            <a:pPr marL="0" indent="0" algn="l">
              <a:buNone/>
            </a:pPr>
            <a:r>
              <a:rPr lang="en-US" sz="2800" dirty="0"/>
              <a:t>If there are bile salts in flask A , it will take more volume of NaOH to reach equilibrium point.</a:t>
            </a:r>
          </a:p>
        </p:txBody>
      </p:sp>
    </p:spTree>
    <p:extLst>
      <p:ext uri="{BB962C8B-B14F-4D97-AF65-F5344CB8AC3E}">
        <p14:creationId xmlns:p14="http://schemas.microsoft.com/office/powerpoint/2010/main" val="31213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676400"/>
            <a:ext cx="8305800" cy="2616101"/>
          </a:xfrm>
          <a:prstGeom prst="rect">
            <a:avLst/>
          </a:prstGeom>
        </p:spPr>
        <p:txBody>
          <a:bodyPr wrap="square">
            <a:spAutoFit/>
          </a:bodyPr>
          <a:lstStyle/>
          <a:p>
            <a:pPr algn="l"/>
            <a:r>
              <a:rPr lang="en-US" sz="3200" b="1" dirty="0">
                <a:solidFill>
                  <a:srgbClr val="0070C0"/>
                </a:solidFill>
                <a:latin typeface="Times New Roman" pitchFamily="18" charset="0"/>
                <a:cs typeface="Times New Roman" pitchFamily="18" charset="0"/>
              </a:rPr>
              <a:t>Pancreatic lipase</a:t>
            </a:r>
            <a:r>
              <a:rPr lang="en-US" sz="3200" dirty="0">
                <a:latin typeface="Times New Roman" pitchFamily="18" charset="0"/>
                <a:cs typeface="Times New Roman" pitchFamily="18" charset="0"/>
              </a:rPr>
              <a:t>, is secreted from the pancreas, that hydrolyzes dietary fat molecules in the human digestive system, converting </a:t>
            </a:r>
            <a:r>
              <a:rPr lang="en-US" sz="3200" dirty="0">
                <a:solidFill>
                  <a:srgbClr val="00B050"/>
                </a:solidFill>
                <a:latin typeface="Times New Roman" pitchFamily="18" charset="0"/>
                <a:cs typeface="Times New Roman" pitchFamily="18" charset="0"/>
              </a:rPr>
              <a:t>triglyceride</a:t>
            </a:r>
            <a:r>
              <a:rPr lang="en-US" sz="3200" dirty="0">
                <a:latin typeface="Times New Roman" pitchFamily="18" charset="0"/>
                <a:cs typeface="Times New Roman" pitchFamily="18" charset="0"/>
              </a:rPr>
              <a:t> substrates found in ingested oils to </a:t>
            </a:r>
            <a:r>
              <a:rPr lang="en-US" sz="3200" dirty="0" err="1">
                <a:solidFill>
                  <a:srgbClr val="00B050"/>
                </a:solidFill>
                <a:latin typeface="Times New Roman" pitchFamily="18" charset="0"/>
                <a:cs typeface="Times New Roman" pitchFamily="18" charset="0"/>
              </a:rPr>
              <a:t>monoglycerides</a:t>
            </a:r>
            <a:r>
              <a:rPr lang="en-US" sz="3200" dirty="0">
                <a:solidFill>
                  <a:srgbClr val="00B050"/>
                </a:solidFill>
                <a:latin typeface="Times New Roman" pitchFamily="18" charset="0"/>
                <a:cs typeface="Times New Roman" pitchFamily="18" charset="0"/>
              </a:rPr>
              <a:t> and free fatty acids</a:t>
            </a:r>
            <a:r>
              <a:rPr lang="en-US" sz="3600" dirty="0">
                <a:solidFill>
                  <a:srgbClr val="00B050"/>
                </a:solidFill>
                <a:latin typeface="Times New Roman" pitchFamily="18" charset="0"/>
                <a:cs typeface="Times New Roman" pitchFamily="18" charset="0"/>
              </a:rPr>
              <a:t>.</a:t>
            </a:r>
          </a:p>
        </p:txBody>
      </p:sp>
      <p:sp>
        <p:nvSpPr>
          <p:cNvPr id="4" name="Rectangle 3"/>
          <p:cNvSpPr/>
          <p:nvPr/>
        </p:nvSpPr>
        <p:spPr>
          <a:xfrm>
            <a:off x="2819400" y="304800"/>
            <a:ext cx="3247427" cy="769441"/>
          </a:xfrm>
          <a:prstGeom prst="rect">
            <a:avLst/>
          </a:prstGeom>
        </p:spPr>
        <p:txBody>
          <a:bodyPr wrap="none">
            <a:spAutoFit/>
          </a:bodyPr>
          <a:lstStyle/>
          <a:p>
            <a:r>
              <a:rPr lang="en-US" sz="4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Introduction</a:t>
            </a:r>
            <a:endParaRPr lang="en-US" sz="4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285728"/>
            <a:ext cx="3857652" cy="1285884"/>
          </a:xfrm>
        </p:spPr>
        <p:txBody>
          <a:bodyPr>
            <a:normAutofit fontScale="90000"/>
          </a:bodyPr>
          <a:lstStyle/>
          <a:p>
            <a:r>
              <a:rPr lang="en-US" dirty="0"/>
              <a:t>Introduction:</a:t>
            </a:r>
            <a:endParaRPr lang="ar-SA" dirty="0"/>
          </a:p>
        </p:txBody>
      </p:sp>
      <p:sp>
        <p:nvSpPr>
          <p:cNvPr id="3" name="عنوان فرعي 2"/>
          <p:cNvSpPr>
            <a:spLocks noGrp="1"/>
          </p:cNvSpPr>
          <p:nvPr>
            <p:ph type="subTitle" idx="1"/>
          </p:nvPr>
        </p:nvSpPr>
        <p:spPr>
          <a:xfrm>
            <a:off x="785786" y="1785926"/>
            <a:ext cx="7786742" cy="4857784"/>
          </a:xfrm>
        </p:spPr>
        <p:txBody>
          <a:bodyPr>
            <a:normAutofit/>
          </a:bodyPr>
          <a:lstStyle/>
          <a:p>
            <a:pPr algn="l"/>
            <a:r>
              <a:rPr lang="en-US" dirty="0"/>
              <a:t> </a:t>
            </a:r>
          </a:p>
          <a:p>
            <a:pPr algn="l"/>
            <a:r>
              <a:rPr lang="en-US" dirty="0"/>
              <a:t>.</a:t>
            </a:r>
          </a:p>
          <a:p>
            <a:endParaRPr lang="ar-SA" dirty="0"/>
          </a:p>
        </p:txBody>
      </p:sp>
      <p:pic>
        <p:nvPicPr>
          <p:cNvPr id="32770" name="Picture 2" descr="http://courses.washington.edu/conj/bess/bile/enterohepatic-color.png"/>
          <p:cNvPicPr>
            <a:picLocks noChangeAspect="1" noChangeArrowheads="1"/>
          </p:cNvPicPr>
          <p:nvPr/>
        </p:nvPicPr>
        <p:blipFill>
          <a:blip r:embed="rId2" cstate="print"/>
          <a:srcRect/>
          <a:stretch>
            <a:fillRect/>
          </a:stretch>
        </p:blipFill>
        <p:spPr bwMode="auto">
          <a:xfrm>
            <a:off x="714348" y="1857364"/>
            <a:ext cx="7353291" cy="440853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14400"/>
            <a:ext cx="8126466" cy="5078313"/>
          </a:xfrm>
          <a:prstGeom prst="rect">
            <a:avLst/>
          </a:prstGeom>
          <a:noFill/>
        </p:spPr>
        <p:txBody>
          <a:bodyPr wrap="square" rtlCol="0">
            <a:spAutoFit/>
          </a:bodyPr>
          <a:lstStyle/>
          <a:p>
            <a:pPr algn="l"/>
            <a:r>
              <a:rPr lang="en-US" sz="3600" b="1" dirty="0">
                <a:solidFill>
                  <a:schemeClr val="accent2">
                    <a:lumMod val="50000"/>
                  </a:schemeClr>
                </a:solidFill>
                <a:latin typeface="Times New Roman" pitchFamily="18" charset="0"/>
                <a:cs typeface="Times New Roman" pitchFamily="18" charset="0"/>
              </a:rPr>
              <a:t>Bile</a:t>
            </a:r>
            <a:r>
              <a:rPr lang="en-US" sz="3600" dirty="0">
                <a:solidFill>
                  <a:schemeClr val="accent2">
                    <a:lumMod val="50000"/>
                  </a:schemeClr>
                </a:solidFill>
                <a:latin typeface="Times New Roman" pitchFamily="18" charset="0"/>
                <a:cs typeface="Times New Roman" pitchFamily="18" charset="0"/>
              </a:rPr>
              <a:t> consists of watery mixture of organic and inorganic compounds. </a:t>
            </a:r>
          </a:p>
          <a:p>
            <a:pPr algn="l"/>
            <a:endParaRPr lang="en-US" sz="3600" dirty="0">
              <a:solidFill>
                <a:schemeClr val="accent2">
                  <a:lumMod val="50000"/>
                </a:schemeClr>
              </a:solidFill>
              <a:latin typeface="Times New Roman" pitchFamily="18" charset="0"/>
              <a:cs typeface="Times New Roman" pitchFamily="18" charset="0"/>
            </a:endParaRPr>
          </a:p>
          <a:p>
            <a:pPr algn="l"/>
            <a:r>
              <a:rPr lang="en-US" sz="3600" dirty="0">
                <a:solidFill>
                  <a:schemeClr val="accent2">
                    <a:lumMod val="50000"/>
                  </a:schemeClr>
                </a:solidFill>
                <a:latin typeface="Times New Roman" pitchFamily="18" charset="0"/>
                <a:cs typeface="Times New Roman" pitchFamily="18" charset="0"/>
              </a:rPr>
              <a:t>Bile can either pass directly from the liver where it is synthesized into the duodenum through the common bile duct where they coat and emulsify large fat droplets into smaller droplets, thus increasing the overall surface area of the fat.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13701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82434"/>
            <a:ext cx="8077200" cy="2862322"/>
          </a:xfrm>
          <a:prstGeom prst="rect">
            <a:avLst/>
          </a:prstGeom>
        </p:spPr>
        <p:txBody>
          <a:bodyPr wrap="square">
            <a:spAutoFit/>
          </a:bodyPr>
          <a:lstStyle/>
          <a:p>
            <a:pPr algn="l"/>
            <a:r>
              <a:rPr lang="en-US" sz="3600" dirty="0">
                <a:solidFill>
                  <a:schemeClr val="accent2">
                    <a:lumMod val="50000"/>
                  </a:schemeClr>
                </a:solidFill>
                <a:latin typeface="Times New Roman" pitchFamily="18" charset="0"/>
                <a:cs typeface="Times New Roman" pitchFamily="18" charset="0"/>
              </a:rPr>
              <a:t>which allows the lipase to break apart the fat more effectively, </a:t>
            </a:r>
          </a:p>
          <a:p>
            <a:pPr algn="l"/>
            <a:endParaRPr lang="en-US" sz="3600" dirty="0">
              <a:solidFill>
                <a:schemeClr val="accent2">
                  <a:lumMod val="50000"/>
                </a:schemeClr>
              </a:solidFill>
              <a:latin typeface="Times New Roman" pitchFamily="18" charset="0"/>
              <a:cs typeface="Times New Roman" pitchFamily="18" charset="0"/>
            </a:endParaRPr>
          </a:p>
          <a:p>
            <a:pPr algn="l"/>
            <a:r>
              <a:rPr lang="en-US" sz="3600" dirty="0">
                <a:solidFill>
                  <a:schemeClr val="accent2">
                    <a:lumMod val="50000"/>
                  </a:schemeClr>
                </a:solidFill>
                <a:latin typeface="Times New Roman" pitchFamily="18" charset="0"/>
                <a:cs typeface="Times New Roman" pitchFamily="18" charset="0"/>
              </a:rPr>
              <a:t>or bile stored in the gallbladder when not immediately needed for digestion</a:t>
            </a:r>
          </a:p>
        </p:txBody>
      </p:sp>
      <p:pic>
        <p:nvPicPr>
          <p:cNvPr id="1026" name="Picture 2" descr="C:\Users\haaltwaijry\Desktop\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4344756"/>
            <a:ext cx="4427984" cy="1964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29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84632"/>
            <a:ext cx="7702624" cy="856136"/>
          </a:xfrm>
        </p:spPr>
        <p:txBody>
          <a:bodyPr/>
          <a:lstStyle/>
          <a:p>
            <a:r>
              <a:rPr lang="en-US" dirty="0"/>
              <a:t>Principle of lipid hydrolysis</a:t>
            </a:r>
            <a:endParaRPr lang="ar-SA" dirty="0"/>
          </a:p>
        </p:txBody>
      </p:sp>
      <p:sp>
        <p:nvSpPr>
          <p:cNvPr id="3" name="عنصر نائب للمحتوى 2"/>
          <p:cNvSpPr>
            <a:spLocks noGrp="1"/>
          </p:cNvSpPr>
          <p:nvPr>
            <p:ph idx="1"/>
          </p:nvPr>
        </p:nvSpPr>
        <p:spPr/>
        <p:txBody>
          <a:bodyPr/>
          <a:lstStyle/>
          <a:p>
            <a:endParaRPr lang="ar-SA" dirty="0"/>
          </a:p>
        </p:txBody>
      </p:sp>
      <p:pic>
        <p:nvPicPr>
          <p:cNvPr id="30722" name="Picture 2" descr="http://patentimages.storage.googleapis.com/EP0019253A1/imgb0001.png"/>
          <p:cNvPicPr>
            <a:picLocks noChangeAspect="1" noChangeArrowheads="1"/>
          </p:cNvPicPr>
          <p:nvPr/>
        </p:nvPicPr>
        <p:blipFill>
          <a:blip r:embed="rId2" cstate="print"/>
          <a:srcRect/>
          <a:stretch>
            <a:fillRect/>
          </a:stretch>
        </p:blipFill>
        <p:spPr bwMode="auto">
          <a:xfrm>
            <a:off x="7803154" y="-15573508"/>
            <a:ext cx="2681691" cy="5715040"/>
          </a:xfrm>
          <a:prstGeom prst="rect">
            <a:avLst/>
          </a:prstGeom>
          <a:noFill/>
        </p:spPr>
      </p:pic>
      <p:pic>
        <p:nvPicPr>
          <p:cNvPr id="30724" name="Picture 4" descr="http://patentimages.storage.googleapis.com/EP0019253A1/imgb0001.png"/>
          <p:cNvPicPr>
            <a:picLocks noChangeAspect="1" noChangeArrowheads="1"/>
          </p:cNvPicPr>
          <p:nvPr/>
        </p:nvPicPr>
        <p:blipFill>
          <a:blip r:embed="rId2" cstate="print"/>
          <a:srcRect/>
          <a:stretch>
            <a:fillRect/>
          </a:stretch>
        </p:blipFill>
        <p:spPr bwMode="auto">
          <a:xfrm>
            <a:off x="1000100" y="1142984"/>
            <a:ext cx="7572428" cy="4811196"/>
          </a:xfrm>
          <a:prstGeom prst="rect">
            <a:avLst/>
          </a:prstGeom>
          <a:noFill/>
        </p:spPr>
      </p:pic>
      <p:sp>
        <p:nvSpPr>
          <p:cNvPr id="6" name="مربع نص 5"/>
          <p:cNvSpPr txBox="1"/>
          <p:nvPr/>
        </p:nvSpPr>
        <p:spPr>
          <a:xfrm>
            <a:off x="3491880" y="3356992"/>
            <a:ext cx="1338956" cy="276999"/>
          </a:xfrm>
          <a:prstGeom prst="rect">
            <a:avLst/>
          </a:prstGeom>
          <a:noFill/>
        </p:spPr>
        <p:txBody>
          <a:bodyPr wrap="none" rtlCol="1">
            <a:spAutoFit/>
          </a:bodyPr>
          <a:lstStyle/>
          <a:p>
            <a:r>
              <a:rPr lang="en-US" sz="1200" dirty="0"/>
              <a:t>Pancreatic Lipase</a:t>
            </a:r>
            <a:endParaRPr lang="ar-SA"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8335" y="1124744"/>
            <a:ext cx="8607330" cy="3903304"/>
          </a:xfrm>
        </p:spPr>
        <p:txBody>
          <a:bodyPr>
            <a:normAutofit/>
          </a:bodyPr>
          <a:lstStyle/>
          <a:p>
            <a:pPr algn="l">
              <a:buNone/>
            </a:pPr>
            <a:r>
              <a:rPr lang="en-US" sz="2800" dirty="0">
                <a:solidFill>
                  <a:schemeClr val="accent1">
                    <a:lumMod val="75000"/>
                  </a:schemeClr>
                </a:solidFill>
              </a:rPr>
              <a:t>*</a:t>
            </a:r>
            <a:r>
              <a:rPr lang="en-US" sz="2800" dirty="0"/>
              <a:t>In digestion, lipids start out as large globs that are hard for enzymes to get to and for the body to absorb. The bile salts aid in emulsification, meaning that they break down the big glob into smaller ones. This way, the lipases have more surface area to work on. </a:t>
            </a:r>
          </a:p>
          <a:p>
            <a:pPr algn="l">
              <a:buNone/>
            </a:pPr>
            <a:r>
              <a:rPr lang="en-US" sz="2800" dirty="0"/>
              <a:t>*Bile salts hasten the hydrolysis by increased enzyme catalysis.</a:t>
            </a:r>
            <a:endParaRPr lang="ar-SA" sz="2800" dirty="0"/>
          </a:p>
        </p:txBody>
      </p:sp>
      <p:pic>
        <p:nvPicPr>
          <p:cNvPr id="2" name="Picture 1">
            <a:extLst>
              <a:ext uri="{FF2B5EF4-FFF2-40B4-BE49-F238E27FC236}">
                <a16:creationId xmlns:a16="http://schemas.microsoft.com/office/drawing/2014/main" id="{5349E1EB-D4E3-407C-A976-AD2E303D1BBC}"/>
              </a:ext>
            </a:extLst>
          </p:cNvPr>
          <p:cNvPicPr>
            <a:picLocks noChangeAspect="1"/>
          </p:cNvPicPr>
          <p:nvPr/>
        </p:nvPicPr>
        <p:blipFill>
          <a:blip r:embed="rId2"/>
          <a:stretch>
            <a:fillRect/>
          </a:stretch>
        </p:blipFill>
        <p:spPr>
          <a:xfrm>
            <a:off x="1043608" y="4725144"/>
            <a:ext cx="6552728" cy="1800200"/>
          </a:xfrm>
          <a:prstGeom prst="rect">
            <a:avLst/>
          </a:prstGeom>
        </p:spPr>
      </p:pic>
      <p:sp>
        <p:nvSpPr>
          <p:cNvPr id="4" name="Title 3">
            <a:extLst>
              <a:ext uri="{FF2B5EF4-FFF2-40B4-BE49-F238E27FC236}">
                <a16:creationId xmlns:a16="http://schemas.microsoft.com/office/drawing/2014/main" id="{1D9800A6-DEBF-4A9E-BC01-B7BF18F08D67}"/>
              </a:ext>
            </a:extLst>
          </p:cNvPr>
          <p:cNvSpPr>
            <a:spLocks noGrp="1"/>
          </p:cNvSpPr>
          <p:nvPr>
            <p:ph type="title"/>
          </p:nvPr>
        </p:nvSpPr>
        <p:spPr>
          <a:xfrm>
            <a:off x="611560" y="186948"/>
            <a:ext cx="5686400" cy="1185256"/>
          </a:xfrm>
        </p:spPr>
        <p:txBody>
          <a:bodyPr/>
          <a:lstStyle/>
          <a:p>
            <a:r>
              <a:rPr lang="en-US" dirty="0"/>
              <a:t>Bile Salts Function</a:t>
            </a:r>
          </a:p>
        </p:txBody>
      </p:sp>
    </p:spTree>
    <p:extLst>
      <p:ext uri="{BB962C8B-B14F-4D97-AF65-F5344CB8AC3E}">
        <p14:creationId xmlns:p14="http://schemas.microsoft.com/office/powerpoint/2010/main" val="147525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836712"/>
            <a:ext cx="7772400" cy="4266728"/>
          </a:xfrm>
        </p:spPr>
        <p:txBody>
          <a:bodyPr>
            <a:normAutofit/>
          </a:bodyPr>
          <a:lstStyle/>
          <a:p>
            <a:pPr algn="l">
              <a:buNone/>
            </a:pPr>
            <a:r>
              <a:rPr lang="en-US" sz="2800" dirty="0"/>
              <a:t>So, they are important in digestion of fats.</a:t>
            </a:r>
          </a:p>
          <a:p>
            <a:pPr algn="l">
              <a:buNone/>
            </a:pPr>
            <a:r>
              <a:rPr lang="en-US" sz="2800" dirty="0"/>
              <a:t>Because they  lower tension of fatty materials which enable them to emulsified in an aqueous medium.</a:t>
            </a:r>
          </a:p>
          <a:p>
            <a:pPr algn="l">
              <a:buNone/>
            </a:pPr>
            <a:r>
              <a:rPr lang="en-US" sz="2800" dirty="0"/>
              <a:t>That mean increases the surface area of  fat, making it available for digestion by lipases, which cannot access the inside of lipid droplets </a:t>
            </a:r>
            <a:r>
              <a:rPr lang="en-US" dirty="0"/>
              <a:t>.</a:t>
            </a:r>
            <a:endParaRPr lang="ar-SA" dirty="0"/>
          </a:p>
        </p:txBody>
      </p:sp>
    </p:spTree>
    <p:extLst>
      <p:ext uri="{BB962C8B-B14F-4D97-AF65-F5344CB8AC3E}">
        <p14:creationId xmlns:p14="http://schemas.microsoft.com/office/powerpoint/2010/main" val="393904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bile salts:</a:t>
            </a:r>
            <a:endParaRPr lang="ar-SA" dirty="0"/>
          </a:p>
        </p:txBody>
      </p:sp>
      <p:sp>
        <p:nvSpPr>
          <p:cNvPr id="3" name="Content Placeholder 2"/>
          <p:cNvSpPr>
            <a:spLocks noGrp="1"/>
          </p:cNvSpPr>
          <p:nvPr>
            <p:ph idx="1"/>
          </p:nvPr>
        </p:nvSpPr>
        <p:spPr/>
        <p:txBody>
          <a:bodyPr>
            <a:normAutofit/>
          </a:bodyPr>
          <a:lstStyle/>
          <a:p>
            <a:pPr marL="457200" indent="-457200" algn="l" rtl="0">
              <a:buFont typeface="+mj-lt"/>
              <a:buAutoNum type="arabicPeriod"/>
            </a:pPr>
            <a:r>
              <a:rPr lang="en-US" sz="2800" dirty="0">
                <a:latin typeface="Source Sans Pro Regular"/>
              </a:rPr>
              <a:t>Sodium </a:t>
            </a:r>
            <a:r>
              <a:rPr lang="en-US" sz="2800" dirty="0" err="1">
                <a:latin typeface="Source Sans Pro Regular"/>
              </a:rPr>
              <a:t>glycocholate</a:t>
            </a:r>
            <a:r>
              <a:rPr lang="en-US" sz="2800" dirty="0">
                <a:latin typeface="Source Sans Pro Regular"/>
              </a:rPr>
              <a:t> and sodium </a:t>
            </a:r>
            <a:r>
              <a:rPr lang="en-US" sz="2800" dirty="0" err="1">
                <a:latin typeface="Source Sans Pro Regular"/>
              </a:rPr>
              <a:t>taurocholate</a:t>
            </a:r>
            <a:r>
              <a:rPr lang="en-US" sz="2800" dirty="0">
                <a:latin typeface="Source Sans Pro Regular"/>
              </a:rPr>
              <a:t> are examples of bile salts.</a:t>
            </a:r>
          </a:p>
          <a:p>
            <a:pPr marL="457200" indent="-457200" algn="l" rtl="0">
              <a:buFont typeface="+mj-lt"/>
              <a:buAutoNum type="arabicPeriod"/>
            </a:pPr>
            <a:r>
              <a:rPr lang="en-US" sz="2800" dirty="0">
                <a:latin typeface="Source Sans Pro Regular"/>
              </a:rPr>
              <a:t> Potassium and calcium bile salts are also common.</a:t>
            </a:r>
          </a:p>
          <a:p>
            <a:pPr marL="457200" indent="-457200" algn="l" rtl="0">
              <a:buFont typeface="+mj-lt"/>
              <a:buAutoNum type="arabicPeriod"/>
            </a:pPr>
            <a:r>
              <a:rPr lang="en-US" sz="2800" dirty="0" err="1">
                <a:latin typeface="Source Sans Pro Regular"/>
              </a:rPr>
              <a:t>Deoxycholic</a:t>
            </a:r>
            <a:r>
              <a:rPr lang="en-US" sz="2800" dirty="0">
                <a:latin typeface="Source Sans Pro Regular"/>
              </a:rPr>
              <a:t> acid.</a:t>
            </a:r>
          </a:p>
          <a:p>
            <a:pPr marL="457200" indent="-457200" algn="l" rtl="0">
              <a:buFont typeface="+mj-lt"/>
              <a:buAutoNum type="arabicPeriod"/>
            </a:pPr>
            <a:r>
              <a:rPr lang="en-US" sz="2800" dirty="0" err="1">
                <a:latin typeface="Source Sans Pro Regular"/>
              </a:rPr>
              <a:t>Glycocholic</a:t>
            </a:r>
            <a:r>
              <a:rPr lang="en-US" sz="2800" dirty="0">
                <a:latin typeface="Source Sans Pro Regular"/>
              </a:rPr>
              <a:t> acid (</a:t>
            </a:r>
            <a:r>
              <a:rPr lang="en-US" sz="2800" dirty="0" err="1">
                <a:latin typeface="Arial"/>
              </a:rPr>
              <a:t>cholylglycine</a:t>
            </a:r>
            <a:r>
              <a:rPr lang="en-US" sz="2800" dirty="0">
                <a:latin typeface="Arial"/>
              </a:rPr>
              <a:t>)</a:t>
            </a:r>
            <a:r>
              <a:rPr lang="en-US" sz="2800" dirty="0">
                <a:latin typeface="Source Sans Pro Regular"/>
              </a:rPr>
              <a:t>.</a:t>
            </a:r>
            <a:endParaRPr lang="ar-SA" sz="2800" dirty="0"/>
          </a:p>
        </p:txBody>
      </p:sp>
    </p:spTree>
    <p:extLst>
      <p:ext uri="{BB962C8B-B14F-4D97-AF65-F5344CB8AC3E}">
        <p14:creationId xmlns:p14="http://schemas.microsoft.com/office/powerpoint/2010/main" val="1568493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1550</TotalTime>
  <Words>542</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Rockwell</vt:lpstr>
      <vt:lpstr>Rockwell Condensed</vt:lpstr>
      <vt:lpstr>Source Sans Pro Regular</vt:lpstr>
      <vt:lpstr>Times New Roman</vt:lpstr>
      <vt:lpstr>Wingdings</vt:lpstr>
      <vt:lpstr>Wood Type</vt:lpstr>
      <vt:lpstr>Cls 282 haifa altwaijry Daheeya Alenazi</vt:lpstr>
      <vt:lpstr>PowerPoint Presentation</vt:lpstr>
      <vt:lpstr>Introduction:</vt:lpstr>
      <vt:lpstr>PowerPoint Presentation</vt:lpstr>
      <vt:lpstr>PowerPoint Presentation</vt:lpstr>
      <vt:lpstr>Principle of lipid hydrolysis</vt:lpstr>
      <vt:lpstr>Bile Salts Function</vt:lpstr>
      <vt:lpstr>PowerPoint Presentation</vt:lpstr>
      <vt:lpstr>Examples of bile salts:</vt:lpstr>
      <vt:lpstr>PowerPoint Presentation</vt:lpstr>
      <vt:lpstr>PowerPoint Presentation</vt:lpstr>
      <vt:lpstr>PowerPoint Presentation</vt:lpstr>
      <vt:lpstr>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By:Afnan Bakhsh</dc:title>
  <dc:creator>Haifa Altwaijry</dc:creator>
  <cp:lastModifiedBy>me5</cp:lastModifiedBy>
  <cp:revision>27</cp:revision>
  <dcterms:modified xsi:type="dcterms:W3CDTF">2021-02-16T23:54:45Z</dcterms:modified>
</cp:coreProperties>
</file>