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3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3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0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D7E1E-6458-4C11-BBDE-A417CF6F9818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FDE7-E12B-481F-BA61-A3724B03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89" y="2477193"/>
            <a:ext cx="1113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Evolutionary History and Phylogeny of Turtles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597" y="3449782"/>
            <a:ext cx="887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Nasser Ben Qasem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503-Biology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WIU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80168-E726-754A-A6B0-5D3D20F756E6}"/>
              </a:ext>
            </a:extLst>
          </p:cNvPr>
          <p:cNvSpPr txBox="1"/>
          <p:nvPr/>
        </p:nvSpPr>
        <p:spPr>
          <a:xfrm>
            <a:off x="3458633" y="388737"/>
            <a:ext cx="515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phylogeny Of Turtles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5108F-6C06-484D-B8EF-C6EA48B9BAD2}"/>
              </a:ext>
            </a:extLst>
          </p:cNvPr>
          <p:cNvSpPr txBox="1"/>
          <p:nvPr/>
        </p:nvSpPr>
        <p:spPr>
          <a:xfrm>
            <a:off x="956733" y="1208616"/>
            <a:ext cx="1027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The origin and early evolution of turtles have long been major contentious issues in vertebrate zoology.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0A90E-4F3F-5946-8AC6-919E45BDB15F}"/>
              </a:ext>
            </a:extLst>
          </p:cNvPr>
          <p:cNvSpPr txBox="1"/>
          <p:nvPr/>
        </p:nvSpPr>
        <p:spPr>
          <a:xfrm>
            <a:off x="1032933" y="2396642"/>
            <a:ext cx="485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So, there are three hypothesis of turtles origins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FD435-8AA5-5343-A75C-492B608CD959}"/>
              </a:ext>
            </a:extLst>
          </p:cNvPr>
          <p:cNvSpPr txBox="1"/>
          <p:nvPr/>
        </p:nvSpPr>
        <p:spPr>
          <a:xfrm>
            <a:off x="1699683" y="3712225"/>
            <a:ext cx="544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1. Anapsid hypothesis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DDF0E-DE3C-C449-96E4-EB9C8EECB69E}"/>
              </a:ext>
            </a:extLst>
          </p:cNvPr>
          <p:cNvSpPr txBox="1"/>
          <p:nvPr/>
        </p:nvSpPr>
        <p:spPr>
          <a:xfrm>
            <a:off x="4421717" y="4497974"/>
            <a:ext cx="4195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Lepidosaur</a:t>
            </a:r>
            <a:r>
              <a:rPr lang="en-US" sz="2400" dirty="0"/>
              <a:t> hypothesis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D9B07-0EC2-DD46-B1E8-155028032528}"/>
              </a:ext>
            </a:extLst>
          </p:cNvPr>
          <p:cNvSpPr txBox="1"/>
          <p:nvPr/>
        </p:nvSpPr>
        <p:spPr>
          <a:xfrm>
            <a:off x="6928658" y="5215608"/>
            <a:ext cx="316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3. Archosaur hypothesis</a:t>
            </a:r>
          </a:p>
        </p:txBody>
      </p:sp>
    </p:spTree>
    <p:extLst>
      <p:ext uri="{BB962C8B-B14F-4D97-AF65-F5344CB8AC3E}">
        <p14:creationId xmlns:p14="http://schemas.microsoft.com/office/powerpoint/2010/main" val="42279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82B014-A53D-644D-BADD-58A0954129FB}"/>
              </a:ext>
            </a:extLst>
          </p:cNvPr>
          <p:cNvSpPr txBox="1"/>
          <p:nvPr/>
        </p:nvSpPr>
        <p:spPr>
          <a:xfrm>
            <a:off x="1716616" y="203838"/>
            <a:ext cx="519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The phylogeny Of Turtles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9BD03-A0FF-B34B-8CB5-57FA8CEBA3A8}"/>
              </a:ext>
            </a:extLst>
          </p:cNvPr>
          <p:cNvSpPr txBox="1"/>
          <p:nvPr/>
        </p:nvSpPr>
        <p:spPr>
          <a:xfrm>
            <a:off x="2446866" y="764291"/>
            <a:ext cx="35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Anapsid Hypothesis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A98D38-44AD-CD41-8BB7-A57BA21B01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7" r="1412" b="41862"/>
          <a:stretch/>
        </p:blipFill>
        <p:spPr>
          <a:xfrm>
            <a:off x="7363883" y="486833"/>
            <a:ext cx="4277784" cy="470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341EB-71E8-6343-8AA2-94643C056AA7}"/>
              </a:ext>
            </a:extLst>
          </p:cNvPr>
          <p:cNvSpPr txBox="1"/>
          <p:nvPr/>
        </p:nvSpPr>
        <p:spPr>
          <a:xfrm>
            <a:off x="747184" y="1273118"/>
            <a:ext cx="615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The anapsid hypothesis is the </a:t>
            </a:r>
            <a:r>
              <a:rPr lang="en-US" b="1" dirty="0"/>
              <a:t>traditional arrangement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A1C22-62DD-344A-B7C1-39FEAFE89551}"/>
              </a:ext>
            </a:extLst>
          </p:cNvPr>
          <p:cNvSpPr txBox="1"/>
          <p:nvPr/>
        </p:nvSpPr>
        <p:spPr>
          <a:xfrm>
            <a:off x="747184" y="2047708"/>
            <a:ext cx="6739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Turtles lack </a:t>
            </a:r>
            <a:r>
              <a:rPr lang="en-US" dirty="0">
                <a:solidFill>
                  <a:srgbClr val="C00000"/>
                </a:solidFill>
              </a:rPr>
              <a:t>temporal </a:t>
            </a:r>
            <a:r>
              <a:rPr lang="en-US" dirty="0" err="1">
                <a:solidFill>
                  <a:srgbClr val="C00000"/>
                </a:solidFill>
              </a:rPr>
              <a:t>fenestrae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(anapsid condition) and are most closely related to a group of reptiles that share and that diverged before the origin of </a:t>
            </a:r>
            <a:r>
              <a:rPr lang="en-US" dirty="0" err="1"/>
              <a:t>diapside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17BF8-45E5-7E4E-8DEA-FAE5DAF0C6CE}"/>
              </a:ext>
            </a:extLst>
          </p:cNvPr>
          <p:cNvSpPr txBox="1"/>
          <p:nvPr/>
        </p:nvSpPr>
        <p:spPr>
          <a:xfrm>
            <a:off x="778933" y="3360803"/>
            <a:ext cx="556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The morphological data support this hypothesis.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466F6-03F2-EC49-864E-EC24173C35DD}"/>
              </a:ext>
            </a:extLst>
          </p:cNvPr>
          <p:cNvSpPr txBox="1"/>
          <p:nvPr/>
        </p:nvSpPr>
        <p:spPr>
          <a:xfrm>
            <a:off x="778933" y="4290588"/>
            <a:ext cx="585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No modern phylogeny based on molecular data upholds this relationship.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272C0-CF4E-054A-B64E-F45842ED418F}"/>
              </a:ext>
            </a:extLst>
          </p:cNvPr>
          <p:cNvSpPr txBox="1"/>
          <p:nvPr/>
        </p:nvSpPr>
        <p:spPr>
          <a:xfrm>
            <a:off x="895350" y="5497372"/>
            <a:ext cx="437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(Crawford, 2012)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6C86AB-40FA-6B42-83CB-BC59A2D0CFA5}"/>
              </a:ext>
            </a:extLst>
          </p:cNvPr>
          <p:cNvSpPr txBox="1"/>
          <p:nvPr/>
        </p:nvSpPr>
        <p:spPr>
          <a:xfrm>
            <a:off x="8790515" y="5196417"/>
            <a:ext cx="444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</a:t>
            </a:r>
            <a:r>
              <a:rPr lang="en-US" dirty="0" err="1"/>
              <a:t>Pough</a:t>
            </a:r>
            <a:r>
              <a:rPr lang="en-US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22758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453ED-74F9-7A45-BD09-548C397B4BE4}"/>
              </a:ext>
            </a:extLst>
          </p:cNvPr>
          <p:cNvSpPr txBox="1"/>
          <p:nvPr/>
        </p:nvSpPr>
        <p:spPr>
          <a:xfrm>
            <a:off x="2586566" y="341654"/>
            <a:ext cx="839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The phylogeny Of Turtles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A0361-57C3-4A48-B5D1-45B50D1DE515}"/>
              </a:ext>
            </a:extLst>
          </p:cNvPr>
          <p:cNvSpPr txBox="1"/>
          <p:nvPr/>
        </p:nvSpPr>
        <p:spPr>
          <a:xfrm>
            <a:off x="3009900" y="942770"/>
            <a:ext cx="796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B050"/>
                </a:solidFill>
              </a:rPr>
              <a:t>Lepidosaur</a:t>
            </a:r>
            <a:r>
              <a:rPr lang="en-US" sz="2400" dirty="0">
                <a:solidFill>
                  <a:srgbClr val="00B050"/>
                </a:solidFill>
              </a:rPr>
              <a:t> Hypothesis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30585-1800-784A-BBD7-CB4F09D52921}"/>
              </a:ext>
            </a:extLst>
          </p:cNvPr>
          <p:cNvSpPr txBox="1"/>
          <p:nvPr/>
        </p:nvSpPr>
        <p:spPr>
          <a:xfrm>
            <a:off x="783166" y="1742016"/>
            <a:ext cx="796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The hypothesis that turtles are diapsids and the sister lineage to </a:t>
            </a:r>
            <a:r>
              <a:rPr lang="en-US" b="1" dirty="0" err="1"/>
              <a:t>Lepidosaur</a:t>
            </a:r>
            <a:r>
              <a:rPr lang="en-US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BF35F-3123-524F-B171-1B7360DF4266}"/>
              </a:ext>
            </a:extLst>
          </p:cNvPr>
          <p:cNvSpPr txBox="1"/>
          <p:nvPr/>
        </p:nvSpPr>
        <p:spPr>
          <a:xfrm>
            <a:off x="783166" y="2277016"/>
            <a:ext cx="748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It supported by some morphological data.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BBA71-873D-494E-8B7A-FF26C007B36A}"/>
              </a:ext>
            </a:extLst>
          </p:cNvPr>
          <p:cNvSpPr txBox="1"/>
          <p:nvPr/>
        </p:nvSpPr>
        <p:spPr>
          <a:xfrm>
            <a:off x="783166" y="2900918"/>
            <a:ext cx="626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Molecular data supported this hypothesis by using </a:t>
            </a:r>
            <a:r>
              <a:rPr lang="en-US" u="sng" dirty="0">
                <a:solidFill>
                  <a:srgbClr val="00B0F0"/>
                </a:solidFill>
              </a:rPr>
              <a:t>microRNA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B5494D-05BE-C241-8E6F-7E4457781804}"/>
              </a:ext>
            </a:extLst>
          </p:cNvPr>
          <p:cNvSpPr txBox="1"/>
          <p:nvPr/>
        </p:nvSpPr>
        <p:spPr>
          <a:xfrm>
            <a:off x="783166" y="3587751"/>
            <a:ext cx="537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Is not widely accepted.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726C17C-10A3-374D-8628-91F0B1838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81" y="184177"/>
            <a:ext cx="3536951" cy="58028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C9F64F-4333-7B4B-9C80-607144EEB9B7}"/>
              </a:ext>
            </a:extLst>
          </p:cNvPr>
          <p:cNvSpPr txBox="1"/>
          <p:nvPr/>
        </p:nvSpPr>
        <p:spPr>
          <a:xfrm>
            <a:off x="9445623" y="5986991"/>
            <a:ext cx="339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(Lyson, 2012)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46B1A1-5D9B-8D48-BE93-6F537B87C034}"/>
              </a:ext>
            </a:extLst>
          </p:cNvPr>
          <p:cNvSpPr txBox="1"/>
          <p:nvPr/>
        </p:nvSpPr>
        <p:spPr>
          <a:xfrm>
            <a:off x="783166" y="6171657"/>
            <a:ext cx="390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(Lyson, 2012)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C2F880-1DEC-A64F-9D42-F4FE85FF9073}"/>
              </a:ext>
            </a:extLst>
          </p:cNvPr>
          <p:cNvSpPr txBox="1"/>
          <p:nvPr/>
        </p:nvSpPr>
        <p:spPr>
          <a:xfrm>
            <a:off x="2860673" y="223964"/>
            <a:ext cx="6047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The phylogeny Of Turtles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B897B-7096-9F48-A06C-B2EEB8059BCF}"/>
              </a:ext>
            </a:extLst>
          </p:cNvPr>
          <p:cNvSpPr txBox="1"/>
          <p:nvPr/>
        </p:nvSpPr>
        <p:spPr>
          <a:xfrm>
            <a:off x="3323694" y="838894"/>
            <a:ext cx="441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</a:rPr>
              <a:t>Archosaur Hypothesis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20B8E5-375B-314E-B5B3-6D717C72E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59" y="1346715"/>
            <a:ext cx="3517901" cy="452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6C364-88B6-1C4D-8636-3F8BDD41B0AF}"/>
              </a:ext>
            </a:extLst>
          </p:cNvPr>
          <p:cNvSpPr txBox="1"/>
          <p:nvPr/>
        </p:nvSpPr>
        <p:spPr>
          <a:xfrm>
            <a:off x="735538" y="2798918"/>
            <a:ext cx="430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The hypothesis supported by almost all phylogenetic analysis of DNA data 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F345A-C85B-244B-B96A-C3735A9DB623}"/>
              </a:ext>
            </a:extLst>
          </p:cNvPr>
          <p:cNvSpPr txBox="1"/>
          <p:nvPr/>
        </p:nvSpPr>
        <p:spPr>
          <a:xfrm>
            <a:off x="1313918" y="3608916"/>
            <a:ext cx="8090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Gene</a:t>
            </a:r>
            <a:r>
              <a:rPr lang="en-US" dirty="0"/>
              <a:t> as characters and parsimony analysis ( Lu, 2013).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Mitochondria DNA </a:t>
            </a:r>
            <a:r>
              <a:rPr lang="en-US" dirty="0"/>
              <a:t>( </a:t>
            </a:r>
            <a:r>
              <a:rPr lang="en-US" dirty="0" err="1"/>
              <a:t>Janke</a:t>
            </a:r>
            <a:r>
              <a:rPr lang="en-US" dirty="0"/>
              <a:t>, 2012).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Nuclear DNA </a:t>
            </a:r>
            <a:r>
              <a:rPr lang="en-US" dirty="0"/>
              <a:t>(</a:t>
            </a:r>
            <a:r>
              <a:rPr lang="en-US" dirty="0" err="1"/>
              <a:t>Katsu</a:t>
            </a:r>
            <a:r>
              <a:rPr lang="en-US" dirty="0"/>
              <a:t>, 2009).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F0"/>
                </a:solidFill>
              </a:rPr>
              <a:t>Ultraconserved</a:t>
            </a:r>
            <a:r>
              <a:rPr lang="en-US" dirty="0">
                <a:solidFill>
                  <a:srgbClr val="00B0F0"/>
                </a:solidFill>
              </a:rPr>
              <a:t> elements </a:t>
            </a:r>
            <a:r>
              <a:rPr lang="en-US" b="0" i="0" dirty="0">
                <a:effectLst/>
              </a:rPr>
              <a:t>their variable flanking DNA ( Crawford, 2012).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EA7F3-CD80-0F44-AF2F-B2AD1A45B8FF}"/>
              </a:ext>
            </a:extLst>
          </p:cNvPr>
          <p:cNvSpPr txBox="1"/>
          <p:nvPr/>
        </p:nvSpPr>
        <p:spPr>
          <a:xfrm>
            <a:off x="868541" y="1668759"/>
            <a:ext cx="672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The hypothesis is that turtles are diapsids and the sister lineage to </a:t>
            </a:r>
            <a:r>
              <a:rPr lang="en-US" b="1" dirty="0">
                <a:solidFill>
                  <a:srgbClr val="FF0000"/>
                </a:solidFill>
              </a:rPr>
              <a:t>extant archosaurs.</a:t>
            </a:r>
          </a:p>
        </p:txBody>
      </p:sp>
    </p:spTree>
    <p:extLst>
      <p:ext uri="{BB962C8B-B14F-4D97-AF65-F5344CB8AC3E}">
        <p14:creationId xmlns:p14="http://schemas.microsoft.com/office/powerpoint/2010/main" val="31574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30902-9432-2D41-B2BB-381C0663E21F}"/>
              </a:ext>
            </a:extLst>
          </p:cNvPr>
          <p:cNvSpPr txBox="1"/>
          <p:nvPr/>
        </p:nvSpPr>
        <p:spPr>
          <a:xfrm>
            <a:off x="4492625" y="465507"/>
            <a:ext cx="469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Discussion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6F366-115E-7A4F-BFD2-621236C633C4}"/>
              </a:ext>
            </a:extLst>
          </p:cNvPr>
          <p:cNvSpPr txBox="1"/>
          <p:nvPr/>
        </p:nvSpPr>
        <p:spPr>
          <a:xfrm>
            <a:off x="930275" y="1318683"/>
            <a:ext cx="911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The three taxa ( </a:t>
            </a:r>
            <a:r>
              <a:rPr lang="en-US" i="1" dirty="0"/>
              <a:t>Eunotosaurus, Pappochelys, </a:t>
            </a:r>
            <a:r>
              <a:rPr lang="en-US" dirty="0"/>
              <a:t>and </a:t>
            </a:r>
            <a:r>
              <a:rPr lang="en-US" i="1" dirty="0"/>
              <a:t>Odontochelys </a:t>
            </a:r>
            <a:r>
              <a:rPr lang="en-US" dirty="0"/>
              <a:t>) share </a:t>
            </a:r>
            <a:r>
              <a:rPr lang="en-US" dirty="0" err="1"/>
              <a:t>anteroposteriorly</a:t>
            </a:r>
            <a:r>
              <a:rPr lang="en-US" dirty="0"/>
              <a:t> broad trunk ribs that are vertebrae, and modified limb girdles.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C2478-24EA-714F-B0A6-9BCC89C42B8D}"/>
              </a:ext>
            </a:extLst>
          </p:cNvPr>
          <p:cNvSpPr txBox="1"/>
          <p:nvPr/>
        </p:nvSpPr>
        <p:spPr>
          <a:xfrm>
            <a:off x="930275" y="2424872"/>
            <a:ext cx="898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b="1" i="1" dirty="0">
                <a:solidFill>
                  <a:srgbClr val="C00000"/>
                </a:solidFill>
              </a:rPr>
              <a:t>Pappochelys</a:t>
            </a:r>
            <a:r>
              <a:rPr lang="en-US" i="1" dirty="0"/>
              <a:t> </a:t>
            </a:r>
            <a:r>
              <a:rPr lang="en-US" dirty="0"/>
              <a:t>provides new evidence that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plastron partly formed through serial fusion of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gastralia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35F3E-48B5-EE41-B13F-7303D4D3A0CE}"/>
              </a:ext>
            </a:extLst>
          </p:cNvPr>
          <p:cNvSpPr txBox="1"/>
          <p:nvPr/>
        </p:nvSpPr>
        <p:spPr>
          <a:xfrm>
            <a:off x="930275" y="3357028"/>
            <a:ext cx="825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dirty="0"/>
              <a:t>Using molecular data are considered a </a:t>
            </a:r>
            <a:r>
              <a:rPr lang="en-US" b="1" dirty="0">
                <a:solidFill>
                  <a:srgbClr val="FF0000"/>
                </a:solidFill>
              </a:rPr>
              <a:t>powerful approach </a:t>
            </a:r>
            <a:r>
              <a:rPr lang="en-US" dirty="0"/>
              <a:t>for testing different hypothesis that focused on the origin of turtles.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7E5D0-F727-3840-9EED-5E5A7ADEFBB4}"/>
              </a:ext>
            </a:extLst>
          </p:cNvPr>
          <p:cNvSpPr txBox="1"/>
          <p:nvPr/>
        </p:nvSpPr>
        <p:spPr>
          <a:xfrm>
            <a:off x="996777" y="4463217"/>
            <a:ext cx="10234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b="0" i="0" dirty="0">
                <a:effectLst/>
              </a:rPr>
              <a:t>The resulting phylogeny of molecular data provides overwhelming support for the hypothesis that turtles evolved from a common </a:t>
            </a:r>
            <a:r>
              <a:rPr lang="en-US" b="1" i="0" dirty="0">
                <a:solidFill>
                  <a:srgbClr val="00B0F0"/>
                </a:solidFill>
                <a:effectLst/>
              </a:rPr>
              <a:t>ancestor of birds and crocodilians</a:t>
            </a:r>
            <a:r>
              <a:rPr lang="en-US" b="0" i="0" dirty="0">
                <a:effectLst/>
              </a:rPr>
              <a:t>,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rejecting the hypothesized relationship between turtles and 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lepidosaurs</a:t>
            </a:r>
            <a:r>
              <a:rPr lang="en-US" b="0" i="0" dirty="0">
                <a:solidFill>
                  <a:srgbClr val="FF0000"/>
                </a:solidFill>
                <a:effectLst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8179A-93FE-B344-A46B-7CFEF587AF4F}"/>
              </a:ext>
            </a:extLst>
          </p:cNvPr>
          <p:cNvSpPr txBox="1"/>
          <p:nvPr/>
        </p:nvSpPr>
        <p:spPr>
          <a:xfrm>
            <a:off x="2451100" y="6169570"/>
            <a:ext cx="889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</a:t>
            </a:r>
            <a:r>
              <a:rPr lang="en-US" dirty="0" err="1"/>
              <a:t>Lyson,2012</a:t>
            </a:r>
            <a:r>
              <a:rPr lang="en-US" dirty="0"/>
              <a:t>) (Lu et al, 2013) (Schoch and Sues, 2015) (Fong et al, 2012)</a:t>
            </a:r>
          </a:p>
        </p:txBody>
      </p:sp>
    </p:spTree>
    <p:extLst>
      <p:ext uri="{BB962C8B-B14F-4D97-AF65-F5344CB8AC3E}">
        <p14:creationId xmlns:p14="http://schemas.microsoft.com/office/powerpoint/2010/main" val="15692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E1BBC-940B-EB41-AB31-FAE015E3FDF4}"/>
              </a:ext>
            </a:extLst>
          </p:cNvPr>
          <p:cNvSpPr txBox="1"/>
          <p:nvPr/>
        </p:nvSpPr>
        <p:spPr>
          <a:xfrm>
            <a:off x="5181600" y="15015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1B354-06E2-D342-A6C5-A2C8D80A4AB2}"/>
              </a:ext>
            </a:extLst>
          </p:cNvPr>
          <p:cNvSpPr txBox="1"/>
          <p:nvPr/>
        </p:nvSpPr>
        <p:spPr>
          <a:xfrm>
            <a:off x="758326" y="939910"/>
            <a:ext cx="1067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1. Crawford, N. G, Brant, C. F, John, E. M, Robb, T. B, Kevin, W, and Travis, C. G. 2012. More than 1000 </a:t>
            </a:r>
          </a:p>
          <a:p>
            <a:pPr algn="l"/>
            <a:r>
              <a:rPr lang="en-US" dirty="0" err="1"/>
              <a:t>ultraconserved</a:t>
            </a:r>
            <a:r>
              <a:rPr lang="en-US" dirty="0"/>
              <a:t> elements provide evidence that turtles are the sister group of archosaurs. Biol. Lett. 8:783-786.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3EBAA-2AA1-7B43-92B1-1BE7E4EC2195}"/>
              </a:ext>
            </a:extLst>
          </p:cNvPr>
          <p:cNvSpPr txBox="1"/>
          <p:nvPr/>
        </p:nvSpPr>
        <p:spPr>
          <a:xfrm>
            <a:off x="737844" y="1622128"/>
            <a:ext cx="1187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2. Lu, B, </a:t>
            </a:r>
            <a:r>
              <a:rPr lang="en-US" dirty="0" err="1"/>
              <a:t>Weizhao</a:t>
            </a:r>
            <a:r>
              <a:rPr lang="en-US" dirty="0"/>
              <a:t>, Y, Qiang, D, and </a:t>
            </a:r>
            <a:r>
              <a:rPr lang="en-US" dirty="0" err="1"/>
              <a:t>Jinzhong</a:t>
            </a:r>
            <a:r>
              <a:rPr lang="en-US" dirty="0"/>
              <a:t>, F. 2013. Using genes as characters and a parsimony analysis to </a:t>
            </a:r>
          </a:p>
          <a:p>
            <a:pPr algn="l"/>
            <a:r>
              <a:rPr lang="en-US" dirty="0"/>
              <a:t>explore the phylogenetic position of turtles. POLS ONE 8(11): e79348. </a:t>
            </a:r>
            <a:r>
              <a:rPr lang="en-US" dirty="0" err="1"/>
              <a:t>doi:10.1371</a:t>
            </a:r>
            <a:r>
              <a:rPr lang="en-US" dirty="0"/>
              <a:t>/journal.pone.0079348.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CAA0B-2D79-B647-A53D-561DB2E38BFD}"/>
              </a:ext>
            </a:extLst>
          </p:cNvPr>
          <p:cNvSpPr txBox="1"/>
          <p:nvPr/>
        </p:nvSpPr>
        <p:spPr>
          <a:xfrm>
            <a:off x="737844" y="2441601"/>
            <a:ext cx="957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3. Schoch, R. R, and Sues, and H. D. 2015. A Middle Triassic stem-turtles and evolution of the turtle body plan. Natural 584(523): </a:t>
            </a:r>
            <a:r>
              <a:rPr lang="en-US" dirty="0" err="1"/>
              <a:t>doi:10.1038</a:t>
            </a:r>
            <a:r>
              <a:rPr lang="en-US" dirty="0"/>
              <a:t>/nature14472.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B1B1E-8718-394D-ABAA-CF736A19F558}"/>
              </a:ext>
            </a:extLst>
          </p:cNvPr>
          <p:cNvSpPr txBox="1"/>
          <p:nvPr/>
        </p:nvSpPr>
        <p:spPr>
          <a:xfrm>
            <a:off x="758326" y="3159705"/>
            <a:ext cx="884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4. Bever, G. S, Lyson, T. R, Field, D. J, and Bhullar, B. A. S. 2015. Evolutionary origin of the turtle skull. Natural 239(525): </a:t>
            </a:r>
            <a:r>
              <a:rPr lang="en-US" dirty="0" err="1"/>
              <a:t>doi:10.1038</a:t>
            </a:r>
            <a:r>
              <a:rPr lang="en-US" dirty="0"/>
              <a:t>/natural14900.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57A97-C700-F44A-8F89-CEED62135AB1}"/>
              </a:ext>
            </a:extLst>
          </p:cNvPr>
          <p:cNvSpPr txBox="1"/>
          <p:nvPr/>
        </p:nvSpPr>
        <p:spPr>
          <a:xfrm>
            <a:off x="758326" y="3866284"/>
            <a:ext cx="1062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5. Joyce, W. G. 2015. The origin of turtles: A paleontological perspective. J. Exp. </a:t>
            </a:r>
            <a:r>
              <a:rPr lang="en-US" dirty="0" err="1"/>
              <a:t>Zool</a:t>
            </a:r>
            <a:r>
              <a:rPr lang="en-US" dirty="0"/>
              <a:t> (Mol. Dev. Evol.)</a:t>
            </a:r>
          </a:p>
          <a:p>
            <a:pPr algn="just"/>
            <a:r>
              <a:rPr lang="en-US" dirty="0"/>
              <a:t>324(B):181-193.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B7281-A009-8A48-B54F-B3B2B66D7F31}"/>
              </a:ext>
            </a:extLst>
          </p:cNvPr>
          <p:cNvSpPr txBox="1"/>
          <p:nvPr/>
        </p:nvSpPr>
        <p:spPr>
          <a:xfrm>
            <a:off x="737844" y="4506137"/>
            <a:ext cx="875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6. Font, J. J, Brown, J. M, Fujita, M. K, and </a:t>
            </a:r>
            <a:r>
              <a:rPr lang="en-US" dirty="0" err="1"/>
              <a:t>Boussau</a:t>
            </a:r>
            <a:r>
              <a:rPr lang="en-US" dirty="0"/>
              <a:t>, B. 2012. A </a:t>
            </a:r>
            <a:r>
              <a:rPr lang="en-US" dirty="0" err="1"/>
              <a:t>phylogenomic</a:t>
            </a:r>
            <a:r>
              <a:rPr lang="en-US" dirty="0"/>
              <a:t> approach to vertebrate phylogeny supports a Turtle-Archosaur affinity and a possible paraphyletic </a:t>
            </a:r>
            <a:r>
              <a:rPr lang="en-US" dirty="0" err="1"/>
              <a:t>lissaphibia</a:t>
            </a:r>
            <a:r>
              <a:rPr lang="en-US" dirty="0"/>
              <a:t>. PLOS ONE 7(11).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012B3-D4C7-1247-B39A-215DABA5797F}"/>
              </a:ext>
            </a:extLst>
          </p:cNvPr>
          <p:cNvSpPr txBox="1"/>
          <p:nvPr/>
        </p:nvSpPr>
        <p:spPr>
          <a:xfrm>
            <a:off x="758326" y="5422989"/>
            <a:ext cx="10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7. Rice, R, A. </a:t>
            </a:r>
            <a:r>
              <a:rPr lang="en-US" dirty="0" err="1"/>
              <a:t>Kallonen</a:t>
            </a:r>
            <a:r>
              <a:rPr lang="en-US" dirty="0"/>
              <a:t>, J. C. Thomas, and S. F. Gilbert. 2016. Development of the turtle plastron, the order-</a:t>
            </a:r>
          </a:p>
          <a:p>
            <a:pPr algn="l"/>
            <a:r>
              <a:rPr lang="en-US" dirty="0"/>
              <a:t>defining skeletal structure. PNAS 113(19): 5317-5322.</a:t>
            </a:r>
          </a:p>
        </p:txBody>
      </p:sp>
    </p:spTree>
    <p:extLst>
      <p:ext uri="{BB962C8B-B14F-4D97-AF65-F5344CB8AC3E}">
        <p14:creationId xmlns:p14="http://schemas.microsoft.com/office/powerpoint/2010/main" val="938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A0A3E3-C3E2-B047-AB6F-EC338E5072FC}"/>
              </a:ext>
            </a:extLst>
          </p:cNvPr>
          <p:cNvSpPr txBox="1"/>
          <p:nvPr/>
        </p:nvSpPr>
        <p:spPr>
          <a:xfrm>
            <a:off x="511174" y="1587641"/>
            <a:ext cx="1116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sz="2000" b="1" i="0" dirty="0">
                <a:effectLst/>
                <a:latin typeface="+mj-lt"/>
              </a:rPr>
              <a:t>Turtles</a:t>
            </a:r>
            <a:r>
              <a:rPr lang="en-US" sz="2000" b="0" i="0" dirty="0">
                <a:effectLst/>
                <a:latin typeface="+mj-lt"/>
              </a:rPr>
              <a:t> are </a:t>
            </a:r>
            <a:r>
              <a:rPr lang="en-US" sz="2000" dirty="0">
                <a:latin typeface="+mj-lt"/>
              </a:rPr>
              <a:t>reptiles </a:t>
            </a:r>
            <a:r>
              <a:rPr lang="en-US" sz="2000" b="0" i="0" dirty="0">
                <a:effectLst/>
                <a:latin typeface="+mj-lt"/>
              </a:rPr>
              <a:t>of the </a:t>
            </a:r>
            <a:r>
              <a:rPr lang="en-US" sz="2000" dirty="0">
                <a:latin typeface="+mj-lt"/>
              </a:rPr>
              <a:t>order </a:t>
            </a:r>
            <a:r>
              <a:rPr lang="en-US" sz="2000" b="0" i="1" dirty="0">
                <a:effectLst/>
                <a:latin typeface="+mj-lt"/>
              </a:rPr>
              <a:t>Testudines</a:t>
            </a:r>
            <a:r>
              <a:rPr lang="en-US" sz="2000" b="0" i="0" dirty="0">
                <a:effectLst/>
                <a:latin typeface="+mj-lt"/>
              </a:rPr>
              <a:t> characterized by a special </a:t>
            </a:r>
            <a:r>
              <a:rPr lang="en-US" sz="2000" dirty="0">
                <a:latin typeface="+mj-lt"/>
              </a:rPr>
              <a:t>bony </a:t>
            </a:r>
            <a:r>
              <a:rPr lang="en-US" sz="2000" b="0" i="0" dirty="0">
                <a:effectLst/>
                <a:latin typeface="+mj-lt"/>
              </a:rPr>
              <a:t>or</a:t>
            </a:r>
            <a:r>
              <a:rPr lang="en-US" sz="2000" dirty="0">
                <a:latin typeface="+mj-lt"/>
              </a:rPr>
              <a:t> </a:t>
            </a:r>
            <a:r>
              <a:rPr lang="en-US" sz="2000" b="0" i="0" dirty="0">
                <a:effectLst/>
                <a:latin typeface="+mj-lt"/>
              </a:rPr>
              <a:t>cartilaginous shell. 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72EED-23CF-4A41-A320-216065A9EFAC}"/>
              </a:ext>
            </a:extLst>
          </p:cNvPr>
          <p:cNvSpPr txBox="1"/>
          <p:nvPr/>
        </p:nvSpPr>
        <p:spPr>
          <a:xfrm>
            <a:off x="529166" y="2334683"/>
            <a:ext cx="11169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sz="2000" b="0" i="0" dirty="0">
                <a:effectLst/>
                <a:latin typeface="+mj-lt"/>
              </a:rPr>
              <a:t>The order Testudines includes both extant (living) and </a:t>
            </a:r>
            <a:r>
              <a:rPr lang="en-US" sz="2000" b="0" i="0" u="none" strike="noStrike" dirty="0">
                <a:effectLst/>
                <a:latin typeface="+mj-lt"/>
              </a:rPr>
              <a:t>extinct</a:t>
            </a:r>
            <a:r>
              <a:rPr lang="en-US" sz="2000" b="0" i="0" dirty="0">
                <a:effectLst/>
                <a:latin typeface="+mj-lt"/>
              </a:rPr>
              <a:t> species. The earliest known members of this group date from more than 200 million years ago,</a:t>
            </a:r>
            <a:r>
              <a:rPr lang="en-US" sz="2000" baseline="30000" dirty="0">
                <a:latin typeface="+mj-lt"/>
              </a:rPr>
              <a:t> </a:t>
            </a:r>
            <a:r>
              <a:rPr lang="en-US" sz="2000" b="0" i="0" dirty="0">
                <a:effectLst/>
                <a:latin typeface="+mj-lt"/>
              </a:rPr>
              <a:t>making turtles one of the oldest reptile groups and a more ancient group than </a:t>
            </a:r>
            <a:r>
              <a:rPr lang="en-US" sz="2000" b="0" i="0" u="none" strike="noStrike" dirty="0">
                <a:effectLst/>
                <a:latin typeface="+mj-lt"/>
              </a:rPr>
              <a:t>snakes or crocodilians (</a:t>
            </a:r>
            <a:r>
              <a:rPr lang="en-US" sz="2000" b="0" i="0" dirty="0">
                <a:effectLst/>
                <a:latin typeface="+mj-lt"/>
              </a:rPr>
              <a:t>Joyce, 2007).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EADD9-755D-1F49-A23A-98D7431D2BC1}"/>
              </a:ext>
            </a:extLst>
          </p:cNvPr>
          <p:cNvSpPr txBox="1"/>
          <p:nvPr/>
        </p:nvSpPr>
        <p:spPr>
          <a:xfrm>
            <a:off x="529165" y="3728765"/>
            <a:ext cx="9842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sz="2000" b="0" i="0" dirty="0">
                <a:effectLst/>
                <a:latin typeface="+mj-lt"/>
              </a:rPr>
              <a:t>Of the 327 known species alive today, some are highly </a:t>
            </a:r>
            <a:r>
              <a:rPr lang="en-US" sz="2000" u="none" strike="noStrike" dirty="0">
                <a:solidFill>
                  <a:srgbClr val="FF0000"/>
                </a:solidFill>
                <a:latin typeface="+mj-lt"/>
              </a:rPr>
              <a:t>endangered</a:t>
            </a:r>
            <a:r>
              <a:rPr lang="en-US" sz="2000" u="none" strike="noStrike" dirty="0">
                <a:latin typeface="+mj-lt"/>
              </a:rPr>
              <a:t> (</a:t>
            </a:r>
            <a:r>
              <a:rPr lang="en-US" sz="2000" b="0" i="0" dirty="0" err="1">
                <a:effectLst/>
                <a:latin typeface="+mj-lt"/>
              </a:rPr>
              <a:t>Vitt</a:t>
            </a:r>
            <a:r>
              <a:rPr lang="en-US" sz="2000" dirty="0">
                <a:latin typeface="+mj-lt"/>
              </a:rPr>
              <a:t> et al, 2013).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8E445-5F9C-7D48-AAD2-1E7A40C287B0}"/>
              </a:ext>
            </a:extLst>
          </p:cNvPr>
          <p:cNvSpPr txBox="1"/>
          <p:nvPr/>
        </p:nvSpPr>
        <p:spPr>
          <a:xfrm>
            <a:off x="511174" y="4645737"/>
            <a:ext cx="1148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Turtles are classified as 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+mj-lt"/>
              </a:rPr>
              <a:t>amniotes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 along with other reptiles, birds, and mammals. Like other amniotes, turtles breathe air and do not lay eggs underwater, although many species live in or around water.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4ED3A-41BD-214A-96AE-9479D703D846}"/>
              </a:ext>
            </a:extLst>
          </p:cNvPr>
          <p:cNvSpPr txBox="1"/>
          <p:nvPr/>
        </p:nvSpPr>
        <p:spPr>
          <a:xfrm>
            <a:off x="4922789" y="890955"/>
            <a:ext cx="363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B050"/>
                </a:solidFill>
                <a:latin typeface="+mj-lt"/>
              </a:rPr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27313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B6316D-745F-6B45-B56B-DF4AD6D0648A}"/>
              </a:ext>
            </a:extLst>
          </p:cNvPr>
          <p:cNvSpPr txBox="1"/>
          <p:nvPr/>
        </p:nvSpPr>
        <p:spPr>
          <a:xfrm>
            <a:off x="3510486" y="400451"/>
            <a:ext cx="883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B050"/>
                </a:solidFill>
                <a:latin typeface="+mj-lt"/>
              </a:rPr>
              <a:t>The Characteristics Of Turtles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A9CAB-6013-6D48-A526-467D800C1C3F}"/>
              </a:ext>
            </a:extLst>
          </p:cNvPr>
          <p:cNvSpPr txBox="1"/>
          <p:nvPr/>
        </p:nvSpPr>
        <p:spPr>
          <a:xfrm>
            <a:off x="530225" y="936344"/>
            <a:ext cx="549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The turtle skeleton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F2727-3761-7445-B183-3E8FA1C3750E}"/>
              </a:ext>
            </a:extLst>
          </p:cNvPr>
          <p:cNvSpPr txBox="1"/>
          <p:nvPr/>
        </p:nvSpPr>
        <p:spPr>
          <a:xfrm>
            <a:off x="835470" y="1407570"/>
            <a:ext cx="1092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sz="2000" dirty="0">
                <a:latin typeface="+mj-lt"/>
              </a:rPr>
              <a:t>The embryonic origin of the turtle shell has been debated with competing hypotheses proposing that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6A7BE-97A9-DF46-8030-0DC70E654EC4}"/>
              </a:ext>
            </a:extLst>
          </p:cNvPr>
          <p:cNvSpPr txBox="1"/>
          <p:nvPr/>
        </p:nvSpPr>
        <p:spPr>
          <a:xfrm>
            <a:off x="1170515" y="1844078"/>
            <a:ext cx="602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It is derived from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dermal bone </a:t>
            </a:r>
            <a:r>
              <a:rPr lang="en-US" sz="2000" dirty="0">
                <a:latin typeface="+mj-lt"/>
              </a:rPr>
              <a:t>(like </a:t>
            </a:r>
            <a:r>
              <a:rPr lang="en-US" sz="2000" dirty="0" err="1">
                <a:latin typeface="+mj-lt"/>
              </a:rPr>
              <a:t>osteoderms</a:t>
            </a:r>
            <a:r>
              <a:rPr lang="en-US" sz="2000" dirty="0">
                <a:latin typeface="+mj-lt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F5256-3A02-7A41-94CF-2DB4DCCA2B45}"/>
              </a:ext>
            </a:extLst>
          </p:cNvPr>
          <p:cNvSpPr txBox="1"/>
          <p:nvPr/>
        </p:nvSpPr>
        <p:spPr>
          <a:xfrm>
            <a:off x="1170515" y="2238827"/>
            <a:ext cx="1119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It is from the elements of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endochondral bone </a:t>
            </a:r>
            <a:r>
              <a:rPr lang="en-US" sz="2000" dirty="0">
                <a:latin typeface="+mj-lt"/>
              </a:rPr>
              <a:t>that form the axial skeleton and long bones of tetrapods.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004C8-D7E9-4547-B480-762FADEA6850}"/>
              </a:ext>
            </a:extLst>
          </p:cNvPr>
          <p:cNvSpPr txBox="1"/>
          <p:nvPr/>
        </p:nvSpPr>
        <p:spPr>
          <a:xfrm>
            <a:off x="530225" y="2789924"/>
            <a:ext cx="611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+mj-lt"/>
              </a:rPr>
              <a:t>The turtle shell 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F9258-8226-9540-B06A-F5B3C26DFAC8}"/>
              </a:ext>
            </a:extLst>
          </p:cNvPr>
          <p:cNvSpPr txBox="1"/>
          <p:nvPr/>
        </p:nvSpPr>
        <p:spPr>
          <a:xfrm>
            <a:off x="835470" y="3351240"/>
            <a:ext cx="4856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en-US" sz="2000" dirty="0">
                <a:latin typeface="+mj-lt"/>
              </a:rPr>
              <a:t>The turtle shell has two </a:t>
            </a:r>
            <a:r>
              <a:rPr lang="en-US" sz="2000" dirty="0" smtClean="0">
                <a:latin typeface="+mj-lt"/>
              </a:rPr>
              <a:t>parts : 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B0720-6A96-3C42-9A18-5E4997256DD8}"/>
              </a:ext>
            </a:extLst>
          </p:cNvPr>
          <p:cNvSpPr txBox="1"/>
          <p:nvPr/>
        </p:nvSpPr>
        <p:spPr>
          <a:xfrm>
            <a:off x="1895474" y="3810805"/>
            <a:ext cx="475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b="1" dirty="0">
                <a:solidFill>
                  <a:srgbClr val="00B0F0"/>
                </a:solidFill>
                <a:latin typeface="+mj-lt"/>
              </a:rPr>
              <a:t>A dorsal carapace </a:t>
            </a:r>
          </a:p>
          <a:p>
            <a:pPr marL="342900" indent="-342900" algn="l">
              <a:buAutoNum type="arabicPeriod"/>
            </a:pPr>
            <a:r>
              <a:rPr lang="en-US" b="1" dirty="0">
                <a:solidFill>
                  <a:srgbClr val="00B0F0"/>
                </a:solidFill>
                <a:latin typeface="+mj-lt"/>
              </a:rPr>
              <a:t>A ventral 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plastron</a:t>
            </a:r>
            <a:endParaRPr lang="en-US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CAFA90-8ACB-0149-A9D7-B8010F16F430}"/>
              </a:ext>
            </a:extLst>
          </p:cNvPr>
          <p:cNvSpPr txBox="1"/>
          <p:nvPr/>
        </p:nvSpPr>
        <p:spPr>
          <a:xfrm>
            <a:off x="530225" y="4643504"/>
            <a:ext cx="409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+mj-lt"/>
              </a:rPr>
              <a:t>The skull of turtles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B969C-8490-B340-96E5-578C6C724B8C}"/>
              </a:ext>
            </a:extLst>
          </p:cNvPr>
          <p:cNvSpPr txBox="1"/>
          <p:nvPr/>
        </p:nvSpPr>
        <p:spPr>
          <a:xfrm>
            <a:off x="1170515" y="5291537"/>
            <a:ext cx="551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Among extant amniotes, only the turtles have </a:t>
            </a:r>
            <a:r>
              <a:rPr lang="en-US" dirty="0">
                <a:solidFill>
                  <a:srgbClr val="FF0000"/>
                </a:solidFill>
              </a:rPr>
              <a:t>anapsid </a:t>
            </a:r>
            <a:r>
              <a:rPr lang="en-US" dirty="0"/>
              <a:t>skull condition.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8574" y="6474559"/>
            <a:ext cx="4771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https://www.skullsunlimited.com/products/replica-olive-ridley-sea-turtle-skull-tq-178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93" y="4961969"/>
            <a:ext cx="2658875" cy="15378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1" b="363"/>
          <a:stretch/>
        </p:blipFill>
        <p:spPr>
          <a:xfrm>
            <a:off x="4990524" y="2622387"/>
            <a:ext cx="3987223" cy="1834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46156" y="4479128"/>
            <a:ext cx="4565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https://www.britannica.com/science/plastron</a:t>
            </a:r>
          </a:p>
        </p:txBody>
      </p:sp>
    </p:spTree>
    <p:extLst>
      <p:ext uri="{BB962C8B-B14F-4D97-AF65-F5344CB8AC3E}">
        <p14:creationId xmlns:p14="http://schemas.microsoft.com/office/powerpoint/2010/main" val="8893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9411" y="341456"/>
            <a:ext cx="561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Classification of Turtles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173" y="2156119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14 extant turtle families contain approximately 341 species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173" y="1431575"/>
            <a:ext cx="779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All extant turtles belong to one of two clades , the </a:t>
            </a:r>
            <a:r>
              <a:rPr lang="en-US" b="1" dirty="0">
                <a:solidFill>
                  <a:srgbClr val="C00000"/>
                </a:solidFill>
              </a:rPr>
              <a:t>Pleurodira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C00000"/>
                </a:solidFill>
              </a:rPr>
              <a:t>Cryptodira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205" y="3114763"/>
            <a:ext cx="926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Pleurodira</a:t>
            </a:r>
            <a:r>
              <a:rPr lang="en-US" dirty="0"/>
              <a:t> includes the extant </a:t>
            </a:r>
            <a:r>
              <a:rPr lang="en-US" u="sng" dirty="0"/>
              <a:t>3 freshwater families.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173" y="3951025"/>
            <a:ext cx="92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C00000"/>
                </a:solidFill>
              </a:rPr>
              <a:t>Cryptodira</a:t>
            </a:r>
            <a:r>
              <a:rPr lang="en-US" dirty="0"/>
              <a:t> includes the extant </a:t>
            </a:r>
            <a:r>
              <a:rPr lang="en-US" u="sng" dirty="0"/>
              <a:t>11 families</a:t>
            </a:r>
            <a:r>
              <a:rPr lang="en-US" dirty="0"/>
              <a:t>, which may be freshwater, marine, or terrestrial.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672" y="4822103"/>
            <a:ext cx="995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Although both clades are supported by numerous skeletal characters, they are most easily identified by their mode of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neck retraction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1" y="1271752"/>
            <a:ext cx="3223952" cy="2010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2546" y="3337264"/>
            <a:ext cx="3611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http://www.sulisuli.com/rettili/cheloniCHISONO.htm</a:t>
            </a:r>
          </a:p>
        </p:txBody>
      </p:sp>
    </p:spTree>
    <p:extLst>
      <p:ext uri="{BB962C8B-B14F-4D97-AF65-F5344CB8AC3E}">
        <p14:creationId xmlns:p14="http://schemas.microsoft.com/office/powerpoint/2010/main" val="14181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8991" y="172175"/>
            <a:ext cx="453874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Evolutionary History of Turtles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142" y="1255222"/>
            <a:ext cx="223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Fossil record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4646" y="1794777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Turtles have the most complete fossil record of any extant reptiles because of their heavy, bony skeletons and their aquatic or marine habits.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988" y="3350436"/>
            <a:ext cx="937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oldest </a:t>
            </a:r>
            <a:r>
              <a:rPr lang="en-US" dirty="0" err="1"/>
              <a:t>Cryptodire</a:t>
            </a:r>
            <a:r>
              <a:rPr lang="en-US" dirty="0"/>
              <a:t>, </a:t>
            </a:r>
            <a:r>
              <a:rPr lang="en-US" i="1" dirty="0"/>
              <a:t>Kayentachelys </a:t>
            </a:r>
            <a:r>
              <a:rPr lang="en-US" i="1" dirty="0" err="1"/>
              <a:t>aprix</a:t>
            </a:r>
            <a:r>
              <a:rPr lang="en-US" i="1" dirty="0"/>
              <a:t>, </a:t>
            </a:r>
            <a:r>
              <a:rPr lang="en-US" dirty="0"/>
              <a:t>is known from the Early Jurassic </a:t>
            </a:r>
            <a:r>
              <a:rPr lang="en-US" dirty="0" err="1"/>
              <a:t>Kayenta</a:t>
            </a:r>
            <a:r>
              <a:rPr lang="en-US" dirty="0"/>
              <a:t> Formation of Arizona (Joyce and </a:t>
            </a:r>
            <a:r>
              <a:rPr lang="en-US" dirty="0" err="1"/>
              <a:t>Sterli</a:t>
            </a:r>
            <a:r>
              <a:rPr lang="en-US" dirty="0"/>
              <a:t> 2012).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988" y="4520109"/>
            <a:ext cx="77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oldest </a:t>
            </a:r>
            <a:r>
              <a:rPr lang="en-US" dirty="0" err="1"/>
              <a:t>Pleurodire</a:t>
            </a:r>
            <a:r>
              <a:rPr lang="en-US" dirty="0"/>
              <a:t> is the Late Triassic </a:t>
            </a:r>
            <a:r>
              <a:rPr lang="en-US" i="1" dirty="0"/>
              <a:t>Proterochersis </a:t>
            </a:r>
            <a:r>
              <a:rPr lang="en-US" dirty="0"/>
              <a:t>( Gaffney et al. 2006).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5077" y="4048427"/>
            <a:ext cx="606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It lived in an environment dominated by streams and </a:t>
            </a:r>
            <a:r>
              <a:rPr lang="en-US" dirty="0" err="1"/>
              <a:t>dunts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5077" y="4991791"/>
            <a:ext cx="567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It was an early terrestrial turtle that lived in Europe.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3988" y="2543458"/>
            <a:ext cx="589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earliest-known turtle fossils are from the Middle Triassic , </a:t>
            </a:r>
            <a:r>
              <a:rPr lang="en-US" i="1" dirty="0"/>
              <a:t>Pappochelys </a:t>
            </a:r>
            <a:r>
              <a:rPr lang="en-US" i="1" dirty="0" err="1"/>
              <a:t>rosinae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Schoch</a:t>
            </a:r>
            <a:r>
              <a:rPr lang="en-US" dirty="0"/>
              <a:t> and Sues, 2015).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0" r="-473"/>
          <a:stretch/>
        </p:blipFill>
        <p:spPr>
          <a:xfrm>
            <a:off x="8272241" y="695395"/>
            <a:ext cx="3310775" cy="2036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3239" y="2725236"/>
            <a:ext cx="75479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https://www.lafermetropicale.com/decouverte-pappochelys-rosinae-une-forme-intermediaire-entre-tortue-et-lezard/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82" y="3801495"/>
            <a:ext cx="3526524" cy="1210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2049" y="5068735"/>
            <a:ext cx="7001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smtClean="0"/>
              <a:t>reptilis.net/2010/06/26/t-u-r-t-l-e-power-part-2-the-weird-and-wacky-origin-of-turtles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62" y="5412783"/>
            <a:ext cx="5323071" cy="11589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3315" y="6623397"/>
            <a:ext cx="4428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http://www.wildprehistory.com/gallery/picture-of-the-day/picture-proterochersis-robusta/</a:t>
            </a:r>
          </a:p>
        </p:txBody>
      </p:sp>
    </p:spTree>
    <p:extLst>
      <p:ext uri="{BB962C8B-B14F-4D97-AF65-F5344CB8AC3E}">
        <p14:creationId xmlns:p14="http://schemas.microsoft.com/office/powerpoint/2010/main" val="39502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878B9C-D6EB-124C-A572-6185BF0CC584}"/>
              </a:ext>
            </a:extLst>
          </p:cNvPr>
          <p:cNvSpPr txBox="1"/>
          <p:nvPr/>
        </p:nvSpPr>
        <p:spPr>
          <a:xfrm>
            <a:off x="556047" y="237059"/>
            <a:ext cx="5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The Timeline of Evolution In Turtles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6B246D-0925-8A4C-9971-3207B2E06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20803" r="-3378" b="1366"/>
          <a:stretch/>
        </p:blipFill>
        <p:spPr>
          <a:xfrm>
            <a:off x="9186952" y="377208"/>
            <a:ext cx="2410348" cy="5481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86AAB-0B00-9543-BD97-7B4C1FB59A7A}"/>
              </a:ext>
            </a:extLst>
          </p:cNvPr>
          <p:cNvSpPr txBox="1"/>
          <p:nvPr/>
        </p:nvSpPr>
        <p:spPr>
          <a:xfrm>
            <a:off x="8036095" y="6158752"/>
            <a:ext cx="529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(Schoch and Sues , 2015)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D3D58-06FD-E046-94D5-5FC6D0BA94DD}"/>
              </a:ext>
            </a:extLst>
          </p:cNvPr>
          <p:cNvSpPr txBox="1"/>
          <p:nvPr/>
        </p:nvSpPr>
        <p:spPr>
          <a:xfrm>
            <a:off x="764652" y="95345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C00000"/>
                </a:solidFill>
              </a:rPr>
              <a:t>Eunotosaurus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4A518-D309-C843-A9D1-637BB08F5F5D}"/>
              </a:ext>
            </a:extLst>
          </p:cNvPr>
          <p:cNvSpPr txBox="1"/>
          <p:nvPr/>
        </p:nvSpPr>
        <p:spPr>
          <a:xfrm>
            <a:off x="2322620" y="9621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(Seeley, 1892)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6883905B-78F2-3844-A7FA-1606AA371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579" y="1622731"/>
            <a:ext cx="1421553" cy="28211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D95567-21DA-104A-AE7A-05414EFF7A29}"/>
              </a:ext>
            </a:extLst>
          </p:cNvPr>
          <p:cNvSpPr txBox="1"/>
          <p:nvPr/>
        </p:nvSpPr>
        <p:spPr>
          <a:xfrm>
            <a:off x="571011" y="2144946"/>
            <a:ext cx="582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Anatomical studies and phylogenetic analysis suggest that </a:t>
            </a:r>
            <a:r>
              <a:rPr lang="en-US" b="0" i="1" dirty="0">
                <a:solidFill>
                  <a:srgbClr val="222222"/>
                </a:solidFill>
                <a:effectLst/>
              </a:rPr>
              <a:t>Eunotosaurus </a:t>
            </a:r>
            <a:r>
              <a:rPr lang="en-US" b="0" dirty="0">
                <a:solidFill>
                  <a:srgbClr val="222222"/>
                </a:solidFill>
                <a:effectLst/>
              </a:rPr>
              <a:t>is a </a:t>
            </a:r>
            <a:r>
              <a:rPr lang="en-US" b="0" dirty="0" err="1">
                <a:solidFill>
                  <a:schemeClr val="accent1">
                    <a:lumMod val="50000"/>
                  </a:schemeClr>
                </a:solidFill>
                <a:effectLst/>
              </a:rPr>
              <a:t>parareptile</a:t>
            </a:r>
            <a:r>
              <a:rPr lang="en-US" b="0" dirty="0">
                <a:solidFill>
                  <a:srgbClr val="222222"/>
                </a:solidFill>
                <a:effectLst/>
              </a:rPr>
              <a:t> (</a:t>
            </a:r>
            <a:r>
              <a:rPr lang="en-US" b="0" i="0" dirty="0">
                <a:effectLst/>
              </a:rPr>
              <a:t>Benton, 2016).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26D116-081A-6A49-A0C9-B6437EFC4608}"/>
              </a:ext>
            </a:extLst>
          </p:cNvPr>
          <p:cNvSpPr txBox="1"/>
          <p:nvPr/>
        </p:nvSpPr>
        <p:spPr>
          <a:xfrm>
            <a:off x="556047" y="3015472"/>
            <a:ext cx="343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skull is short and wide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182DFF-AD64-8D45-B381-B0F779B62B7E}"/>
              </a:ext>
            </a:extLst>
          </p:cNvPr>
          <p:cNvSpPr txBox="1"/>
          <p:nvPr/>
        </p:nvSpPr>
        <p:spPr>
          <a:xfrm>
            <a:off x="556047" y="3683501"/>
            <a:ext cx="661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 had very wide dorsal ribs which contacted each other, this proves point for powerful leg muscles for digging.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90FF3A-7A92-1F4E-A2FF-E034ACF58BD6}"/>
              </a:ext>
            </a:extLst>
          </p:cNvPr>
          <p:cNvSpPr txBox="1"/>
          <p:nvPr/>
        </p:nvSpPr>
        <p:spPr>
          <a:xfrm>
            <a:off x="571011" y="4443863"/>
            <a:ext cx="42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Elongated vertebra.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394FF9-C1C2-6242-AB3B-6058DDFC4FD8}"/>
              </a:ext>
            </a:extLst>
          </p:cNvPr>
          <p:cNvSpPr txBox="1"/>
          <p:nvPr/>
        </p:nvSpPr>
        <p:spPr>
          <a:xfrm>
            <a:off x="565778" y="5068029"/>
            <a:ext cx="6612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 lacked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intercostal muscles </a:t>
            </a:r>
            <a:r>
              <a:rPr lang="en-US" dirty="0"/>
              <a:t>on its vertebrae that turtles do possess.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31B4E5-0B29-314C-82C7-13D4999733E3}"/>
              </a:ext>
            </a:extLst>
          </p:cNvPr>
          <p:cNvSpPr txBox="1"/>
          <p:nvPr/>
        </p:nvSpPr>
        <p:spPr>
          <a:xfrm>
            <a:off x="593000" y="1556236"/>
            <a:ext cx="928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From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the late Middle Permian, South Africa.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2D3209-6238-AB4D-BE5D-BC292BABB924}"/>
              </a:ext>
            </a:extLst>
          </p:cNvPr>
          <p:cNvSpPr txBox="1"/>
          <p:nvPr/>
        </p:nvSpPr>
        <p:spPr>
          <a:xfrm>
            <a:off x="565778" y="5974086"/>
            <a:ext cx="351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(Schoch and Sues , 2015)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51" y="1897779"/>
            <a:ext cx="979680" cy="209504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266213">
            <a:off x="8240331" y="4199467"/>
            <a:ext cx="1437069" cy="31089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94314" y="2791277"/>
            <a:ext cx="2266886" cy="892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004457-361A-D94E-8297-E14A6CC76A23}"/>
              </a:ext>
            </a:extLst>
          </p:cNvPr>
          <p:cNvSpPr txBox="1"/>
          <p:nvPr/>
        </p:nvSpPr>
        <p:spPr>
          <a:xfrm>
            <a:off x="620184" y="376767"/>
            <a:ext cx="527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The Timeline of Evolution In Turtles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211CB-3C37-4A4A-ACA5-EE965C25E4A7}"/>
              </a:ext>
            </a:extLst>
          </p:cNvPr>
          <p:cNvSpPr txBox="1"/>
          <p:nvPr/>
        </p:nvSpPr>
        <p:spPr>
          <a:xfrm>
            <a:off x="895349" y="1318684"/>
            <a:ext cx="499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rgbClr val="C00000"/>
                </a:solidFill>
              </a:rPr>
              <a:t>Pappochelys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(Schoch and Sues, 2015).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85809-BFA4-C741-8D42-7B043EAE7232}"/>
              </a:ext>
            </a:extLst>
          </p:cNvPr>
          <p:cNvSpPr txBox="1"/>
          <p:nvPr/>
        </p:nvSpPr>
        <p:spPr>
          <a:xfrm>
            <a:off x="980015" y="1784350"/>
            <a:ext cx="608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From the Middle Triassic ( 240 million years ago), Germany.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27E9A-67DE-D44A-8704-794FAFB038B4}"/>
              </a:ext>
            </a:extLst>
          </p:cNvPr>
          <p:cNvSpPr txBox="1"/>
          <p:nvPr/>
        </p:nvSpPr>
        <p:spPr>
          <a:xfrm>
            <a:off x="980015" y="2197047"/>
            <a:ext cx="690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 is structurally and chronologically the </a:t>
            </a:r>
            <a:r>
              <a:rPr lang="en-US" b="1" dirty="0">
                <a:solidFill>
                  <a:srgbClr val="FF0000"/>
                </a:solidFill>
              </a:rPr>
              <a:t>intermediate form </a:t>
            </a:r>
            <a:r>
              <a:rPr lang="en-US" dirty="0"/>
              <a:t>between </a:t>
            </a:r>
            <a:r>
              <a:rPr lang="en-US" i="1" dirty="0"/>
              <a:t>Eunotosaurus </a:t>
            </a:r>
            <a:r>
              <a:rPr lang="en-US" dirty="0"/>
              <a:t>and </a:t>
            </a:r>
            <a:r>
              <a:rPr lang="en-US" i="1" dirty="0"/>
              <a:t>Odontochelys.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FDAA8D-E0E8-E449-A63E-294A75B9E584}"/>
              </a:ext>
            </a:extLst>
          </p:cNvPr>
          <p:cNvSpPr txBox="1"/>
          <p:nvPr/>
        </p:nvSpPr>
        <p:spPr>
          <a:xfrm>
            <a:off x="980015" y="2861965"/>
            <a:ext cx="529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 was a small, flattened, elongate animal about 20 cm in length.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50C72-26A6-4E47-88B4-78AB2A5024C1}"/>
              </a:ext>
            </a:extLst>
          </p:cNvPr>
          <p:cNvSpPr txBox="1"/>
          <p:nvPr/>
        </p:nvSpPr>
        <p:spPr>
          <a:xfrm>
            <a:off x="895349" y="3586024"/>
            <a:ext cx="664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</a:rPr>
              <a:t>gastralia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tightly packed and occasionally fused together, forming a structure similar to the </a:t>
            </a:r>
            <a:r>
              <a:rPr lang="en-US" dirty="0" smtClean="0"/>
              <a:t>plastron </a:t>
            </a:r>
            <a:r>
              <a:rPr lang="en-US" dirty="0"/>
              <a:t>of turtles.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084E0-5075-4F4E-B32D-28CF8184B727}"/>
              </a:ext>
            </a:extLst>
          </p:cNvPr>
          <p:cNvSpPr txBox="1"/>
          <p:nvPr/>
        </p:nvSpPr>
        <p:spPr>
          <a:xfrm>
            <a:off x="881592" y="4340492"/>
            <a:ext cx="618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Its skull has small upper and ventrally open lower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temporal fenestrae</a:t>
            </a:r>
            <a:r>
              <a:rPr lang="en-US" dirty="0"/>
              <a:t> supporting diapsid hypothesis of turtles.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F3D03-0FB2-A74E-A87D-5690DD7873D3}"/>
              </a:ext>
            </a:extLst>
          </p:cNvPr>
          <p:cNvSpPr txBox="1"/>
          <p:nvPr/>
        </p:nvSpPr>
        <p:spPr>
          <a:xfrm>
            <a:off x="895349" y="5056672"/>
            <a:ext cx="562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Unlike turtles, it has teeth in its jaws and lacks a beak.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0459273E-9289-B24E-8419-87885D6CB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5" r="-4436"/>
          <a:stretch/>
        </p:blipFill>
        <p:spPr>
          <a:xfrm>
            <a:off x="8420097" y="2142662"/>
            <a:ext cx="3170768" cy="41793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FB3162-AE18-A241-97CC-FBE19F95B828}"/>
              </a:ext>
            </a:extLst>
          </p:cNvPr>
          <p:cNvSpPr txBox="1"/>
          <p:nvPr/>
        </p:nvSpPr>
        <p:spPr>
          <a:xfrm>
            <a:off x="8882593" y="6391703"/>
            <a:ext cx="387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(Schoch and Sues, 2015)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33" y="982104"/>
            <a:ext cx="4275665" cy="98691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205414">
            <a:off x="7655423" y="3702486"/>
            <a:ext cx="1312333" cy="245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C5F7B-1D1E-FD4C-ADBB-F4B78A9A3AD8}"/>
              </a:ext>
            </a:extLst>
          </p:cNvPr>
          <p:cNvSpPr txBox="1"/>
          <p:nvPr/>
        </p:nvSpPr>
        <p:spPr>
          <a:xfrm>
            <a:off x="599015" y="239184"/>
            <a:ext cx="420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The Timeline of Evolution In Turtles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C383B-EF1A-894E-B0DB-1B13C7388B97}"/>
              </a:ext>
            </a:extLst>
          </p:cNvPr>
          <p:cNvSpPr txBox="1"/>
          <p:nvPr/>
        </p:nvSpPr>
        <p:spPr>
          <a:xfrm>
            <a:off x="887939" y="1092200"/>
            <a:ext cx="321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rgbClr val="C00000"/>
                </a:solidFill>
              </a:rPr>
              <a:t>Odontochelys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54A48-BA39-994B-9E4B-4F301EB05B96}"/>
              </a:ext>
            </a:extLst>
          </p:cNvPr>
          <p:cNvSpPr txBox="1"/>
          <p:nvPr/>
        </p:nvSpPr>
        <p:spPr>
          <a:xfrm>
            <a:off x="2277533" y="109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(Li et al, 2008)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2AAAD49-9DCB-E640-8017-9EC66AAD2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2" r="1931" b="-4706"/>
          <a:stretch/>
        </p:blipFill>
        <p:spPr>
          <a:xfrm>
            <a:off x="8809571" y="217348"/>
            <a:ext cx="2783414" cy="36508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6D7247-8879-304F-8EF2-BC0FA48DB922}"/>
              </a:ext>
            </a:extLst>
          </p:cNvPr>
          <p:cNvSpPr txBox="1"/>
          <p:nvPr/>
        </p:nvSpPr>
        <p:spPr>
          <a:xfrm>
            <a:off x="3687233" y="1092200"/>
            <a:ext cx="598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Helvetica Neue" panose="02000503000000020004" pitchFamily="2"/>
              </a:rPr>
              <a:t> "toothed turtle with a half-shell"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14308-1282-FA4E-B913-FBA470263E43}"/>
              </a:ext>
            </a:extLst>
          </p:cNvPr>
          <p:cNvSpPr txBox="1"/>
          <p:nvPr/>
        </p:nvSpPr>
        <p:spPr>
          <a:xfrm>
            <a:off x="1033990" y="1621883"/>
            <a:ext cx="564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From the</a:t>
            </a:r>
            <a:r>
              <a:rPr lang="en-US" sz="1600" dirty="0"/>
              <a:t> </a:t>
            </a:r>
            <a:r>
              <a:rPr lang="en-US" b="0" i="0" dirty="0">
                <a:effectLst/>
              </a:rPr>
              <a:t>Late Triassic , China.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A1C514-11C0-B144-9A29-987FCBE10A73}"/>
              </a:ext>
            </a:extLst>
          </p:cNvPr>
          <p:cNvSpPr txBox="1"/>
          <p:nvPr/>
        </p:nvSpPr>
        <p:spPr>
          <a:xfrm>
            <a:off x="941913" y="2682771"/>
            <a:ext cx="711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1" dirty="0"/>
              <a:t>Odontochelys </a:t>
            </a:r>
            <a:r>
              <a:rPr lang="en-US" dirty="0"/>
              <a:t>only possessed the bottom portion which is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plastron </a:t>
            </a:r>
            <a:r>
              <a:rPr lang="en-US" dirty="0"/>
              <a:t>which is evidence that </a:t>
            </a:r>
            <a:r>
              <a:rPr lang="en-US" i="1" dirty="0"/>
              <a:t>Odontochelys </a:t>
            </a:r>
            <a:r>
              <a:rPr lang="en-US" dirty="0"/>
              <a:t>were marine creatures.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97572-EBA6-0B4B-AA5A-E7DC8DF06497}"/>
              </a:ext>
            </a:extLst>
          </p:cNvPr>
          <p:cNvSpPr txBox="1"/>
          <p:nvPr/>
        </p:nvSpPr>
        <p:spPr>
          <a:xfrm>
            <a:off x="941913" y="3471213"/>
            <a:ext cx="694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 had teeth in their upper and lower jaws, in contrast, modern turtles have a horny beak without teeth in their mouth.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4B6597-10EE-A24C-B8D3-7747891669D0}"/>
              </a:ext>
            </a:extLst>
          </p:cNvPr>
          <p:cNvSpPr txBox="1"/>
          <p:nvPr/>
        </p:nvSpPr>
        <p:spPr>
          <a:xfrm>
            <a:off x="965200" y="2182871"/>
            <a:ext cx="470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 is the first Turtles with an </a:t>
            </a:r>
            <a:r>
              <a:rPr lang="en-US" dirty="0">
                <a:solidFill>
                  <a:srgbClr val="FF0000"/>
                </a:solidFill>
              </a:rPr>
              <a:t>incomplete shell.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B878DF-5C28-7D4E-BCBC-91E085313DD1}"/>
              </a:ext>
            </a:extLst>
          </p:cNvPr>
          <p:cNvSpPr txBox="1"/>
          <p:nvPr/>
        </p:nvSpPr>
        <p:spPr>
          <a:xfrm>
            <a:off x="976839" y="4451078"/>
            <a:ext cx="865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 did not yet have a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solid carapace </a:t>
            </a:r>
            <a:r>
              <a:rPr lang="en-US" dirty="0"/>
              <a:t>as most other turtles.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20872C-79BE-B744-9D1C-5BDC562373B1}"/>
              </a:ext>
            </a:extLst>
          </p:cNvPr>
          <p:cNvSpPr txBox="1"/>
          <p:nvPr/>
        </p:nvSpPr>
        <p:spPr>
          <a:xfrm>
            <a:off x="976839" y="5305203"/>
            <a:ext cx="760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Instead of a solid carapace, it possessed broadened ribs like those of modern turtles embryos that still have not started developing the ossified plates of a carapace.</a:t>
            </a:r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58884929-8E28-E943-B991-2102B6F5B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46" y="4117544"/>
            <a:ext cx="2538719" cy="23232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1B90B0-0AA3-DB49-B91A-9734200A39B8}"/>
              </a:ext>
            </a:extLst>
          </p:cNvPr>
          <p:cNvSpPr txBox="1"/>
          <p:nvPr/>
        </p:nvSpPr>
        <p:spPr>
          <a:xfrm>
            <a:off x="9692218" y="64232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(Li et al, 2008)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6F1996-96AB-7E4A-88B3-219B57390DCA}"/>
              </a:ext>
            </a:extLst>
          </p:cNvPr>
          <p:cNvSpPr txBox="1"/>
          <p:nvPr/>
        </p:nvSpPr>
        <p:spPr>
          <a:xfrm>
            <a:off x="9211321" y="3658271"/>
            <a:ext cx="261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(Schoch and Sues, 2015)</a:t>
            </a:r>
          </a:p>
          <a:p>
            <a:pPr algn="l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057091" y="579932"/>
            <a:ext cx="1736938" cy="282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50B27-DB2A-9B4F-BCF6-9FDF6ACBA82C}"/>
              </a:ext>
            </a:extLst>
          </p:cNvPr>
          <p:cNvSpPr txBox="1"/>
          <p:nvPr/>
        </p:nvSpPr>
        <p:spPr>
          <a:xfrm>
            <a:off x="376765" y="207433"/>
            <a:ext cx="489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The Timeline of Evolution In Turtles 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6C96E-75FC-E241-B750-FBFF43F9F98F}"/>
              </a:ext>
            </a:extLst>
          </p:cNvPr>
          <p:cNvSpPr txBox="1"/>
          <p:nvPr/>
        </p:nvSpPr>
        <p:spPr>
          <a:xfrm>
            <a:off x="726016" y="949351"/>
            <a:ext cx="400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rgbClr val="C00000"/>
                </a:solidFill>
              </a:rPr>
              <a:t>Proganochelys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C7E48-8C1F-2D41-AE0A-51F610CC04E1}"/>
              </a:ext>
            </a:extLst>
          </p:cNvPr>
          <p:cNvSpPr txBox="1"/>
          <p:nvPr/>
        </p:nvSpPr>
        <p:spPr>
          <a:xfrm>
            <a:off x="2207683" y="9493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(Baur, 1887)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64279-D75A-944E-8A23-2FCB92DCA1D8}"/>
              </a:ext>
            </a:extLst>
          </p:cNvPr>
          <p:cNvSpPr txBox="1"/>
          <p:nvPr/>
        </p:nvSpPr>
        <p:spPr>
          <a:xfrm>
            <a:off x="1075266" y="1506603"/>
            <a:ext cx="545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From Late Triassic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EC487-986F-4447-AA7A-CF113A20A5A9}"/>
              </a:ext>
            </a:extLst>
          </p:cNvPr>
          <p:cNvSpPr txBox="1"/>
          <p:nvPr/>
        </p:nvSpPr>
        <p:spPr>
          <a:xfrm>
            <a:off x="1075266" y="2343472"/>
            <a:ext cx="565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Its overall appearance resembled modern turtles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072EC-2A8A-0747-B641-C7AA95B4A9DC}"/>
              </a:ext>
            </a:extLst>
          </p:cNvPr>
          <p:cNvSpPr txBox="1"/>
          <p:nvPr/>
        </p:nvSpPr>
        <p:spPr>
          <a:xfrm>
            <a:off x="1703916" y="2806090"/>
            <a:ext cx="80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dirty="0"/>
              <a:t>It lacked teeth.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16F8-5E2D-D24E-898B-BEB19F0AA063}"/>
              </a:ext>
            </a:extLst>
          </p:cNvPr>
          <p:cNvSpPr txBox="1"/>
          <p:nvPr/>
        </p:nvSpPr>
        <p:spPr>
          <a:xfrm>
            <a:off x="1686983" y="3092352"/>
            <a:ext cx="494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dirty="0"/>
              <a:t>It had a developed carapace and plastron, shows adaptation for moving to the land.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58DA5-87C4-3345-90D7-8536E27A6662}"/>
              </a:ext>
            </a:extLst>
          </p:cNvPr>
          <p:cNvSpPr txBox="1"/>
          <p:nvPr/>
        </p:nvSpPr>
        <p:spPr>
          <a:xfrm>
            <a:off x="1075266" y="3781776"/>
            <a:ext cx="466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Some differences from modern turtles: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076DD-B119-4C47-BDE2-869398FF0084}"/>
              </a:ext>
            </a:extLst>
          </p:cNvPr>
          <p:cNvSpPr txBox="1"/>
          <p:nvPr/>
        </p:nvSpPr>
        <p:spPr>
          <a:xfrm>
            <a:off x="1686983" y="4191362"/>
            <a:ext cx="7823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dirty="0"/>
              <a:t>It had long tail which was covered with spikes and ended with clubbed tip.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/>
              <a:t>Spines protecting in its neck.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dirty="0"/>
              <a:t>Teeth-like scales on its palate. 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BB91E03-328A-834A-9424-8AFE3B6EB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3" r="-1438"/>
          <a:stretch/>
        </p:blipFill>
        <p:spPr>
          <a:xfrm>
            <a:off x="6498166" y="340228"/>
            <a:ext cx="5058834" cy="3441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F01C71-2021-0845-B55E-1173E53E473D}"/>
              </a:ext>
            </a:extLst>
          </p:cNvPr>
          <p:cNvSpPr txBox="1"/>
          <p:nvPr/>
        </p:nvSpPr>
        <p:spPr>
          <a:xfrm>
            <a:off x="8430683" y="3781776"/>
            <a:ext cx="285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(Schoch and Sues, 2015)</a:t>
            </a:r>
          </a:p>
          <a:p>
            <a:pPr algn="l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38167-5B7D-3F4B-92D1-6814BADF48E8}"/>
              </a:ext>
            </a:extLst>
          </p:cNvPr>
          <p:cNvSpPr txBox="1"/>
          <p:nvPr/>
        </p:nvSpPr>
        <p:spPr>
          <a:xfrm>
            <a:off x="177800" y="6327401"/>
            <a:ext cx="301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(Schoch and Sues, 2015)</a:t>
            </a:r>
          </a:p>
          <a:p>
            <a:pPr algn="l"/>
            <a:endParaRPr lang="en-US" dirty="0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FF188BDC-BD41-0E4B-A636-E39229720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13" y="4589862"/>
            <a:ext cx="5817438" cy="206070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70658">
            <a:off x="8124022" y="231969"/>
            <a:ext cx="1239021" cy="21651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87389" y="4589862"/>
            <a:ext cx="1737360" cy="913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4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1413</Words>
  <Application>Microsoft Office PowerPoint</Application>
  <PresentationFormat>Widescreen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Abadi</vt:lpstr>
      <vt:lpstr>Adobe Fan Heiti Std B</vt:lpstr>
      <vt:lpstr>Aharoni</vt:lpstr>
      <vt:lpstr>Arial</vt:lpstr>
      <vt:lpstr>Calibri</vt:lpstr>
      <vt:lpstr>Calibri Light</vt:lpstr>
      <vt:lpstr>Helvetica Neue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WIU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Nasser S Ben Qasem</dc:creator>
  <cp:lastModifiedBy>NASER ALQASEM</cp:lastModifiedBy>
  <cp:revision>23</cp:revision>
  <cp:lastPrinted>2017-12-07T17:26:35Z</cp:lastPrinted>
  <dcterms:created xsi:type="dcterms:W3CDTF">2017-12-07T03:47:29Z</dcterms:created>
  <dcterms:modified xsi:type="dcterms:W3CDTF">2017-12-07T17:31:55Z</dcterms:modified>
</cp:coreProperties>
</file>