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75" r:id="rId5"/>
    <p:sldId id="260" r:id="rId6"/>
    <p:sldId id="261" r:id="rId7"/>
    <p:sldId id="263" r:id="rId8"/>
    <p:sldId id="265" r:id="rId9"/>
    <p:sldId id="267" r:id="rId10"/>
    <p:sldId id="269" r:id="rId11"/>
    <p:sldId id="276" r:id="rId12"/>
    <p:sldId id="271" r:id="rId13"/>
    <p:sldId id="279" r:id="rId14"/>
    <p:sldId id="277" r:id="rId15"/>
    <p:sldId id="281" r:id="rId16"/>
    <p:sldId id="278" r:id="rId17"/>
    <p:sldId id="284" r:id="rId18"/>
    <p:sldId id="28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0000"/>
    <a:srgbClr val="AC2900"/>
    <a:srgbClr val="FFE8E1"/>
    <a:srgbClr val="CC0000"/>
    <a:srgbClr val="76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3923" autoAdjust="0"/>
  </p:normalViewPr>
  <p:slideViewPr>
    <p:cSldViewPr snapToGrid="0">
      <p:cViewPr varScale="1">
        <p:scale>
          <a:sx n="86" d="100"/>
          <a:sy n="86" d="100"/>
        </p:scale>
        <p:origin x="-288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8BF63D-49F9-432C-B510-222D394FD208}" type="datetimeFigureOut">
              <a:rPr lang="en-GB" smtClean="0"/>
              <a:pPr/>
              <a:t>22/11/2016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9A2166-216E-4EB1-A2A8-8AE5FD6AF65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77122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Urine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Urine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Urine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Urine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Urine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Urine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medlineplus.gov/ency/article/000501.htm" TargetMode="External"/><Relationship Id="rId5" Type="http://schemas.openxmlformats.org/officeDocument/2006/relationships/hyperlink" Target="https://en.wikipedia.org/wiki/Azotemia" TargetMode="External"/><Relationship Id="rId4" Type="http://schemas.openxmlformats.org/officeDocument/2006/relationships/hyperlink" Target="https://en.wikipedia.org/wiki/Nephron" TargetMode="Externa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Urine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Urine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Urine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9A2166-216E-4EB1-A2A8-8AE5FD6AF657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533873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- </a:t>
            </a:r>
            <a:r>
              <a:rPr lang="en-GB" b="1" dirty="0">
                <a:effectLst/>
              </a:rPr>
              <a:t>Urine flow rate</a:t>
            </a:r>
            <a:r>
              <a:rPr lang="en-GB" dirty="0">
                <a:effectLst/>
              </a:rPr>
              <a:t> (or </a:t>
            </a:r>
            <a:r>
              <a:rPr lang="en-GB" b="1" dirty="0">
                <a:effectLst/>
              </a:rPr>
              <a:t>urinary flow rate</a:t>
            </a:r>
            <a:r>
              <a:rPr lang="en-GB" dirty="0">
                <a:effectLst/>
              </a:rPr>
              <a:t>, </a:t>
            </a:r>
            <a:r>
              <a:rPr lang="en-GB" dirty="0" err="1">
                <a:effectLst/>
              </a:rPr>
              <a:t>uroflowmetry</a:t>
            </a:r>
            <a:r>
              <a:rPr lang="en-GB" dirty="0">
                <a:effectLst/>
              </a:rPr>
              <a:t>) is a measure of the quantity of </a:t>
            </a:r>
            <a:r>
              <a:rPr lang="en-GB" dirty="0">
                <a:effectLst/>
                <a:hlinkClick r:id="rId3" tooltip="Urine"/>
              </a:rPr>
              <a:t>urine</a:t>
            </a:r>
            <a:r>
              <a:rPr lang="en-GB" dirty="0">
                <a:effectLst/>
              </a:rPr>
              <a:t> excreted in a specified period of time.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9A2166-216E-4EB1-A2A8-8AE5FD6AF657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730443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- </a:t>
            </a:r>
            <a:r>
              <a:rPr lang="en-GB" b="1" dirty="0">
                <a:effectLst/>
              </a:rPr>
              <a:t>Urine flow rate</a:t>
            </a:r>
            <a:r>
              <a:rPr lang="en-GB" dirty="0">
                <a:effectLst/>
              </a:rPr>
              <a:t> (or </a:t>
            </a:r>
            <a:r>
              <a:rPr lang="en-GB" b="1" dirty="0">
                <a:effectLst/>
              </a:rPr>
              <a:t>urinary flow rate</a:t>
            </a:r>
            <a:r>
              <a:rPr lang="en-GB" dirty="0">
                <a:effectLst/>
              </a:rPr>
              <a:t>, </a:t>
            </a:r>
            <a:r>
              <a:rPr lang="en-GB" dirty="0" err="1">
                <a:effectLst/>
              </a:rPr>
              <a:t>uroflowmetry</a:t>
            </a:r>
            <a:r>
              <a:rPr lang="en-GB" dirty="0">
                <a:effectLst/>
              </a:rPr>
              <a:t>) is a measure of the quantity of </a:t>
            </a:r>
            <a:r>
              <a:rPr lang="en-GB" dirty="0">
                <a:effectLst/>
                <a:hlinkClick r:id="rId3" tooltip="Urine"/>
              </a:rPr>
              <a:t>urine</a:t>
            </a:r>
            <a:r>
              <a:rPr lang="en-GB" dirty="0">
                <a:effectLst/>
              </a:rPr>
              <a:t> excreted in a specified period of time.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9A2166-216E-4EB1-A2A8-8AE5FD6AF657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917708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Cobalt</a:t>
            </a:r>
          </a:p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9A2166-216E-4EB1-A2A8-8AE5FD6AF657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397233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GB" b="1" dirty="0">
                <a:effectLst/>
              </a:rPr>
              <a:t>Urine flow rate</a:t>
            </a:r>
            <a:r>
              <a:rPr lang="en-GB" dirty="0">
                <a:effectLst/>
              </a:rPr>
              <a:t> (or </a:t>
            </a:r>
            <a:r>
              <a:rPr lang="en-GB" b="1" dirty="0">
                <a:effectLst/>
              </a:rPr>
              <a:t>urinary flow rate</a:t>
            </a:r>
            <a:r>
              <a:rPr lang="en-GB" dirty="0">
                <a:effectLst/>
              </a:rPr>
              <a:t>, </a:t>
            </a:r>
            <a:r>
              <a:rPr lang="en-GB" dirty="0" err="1">
                <a:effectLst/>
              </a:rPr>
              <a:t>uroflowmetry</a:t>
            </a:r>
            <a:r>
              <a:rPr lang="en-GB" dirty="0">
                <a:effectLst/>
              </a:rPr>
              <a:t>) is a measure of the quantity of </a:t>
            </a:r>
            <a:r>
              <a:rPr lang="en-GB" dirty="0">
                <a:effectLst/>
                <a:hlinkClick r:id="rId3" tooltip="Urine"/>
              </a:rPr>
              <a:t>urine</a:t>
            </a:r>
            <a:r>
              <a:rPr lang="en-GB" dirty="0">
                <a:effectLst/>
              </a:rPr>
              <a:t> excreted in a specified period of time.</a:t>
            </a:r>
          </a:p>
          <a:p>
            <a:pPr marL="171450" indent="-171450">
              <a:buFontTx/>
              <a:buChar char="-"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Dehydration will reduce blood volume and concentrate blood solutes including urea. Therefore, dehydration can be a cause of elevated BUN.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9A2166-216E-4EB1-A2A8-8AE5FD6AF657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36160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- </a:t>
            </a:r>
            <a:r>
              <a:rPr lang="en-GB" b="1" dirty="0">
                <a:effectLst/>
              </a:rPr>
              <a:t>Urine flow rate</a:t>
            </a:r>
            <a:r>
              <a:rPr lang="en-GB" dirty="0">
                <a:effectLst/>
              </a:rPr>
              <a:t> (or </a:t>
            </a:r>
            <a:r>
              <a:rPr lang="en-GB" b="1" dirty="0">
                <a:effectLst/>
              </a:rPr>
              <a:t>urinary flow rate</a:t>
            </a:r>
            <a:r>
              <a:rPr lang="en-GB" dirty="0">
                <a:effectLst/>
              </a:rPr>
              <a:t>, </a:t>
            </a:r>
            <a:r>
              <a:rPr lang="en-GB" dirty="0" err="1">
                <a:effectLst/>
              </a:rPr>
              <a:t>uroflowmetry</a:t>
            </a:r>
            <a:r>
              <a:rPr lang="en-GB" dirty="0">
                <a:effectLst/>
              </a:rPr>
              <a:t>) is a measure of the quantity of </a:t>
            </a:r>
            <a:r>
              <a:rPr lang="en-GB" dirty="0">
                <a:effectLst/>
                <a:hlinkClick r:id="rId3" tooltip="Urine"/>
              </a:rPr>
              <a:t>urine</a:t>
            </a:r>
            <a:r>
              <a:rPr lang="en-GB" dirty="0">
                <a:effectLst/>
              </a:rPr>
              <a:t> excreted in a specified period of time.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9A2166-216E-4EB1-A2A8-8AE5FD6AF657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852779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- </a:t>
            </a:r>
            <a:r>
              <a:rPr lang="en-GB" b="1" dirty="0">
                <a:effectLst/>
              </a:rPr>
              <a:t>Urine flow rate</a:t>
            </a:r>
            <a:r>
              <a:rPr lang="en-GB" dirty="0">
                <a:effectLst/>
              </a:rPr>
              <a:t> (or </a:t>
            </a:r>
            <a:r>
              <a:rPr lang="en-GB" b="1" dirty="0">
                <a:effectLst/>
              </a:rPr>
              <a:t>urinary flow rate</a:t>
            </a:r>
            <a:r>
              <a:rPr lang="en-GB" dirty="0">
                <a:effectLst/>
              </a:rPr>
              <a:t>, </a:t>
            </a:r>
            <a:r>
              <a:rPr lang="en-GB" dirty="0" err="1">
                <a:effectLst/>
              </a:rPr>
              <a:t>uroflowmetry</a:t>
            </a:r>
            <a:r>
              <a:rPr lang="en-GB" dirty="0">
                <a:effectLst/>
              </a:rPr>
              <a:t>) is a measure of the quantity of </a:t>
            </a:r>
            <a:r>
              <a:rPr lang="en-GB" dirty="0">
                <a:effectLst/>
                <a:hlinkClick r:id="rId3" tooltip="Urine"/>
              </a:rPr>
              <a:t>urine</a:t>
            </a:r>
            <a:r>
              <a:rPr lang="en-GB" dirty="0">
                <a:effectLst/>
              </a:rPr>
              <a:t> excreted in a specified period of time.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9A2166-216E-4EB1-A2A8-8AE5FD6AF657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846559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GB" b="1" dirty="0">
                <a:effectLst/>
              </a:rPr>
              <a:t>Urine flow rate</a:t>
            </a:r>
            <a:r>
              <a:rPr lang="en-GB" dirty="0">
                <a:effectLst/>
              </a:rPr>
              <a:t> (or </a:t>
            </a:r>
            <a:r>
              <a:rPr lang="en-GB" b="1" dirty="0">
                <a:effectLst/>
              </a:rPr>
              <a:t>urinary flow rate</a:t>
            </a:r>
            <a:r>
              <a:rPr lang="en-GB" dirty="0">
                <a:effectLst/>
              </a:rPr>
              <a:t>, </a:t>
            </a:r>
            <a:r>
              <a:rPr lang="en-GB" dirty="0" err="1">
                <a:effectLst/>
              </a:rPr>
              <a:t>uroflowmetry</a:t>
            </a:r>
            <a:r>
              <a:rPr lang="en-GB" dirty="0">
                <a:effectLst/>
              </a:rPr>
              <a:t>) is a measure of the quantity of </a:t>
            </a:r>
            <a:r>
              <a:rPr lang="en-GB" dirty="0">
                <a:effectLst/>
                <a:hlinkClick r:id="rId3" tooltip="Urine"/>
              </a:rPr>
              <a:t>urine</a:t>
            </a:r>
            <a:r>
              <a:rPr lang="en-GB" dirty="0">
                <a:effectLst/>
              </a:rPr>
              <a:t> excreted in a specified period of time.</a:t>
            </a:r>
          </a:p>
          <a:p>
            <a:pPr marL="171450" indent="-171450">
              <a:buFontTx/>
              <a:buChar char="-"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postrenal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azotemia is initially &gt;15. The increased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Nephron"/>
              </a:rPr>
              <a:t>nephron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tubular pressure (due to fluid back-up) causes increased reabsorption of urea, elevating it abnormally relative to creatinine.</a:t>
            </a:r>
            <a:r>
              <a:rPr lang="en-US" sz="1200" b="0" i="0" u="none" strike="noStrike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[</a:t>
            </a:r>
            <a:endParaRPr lang="en-US" sz="1200" b="0" i="0" u="none" strike="noStrike" kern="1200" baseline="300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Tx/>
              <a:buChar char="-"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Prerenal azotemia is the most common form of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kidney failure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in hospitalized people. Any condition that reduces blood flow to the kidney </a:t>
            </a:r>
          </a:p>
          <a:p>
            <a:pPr marL="171450" indent="-171450">
              <a:buFontTx/>
              <a:buChar char="-"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Pregnancy-The glomerular filtration rate increases 50% with subsequent decrease in serum creatinine, urea, and uric acid values. 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9A2166-216E-4EB1-A2A8-8AE5FD6AF657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577256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9A2166-216E-4EB1-A2A8-8AE5FD6AF657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514258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- </a:t>
            </a:r>
            <a:r>
              <a:rPr lang="en-GB" b="1" dirty="0">
                <a:effectLst/>
              </a:rPr>
              <a:t>Urine flow rate</a:t>
            </a:r>
            <a:r>
              <a:rPr lang="en-GB" dirty="0">
                <a:effectLst/>
              </a:rPr>
              <a:t> (or </a:t>
            </a:r>
            <a:r>
              <a:rPr lang="en-GB" b="1" dirty="0">
                <a:effectLst/>
              </a:rPr>
              <a:t>urinary flow rate</a:t>
            </a:r>
            <a:r>
              <a:rPr lang="en-GB" dirty="0">
                <a:effectLst/>
              </a:rPr>
              <a:t>, </a:t>
            </a:r>
            <a:r>
              <a:rPr lang="en-GB" dirty="0" err="1">
                <a:effectLst/>
              </a:rPr>
              <a:t>uroflowmetry</a:t>
            </a:r>
            <a:r>
              <a:rPr lang="en-GB" dirty="0">
                <a:effectLst/>
              </a:rPr>
              <a:t>) is a measure of the quantity of </a:t>
            </a:r>
            <a:r>
              <a:rPr lang="en-GB" dirty="0">
                <a:effectLst/>
                <a:hlinkClick r:id="rId3" tooltip="Urine"/>
              </a:rPr>
              <a:t>urine</a:t>
            </a:r>
            <a:r>
              <a:rPr lang="en-GB" dirty="0">
                <a:effectLst/>
              </a:rPr>
              <a:t> excreted in a specified period of time.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9A2166-216E-4EB1-A2A8-8AE5FD6AF657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639544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- </a:t>
            </a:r>
            <a:r>
              <a:rPr lang="en-GB" b="1" dirty="0">
                <a:effectLst/>
              </a:rPr>
              <a:t>Urine flow rate</a:t>
            </a:r>
            <a:r>
              <a:rPr lang="en-GB" dirty="0">
                <a:effectLst/>
              </a:rPr>
              <a:t> (or </a:t>
            </a:r>
            <a:r>
              <a:rPr lang="en-GB" b="1" dirty="0">
                <a:effectLst/>
              </a:rPr>
              <a:t>urinary flow rate</a:t>
            </a:r>
            <a:r>
              <a:rPr lang="en-GB" dirty="0">
                <a:effectLst/>
              </a:rPr>
              <a:t>, </a:t>
            </a:r>
            <a:r>
              <a:rPr lang="en-GB" dirty="0" err="1">
                <a:effectLst/>
              </a:rPr>
              <a:t>uroflowmetry</a:t>
            </a:r>
            <a:r>
              <a:rPr lang="en-GB" dirty="0">
                <a:effectLst/>
              </a:rPr>
              <a:t>) is a measure of the quantity of </a:t>
            </a:r>
            <a:r>
              <a:rPr lang="en-GB" dirty="0">
                <a:effectLst/>
                <a:hlinkClick r:id="rId3" tooltip="Urine"/>
              </a:rPr>
              <a:t>urine</a:t>
            </a:r>
            <a:r>
              <a:rPr lang="en-GB" dirty="0">
                <a:effectLst/>
              </a:rPr>
              <a:t> excreted in a specified period of time.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9A2166-216E-4EB1-A2A8-8AE5FD6AF657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240924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- </a:t>
            </a:r>
            <a:r>
              <a:rPr lang="en-GB" b="1" dirty="0">
                <a:effectLst/>
              </a:rPr>
              <a:t>Urine flow rate</a:t>
            </a:r>
            <a:r>
              <a:rPr lang="en-GB" dirty="0">
                <a:effectLst/>
              </a:rPr>
              <a:t> (or </a:t>
            </a:r>
            <a:r>
              <a:rPr lang="en-GB" b="1" dirty="0">
                <a:effectLst/>
              </a:rPr>
              <a:t>urinary flow rate</a:t>
            </a:r>
            <a:r>
              <a:rPr lang="en-GB" dirty="0">
                <a:effectLst/>
              </a:rPr>
              <a:t>, </a:t>
            </a:r>
            <a:r>
              <a:rPr lang="en-GB" dirty="0" err="1">
                <a:effectLst/>
              </a:rPr>
              <a:t>uroflowmetry</a:t>
            </a:r>
            <a:r>
              <a:rPr lang="en-GB" dirty="0">
                <a:effectLst/>
              </a:rPr>
              <a:t>) is a measure of the quantity of </a:t>
            </a:r>
            <a:r>
              <a:rPr lang="en-GB" dirty="0">
                <a:effectLst/>
                <a:hlinkClick r:id="rId3" tooltip="Urine"/>
              </a:rPr>
              <a:t>urine</a:t>
            </a:r>
            <a:r>
              <a:rPr lang="en-GB" dirty="0">
                <a:effectLst/>
              </a:rPr>
              <a:t> excreted in a specified period of time.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9A2166-216E-4EB1-A2A8-8AE5FD6AF657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65223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6A11D-C3EA-4CCE-B595-B3C141C59E92}" type="datetime1">
              <a:rPr lang="en-GB" smtClean="0"/>
              <a:pPr/>
              <a:t>22/11/2016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92026-C74D-428A-BAA7-A93E3513CD4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39692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430D7-1395-44D2-8ED1-D0961D05B464}" type="datetime1">
              <a:rPr lang="en-GB" smtClean="0"/>
              <a:pPr/>
              <a:t>22/11/2016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92026-C74D-428A-BAA7-A93E3513CD4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2143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1D8D-72BE-49F8-AD60-B7C335C60356}" type="datetime1">
              <a:rPr lang="en-GB" smtClean="0"/>
              <a:pPr/>
              <a:t>22/11/2016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92026-C74D-428A-BAA7-A93E3513CD4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46066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F9E3B-B2C6-4E08-9E56-5E53FFA6773D}" type="datetime1">
              <a:rPr lang="en-GB" smtClean="0"/>
              <a:pPr/>
              <a:t>22/11/2016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92026-C74D-428A-BAA7-A93E3513CD4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4002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65BD-1F32-43DC-B1FA-9269880D5AD8}" type="datetime1">
              <a:rPr lang="en-GB" smtClean="0"/>
              <a:pPr/>
              <a:t>22/11/2016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92026-C74D-428A-BAA7-A93E3513CD4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11870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77A5-18DC-4B8D-9DEB-8732261E1427}" type="datetime1">
              <a:rPr lang="en-GB" smtClean="0"/>
              <a:pPr/>
              <a:t>22/11/2016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92026-C74D-428A-BAA7-A93E3513CD4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85879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3C92E-26E5-4B40-88ED-2523EC55E0D4}" type="datetime1">
              <a:rPr lang="en-GB" smtClean="0"/>
              <a:pPr/>
              <a:t>22/11/2016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92026-C74D-428A-BAA7-A93E3513CD4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35323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7F40A-E332-437B-B4EC-7AFFC5E4D57A}" type="datetime1">
              <a:rPr lang="en-GB" smtClean="0"/>
              <a:pPr/>
              <a:t>22/11/2016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92026-C74D-428A-BAA7-A93E3513CD4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05400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19698-D38F-4AAB-A2CD-8F32214DC033}" type="datetime1">
              <a:rPr lang="en-GB" smtClean="0"/>
              <a:pPr/>
              <a:t>22/11/2016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92026-C74D-428A-BAA7-A93E3513CD4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97312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AF373-3F41-4A23-91BC-DD13120E4C22}" type="datetime1">
              <a:rPr lang="en-GB" smtClean="0"/>
              <a:pPr/>
              <a:t>22/11/2016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92026-C74D-428A-BAA7-A93E3513CD4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43562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CD578-DD1F-4113-A3BC-FAC18E579041}" type="datetime1">
              <a:rPr lang="en-GB" smtClean="0"/>
              <a:pPr/>
              <a:t>22/11/2016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92026-C74D-428A-BAA7-A93E3513CD4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50508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1EB0B-B751-4F4E-B7C9-D585099BC8FC}" type="datetime1">
              <a:rPr lang="en-GB" smtClean="0"/>
              <a:pPr/>
              <a:t>22/11/2016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92026-C74D-428A-BAA7-A93E3513CD4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84794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//upload.wikimedia.org/wikipedia/en/6/64/Urea_cycle_1.pn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1150" y="1325563"/>
            <a:ext cx="9144000" cy="2387600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Estimation of Serum Urea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542925" cy="6858000"/>
          </a:xfrm>
          <a:prstGeom prst="rect">
            <a:avLst/>
          </a:prstGeom>
          <a:solidFill>
            <a:srgbClr val="9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542925" y="0"/>
            <a:ext cx="200025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" name="Straight Connector 16"/>
          <p:cNvCxnSpPr/>
          <p:nvPr/>
        </p:nvCxnSpPr>
        <p:spPr>
          <a:xfrm>
            <a:off x="2073150" y="3713163"/>
            <a:ext cx="8136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92026-C74D-428A-BAA7-A93E3513CD4C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965702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4270"/>
            <a:ext cx="10515600" cy="1325563"/>
          </a:xfrm>
        </p:spPr>
        <p:txBody>
          <a:bodyPr>
            <a:normAutofit/>
          </a:bodyPr>
          <a:lstStyle/>
          <a:p>
            <a:r>
              <a:rPr lang="en-GB" sz="2800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-Materials: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50" y="1339176"/>
            <a:ext cx="11353800" cy="2008457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cs typeface="Times New Roman" panose="02020603050405020304" pitchFamily="18" charset="0"/>
              </a:rPr>
              <a:t>BUN-ZYME Reagent: UREASE, GLDH, NADH, </a:t>
            </a:r>
            <a:r>
              <a:rPr lang="el-GR" sz="2400" dirty="0">
                <a:cs typeface="Times New Roman" panose="02020603050405020304" pitchFamily="18" charset="0"/>
              </a:rPr>
              <a:t>α-</a:t>
            </a:r>
            <a:r>
              <a:rPr lang="en-GB" sz="2400" dirty="0">
                <a:cs typeface="Times New Roman" panose="02020603050405020304" pitchFamily="18" charset="0"/>
              </a:rPr>
              <a:t>KETOGLUTARIC ACID , buffers and stabilizers.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cs typeface="Times New Roman" panose="02020603050405020304" pitchFamily="18" charset="0"/>
              </a:rPr>
              <a:t>BUN-ZYME Standard solution 25 mg/dl ( nitrogen = 53.57 mg/dl).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cs typeface="Times New Roman" panose="02020603050405020304" pitchFamily="18" charset="0"/>
              </a:rPr>
              <a:t>BUN-ZYME Serum sample.</a:t>
            </a:r>
          </a:p>
          <a:p>
            <a:pPr marL="0" indent="0">
              <a:lnSpc>
                <a:spcPct val="150000"/>
              </a:lnSpc>
              <a:buNone/>
            </a:pPr>
            <a:endParaRPr lang="en-GB" sz="2400" dirty="0"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GB" sz="2400" dirty="0"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GB" sz="2400" dirty="0"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542925" cy="6858000"/>
          </a:xfrm>
          <a:prstGeom prst="rect">
            <a:avLst/>
          </a:prstGeom>
          <a:solidFill>
            <a:srgbClr val="9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542925" y="0"/>
            <a:ext cx="200025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92026-C74D-428A-BAA7-A93E3513CD4C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2341841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9900" y="4439859"/>
            <a:ext cx="11431290" cy="152168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GB" sz="2300" dirty="0">
                <a:cs typeface="Times New Roman" panose="02020603050405020304" pitchFamily="18" charset="0"/>
              </a:rPr>
              <a:t>After exactly 30 seconds . read and record absorbance A1 against distilled water at 340 nm. </a:t>
            </a:r>
          </a:p>
          <a:p>
            <a:pPr>
              <a:lnSpc>
                <a:spcPct val="100000"/>
              </a:lnSpc>
            </a:pPr>
            <a:r>
              <a:rPr lang="en-GB" sz="2300" dirty="0">
                <a:cs typeface="Times New Roman" panose="02020603050405020304" pitchFamily="18" charset="0"/>
              </a:rPr>
              <a:t>At exactly 60 seconds after A1, read and record the absorbance A2 and determine ∆A (A1-A2).</a:t>
            </a:r>
          </a:p>
          <a:p>
            <a:pPr>
              <a:lnSpc>
                <a:spcPct val="100000"/>
              </a:lnSpc>
            </a:pPr>
            <a:endParaRPr lang="en-GB" sz="2400" dirty="0"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n-GB" sz="2400" dirty="0"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n-GB" sz="2400" dirty="0"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GB" sz="2400" dirty="0"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542925" cy="6858000"/>
          </a:xfrm>
          <a:prstGeom prst="rect">
            <a:avLst/>
          </a:prstGeom>
          <a:solidFill>
            <a:srgbClr val="9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542925" y="0"/>
            <a:ext cx="200025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92026-C74D-428A-BAA7-A93E3513CD4C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60710" y="79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-Method: </a:t>
            </a:r>
          </a:p>
        </p:txBody>
      </p:sp>
      <p:graphicFrame>
        <p:nvGraphicFramePr>
          <p:cNvPr id="8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18347181"/>
              </p:ext>
            </p:extLst>
          </p:nvPr>
        </p:nvGraphicFramePr>
        <p:xfrm>
          <a:off x="2292296" y="1574905"/>
          <a:ext cx="7735108" cy="231517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2666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366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3183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86370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n-lt"/>
                          <a:cs typeface="Times New Roman" panose="02020603050405020304" pitchFamily="18" charset="0"/>
                        </a:rPr>
                        <a:t>Standard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n-lt"/>
                          <a:cs typeface="Times New Roman" panose="02020603050405020304" pitchFamily="18" charset="0"/>
                        </a:rPr>
                        <a:t>Serum</a:t>
                      </a: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992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Times New Roman" panose="02020603050405020304" pitchFamily="18" charset="0"/>
                        </a:rPr>
                        <a:t>Reconstituted Reagent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n-lt"/>
                          <a:cs typeface="Times New Roman" panose="02020603050405020304" pitchFamily="18" charset="0"/>
                        </a:rPr>
                        <a:t>3ml</a:t>
                      </a:r>
                      <a:endParaRPr lang="en-US" sz="24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n-lt"/>
                          <a:cs typeface="Times New Roman" panose="02020603050405020304" pitchFamily="18" charset="0"/>
                        </a:rPr>
                        <a:t>3ml</a:t>
                      </a:r>
                      <a:endParaRPr lang="en-US" sz="24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5029">
                <a:tc gridSpan="3">
                  <a:txBody>
                    <a:bodyPr/>
                    <a:lstStyle/>
                    <a:p>
                      <a:pPr algn="l"/>
                      <a:r>
                        <a:rPr lang="en-US" sz="2400" b="1" dirty="0">
                          <a:solidFill>
                            <a:srgbClr val="C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Pre-warm</a:t>
                      </a:r>
                      <a:r>
                        <a:rPr lang="en-US" sz="2400" b="1" baseline="0" dirty="0">
                          <a:solidFill>
                            <a:srgbClr val="C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at 37ᵒC for 2 min. and add: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992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Times New Roman" panose="02020603050405020304" pitchFamily="18" charset="0"/>
                        </a:rPr>
                        <a:t>Standard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+mn-lt"/>
                          <a:cs typeface="Times New Roman" panose="02020603050405020304" pitchFamily="18" charset="0"/>
                        </a:rPr>
                        <a:t>0.025/25µl</a:t>
                      </a:r>
                      <a:endParaRPr lang="en-US" sz="24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lang="en-US" sz="24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502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  <a:cs typeface="Times New Roman" panose="02020603050405020304" pitchFamily="18" charset="0"/>
                        </a:rPr>
                        <a:t>Serum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lang="en-US" sz="24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+mn-lt"/>
                          <a:cs typeface="Times New Roman" panose="02020603050405020304" pitchFamily="18" charset="0"/>
                        </a:rPr>
                        <a:t>0.025/25µl</a:t>
                      </a:r>
                      <a:endParaRPr lang="en-US" sz="24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001927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4393377"/>
            <a:ext cx="10515600" cy="1325563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0070C0"/>
                </a:solidFill>
                <a:latin typeface="+mn-lt"/>
              </a:rPr>
              <a:t>-Discussion: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542925" cy="6858000"/>
          </a:xfrm>
          <a:prstGeom prst="rect">
            <a:avLst/>
          </a:prstGeom>
          <a:solidFill>
            <a:srgbClr val="9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542925" y="0"/>
            <a:ext cx="200025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92026-C74D-428A-BAA7-A93E3513CD4C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43246" y="15153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b="1" dirty="0">
                <a:solidFill>
                  <a:srgbClr val="C00000"/>
                </a:solidFill>
                <a:latin typeface="+mn-lt"/>
              </a:rPr>
              <a:t>-Calculations of the Results : </a:t>
            </a:r>
          </a:p>
        </p:txBody>
      </p:sp>
      <p:sp>
        <p:nvSpPr>
          <p:cNvPr id="3" name="Rectangle 2"/>
          <p:cNvSpPr/>
          <p:nvPr/>
        </p:nvSpPr>
        <p:spPr>
          <a:xfrm>
            <a:off x="843246" y="5488107"/>
            <a:ext cx="55385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cs typeface="Times New Roman" panose="02020603050405020304" pitchFamily="18" charset="0"/>
              </a:rPr>
              <a:t>Comment on the level of Urea in serum .</a:t>
            </a:r>
          </a:p>
        </p:txBody>
      </p:sp>
      <p:sp>
        <p:nvSpPr>
          <p:cNvPr id="10" name="مربع نص 9"/>
          <p:cNvSpPr txBox="1"/>
          <p:nvPr/>
        </p:nvSpPr>
        <p:spPr>
          <a:xfrm>
            <a:off x="642937" y="1628625"/>
            <a:ext cx="6365927" cy="30100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15000"/>
              </a:lnSpc>
            </a:pPr>
            <a:r>
              <a:rPr lang="en-US" sz="2400" b="1" dirty="0">
                <a:solidFill>
                  <a:srgbClr val="00B050"/>
                </a:solidFill>
                <a:cs typeface="Times New Roman" panose="02020603050405020304" pitchFamily="18" charset="0"/>
              </a:rPr>
              <a:t> - Concentration of urea in serum sample:</a:t>
            </a:r>
          </a:p>
          <a:p>
            <a:pPr>
              <a:lnSpc>
                <a:spcPct val="115000"/>
              </a:lnSpc>
            </a:pPr>
            <a:endParaRPr lang="en-US" sz="2400" b="1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2400" b="1" dirty="0">
                <a:cs typeface="Times New Roman" panose="02020603050405020304" pitchFamily="18" charset="0"/>
              </a:rPr>
              <a:t>    - Standard concentration= </a:t>
            </a:r>
            <a:r>
              <a:rPr lang="en-US" sz="2400" dirty="0">
                <a:cs typeface="Times New Roman" panose="02020603050405020304" pitchFamily="18" charset="0"/>
              </a:rPr>
              <a:t>53.57 </a:t>
            </a:r>
            <a:r>
              <a:rPr lang="en-GB" sz="2400" dirty="0">
                <a:cs typeface="Times New Roman" panose="02020603050405020304" pitchFamily="18" charset="0"/>
              </a:rPr>
              <a:t>mg/dl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15000"/>
              </a:lnSpc>
            </a:pPr>
            <a:endParaRPr lang="en-US" sz="2400" spc="300" dirty="0"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2400" b="1" spc="300" dirty="0">
                <a:cs typeface="Times New Roman" panose="02020603050405020304" pitchFamily="18" charset="0"/>
              </a:rPr>
              <a:t>   </a:t>
            </a:r>
            <a:r>
              <a:rPr lang="en-US" sz="2400" b="1" dirty="0">
                <a:cs typeface="Times New Roman" panose="02020603050405020304" pitchFamily="18" charset="0"/>
              </a:rPr>
              <a:t>- Urea (mg/</a:t>
            </a:r>
            <a:r>
              <a:rPr lang="en-US" sz="2400" b="1" dirty="0" err="1">
                <a:cs typeface="Times New Roman" panose="02020603050405020304" pitchFamily="18" charset="0"/>
              </a:rPr>
              <a:t>dL</a:t>
            </a:r>
            <a:r>
              <a:rPr lang="en-US" sz="2400" b="1" dirty="0">
                <a:cs typeface="Times New Roman" panose="02020603050405020304" pitchFamily="18" charset="0"/>
              </a:rPr>
              <a:t>) =  </a:t>
            </a:r>
            <a:r>
              <a:rPr lang="en-US" sz="2400" u="sng" dirty="0">
                <a:cs typeface="Times New Roman" panose="02020603050405020304" pitchFamily="18" charset="0"/>
              </a:rPr>
              <a:t>    </a:t>
            </a:r>
            <a:r>
              <a:rPr lang="en-US" sz="2400" u="sng" dirty="0">
                <a:cs typeface="Times New Roman" panose="02020603050405020304" pitchFamily="18" charset="0"/>
                <a:sym typeface="Symbol"/>
              </a:rPr>
              <a:t></a:t>
            </a:r>
            <a:r>
              <a:rPr lang="en-US" sz="2400" u="sng" dirty="0">
                <a:cs typeface="Times New Roman" panose="02020603050405020304" pitchFamily="18" charset="0"/>
              </a:rPr>
              <a:t> A (Sample)   </a:t>
            </a:r>
            <a:r>
              <a:rPr lang="en-US" sz="2400" dirty="0">
                <a:cs typeface="Times New Roman" panose="02020603050405020304" pitchFamily="18" charset="0"/>
              </a:rPr>
              <a:t>  x  53.57 </a:t>
            </a:r>
            <a:endParaRPr lang="en-US" sz="2400" spc="300" dirty="0"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sz="2400" dirty="0">
                <a:cs typeface="Times New Roman" panose="02020603050405020304" pitchFamily="18" charset="0"/>
                <a:sym typeface="Symbol"/>
              </a:rPr>
              <a:t>                </a:t>
            </a:r>
            <a:r>
              <a:rPr lang="en-US" sz="2400" dirty="0">
                <a:cs typeface="Times New Roman" panose="02020603050405020304" pitchFamily="18" charset="0"/>
              </a:rPr>
              <a:t>A (Standard)</a:t>
            </a:r>
            <a:endParaRPr lang="en-US" sz="2400" spc="300" dirty="0">
              <a:solidFill>
                <a:srgbClr val="000080"/>
              </a:solidFill>
              <a:ea typeface="Times New Roman"/>
              <a:cs typeface="Times New Roman" panose="02020603050405020304" pitchFamily="18" charset="0"/>
            </a:endParaRPr>
          </a:p>
          <a:p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xmlns="" val="40869072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92026-C74D-428A-BAA7-A93E3513CD4C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42950" y="2605682"/>
            <a:ext cx="10960431" cy="18297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Estimation Of Arginase Activity In Liver Extract</a:t>
            </a:r>
            <a:br>
              <a:rPr lang="en-US" sz="4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</a:br>
            <a:endParaRPr lang="en-US" sz="40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6" name="Rectangle 3"/>
          <p:cNvSpPr/>
          <p:nvPr/>
        </p:nvSpPr>
        <p:spPr>
          <a:xfrm>
            <a:off x="0" y="0"/>
            <a:ext cx="542925" cy="6858000"/>
          </a:xfrm>
          <a:prstGeom prst="rect">
            <a:avLst/>
          </a:prstGeom>
          <a:solidFill>
            <a:srgbClr val="9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4"/>
          <p:cNvSpPr/>
          <p:nvPr/>
        </p:nvSpPr>
        <p:spPr>
          <a:xfrm>
            <a:off x="542925" y="0"/>
            <a:ext cx="200025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302620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92026-C74D-428A-BAA7-A93E3513CD4C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5" name="Rectangle 3"/>
          <p:cNvSpPr/>
          <p:nvPr/>
        </p:nvSpPr>
        <p:spPr>
          <a:xfrm>
            <a:off x="0" y="0"/>
            <a:ext cx="542925" cy="6858000"/>
          </a:xfrm>
          <a:prstGeom prst="rect">
            <a:avLst/>
          </a:prstGeom>
          <a:solidFill>
            <a:srgbClr val="9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4"/>
          <p:cNvSpPr/>
          <p:nvPr/>
        </p:nvSpPr>
        <p:spPr>
          <a:xfrm>
            <a:off x="542925" y="0"/>
            <a:ext cx="200025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42962" y="604741"/>
            <a:ext cx="10248837" cy="11430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- Introduction:</a:t>
            </a:r>
            <a:b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</a:br>
            <a:endParaRPr lang="en-US" sz="32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8" name="Rectangle 3"/>
          <p:cNvSpPr/>
          <p:nvPr/>
        </p:nvSpPr>
        <p:spPr>
          <a:xfrm>
            <a:off x="742950" y="1030285"/>
            <a:ext cx="1144905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</a:pPr>
            <a:endParaRPr lang="en-US" sz="2400" dirty="0">
              <a:cs typeface="Calibri" pitchFamily="34" charset="0"/>
            </a:endParaRPr>
          </a:p>
          <a:p>
            <a:pPr marL="457200" indent="-4572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US" sz="2400" dirty="0">
                <a:cs typeface="Aparajita" pitchFamily="34" charset="0"/>
              </a:rPr>
              <a:t>Ammonia product by oxidative deamination of amino acid. It is toxic in even small amount and must be removed from the body. </a:t>
            </a:r>
          </a:p>
          <a:p>
            <a:pPr marL="457200" indent="-4572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US" sz="2400" dirty="0">
                <a:cs typeface="Calibri" pitchFamily="34" charset="0"/>
              </a:rPr>
              <a:t>Arginase is one of the important enzymes in urea cycle which is the major disposal form of amino groups derived from amino acids.</a:t>
            </a:r>
          </a:p>
          <a:p>
            <a:pPr marL="457200" indent="-4572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US" sz="2400" dirty="0">
                <a:cs typeface="Calibri" pitchFamily="34" charset="0"/>
              </a:rPr>
              <a:t>Urea cycle catalyzed by a set of enzymes ( Five enzymes) present in the liver ,and then is transported in the blood to the kidneys for excretion. </a:t>
            </a:r>
          </a:p>
        </p:txBody>
      </p:sp>
    </p:spTree>
    <p:extLst>
      <p:ext uri="{BB962C8B-B14F-4D97-AF65-F5344CB8AC3E}">
        <p14:creationId xmlns:p14="http://schemas.microsoft.com/office/powerpoint/2010/main" xmlns="" val="29244311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92026-C74D-428A-BAA7-A93E3513CD4C}" type="slidenum">
              <a:rPr lang="en-GB" smtClean="0"/>
              <a:pPr/>
              <a:t>15</a:t>
            </a:fld>
            <a:endParaRPr lang="en-GB"/>
          </a:p>
        </p:txBody>
      </p:sp>
      <p:pic>
        <p:nvPicPr>
          <p:cNvPr id="5" name="Picture 2" descr="File:Urea cycle 1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25250" y="441409"/>
            <a:ext cx="7956950" cy="5975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/>
          <p:cNvSpPr/>
          <p:nvPr/>
        </p:nvSpPr>
        <p:spPr>
          <a:xfrm>
            <a:off x="0" y="0"/>
            <a:ext cx="542925" cy="6858000"/>
          </a:xfrm>
          <a:prstGeom prst="rect">
            <a:avLst/>
          </a:prstGeom>
          <a:solidFill>
            <a:srgbClr val="9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4"/>
          <p:cNvSpPr/>
          <p:nvPr/>
        </p:nvSpPr>
        <p:spPr>
          <a:xfrm>
            <a:off x="542925" y="0"/>
            <a:ext cx="200025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788012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92026-C74D-428A-BAA7-A93E3513CD4C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5" name="Rectangle 3"/>
          <p:cNvSpPr/>
          <p:nvPr/>
        </p:nvSpPr>
        <p:spPr>
          <a:xfrm>
            <a:off x="0" y="0"/>
            <a:ext cx="542925" cy="6858000"/>
          </a:xfrm>
          <a:prstGeom prst="rect">
            <a:avLst/>
          </a:prstGeom>
          <a:solidFill>
            <a:srgbClr val="9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4"/>
          <p:cNvSpPr/>
          <p:nvPr/>
        </p:nvSpPr>
        <p:spPr>
          <a:xfrm>
            <a:off x="542925" y="0"/>
            <a:ext cx="200025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مستطيل 6"/>
          <p:cNvSpPr/>
          <p:nvPr/>
        </p:nvSpPr>
        <p:spPr>
          <a:xfrm>
            <a:off x="882868" y="810653"/>
            <a:ext cx="1144905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- The arginase enzyme catalyzes the fifth reaction in the urea cycle, the enzyme is present exclusively in the liver.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- Arginase catalyzes the hydrolytic cleavage of the guanidine group of Arginine to regenerate ornithine and urea.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latin typeface="Calibri" pitchFamily="34" charset="0"/>
                <a:cs typeface="Calibri" pitchFamily="34" charset="0"/>
              </a:rPr>
              <a:t>                                                  </a:t>
            </a:r>
            <a:r>
              <a:rPr lang="en-US" sz="24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Arginine ↔ Urea + Ornithine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Aparajita" pitchFamily="34" charset="0"/>
                <a:cs typeface="Aparajita" pitchFamily="34" charset="0"/>
              </a:rPr>
              <a:t>- </a:t>
            </a:r>
            <a:r>
              <a:rPr lang="en-US" sz="2400" dirty="0">
                <a:cs typeface="Aparajita" pitchFamily="34" charset="0"/>
              </a:rPr>
              <a:t>Arginase is present exclusively in liver (Cytoplasm).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cs typeface="Aparajita" pitchFamily="34" charset="0"/>
              </a:rPr>
              <a:t>- Two isozyme of this Enzyme exist , First ; Arginase I (In cytoplasm) , Second; Arginase II Regulation of the arginine/ornithine concentration in the cell (In </a:t>
            </a:r>
            <a:r>
              <a:rPr lang="en-US" sz="2400" dirty="0" err="1">
                <a:cs typeface="Aparajita" pitchFamily="34" charset="0"/>
              </a:rPr>
              <a:t>mitochanderia</a:t>
            </a:r>
            <a:r>
              <a:rPr lang="en-US" sz="2400" dirty="0">
                <a:cs typeface="Aparajita" pitchFamily="34" charset="0"/>
              </a:rPr>
              <a:t>).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cs typeface="Aparajita" pitchFamily="34" charset="0"/>
              </a:rPr>
              <a:t>- Arginase requires a two-molecules metal of </a:t>
            </a:r>
            <a:r>
              <a:rPr lang="en-US" sz="2400" dirty="0"/>
              <a:t>Co</a:t>
            </a:r>
            <a:r>
              <a:rPr lang="en-US" sz="2400" baseline="30000" dirty="0"/>
              <a:t>2+</a:t>
            </a:r>
            <a:r>
              <a:rPr lang="en-US" sz="2400" dirty="0"/>
              <a:t> and Mn</a:t>
            </a:r>
            <a:r>
              <a:rPr lang="en-US" sz="2400" baseline="30000" dirty="0"/>
              <a:t>2+  </a:t>
            </a:r>
            <a:r>
              <a:rPr lang="en-US" sz="2400" dirty="0">
                <a:cs typeface="Calibri" pitchFamily="34" charset="0"/>
              </a:rPr>
              <a:t> for it’s activation while ornithine and lysine are potent inhibitors.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14227" y="14068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- Principle:</a:t>
            </a:r>
            <a:b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</a:br>
            <a:endParaRPr lang="en-US" sz="28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06650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92026-C74D-428A-BAA7-A93E3513CD4C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5" name="مستطيل 4"/>
          <p:cNvSpPr/>
          <p:nvPr/>
        </p:nvSpPr>
        <p:spPr>
          <a:xfrm>
            <a:off x="895642" y="459017"/>
            <a:ext cx="1118850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- The activity of the enzyme is determined by measuring the amount of urea produced, urea is reacted with the reagent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isonitrosopropiophenone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and heated in boiling water, leading to the production of a red color compound which is measured spectrophotometrically at 520nm.</a:t>
            </a:r>
          </a:p>
        </p:txBody>
      </p:sp>
      <p:sp>
        <p:nvSpPr>
          <p:cNvPr id="6" name="Rectangle 3"/>
          <p:cNvSpPr/>
          <p:nvPr/>
        </p:nvSpPr>
        <p:spPr>
          <a:xfrm>
            <a:off x="0" y="0"/>
            <a:ext cx="542925" cy="6858000"/>
          </a:xfrm>
          <a:prstGeom prst="rect">
            <a:avLst/>
          </a:prstGeom>
          <a:solidFill>
            <a:srgbClr val="9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4"/>
          <p:cNvSpPr/>
          <p:nvPr/>
        </p:nvSpPr>
        <p:spPr>
          <a:xfrm>
            <a:off x="542925" y="0"/>
            <a:ext cx="200025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674684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07011" y="320675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  <a:latin typeface="+mn-lt"/>
              </a:rPr>
              <a:t>- Question:</a:t>
            </a:r>
            <a:endParaRPr lang="ar-SA" sz="36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1797808"/>
            <a:ext cx="10515600" cy="1001663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- What are the causes of high blood ammonia level?</a:t>
            </a:r>
            <a:endParaRPr lang="ar-SA" b="1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92026-C74D-428A-BAA7-A93E3513CD4C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7" name="Rectangle 3"/>
          <p:cNvSpPr/>
          <p:nvPr/>
        </p:nvSpPr>
        <p:spPr>
          <a:xfrm>
            <a:off x="0" y="0"/>
            <a:ext cx="542925" cy="6858000"/>
          </a:xfrm>
          <a:prstGeom prst="rect">
            <a:avLst/>
          </a:prstGeom>
          <a:solidFill>
            <a:srgbClr val="9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4"/>
          <p:cNvSpPr/>
          <p:nvPr/>
        </p:nvSpPr>
        <p:spPr>
          <a:xfrm>
            <a:off x="542925" y="0"/>
            <a:ext cx="200025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63097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043"/>
            <a:ext cx="10515600" cy="1325563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00B050"/>
                </a:solidFill>
                <a:latin typeface="+mn-lt"/>
              </a:rPr>
              <a:t>-Urea: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50" y="1058069"/>
            <a:ext cx="11449050" cy="4351338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en-GB" sz="2400" dirty="0"/>
              <a:t>Urea is the highest </a:t>
            </a:r>
            <a:r>
              <a:rPr lang="en-GB" sz="2400" b="1" u="sng" dirty="0">
                <a:solidFill>
                  <a:srgbClr val="C00000"/>
                </a:solidFill>
              </a:rPr>
              <a:t>non-protein nitrogen </a:t>
            </a:r>
            <a:r>
              <a:rPr lang="en-GB" sz="2400" dirty="0"/>
              <a:t>compound in the blood.</a:t>
            </a:r>
          </a:p>
          <a:p>
            <a:pPr>
              <a:lnSpc>
                <a:spcPct val="160000"/>
              </a:lnSpc>
            </a:pPr>
            <a:r>
              <a:rPr lang="en-GB" sz="2400" dirty="0"/>
              <a:t>Urea is the major </a:t>
            </a:r>
            <a:r>
              <a:rPr lang="en-GB" sz="2400" b="1" u="sng" dirty="0"/>
              <a:t>excretory product of protein metabolism</a:t>
            </a:r>
            <a:r>
              <a:rPr lang="en-GB" sz="2400" dirty="0"/>
              <a:t>.</a:t>
            </a:r>
          </a:p>
          <a:p>
            <a:pPr>
              <a:lnSpc>
                <a:spcPct val="160000"/>
              </a:lnSpc>
            </a:pPr>
            <a:r>
              <a:rPr lang="en-GB" sz="2400" dirty="0"/>
              <a:t>It is formed by </a:t>
            </a:r>
            <a:r>
              <a:rPr lang="en-GB" sz="2400" b="1" u="sng" dirty="0">
                <a:solidFill>
                  <a:srgbClr val="0070C0"/>
                </a:solidFill>
              </a:rPr>
              <a:t>urea cycle in the liver </a:t>
            </a:r>
            <a:r>
              <a:rPr lang="en-GB" sz="2400" dirty="0"/>
              <a:t>from </a:t>
            </a:r>
            <a:r>
              <a:rPr lang="en-GB" sz="2400" b="1" dirty="0"/>
              <a:t>free ammonia </a:t>
            </a:r>
            <a:r>
              <a:rPr lang="en-GB" sz="2400" dirty="0"/>
              <a:t>generated during </a:t>
            </a:r>
            <a:r>
              <a:rPr lang="en-GB" sz="2400" b="1" dirty="0"/>
              <a:t>protein catabolism</a:t>
            </a:r>
            <a:r>
              <a:rPr lang="en-GB" sz="2400" dirty="0"/>
              <a:t>.</a:t>
            </a:r>
          </a:p>
          <a:p>
            <a:pPr>
              <a:lnSpc>
                <a:spcPct val="160000"/>
              </a:lnSpc>
            </a:pPr>
            <a:r>
              <a:rPr lang="en-GB" sz="2400" dirty="0"/>
              <a:t>Since historic assays for urea were based on measurement of nitrogen, the </a:t>
            </a:r>
            <a:r>
              <a:rPr lang="en-GB" sz="2400" b="1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term blood urea nitrogen (BUN) </a:t>
            </a:r>
            <a:r>
              <a:rPr lang="en-GB" sz="2400" dirty="0"/>
              <a:t>has been used to refer to urea determination.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542925" cy="6858000"/>
          </a:xfrm>
          <a:prstGeom prst="rect">
            <a:avLst/>
          </a:prstGeom>
          <a:solidFill>
            <a:srgbClr val="9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542925" y="0"/>
            <a:ext cx="200025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92026-C74D-428A-BAA7-A93E3513CD4C}" type="slidenum">
              <a:rPr lang="en-GB" smtClean="0"/>
              <a:pPr/>
              <a:t>2</a:t>
            </a:fld>
            <a:endParaRPr lang="en-GB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" r="2593" b="8548"/>
          <a:stretch/>
        </p:blipFill>
        <p:spPr bwMode="auto">
          <a:xfrm>
            <a:off x="8610600" y="5177723"/>
            <a:ext cx="2377749" cy="14351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xmlns="" val="3506392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572" y="235487"/>
            <a:ext cx="3972409" cy="849393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-Urea synthesis: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7452" y="991891"/>
            <a:ext cx="11449050" cy="580707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GB" sz="2400" b="1" dirty="0">
                <a:solidFill>
                  <a:srgbClr val="002060"/>
                </a:solidFill>
                <a:cs typeface="Times New Roman" panose="02020603050405020304" pitchFamily="18" charset="0"/>
              </a:rPr>
              <a:t>Protein metabolism </a:t>
            </a:r>
            <a:r>
              <a:rPr lang="en-GB" sz="2400" dirty="0">
                <a:cs typeface="Times New Roman" panose="02020603050405020304" pitchFamily="18" charset="0"/>
              </a:rPr>
              <a:t>produces amino acids that can be oxidized.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cs typeface="Times New Roman" panose="02020603050405020304" pitchFamily="18" charset="0"/>
              </a:rPr>
              <a:t>This results in the release of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ammonia </a:t>
            </a:r>
            <a:r>
              <a:rPr lang="en-GB" sz="2400" dirty="0">
                <a:cs typeface="Times New Roman" panose="02020603050405020304" pitchFamily="18" charset="0"/>
              </a:rPr>
              <a:t>which is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converted to urea </a:t>
            </a:r>
            <a:r>
              <a:rPr lang="en-GB" sz="2400" dirty="0">
                <a:cs typeface="Times New Roman" panose="02020603050405020304" pitchFamily="18" charset="0"/>
              </a:rPr>
              <a:t>(via urea cycle) and excreted as a waste product.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cs typeface="Times New Roman" panose="02020603050405020304" pitchFamily="18" charset="0"/>
              </a:rPr>
              <a:t>Following synthesis in the </a:t>
            </a:r>
            <a:r>
              <a:rPr lang="en-GB" sz="2400" dirty="0">
                <a:solidFill>
                  <a:srgbClr val="CC0000"/>
                </a:solidFill>
                <a:cs typeface="Times New Roman" panose="02020603050405020304" pitchFamily="18" charset="0"/>
              </a:rPr>
              <a:t>liver</a:t>
            </a:r>
            <a:r>
              <a:rPr lang="en-GB" sz="2400" dirty="0">
                <a:cs typeface="Times New Roman" panose="02020603050405020304" pitchFamily="18" charset="0"/>
              </a:rPr>
              <a:t>, urea is carried out in the </a:t>
            </a:r>
            <a:r>
              <a:rPr lang="en-GB" sz="2400" dirty="0">
                <a:solidFill>
                  <a:srgbClr val="CC0000"/>
                </a:solidFill>
                <a:cs typeface="Times New Roman" panose="02020603050405020304" pitchFamily="18" charset="0"/>
              </a:rPr>
              <a:t>blood to the kidney </a:t>
            </a:r>
            <a:r>
              <a:rPr lang="en-GB" sz="2400" dirty="0">
                <a:cs typeface="Times New Roman" panose="02020603050405020304" pitchFamily="18" charset="0"/>
              </a:rPr>
              <a:t>which is readily </a:t>
            </a:r>
            <a:r>
              <a:rPr lang="en-GB" sz="2400" dirty="0">
                <a:solidFill>
                  <a:srgbClr val="CC0000"/>
                </a:solidFill>
                <a:cs typeface="Times New Roman" panose="02020603050405020304" pitchFamily="18" charset="0"/>
              </a:rPr>
              <a:t>filtered from the plasma by </a:t>
            </a:r>
            <a:r>
              <a:rPr lang="en-GB" sz="2400" b="1" u="sng" dirty="0">
                <a:solidFill>
                  <a:srgbClr val="AC2900"/>
                </a:solidFill>
                <a:cs typeface="Times New Roman" panose="02020603050405020304" pitchFamily="18" charset="0"/>
              </a:rPr>
              <a:t>glomerulus.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solidFill>
                  <a:schemeClr val="accent4">
                    <a:lumMod val="75000"/>
                  </a:schemeClr>
                </a:solidFill>
                <a:cs typeface="Times New Roman" panose="02020603050405020304" pitchFamily="18" charset="0"/>
              </a:rPr>
              <a:t>Most of the urea </a:t>
            </a:r>
            <a:r>
              <a:rPr lang="en-GB" sz="2400" dirty="0">
                <a:cs typeface="Times New Roman" panose="02020603050405020304" pitchFamily="18" charset="0"/>
              </a:rPr>
              <a:t>in the glomerular filtrate excreted in the urine, and </a:t>
            </a:r>
            <a:r>
              <a:rPr lang="en-GB" sz="2400" b="1" dirty="0">
                <a:cs typeface="Times New Roman" panose="02020603050405020304" pitchFamily="18" charset="0"/>
              </a:rPr>
              <a:t>some</a:t>
            </a:r>
            <a:r>
              <a:rPr lang="en-GB" sz="2400" dirty="0">
                <a:cs typeface="Times New Roman" panose="02020603050405020304" pitchFamily="18" charset="0"/>
              </a:rPr>
              <a:t> </a:t>
            </a:r>
            <a:r>
              <a:rPr lang="en-GB" sz="2400" b="1" dirty="0">
                <a:cs typeface="Times New Roman" panose="02020603050405020304" pitchFamily="18" charset="0"/>
              </a:rPr>
              <a:t>urea is reabsorbed</a:t>
            </a:r>
            <a:r>
              <a:rPr lang="en-GB" sz="2400" dirty="0">
                <a:cs typeface="Times New Roman" panose="02020603050405020304" pitchFamily="18" charset="0"/>
              </a:rPr>
              <a:t> through the renal tubules.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cs typeface="Times New Roman" panose="02020603050405020304" pitchFamily="18" charset="0"/>
              </a:rPr>
              <a:t>The amount reabsorbed </a:t>
            </a:r>
            <a:r>
              <a:rPr lang="en-GB" sz="2400" b="1" dirty="0">
                <a:cs typeface="Times New Roman" panose="02020603050405020304" pitchFamily="18" charset="0"/>
              </a:rPr>
              <a:t>depends on urine flow rate and extent of hydration </a:t>
            </a:r>
            <a:r>
              <a:rPr lang="en-GB" sz="2400" dirty="0">
                <a:cs typeface="Times New Roman" panose="02020603050405020304" pitchFamily="18" charset="0"/>
              </a:rPr>
              <a:t>(the amount of urea reabsorbed increases with dehydration).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542925" cy="6858000"/>
          </a:xfrm>
          <a:prstGeom prst="rect">
            <a:avLst/>
          </a:prstGeom>
          <a:solidFill>
            <a:srgbClr val="9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542925" y="0"/>
            <a:ext cx="200025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92026-C74D-428A-BAA7-A93E3513CD4C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61596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GB" sz="2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-Urea synthesis: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542925" cy="6858000"/>
          </a:xfrm>
          <a:prstGeom prst="rect">
            <a:avLst/>
          </a:prstGeom>
          <a:solidFill>
            <a:srgbClr val="9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542925" y="0"/>
            <a:ext cx="200025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92026-C74D-428A-BAA7-A93E3513CD4C}" type="slidenum">
              <a:rPr lang="en-GB" smtClean="0"/>
              <a:pPr/>
              <a:t>4</a:t>
            </a:fld>
            <a:endParaRPr lang="en-GB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07614" y="812784"/>
            <a:ext cx="8004138" cy="5908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765733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19432"/>
            <a:ext cx="10515600" cy="1325563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- Clinical Application: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3614" y="1223629"/>
            <a:ext cx="10515600" cy="48133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400" b="1" dirty="0">
                <a:solidFill>
                  <a:srgbClr val="CC0000"/>
                </a:solidFill>
                <a:cs typeface="Times New Roman" panose="02020603050405020304" pitchFamily="18" charset="0"/>
              </a:rPr>
              <a:t>Measurement of urea used in :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cs typeface="Times New Roman" panose="02020603050405020304" pitchFamily="18" charset="0"/>
              </a:rPr>
              <a:t>Evaluate renal function.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cs typeface="Times New Roman" panose="02020603050405020304" pitchFamily="18" charset="0"/>
              </a:rPr>
              <a:t>To assess hydration status.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cs typeface="Times New Roman" panose="02020603050405020304" pitchFamily="18" charset="0"/>
              </a:rPr>
              <a:t>To determine nitrogen balance.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cs typeface="Times New Roman" panose="02020603050405020304" pitchFamily="18" charset="0"/>
              </a:rPr>
              <a:t>To aid in the diagnosis of renal diseases.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cs typeface="Times New Roman" panose="02020603050405020304" pitchFamily="18" charset="0"/>
              </a:rPr>
              <a:t>Check a person's protein balance.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542925" cy="6858000"/>
          </a:xfrm>
          <a:prstGeom prst="rect">
            <a:avLst/>
          </a:prstGeom>
          <a:solidFill>
            <a:srgbClr val="9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542925" y="0"/>
            <a:ext cx="200025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92026-C74D-428A-BAA7-A93E3513CD4C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48161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8348" y="0"/>
            <a:ext cx="10515600" cy="1325563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1-Plasma urea Concentration: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0129" y="1052542"/>
            <a:ext cx="11420476" cy="158053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GB" sz="2400" dirty="0"/>
              <a:t>Measurement of </a:t>
            </a:r>
            <a:r>
              <a:rPr lang="en-GB" sz="2400" dirty="0">
                <a:solidFill>
                  <a:srgbClr val="9A0000"/>
                </a:solidFill>
              </a:rPr>
              <a:t>Blood Urea Nitrogen (BUN)</a:t>
            </a:r>
            <a:r>
              <a:rPr lang="en-GB" sz="2400" dirty="0"/>
              <a:t> alone is </a:t>
            </a:r>
            <a:r>
              <a:rPr lang="en-GB" sz="2400" b="1" dirty="0">
                <a:solidFill>
                  <a:srgbClr val="0070C0"/>
                </a:solidFill>
              </a:rPr>
              <a:t>less useful in diagnosing kidney diseases </a:t>
            </a:r>
            <a:r>
              <a:rPr lang="en-GB" sz="2400" dirty="0"/>
              <a:t>because it’s blood level is influenced by </a:t>
            </a:r>
            <a:r>
              <a:rPr lang="en-GB" sz="2400" b="1" dirty="0"/>
              <a:t>dietary protein and hepatic function</a:t>
            </a:r>
            <a:r>
              <a:rPr lang="en-GB" sz="2400" dirty="0"/>
              <a:t>.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542925" cy="6858000"/>
          </a:xfrm>
          <a:prstGeom prst="rect">
            <a:avLst/>
          </a:prstGeom>
          <a:solidFill>
            <a:srgbClr val="9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542925" y="0"/>
            <a:ext cx="200025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92026-C74D-428A-BAA7-A93E3513CD4C}" type="slidenum">
              <a:rPr lang="en-GB" smtClean="0"/>
              <a:pPr/>
              <a:t>6</a:t>
            </a:fld>
            <a:endParaRPr lang="en-GB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80472057"/>
              </p:ext>
            </p:extLst>
          </p:nvPr>
        </p:nvGraphicFramePr>
        <p:xfrm>
          <a:off x="1030557" y="2352389"/>
          <a:ext cx="10879620" cy="3846286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7199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2547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61433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71990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07230">
                <a:tc>
                  <a:txBody>
                    <a:bodyPr/>
                    <a:lstStyle/>
                    <a:p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rgbClr val="9A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Type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A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A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Cause</a:t>
                      </a:r>
                      <a:r>
                        <a:rPr lang="en-US" sz="2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A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A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Note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A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41118">
                <a:tc rowSpan="3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2000" dirty="0">
                          <a:latin typeface="+mn-lt"/>
                          <a:cs typeface="Times New Roman" panose="02020603050405020304" pitchFamily="18" charset="0"/>
                        </a:rPr>
                      </a:br>
                      <a:r>
                        <a:rPr lang="en-US" sz="2000" b="1" dirty="0">
                          <a:latin typeface="+mn-lt"/>
                          <a:cs typeface="Times New Roman" panose="02020603050405020304" pitchFamily="18" charset="0"/>
                        </a:rPr>
                        <a:t>High urea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+mn-lt"/>
                          <a:cs typeface="Times New Roman" panose="02020603050405020304" pitchFamily="18" charset="0"/>
                        </a:rPr>
                        <a:t>(High urea concentration in plasma is called </a:t>
                      </a:r>
                      <a:r>
                        <a:rPr lang="en-US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azotemia</a:t>
                      </a:r>
                      <a:r>
                        <a:rPr lang="en-US" sz="2000" dirty="0">
                          <a:latin typeface="+mn-lt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ctr"/>
                      <a:endParaRPr lang="en-US" sz="2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rgbClr val="9A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  <a:cs typeface="Times New Roman" panose="02020603050405020304" pitchFamily="18" charset="0"/>
                        </a:rPr>
                        <a:t>Pre-renal</a:t>
                      </a:r>
                      <a:endParaRPr lang="en-US" sz="2000" b="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A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A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000" dirty="0">
                          <a:latin typeface="+mn-lt"/>
                          <a:cs typeface="Times New Roman" panose="02020603050405020304" pitchFamily="18" charset="0"/>
                        </a:rPr>
                        <a:t>Cognitive</a:t>
                      </a:r>
                      <a:r>
                        <a:rPr lang="en-US" sz="2000" baseline="0" dirty="0">
                          <a:latin typeface="+mn-lt"/>
                          <a:cs typeface="Times New Roman" panose="02020603050405020304" pitchFamily="18" charset="0"/>
                        </a:rPr>
                        <a:t> heart failure.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000" u="sng" baseline="0" dirty="0">
                          <a:latin typeface="+mn-lt"/>
                          <a:cs typeface="Times New Roman" panose="02020603050405020304" pitchFamily="18" charset="0"/>
                        </a:rPr>
                        <a:t>Dehydration.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000" baseline="0" dirty="0">
                          <a:latin typeface="+mn-lt"/>
                          <a:cs typeface="Times New Roman" panose="02020603050405020304" pitchFamily="18" charset="0"/>
                        </a:rPr>
                        <a:t>High protein diet.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000" baseline="0" dirty="0">
                          <a:latin typeface="+mn-lt"/>
                          <a:cs typeface="Times New Roman" panose="02020603050405020304" pitchFamily="18" charset="0"/>
                        </a:rPr>
                        <a:t>Increased protein catabolism.</a:t>
                      </a:r>
                      <a:endParaRPr lang="en-US" sz="2000" b="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A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A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+mn-lt"/>
                          <a:cs typeface="Times New Roman" panose="02020603050405020304" pitchFamily="18" charset="0"/>
                        </a:rPr>
                        <a:t>Caused by reduced renal blood flow, less blood</a:t>
                      </a:r>
                      <a:r>
                        <a:rPr lang="en-US" sz="2000" baseline="0" dirty="0">
                          <a:latin typeface="+mn-lt"/>
                          <a:cs typeface="Times New Roman" panose="02020603050405020304" pitchFamily="18" charset="0"/>
                        </a:rPr>
                        <a:t> is delivered to kidney, then less urea is filtered.  </a:t>
                      </a:r>
                      <a:endParaRPr lang="en-US" sz="2000" b="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A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723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  <a:cs typeface="Times New Roman" panose="02020603050405020304" pitchFamily="18" charset="0"/>
                        </a:rPr>
                        <a:t>Renal</a:t>
                      </a:r>
                      <a:endParaRPr lang="en-US" sz="2000" b="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A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A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000" dirty="0">
                          <a:latin typeface="+mn-lt"/>
                          <a:cs typeface="Times New Roman" panose="02020603050405020304" pitchFamily="18" charset="0"/>
                        </a:rPr>
                        <a:t>Renal failure .</a:t>
                      </a:r>
                      <a:endParaRPr lang="en-US" sz="2000" b="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A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A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A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252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  <a:cs typeface="Times New Roman" panose="02020603050405020304" pitchFamily="18" charset="0"/>
                        </a:rPr>
                        <a:t>Post-renal</a:t>
                      </a:r>
                      <a:endParaRPr lang="en-US" sz="2000" b="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A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A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000" dirty="0">
                          <a:latin typeface="+mn-lt"/>
                          <a:cs typeface="Times New Roman" panose="02020603050405020304" pitchFamily="18" charset="0"/>
                        </a:rPr>
                        <a:t>Urinary tract obstruction.</a:t>
                      </a:r>
                      <a:endParaRPr lang="en-US" sz="2000" b="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A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A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A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384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latin typeface="+mn-lt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2000" b="1" dirty="0">
                          <a:latin typeface="+mn-lt"/>
                          <a:cs typeface="Times New Roman" panose="02020603050405020304" pitchFamily="18" charset="0"/>
                        </a:rPr>
                      </a:br>
                      <a:r>
                        <a:rPr lang="en-US" sz="2000" b="1" dirty="0">
                          <a:latin typeface="+mn-lt"/>
                          <a:cs typeface="Times New Roman" panose="02020603050405020304" pitchFamily="18" charset="0"/>
                        </a:rPr>
                        <a:t>Low urea</a:t>
                      </a:r>
                    </a:p>
                    <a:p>
                      <a:endParaRPr lang="en-US" sz="2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rgbClr val="9A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E8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A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A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E8E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000" dirty="0">
                          <a:latin typeface="+mn-lt"/>
                          <a:cs typeface="Times New Roman" panose="02020603050405020304" pitchFamily="18" charset="0"/>
                        </a:rPr>
                        <a:t>Low protein intake.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000" dirty="0">
                          <a:latin typeface="+mn-lt"/>
                          <a:cs typeface="Times New Roman" panose="02020603050405020304" pitchFamily="18" charset="0"/>
                        </a:rPr>
                        <a:t>Liver disease.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000" dirty="0">
                          <a:latin typeface="+mn-lt"/>
                          <a:cs typeface="Times New Roman" panose="02020603050405020304" pitchFamily="18" charset="0"/>
                        </a:rPr>
                        <a:t>Pregnancy.</a:t>
                      </a:r>
                    </a:p>
                  </a:txBody>
                  <a:tcPr>
                    <a:lnL w="12700" cap="flat" cmpd="sng" algn="ctr">
                      <a:solidFill>
                        <a:srgbClr val="9A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A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E8E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A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E8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46622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1150" y="1325563"/>
            <a:ext cx="9144000" cy="2387600"/>
          </a:xfrm>
        </p:spPr>
        <p:txBody>
          <a:bodyPr/>
          <a:lstStyle/>
          <a:p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Practical Part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542925" cy="6858000"/>
          </a:xfrm>
          <a:prstGeom prst="rect">
            <a:avLst/>
          </a:prstGeom>
          <a:solidFill>
            <a:srgbClr val="9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542925" y="0"/>
            <a:ext cx="200025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" name="Straight Connector 16"/>
          <p:cNvCxnSpPr/>
          <p:nvPr/>
        </p:nvCxnSpPr>
        <p:spPr>
          <a:xfrm>
            <a:off x="3387600" y="3713163"/>
            <a:ext cx="5400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92026-C74D-428A-BAA7-A93E3513CD4C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05051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-206375"/>
            <a:ext cx="10515600" cy="1325563"/>
          </a:xfrm>
        </p:spPr>
        <p:txBody>
          <a:bodyPr>
            <a:normAutofit/>
          </a:bodyPr>
          <a:lstStyle/>
          <a:p>
            <a:r>
              <a:rPr lang="en-GB" sz="28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-Objective: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565" y="765173"/>
            <a:ext cx="11220450" cy="556736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GB" sz="2000" dirty="0">
                <a:cs typeface="Times New Roman" panose="02020603050405020304" pitchFamily="18" charset="0"/>
              </a:rPr>
              <a:t>Estimation of Blood urea nitrogen (BUN).</a:t>
            </a:r>
          </a:p>
          <a:p>
            <a:pPr>
              <a:lnSpc>
                <a:spcPct val="100000"/>
              </a:lnSpc>
            </a:pPr>
            <a:endParaRPr lang="en-GB" sz="2000" dirty="0"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n-GB" sz="2000" dirty="0"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GB" sz="2000" b="1" dirty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</a:rPr>
              <a:t>The Reagent used contains: </a:t>
            </a:r>
            <a:r>
              <a:rPr lang="en-GB" sz="2000" dirty="0">
                <a:cs typeface="Times New Roman" panose="02020603050405020304" pitchFamily="18" charset="0"/>
              </a:rPr>
              <a:t>Urease, Glutamate Dehydrogenase, NADH, </a:t>
            </a:r>
            <a:r>
              <a:rPr lang="el-GR" sz="2000" dirty="0">
                <a:cs typeface="Times New Roman" panose="02020603050405020304" pitchFamily="18" charset="0"/>
              </a:rPr>
              <a:t>α-</a:t>
            </a:r>
            <a:r>
              <a:rPr lang="en-GB" sz="2000" dirty="0" err="1">
                <a:cs typeface="Times New Roman" panose="02020603050405020304" pitchFamily="18" charset="0"/>
              </a:rPr>
              <a:t>ketoglutaric</a:t>
            </a:r>
            <a:r>
              <a:rPr lang="en-GB" sz="2000" dirty="0">
                <a:cs typeface="Times New Roman" panose="02020603050405020304" pitchFamily="18" charset="0"/>
              </a:rPr>
              <a:t> acid, buffers and stabilizers .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GB" sz="2000" b="1" dirty="0">
                <a:solidFill>
                  <a:schemeClr val="accent4">
                    <a:lumMod val="75000"/>
                  </a:schemeClr>
                </a:solidFill>
                <a:cs typeface="Times New Roman" panose="02020603050405020304" pitchFamily="18" charset="0"/>
              </a:rPr>
              <a:t>Reaction one: </a:t>
            </a:r>
            <a:r>
              <a:rPr lang="en-GB" sz="2000" dirty="0">
                <a:cs typeface="Times New Roman" panose="02020603050405020304" pitchFamily="18" charset="0"/>
              </a:rPr>
              <a:t>Urea is hydrolysed in the presence of </a:t>
            </a:r>
            <a:r>
              <a:rPr lang="en-GB" sz="2000" u="sng" dirty="0">
                <a:cs typeface="Times New Roman" panose="02020603050405020304" pitchFamily="18" charset="0"/>
              </a:rPr>
              <a:t>urease enzyme </a:t>
            </a:r>
            <a:r>
              <a:rPr lang="en-GB" sz="2000" dirty="0">
                <a:cs typeface="Times New Roman" panose="02020603050405020304" pitchFamily="18" charset="0"/>
              </a:rPr>
              <a:t>and water to yield ammonia and carbon dioxide.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000" dirty="0">
                <a:cs typeface="Times New Roman" panose="02020603050405020304" pitchFamily="18" charset="0"/>
              </a:rPr>
              <a:t>                                        NH2 - CO -NH2 + H2O                            </a:t>
            </a:r>
            <a:r>
              <a:rPr lang="en-GB" sz="2000" dirty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cs typeface="Times New Roman" panose="02020603050405020304" pitchFamily="18" charset="0"/>
              </a:rPr>
              <a:t>2NH3</a:t>
            </a:r>
            <a:r>
              <a:rPr lang="en-GB" sz="2000" dirty="0">
                <a:cs typeface="Times New Roman" panose="02020603050405020304" pitchFamily="18" charset="0"/>
              </a:rPr>
              <a:t> + CO2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 startAt="2"/>
            </a:pPr>
            <a:r>
              <a:rPr lang="en-GB" sz="2000" b="1" dirty="0">
                <a:solidFill>
                  <a:schemeClr val="accent4">
                    <a:lumMod val="75000"/>
                  </a:schemeClr>
                </a:solidFill>
                <a:cs typeface="Times New Roman" panose="02020603050405020304" pitchFamily="18" charset="0"/>
              </a:rPr>
              <a:t>Second reaction: </a:t>
            </a:r>
            <a:r>
              <a:rPr lang="en-GB" sz="2000" dirty="0">
                <a:cs typeface="Times New Roman" panose="02020603050405020304" pitchFamily="18" charset="0"/>
              </a:rPr>
              <a:t>The ammonia reacts with </a:t>
            </a:r>
            <a:r>
              <a:rPr lang="el-GR" sz="2000" dirty="0">
                <a:cs typeface="Times New Roman" panose="02020603050405020304" pitchFamily="18" charset="0"/>
              </a:rPr>
              <a:t>α-</a:t>
            </a:r>
            <a:r>
              <a:rPr lang="en-GB" sz="2000" dirty="0" err="1">
                <a:cs typeface="Times New Roman" panose="02020603050405020304" pitchFamily="18" charset="0"/>
              </a:rPr>
              <a:t>ketoglutaric</a:t>
            </a:r>
            <a:r>
              <a:rPr lang="en-GB" sz="2000" dirty="0">
                <a:cs typeface="Times New Roman" panose="02020603050405020304" pitchFamily="18" charset="0"/>
              </a:rPr>
              <a:t> acid and reduced nicotinamide adenine dinucleotide (NADH) in the presence of </a:t>
            </a:r>
            <a:r>
              <a:rPr lang="en-GB" sz="2000" u="sng" dirty="0">
                <a:cs typeface="Times New Roman" panose="02020603050405020304" pitchFamily="18" charset="0"/>
              </a:rPr>
              <a:t>glutamate dehydrogenase (GLDH) </a:t>
            </a:r>
            <a:r>
              <a:rPr lang="en-GB" sz="2000" dirty="0">
                <a:cs typeface="Times New Roman" panose="02020603050405020304" pitchFamily="18" charset="0"/>
              </a:rPr>
              <a:t>to yield glutamic acid and nicotinamide adenine dinucleotide (NAD).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000" dirty="0">
                <a:cs typeface="Times New Roman" panose="02020603050405020304" pitchFamily="18" charset="0"/>
              </a:rPr>
              <a:t> </a:t>
            </a:r>
            <a:r>
              <a:rPr lang="en-GB" sz="2000" b="1" dirty="0">
                <a:cs typeface="Times New Roman" panose="02020603050405020304" pitchFamily="18" charset="0"/>
              </a:rPr>
              <a:t>NH3 </a:t>
            </a:r>
            <a:r>
              <a:rPr lang="en-GB" sz="2000" dirty="0">
                <a:cs typeface="Times New Roman" panose="02020603050405020304" pitchFamily="18" charset="0"/>
              </a:rPr>
              <a:t>+HOOC-(CH2)2-CO-COOH+</a:t>
            </a:r>
            <a:r>
              <a:rPr lang="en-GB" sz="2000" dirty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cs typeface="Times New Roman" panose="02020603050405020304" pitchFamily="18" charset="0"/>
              </a:rPr>
              <a:t>NADH+H</a:t>
            </a:r>
            <a:r>
              <a:rPr lang="en-US" sz="2000" baseline="30000" dirty="0">
                <a:solidFill>
                  <a:srgbClr val="FF0000"/>
                </a:solidFill>
              </a:rPr>
              <a:t> </a:t>
            </a:r>
            <a:r>
              <a:rPr lang="en-US" sz="2000" baseline="30000" dirty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+</a:t>
            </a:r>
            <a:r>
              <a:rPr lang="en-GB" sz="2000" dirty="0">
                <a:cs typeface="Times New Roman" panose="02020603050405020304" pitchFamily="18" charset="0"/>
              </a:rPr>
              <a:t>                                  HOOC-(CH2)2-CH(NH2) COOH+</a:t>
            </a:r>
            <a:r>
              <a:rPr lang="en-GB" sz="2000" dirty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cs typeface="Times New Roman" panose="02020603050405020304" pitchFamily="18" charset="0"/>
              </a:rPr>
              <a:t>NAD</a:t>
            </a:r>
            <a:r>
              <a:rPr lang="en-US" sz="2000" baseline="30000" dirty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+</a:t>
            </a:r>
            <a:r>
              <a:rPr lang="en-GB" sz="2000" dirty="0">
                <a:cs typeface="Times New Roman" panose="02020603050405020304" pitchFamily="18" charset="0"/>
              </a:rPr>
              <a:t>+H2O</a:t>
            </a:r>
          </a:p>
          <a:p>
            <a:pPr marL="0" indent="0">
              <a:lnSpc>
                <a:spcPct val="100000"/>
              </a:lnSpc>
              <a:buNone/>
            </a:pPr>
            <a:endParaRPr lang="en-GB" sz="2000" dirty="0"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2000" dirty="0"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0000"/>
              </a:lnSpc>
            </a:pPr>
            <a:endParaRPr lang="en-GB" sz="2000" dirty="0"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n-GB" sz="2000" dirty="0"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n-GB" sz="2000" dirty="0"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n-GB" sz="2000" dirty="0"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n-GB" sz="2000" dirty="0"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n-GB" sz="2000" dirty="0"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GB" sz="2000" dirty="0"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n-GB" sz="2000" dirty="0"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n-GB" sz="2000" dirty="0"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n-GB" sz="2000" dirty="0"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GB" sz="2000" dirty="0"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542925" cy="6858000"/>
          </a:xfrm>
          <a:prstGeom prst="rect">
            <a:avLst/>
          </a:prstGeom>
          <a:solidFill>
            <a:srgbClr val="9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542925" y="0"/>
            <a:ext cx="200025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92026-C74D-428A-BAA7-A93E3513CD4C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46012" y="101552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-Principle (of the kit used): </a:t>
            </a:r>
          </a:p>
        </p:txBody>
      </p:sp>
      <p:sp>
        <p:nvSpPr>
          <p:cNvPr id="8" name="Rectangle 7"/>
          <p:cNvSpPr/>
          <p:nvPr/>
        </p:nvSpPr>
        <p:spPr>
          <a:xfrm>
            <a:off x="5756789" y="3507241"/>
            <a:ext cx="1000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007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Urease</a:t>
            </a:r>
            <a:endParaRPr lang="en-GB" b="1" dirty="0">
              <a:solidFill>
                <a:srgbClr val="007E39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62024" y="5459715"/>
            <a:ext cx="9220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7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GLDH </a:t>
            </a:r>
            <a:endParaRPr lang="en-GB" b="1" dirty="0">
              <a:solidFill>
                <a:srgbClr val="007033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570776" y="3807517"/>
            <a:ext cx="13525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375812" y="5787718"/>
            <a:ext cx="1656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559099" y="6011632"/>
            <a:ext cx="24554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l-GR" b="1" dirty="0">
                <a:solidFill>
                  <a:srgbClr val="002060"/>
                </a:solidFill>
                <a:cs typeface="Times New Roman" panose="02020603050405020304" pitchFamily="18" charset="0"/>
              </a:rPr>
              <a:t>α-</a:t>
            </a:r>
            <a:r>
              <a:rPr lang="en-GB" b="1" dirty="0">
                <a:solidFill>
                  <a:srgbClr val="002060"/>
                </a:solidFill>
                <a:cs typeface="Times New Roman" panose="02020603050405020304" pitchFamily="18" charset="0"/>
              </a:rPr>
              <a:t>KETOGLUTARIC ACID 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762337" y="5964107"/>
            <a:ext cx="1713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  <a:cs typeface="Times New Roman" panose="02020603050405020304" pitchFamily="18" charset="0"/>
              </a:rPr>
              <a:t>GLUTAMIC ACID</a:t>
            </a:r>
          </a:p>
        </p:txBody>
      </p:sp>
      <p:sp>
        <p:nvSpPr>
          <p:cNvPr id="10" name="Rectangle 9"/>
          <p:cNvSpPr/>
          <p:nvPr/>
        </p:nvSpPr>
        <p:spPr>
          <a:xfrm>
            <a:off x="3843242" y="3833991"/>
            <a:ext cx="6678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Urea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6098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545454"/>
            <a:ext cx="10515600" cy="1391834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-Reference Value: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542925" cy="6858000"/>
          </a:xfrm>
          <a:prstGeom prst="rect">
            <a:avLst/>
          </a:prstGeom>
          <a:solidFill>
            <a:srgbClr val="9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542925" y="0"/>
            <a:ext cx="200025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92026-C74D-428A-BAA7-A93E3513CD4C}" type="slidenum">
              <a:rPr lang="en-GB" smtClean="0"/>
              <a:pPr/>
              <a:t>9</a:t>
            </a:fld>
            <a:endParaRPr lang="en-GB"/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 rotWithShape="1">
          <a:blip r:embed="rId3" cstate="print"/>
          <a:srcRect b="43057"/>
          <a:stretch/>
        </p:blipFill>
        <p:spPr>
          <a:xfrm>
            <a:off x="3119437" y="2414587"/>
            <a:ext cx="7011860" cy="1228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1967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6">
      <a:dk1>
        <a:sysClr val="windowText" lastClr="000000"/>
      </a:dk1>
      <a:lt1>
        <a:sysClr val="window" lastClr="FFFFFF"/>
      </a:lt1>
      <a:dk2>
        <a:srgbClr val="FFFFFF"/>
      </a:dk2>
      <a:lt2>
        <a:srgbClr val="E3DED1"/>
      </a:lt2>
      <a:accent1>
        <a:srgbClr val="C00000"/>
      </a:accent1>
      <a:accent2>
        <a:srgbClr val="CC3300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1530</TotalTime>
  <Words>1182</Words>
  <Application>Microsoft Office PowerPoint</Application>
  <PresentationFormat>Custom</PresentationFormat>
  <Paragraphs>160</Paragraphs>
  <Slides>18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Estimation of Serum Urea</vt:lpstr>
      <vt:lpstr>-Urea: </vt:lpstr>
      <vt:lpstr>-Urea synthesis: </vt:lpstr>
      <vt:lpstr>-Urea synthesis: </vt:lpstr>
      <vt:lpstr>- Clinical Application: </vt:lpstr>
      <vt:lpstr>1-Plasma urea Concentration: </vt:lpstr>
      <vt:lpstr>Practical Part</vt:lpstr>
      <vt:lpstr>-Objective: </vt:lpstr>
      <vt:lpstr>-Reference Value: </vt:lpstr>
      <vt:lpstr>-Materials: </vt:lpstr>
      <vt:lpstr>Slide 11</vt:lpstr>
      <vt:lpstr>-Discussion: </vt:lpstr>
      <vt:lpstr>Slide 13</vt:lpstr>
      <vt:lpstr>- Introduction: </vt:lpstr>
      <vt:lpstr>Slide 15</vt:lpstr>
      <vt:lpstr>- Principle: </vt:lpstr>
      <vt:lpstr>Slide 17</vt:lpstr>
      <vt:lpstr>- Question: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Ghadah a</dc:creator>
  <cp:lastModifiedBy>aalbity</cp:lastModifiedBy>
  <cp:revision>78</cp:revision>
  <dcterms:created xsi:type="dcterms:W3CDTF">2015-08-03T13:51:43Z</dcterms:created>
  <dcterms:modified xsi:type="dcterms:W3CDTF">2016-11-22T09:25:07Z</dcterms:modified>
</cp:coreProperties>
</file>