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8"/>
  </p:notesMasterIdLst>
  <p:sldIdLst>
    <p:sldId id="257" r:id="rId2"/>
    <p:sldId id="259" r:id="rId3"/>
    <p:sldId id="260" r:id="rId4"/>
    <p:sldId id="261" r:id="rId5"/>
    <p:sldId id="262"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242"/>
    <a:srgbClr val="B7AFD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310" autoAdjust="0"/>
  </p:normalViewPr>
  <p:slideViewPr>
    <p:cSldViewPr snapToGrid="0" snapToObjects="1">
      <p:cViewPr varScale="1">
        <p:scale>
          <a:sx n="78" d="100"/>
          <a:sy n="78" d="100"/>
        </p:scale>
        <p:origin x="1170" y="69"/>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02-22T23:33:26.280"/>
    </inkml:context>
    <inkml:brush xml:id="br0">
      <inkml:brushProperty name="width" value="0.05" units="cm"/>
      <inkml:brushProperty name="height" value="0.05" units="cm"/>
      <inkml:brushProperty name="color" value="#F6630D"/>
    </inkml:brush>
  </inkml:definitions>
  <inkml:trace contextRef="#ctx0" brushRef="#br0">104 128 17503 0 0,'-17'-22'1560'0'0,"-2"-3"-1248"0"0,2 3-248 0 0,2 5-64 0 0,0 7-1888 0 0,6-3-391 0 0,3 4-81 0 0,1-1-8 0 0,5 10 1888 0 0,0 0 384 0 0,0 0 96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627CC8B8-4657-413D-98D7-8E56A81F95A9}" type="datetimeFigureOut">
              <a:rPr lang="ar-SA" smtClean="0"/>
              <a:t>06/03/41</a:t>
            </a:fld>
            <a:endParaRPr lang="ar-SA"/>
          </a:p>
        </p:txBody>
      </p:sp>
      <p:sp>
        <p:nvSpPr>
          <p:cNvPr id="4" name="عنصر نائب لصورة الشريحة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5D7CAD6A-EB7C-46DE-A148-B04E20A28ED8}" type="slidenum">
              <a:rPr lang="ar-SA" smtClean="0"/>
              <a:t>‹#›</a:t>
            </a:fld>
            <a:endParaRPr lang="ar-SA"/>
          </a:p>
        </p:txBody>
      </p:sp>
    </p:spTree>
    <p:extLst>
      <p:ext uri="{BB962C8B-B14F-4D97-AF65-F5344CB8AC3E}">
        <p14:creationId xmlns:p14="http://schemas.microsoft.com/office/powerpoint/2010/main" val="297518432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5"/>
          </p:nvPr>
        </p:nvSpPr>
        <p:spPr/>
        <p:txBody>
          <a:bodyPr/>
          <a:lstStyle/>
          <a:p>
            <a:fld id="{5D7CAD6A-EB7C-46DE-A148-B04E20A28ED8}" type="slidenum">
              <a:rPr lang="ar-SA" smtClean="0"/>
              <a:t>3</a:t>
            </a:fld>
            <a:endParaRPr lang="ar-SA"/>
          </a:p>
        </p:txBody>
      </p:sp>
    </p:spTree>
    <p:extLst>
      <p:ext uri="{BB962C8B-B14F-4D97-AF65-F5344CB8AC3E}">
        <p14:creationId xmlns:p14="http://schemas.microsoft.com/office/powerpoint/2010/main" val="428123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5"/>
          </p:nvPr>
        </p:nvSpPr>
        <p:spPr/>
        <p:txBody>
          <a:bodyPr/>
          <a:lstStyle/>
          <a:p>
            <a:fld id="{5D7CAD6A-EB7C-46DE-A148-B04E20A28ED8}" type="slidenum">
              <a:rPr lang="ar-SA" smtClean="0"/>
              <a:t>6</a:t>
            </a:fld>
            <a:endParaRPr lang="ar-SA"/>
          </a:p>
        </p:txBody>
      </p:sp>
    </p:spTree>
    <p:extLst>
      <p:ext uri="{BB962C8B-B14F-4D97-AF65-F5344CB8AC3E}">
        <p14:creationId xmlns:p14="http://schemas.microsoft.com/office/powerpoint/2010/main" val="1956307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November 3, 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131F9E-604E-4343-9F29-EF72E8231CAD}" type="datetime4">
              <a:rPr lang="en-US" smtClean="0"/>
              <a:pPr/>
              <a:t>November 3,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A8E1CE-37F8-4102-8DF9-852A0A51F293}" type="datetime4">
              <a:rPr lang="en-US" smtClean="0"/>
              <a:pPr/>
              <a:t>November 3,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pPr/>
              <a:t>November 3,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751663BA-01FC-4367-B6F3-ABB2645D55F1}" type="datetime4">
              <a:rPr lang="en-US" smtClean="0"/>
              <a:pPr/>
              <a:t>November 3, 2019</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November 3,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November 3, 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9EC054-3869-4501-B163-1BBFDE8DCE04}" type="datetime4">
              <a:rPr lang="en-US" smtClean="0"/>
              <a:pPr/>
              <a:t>November 3, 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November 3, 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November 3,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November 3,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November 3, 2019</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D5DFE02-81DD-40F9-9AE5-255BA530579C}"/>
              </a:ext>
            </a:extLst>
          </p:cNvPr>
          <p:cNvSpPr txBox="1"/>
          <p:nvPr/>
        </p:nvSpPr>
        <p:spPr>
          <a:xfrm>
            <a:off x="1261641" y="520861"/>
            <a:ext cx="1120820" cy="646331"/>
          </a:xfrm>
          <a:prstGeom prst="rect">
            <a:avLst/>
          </a:prstGeom>
          <a:noFill/>
        </p:spPr>
        <p:txBody>
          <a:bodyPr wrap="none" rtlCol="1">
            <a:spAutoFit/>
          </a:bodyPr>
          <a:lstStyle/>
          <a:p>
            <a:r>
              <a:rPr lang="en-US" dirty="0"/>
              <a:t>Lab# 8</a:t>
            </a:r>
          </a:p>
          <a:p>
            <a:r>
              <a:rPr lang="en-US" dirty="0"/>
              <a:t>BCH 220</a:t>
            </a:r>
            <a:endParaRPr lang="ar-SA" dirty="0"/>
          </a:p>
        </p:txBody>
      </p:sp>
      <mc:AlternateContent xmlns:mc="http://schemas.openxmlformats.org/markup-compatibility/2006" xmlns:p14="http://schemas.microsoft.com/office/powerpoint/2010/main">
        <mc:Choice Requires="p14">
          <p:contentPart p14:bwMode="auto" r:id="rId2">
            <p14:nvContentPartPr>
              <p14:cNvPr id="4" name="حبر 3">
                <a:extLst>
                  <a:ext uri="{FF2B5EF4-FFF2-40B4-BE49-F238E27FC236}">
                    <a16:creationId xmlns:a16="http://schemas.microsoft.com/office/drawing/2014/main" id="{F8CF8E33-DA48-4831-8319-F412FB95E389}"/>
                  </a:ext>
                </a:extLst>
              </p14:cNvPr>
              <p14:cNvContentPartPr/>
              <p14:nvPr/>
            </p14:nvContentPartPr>
            <p14:xfrm>
              <a:off x="10966999" y="5110448"/>
              <a:ext cx="37800" cy="46440"/>
            </p14:xfrm>
          </p:contentPart>
        </mc:Choice>
        <mc:Fallback xmlns="">
          <p:pic>
            <p:nvPicPr>
              <p:cNvPr id="4" name="حبر 3">
                <a:extLst>
                  <a:ext uri="{FF2B5EF4-FFF2-40B4-BE49-F238E27FC236}">
                    <a16:creationId xmlns:a16="http://schemas.microsoft.com/office/drawing/2014/main" id="{F8CF8E33-DA48-4831-8319-F412FB95E389}"/>
                  </a:ext>
                </a:extLst>
              </p:cNvPr>
              <p:cNvPicPr/>
              <p:nvPr/>
            </p:nvPicPr>
            <p:blipFill>
              <a:blip r:embed="rId3"/>
              <a:stretch>
                <a:fillRect/>
              </a:stretch>
            </p:blipFill>
            <p:spPr>
              <a:xfrm>
                <a:off x="10958359" y="5101448"/>
                <a:ext cx="55440" cy="64080"/>
              </a:xfrm>
              <a:prstGeom prst="rect">
                <a:avLst/>
              </a:prstGeom>
            </p:spPr>
          </p:pic>
        </mc:Fallback>
      </mc:AlternateContent>
      <p:sp>
        <p:nvSpPr>
          <p:cNvPr id="8" name="مربع نص 7">
            <a:extLst>
              <a:ext uri="{FF2B5EF4-FFF2-40B4-BE49-F238E27FC236}">
                <a16:creationId xmlns:a16="http://schemas.microsoft.com/office/drawing/2014/main" id="{29A87706-742F-48C4-9542-CAAA50B5B74F}"/>
              </a:ext>
            </a:extLst>
          </p:cNvPr>
          <p:cNvSpPr txBox="1"/>
          <p:nvPr/>
        </p:nvSpPr>
        <p:spPr>
          <a:xfrm>
            <a:off x="1098507" y="2706378"/>
            <a:ext cx="7051313" cy="1569660"/>
          </a:xfrm>
          <a:prstGeom prst="rect">
            <a:avLst/>
          </a:prstGeom>
          <a:noFill/>
        </p:spPr>
        <p:txBody>
          <a:bodyPr wrap="square" rtlCol="1">
            <a:spAutoFit/>
          </a:bodyPr>
          <a:lstStyle/>
          <a:p>
            <a:pPr algn="ctr"/>
            <a:r>
              <a:rPr lang="en-US" sz="3200" dirty="0">
                <a:solidFill>
                  <a:schemeClr val="tx2">
                    <a:lumMod val="75000"/>
                  </a:schemeClr>
                </a:solidFill>
                <a:latin typeface="Calibri" panose="020F0502020204030204" pitchFamily="34" charset="0"/>
                <a:cs typeface="Calibri" panose="020F0502020204030204" pitchFamily="34" charset="0"/>
              </a:rPr>
              <a:t>Erythrocyte Sedimentation Rate (ESR)</a:t>
            </a:r>
            <a:br>
              <a:rPr lang="en-US" sz="3200" dirty="0">
                <a:solidFill>
                  <a:schemeClr val="tx2">
                    <a:lumMod val="75000"/>
                  </a:schemeClr>
                </a:solidFill>
                <a:latin typeface="Calibri" panose="020F0502020204030204" pitchFamily="34" charset="0"/>
                <a:cs typeface="Calibri" panose="020F0502020204030204" pitchFamily="34" charset="0"/>
              </a:rPr>
            </a:br>
            <a:r>
              <a:rPr lang="en-US" sz="3200" dirty="0">
                <a:solidFill>
                  <a:schemeClr val="tx2">
                    <a:lumMod val="75000"/>
                  </a:schemeClr>
                </a:solidFill>
                <a:latin typeface="Calibri" panose="020F0502020204030204" pitchFamily="34" charset="0"/>
                <a:cs typeface="Calibri" panose="020F0502020204030204" pitchFamily="34" charset="0"/>
              </a:rPr>
              <a:t>and Hematocrit (HCT)</a:t>
            </a:r>
            <a:br>
              <a:rPr lang="en-US" sz="3200" dirty="0">
                <a:solidFill>
                  <a:schemeClr val="tx2">
                    <a:lumMod val="75000"/>
                  </a:schemeClr>
                </a:solidFill>
                <a:latin typeface="Calibri" panose="020F0502020204030204" pitchFamily="34" charset="0"/>
                <a:cs typeface="Calibri" panose="020F0502020204030204" pitchFamily="34" charset="0"/>
              </a:rPr>
            </a:br>
            <a:endParaRPr lang="ar-SA" sz="3200" b="1"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78701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0A5ED8DB-0C1A-4F65-AC86-034285937DA7}"/>
              </a:ext>
            </a:extLst>
          </p:cNvPr>
          <p:cNvSpPr/>
          <p:nvPr/>
        </p:nvSpPr>
        <p:spPr>
          <a:xfrm>
            <a:off x="185195" y="671333"/>
            <a:ext cx="8773610" cy="3419526"/>
          </a:xfrm>
          <a:prstGeom prst="rect">
            <a:avLst/>
          </a:prstGeom>
        </p:spPr>
        <p:txBody>
          <a:bodyPr wrap="square">
            <a:spAutoFit/>
          </a:bodyPr>
          <a:lstStyle/>
          <a:p>
            <a:pPr>
              <a:lnSpc>
                <a:spcPct val="150000"/>
              </a:lnSpc>
            </a:pPr>
            <a:r>
              <a:rPr lang="en-US" sz="2800" b="1" dirty="0">
                <a:solidFill>
                  <a:schemeClr val="tx2"/>
                </a:solidFill>
                <a:latin typeface="Calibri" panose="020F0502020204030204" pitchFamily="34" charset="0"/>
                <a:cs typeface="Calibri" panose="020F0502020204030204" pitchFamily="34" charset="0"/>
              </a:rPr>
              <a:t>Objectives:</a:t>
            </a:r>
          </a:p>
          <a:p>
            <a:pPr>
              <a:lnSpc>
                <a:spcPct val="150000"/>
              </a:lnSpc>
            </a:pPr>
            <a:endParaRPr lang="en-US" sz="2800" b="1" dirty="0">
              <a:solidFill>
                <a:schemeClr val="accent5"/>
              </a:solidFill>
              <a:latin typeface="Calibri" panose="020F0502020204030204" pitchFamily="34" charset="0"/>
              <a:cs typeface="Calibri" panose="020F0502020204030204" pitchFamily="34" charset="0"/>
            </a:endParaRPr>
          </a:p>
          <a:p>
            <a:pPr algn="just"/>
            <a:endParaRPr lang="en-US" b="1" dirty="0"/>
          </a:p>
          <a:p>
            <a:pPr algn="just"/>
            <a:r>
              <a:rPr lang="en-US" dirty="0"/>
              <a:t>.</a:t>
            </a:r>
          </a:p>
          <a:p>
            <a:pPr algn="just"/>
            <a:r>
              <a:rPr lang="en-US" dirty="0">
                <a:latin typeface="Calibri" panose="020F0502020204030204" pitchFamily="34" charset="0"/>
                <a:cs typeface="Calibri" panose="020F0502020204030204" pitchFamily="34" charset="0"/>
              </a:rPr>
              <a:t> </a:t>
            </a:r>
          </a:p>
          <a:p>
            <a:pPr>
              <a:lnSpc>
                <a:spcPct val="150000"/>
              </a:lnSpc>
            </a:pPr>
            <a:endParaRPr lang="en-US" dirty="0">
              <a:solidFill>
                <a:srgbClr val="000000"/>
              </a:solidFill>
              <a:latin typeface="Calibri" panose="020F0502020204030204" pitchFamily="34" charset="0"/>
              <a:cs typeface="Calibri" panose="020F0502020204030204" pitchFamily="34" charset="0"/>
            </a:endParaRPr>
          </a:p>
          <a:p>
            <a:pPr>
              <a:lnSpc>
                <a:spcPct val="150000"/>
              </a:lnSpc>
            </a:pPr>
            <a:r>
              <a:rPr lang="en-US" dirty="0">
                <a:solidFill>
                  <a:srgbClr val="000000"/>
                </a:solidFill>
                <a:latin typeface="Calibri" panose="020F0502020204030204" pitchFamily="34" charset="0"/>
                <a:cs typeface="Calibri" panose="020F0502020204030204" pitchFamily="34" charset="0"/>
              </a:rPr>
              <a:t> </a:t>
            </a:r>
          </a:p>
          <a:p>
            <a:pPr>
              <a:lnSpc>
                <a:spcPct val="150000"/>
              </a:lnSpc>
            </a:pPr>
            <a:endParaRPr lang="en-US" dirty="0">
              <a:latin typeface="Calibri" panose="020F0502020204030204" pitchFamily="34" charset="0"/>
              <a:cs typeface="Calibri" panose="020F0502020204030204" pitchFamily="34" charset="0"/>
            </a:endParaRPr>
          </a:p>
        </p:txBody>
      </p:sp>
      <p:sp>
        <p:nvSpPr>
          <p:cNvPr id="3" name="مستطيل 2">
            <a:extLst>
              <a:ext uri="{FF2B5EF4-FFF2-40B4-BE49-F238E27FC236}">
                <a16:creationId xmlns:a16="http://schemas.microsoft.com/office/drawing/2014/main" id="{3960ADF0-9CAD-4348-9AEF-E67B71F6A015}"/>
              </a:ext>
            </a:extLst>
          </p:cNvPr>
          <p:cNvSpPr/>
          <p:nvPr/>
        </p:nvSpPr>
        <p:spPr>
          <a:xfrm>
            <a:off x="67506" y="1717634"/>
            <a:ext cx="6735262" cy="1295868"/>
          </a:xfrm>
          <a:prstGeom prst="rect">
            <a:avLst/>
          </a:prstGeom>
        </p:spPr>
        <p:txBody>
          <a:bodyPr wrap="square">
            <a:spAutoFit/>
          </a:bodyPr>
          <a:lstStyle/>
          <a:p>
            <a:pPr marL="457200" indent="-457200" algn="just">
              <a:lnSpc>
                <a:spcPct val="150000"/>
              </a:lnSpc>
              <a:buFont typeface="Arial" pitchFamily="34" charset="0"/>
              <a:buAutoNum type="arabicParenR"/>
            </a:pPr>
            <a:r>
              <a:rPr lang="en-US" dirty="0">
                <a:latin typeface="Abadi MT Condensed Light"/>
                <a:cs typeface="Abadi MT Condensed Light"/>
              </a:rPr>
              <a:t>Determination of erythrocyte sedimentation rate (ESR).</a:t>
            </a:r>
          </a:p>
          <a:p>
            <a:pPr marL="457200" indent="-457200" algn="just">
              <a:lnSpc>
                <a:spcPct val="150000"/>
              </a:lnSpc>
              <a:buFont typeface="Arial" pitchFamily="34" charset="0"/>
              <a:buAutoNum type="arabicParenR"/>
            </a:pPr>
            <a:r>
              <a:rPr lang="en-US" dirty="0">
                <a:latin typeface="Abadi MT Condensed Light"/>
                <a:cs typeface="Abadi MT Condensed Light"/>
              </a:rPr>
              <a:t>Determination of hematocrit (HCT).</a:t>
            </a:r>
          </a:p>
          <a:p>
            <a:pPr marL="457200" indent="-457200" algn="just">
              <a:lnSpc>
                <a:spcPct val="150000"/>
              </a:lnSpc>
              <a:buFont typeface="Arial" pitchFamily="34" charset="0"/>
              <a:buAutoNum type="arabicParenR"/>
            </a:pPr>
            <a:r>
              <a:rPr lang="en-US" dirty="0">
                <a:latin typeface="Abadi MT Condensed Light"/>
                <a:cs typeface="Abadi MT Condensed Light"/>
              </a:rPr>
              <a:t>To assess the condition of a patient by such tests. </a:t>
            </a:r>
          </a:p>
        </p:txBody>
      </p:sp>
    </p:spTree>
    <p:extLst>
      <p:ext uri="{BB962C8B-B14F-4D97-AF65-F5344CB8AC3E}">
        <p14:creationId xmlns:p14="http://schemas.microsoft.com/office/powerpoint/2010/main" val="2206745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a:extLst>
              <a:ext uri="{FF2B5EF4-FFF2-40B4-BE49-F238E27FC236}">
                <a16:creationId xmlns:a16="http://schemas.microsoft.com/office/drawing/2014/main" id="{690AA548-A58C-4B13-A5A2-66CBA52781CC}"/>
              </a:ext>
            </a:extLst>
          </p:cNvPr>
          <p:cNvSpPr/>
          <p:nvPr/>
        </p:nvSpPr>
        <p:spPr>
          <a:xfrm>
            <a:off x="1" y="1459083"/>
            <a:ext cx="6640140" cy="4273606"/>
          </a:xfrm>
          <a:prstGeom prst="rect">
            <a:avLst/>
          </a:prstGeom>
        </p:spPr>
        <p:txBody>
          <a:bodyPr wrap="square">
            <a:spAutoFit/>
          </a:bodyPr>
          <a:lstStyle/>
          <a:p>
            <a:pPr marL="457200" indent="-457200" algn="just">
              <a:lnSpc>
                <a:spcPct val="170000"/>
              </a:lnSpc>
              <a:buFont typeface="Arial"/>
              <a:buChar char="•"/>
            </a:pPr>
            <a:r>
              <a:rPr lang="en-US" dirty="0">
                <a:latin typeface="Calibri" panose="020F0502020204030204" pitchFamily="34" charset="0"/>
                <a:cs typeface="Calibri" panose="020F0502020204030204" pitchFamily="34" charset="0"/>
              </a:rPr>
              <a:t>ESR is </a:t>
            </a:r>
            <a:r>
              <a:rPr lang="en-US" dirty="0"/>
              <a:t>s the </a:t>
            </a:r>
            <a:r>
              <a:rPr lang="en-US" b="1" dirty="0"/>
              <a:t>rate</a:t>
            </a:r>
            <a:r>
              <a:rPr lang="en-US" dirty="0"/>
              <a:t> at which red blood cells </a:t>
            </a:r>
            <a:r>
              <a:rPr lang="en-US" b="1" dirty="0"/>
              <a:t>sediment</a:t>
            </a:r>
            <a:r>
              <a:rPr lang="en-US" dirty="0"/>
              <a:t> in a period of one hour.</a:t>
            </a:r>
            <a:r>
              <a:rPr lang="en-US" dirty="0">
                <a:latin typeface="Calibri" panose="020F0502020204030204" pitchFamily="34" charset="0"/>
                <a:cs typeface="Calibri" panose="020F0502020204030204" pitchFamily="34" charset="0"/>
              </a:rPr>
              <a:t>.</a:t>
            </a:r>
          </a:p>
          <a:p>
            <a:pPr marL="457200" indent="-457200" algn="just">
              <a:lnSpc>
                <a:spcPct val="170000"/>
              </a:lnSpc>
              <a:buFont typeface="Arial"/>
              <a:buChar char="•"/>
            </a:pPr>
            <a:r>
              <a:rPr lang="en-US" dirty="0">
                <a:latin typeface="Calibri" panose="020F0502020204030204" pitchFamily="34" charset="0"/>
                <a:cs typeface="Calibri" panose="020F0502020204030204" pitchFamily="34" charset="0"/>
              </a:rPr>
              <a:t>It is used clinically as a </a:t>
            </a:r>
            <a:r>
              <a:rPr lang="en-US" u="sng" dirty="0">
                <a:solidFill>
                  <a:srgbClr val="3D5185"/>
                </a:solidFill>
                <a:latin typeface="Calibri" panose="020F0502020204030204" pitchFamily="34" charset="0"/>
                <a:cs typeface="Calibri" panose="020F0502020204030204" pitchFamily="34" charset="0"/>
              </a:rPr>
              <a:t>non-specific </a:t>
            </a:r>
            <a:r>
              <a:rPr lang="en-US" dirty="0">
                <a:latin typeface="Calibri" panose="020F0502020204030204" pitchFamily="34" charset="0"/>
                <a:cs typeface="Calibri" panose="020F0502020204030204" pitchFamily="34" charset="0"/>
              </a:rPr>
              <a:t>screening test to</a:t>
            </a:r>
            <a:r>
              <a:rPr lang="ar-SA" dirty="0">
                <a:latin typeface="Calibri" panose="020F0502020204030204" pitchFamily="34" charset="0"/>
                <a:cs typeface="Calibri" panose="020F0502020204030204" pitchFamily="34" charset="0"/>
              </a:rPr>
              <a:t>:</a:t>
            </a:r>
          </a:p>
          <a:p>
            <a:pPr marL="914400" lvl="1" indent="-457200" algn="just">
              <a:lnSpc>
                <a:spcPct val="170000"/>
              </a:lnSpc>
              <a:buFont typeface="Arial"/>
              <a:buChar char="•"/>
            </a:pPr>
            <a:r>
              <a:rPr lang="en-US" dirty="0">
                <a:latin typeface="Calibri" panose="020F0502020204030204" pitchFamily="34" charset="0"/>
                <a:cs typeface="Calibri" panose="020F0502020204030204" pitchFamily="34" charset="0"/>
              </a:rPr>
              <a:t>detect the presence of infection in the body in general.</a:t>
            </a:r>
            <a:endParaRPr lang="ar-SA" dirty="0">
              <a:latin typeface="Calibri" panose="020F0502020204030204" pitchFamily="34" charset="0"/>
              <a:cs typeface="Calibri" panose="020F0502020204030204" pitchFamily="34" charset="0"/>
            </a:endParaRPr>
          </a:p>
          <a:p>
            <a:pPr marL="914400" lvl="1" indent="-457200" algn="just">
              <a:lnSpc>
                <a:spcPct val="170000"/>
              </a:lnSpc>
              <a:buFont typeface="Arial"/>
              <a:buChar char="•"/>
            </a:pPr>
            <a:r>
              <a:rPr lang="en-US" dirty="0">
                <a:latin typeface="Calibri" panose="020F0502020204030204" pitchFamily="34" charset="0"/>
                <a:cs typeface="Calibri" panose="020F0502020204030204" pitchFamily="34" charset="0"/>
              </a:rPr>
              <a:t>monitor the status of chronic inflammatory disease such as rheumatoid arthritis.</a:t>
            </a:r>
            <a:endParaRPr lang="ar-SA" dirty="0">
              <a:latin typeface="Calibri" panose="020F0502020204030204" pitchFamily="34" charset="0"/>
              <a:cs typeface="Calibri" panose="020F0502020204030204" pitchFamily="34" charset="0"/>
            </a:endParaRPr>
          </a:p>
          <a:p>
            <a:pPr marL="457200" indent="-457200" algn="just">
              <a:lnSpc>
                <a:spcPct val="170000"/>
              </a:lnSpc>
              <a:buFont typeface="Arial"/>
              <a:buChar char="•"/>
            </a:pPr>
            <a:r>
              <a:rPr lang="en-US" dirty="0">
                <a:latin typeface="Calibri" panose="020F0502020204030204" pitchFamily="34" charset="0"/>
                <a:cs typeface="Calibri" panose="020F0502020204030204" pitchFamily="34" charset="0"/>
              </a:rPr>
              <a:t>ESR is </a:t>
            </a:r>
            <a:r>
              <a:rPr lang="en-US" u="sng" dirty="0">
                <a:solidFill>
                  <a:schemeClr val="tx2"/>
                </a:solidFill>
                <a:latin typeface="Calibri" panose="020F0502020204030204" pitchFamily="34" charset="0"/>
                <a:cs typeface="Calibri" panose="020F0502020204030204" pitchFamily="34" charset="0"/>
              </a:rPr>
              <a:t>not diagnostic </a:t>
            </a:r>
            <a:r>
              <a:rPr lang="en-US" dirty="0">
                <a:latin typeface="Calibri" panose="020F0502020204030204" pitchFamily="34" charset="0"/>
                <a:cs typeface="Calibri" panose="020F0502020204030204" pitchFamily="34" charset="0"/>
              </a:rPr>
              <a:t>of any particular disease, but rather is an indication that a disease process is ongoing and must be investigated.</a:t>
            </a:r>
          </a:p>
        </p:txBody>
      </p:sp>
      <p:sp>
        <p:nvSpPr>
          <p:cNvPr id="4" name="مستطيل 3">
            <a:extLst>
              <a:ext uri="{FF2B5EF4-FFF2-40B4-BE49-F238E27FC236}">
                <a16:creationId xmlns:a16="http://schemas.microsoft.com/office/drawing/2014/main" id="{6AF9FCC1-3A44-4160-BF53-8C75CA912EF7}"/>
              </a:ext>
            </a:extLst>
          </p:cNvPr>
          <p:cNvSpPr/>
          <p:nvPr/>
        </p:nvSpPr>
        <p:spPr>
          <a:xfrm>
            <a:off x="447526" y="464312"/>
            <a:ext cx="5797356" cy="523220"/>
          </a:xfrm>
          <a:prstGeom prst="rect">
            <a:avLst/>
          </a:prstGeom>
        </p:spPr>
        <p:txBody>
          <a:bodyPr wrap="none">
            <a:spAutoFit/>
          </a:bodyPr>
          <a:lstStyle/>
          <a:p>
            <a:r>
              <a:rPr lang="en-US" sz="2800" b="1" dirty="0">
                <a:solidFill>
                  <a:schemeClr val="tx2"/>
                </a:solidFill>
                <a:latin typeface="Calibri" panose="020F0502020204030204" pitchFamily="34" charset="0"/>
                <a:cs typeface="Calibri" panose="020F0502020204030204" pitchFamily="34" charset="0"/>
              </a:rPr>
              <a:t>Erythrocyte Sedimentation Rate (ESR)</a:t>
            </a:r>
            <a:endParaRPr lang="ar-SA" sz="2800" dirty="0">
              <a:solidFill>
                <a:schemeClr val="tx2"/>
              </a:solidFill>
              <a:latin typeface="Calibri" panose="020F0502020204030204" pitchFamily="34" charset="0"/>
              <a:cs typeface="Calibri" panose="020F0502020204030204" pitchFamily="34" charset="0"/>
            </a:endParaRPr>
          </a:p>
        </p:txBody>
      </p:sp>
      <p:pic>
        <p:nvPicPr>
          <p:cNvPr id="5" name="Picture 3" descr="wintrobe-tube-esr-1.png">
            <a:extLst>
              <a:ext uri="{FF2B5EF4-FFF2-40B4-BE49-F238E27FC236}">
                <a16:creationId xmlns:a16="http://schemas.microsoft.com/office/drawing/2014/main" id="{7CDB1D90-0C8A-4418-968F-4E87BE5F2087}"/>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640140" y="285365"/>
            <a:ext cx="2347061" cy="6471375"/>
          </a:xfrm>
          <a:prstGeom prst="rect">
            <a:avLst/>
          </a:prstGeom>
          <a:ln>
            <a:solidFill>
              <a:schemeClr val="accent1"/>
            </a:solidFill>
          </a:ln>
        </p:spPr>
      </p:pic>
    </p:spTree>
    <p:extLst>
      <p:ext uri="{BB962C8B-B14F-4D97-AF65-F5344CB8AC3E}">
        <p14:creationId xmlns:p14="http://schemas.microsoft.com/office/powerpoint/2010/main" val="1882486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222FD0D5-96DF-4E10-840A-13F1647F6BC0}"/>
              </a:ext>
            </a:extLst>
          </p:cNvPr>
          <p:cNvSpPr/>
          <p:nvPr/>
        </p:nvSpPr>
        <p:spPr>
          <a:xfrm>
            <a:off x="171834" y="1191448"/>
            <a:ext cx="8800332" cy="4061112"/>
          </a:xfrm>
          <a:prstGeom prst="rect">
            <a:avLst/>
          </a:prstGeom>
        </p:spPr>
        <p:txBody>
          <a:bodyPr wrap="square">
            <a:spAutoFit/>
          </a:bodyPr>
          <a:lstStyle/>
          <a:p>
            <a:pPr marL="342900" indent="-342900" algn="just">
              <a:lnSpc>
                <a:spcPct val="150000"/>
              </a:lnSpc>
            </a:pPr>
            <a:endParaRPr lang="en-US" dirty="0">
              <a:latin typeface="Calibri" panose="020F0502020204030204" pitchFamily="34" charset="0"/>
              <a:cs typeface="Calibri" panose="020F0502020204030204" pitchFamily="34" charset="0"/>
            </a:endParaRPr>
          </a:p>
          <a:p>
            <a:pPr marL="342900" indent="-342900" algn="ctr">
              <a:lnSpc>
                <a:spcPct val="150000"/>
              </a:lnSpc>
            </a:pPr>
            <a:r>
              <a:rPr lang="en-US" sz="2800" u="sng" dirty="0">
                <a:solidFill>
                  <a:schemeClr val="tx2"/>
                </a:solidFill>
                <a:latin typeface="Calibri" panose="020F0502020204030204" pitchFamily="34" charset="0"/>
                <a:cs typeface="Calibri" panose="020F0502020204030204" pitchFamily="34" charset="0"/>
              </a:rPr>
              <a:t>Principle</a:t>
            </a:r>
            <a:endParaRPr lang="en-US" sz="2800" dirty="0">
              <a:solidFill>
                <a:schemeClr val="tx2"/>
              </a:solidFill>
              <a:latin typeface="Calibri" panose="020F0502020204030204" pitchFamily="34" charset="0"/>
              <a:cs typeface="Calibri" panose="020F0502020204030204" pitchFamily="34" charset="0"/>
            </a:endParaRPr>
          </a:p>
          <a:p>
            <a:pPr marL="342900" indent="-342900" algn="just">
              <a:lnSpc>
                <a:spcPct val="150000"/>
              </a:lnSpc>
            </a:pPr>
            <a:r>
              <a:rPr lang="en-US" dirty="0">
                <a:latin typeface="Calibri" panose="020F0502020204030204" pitchFamily="34" charset="0"/>
                <a:cs typeface="Calibri" panose="020F0502020204030204" pitchFamily="34" charset="0"/>
              </a:rPr>
              <a:t>In this technique, anticoagulated whole blood are allowed to sediment </a:t>
            </a:r>
            <a:r>
              <a:rPr lang="en-US" dirty="0">
                <a:solidFill>
                  <a:schemeClr val="tx2"/>
                </a:solidFill>
                <a:latin typeface="Calibri" panose="020F0502020204030204" pitchFamily="34" charset="0"/>
                <a:cs typeface="Calibri" panose="020F0502020204030204" pitchFamily="34" charset="0"/>
              </a:rPr>
              <a:t>under the effect of gravity</a:t>
            </a:r>
            <a:r>
              <a:rPr lang="en-US" dirty="0">
                <a:latin typeface="Calibri" panose="020F0502020204030204" pitchFamily="34" charset="0"/>
                <a:cs typeface="Calibri" panose="020F0502020204030204" pitchFamily="34" charset="0"/>
              </a:rPr>
              <a:t>, using a narrow vertical tube called </a:t>
            </a:r>
            <a:r>
              <a:rPr lang="en-US" i="1" u="sng" dirty="0">
                <a:solidFill>
                  <a:srgbClr val="3D5185"/>
                </a:solidFill>
                <a:latin typeface="Calibri" panose="020F0502020204030204" pitchFamily="34" charset="0"/>
                <a:cs typeface="Calibri" panose="020F0502020204030204" pitchFamily="34" charset="0"/>
              </a:rPr>
              <a:t>Westergren’s tube</a:t>
            </a:r>
            <a:r>
              <a:rPr lang="en-US" dirty="0">
                <a:latin typeface="Calibri" panose="020F0502020204030204" pitchFamily="34" charset="0"/>
                <a:cs typeface="Calibri" panose="020F0502020204030204" pitchFamily="34" charset="0"/>
              </a:rPr>
              <a:t>. </a:t>
            </a:r>
          </a:p>
          <a:p>
            <a:pPr marL="342900" indent="-342900" algn="just">
              <a:lnSpc>
                <a:spcPct val="150000"/>
              </a:lnSpc>
              <a:buFont typeface="Arial"/>
              <a:buChar char="•"/>
            </a:pPr>
            <a:r>
              <a:rPr lang="en-US" dirty="0">
                <a:latin typeface="Calibri" panose="020F0502020204030204" pitchFamily="34" charset="0"/>
                <a:cs typeface="Calibri" panose="020F0502020204030204" pitchFamily="34" charset="0"/>
              </a:rPr>
              <a:t>This test is based on the fact that inflammatory and necrotic processes cause an alteration in blood proteins, resulting in an aggregation of RBCs, which make them heavier and more likely to fall rapidly when placed in a special vertical tube. </a:t>
            </a:r>
          </a:p>
          <a:p>
            <a:pPr marL="342900" indent="-342900" algn="just">
              <a:lnSpc>
                <a:spcPct val="150000"/>
              </a:lnSpc>
              <a:buFont typeface="Arial"/>
              <a:buChar char="•"/>
            </a:pPr>
            <a:r>
              <a:rPr lang="en-US" dirty="0">
                <a:latin typeface="Calibri" panose="020F0502020204030204" pitchFamily="34" charset="0"/>
                <a:cs typeface="Calibri" panose="020F0502020204030204" pitchFamily="34" charset="0"/>
              </a:rPr>
              <a:t>The length of the column of </a:t>
            </a:r>
            <a:r>
              <a:rPr lang="en-US" dirty="0">
                <a:solidFill>
                  <a:schemeClr val="tx2"/>
                </a:solidFill>
                <a:latin typeface="Calibri" panose="020F0502020204030204" pitchFamily="34" charset="0"/>
                <a:cs typeface="Calibri" panose="020F0502020204030204" pitchFamily="34" charset="0"/>
              </a:rPr>
              <a:t>clear plasma </a:t>
            </a:r>
            <a:r>
              <a:rPr lang="en-US" dirty="0">
                <a:latin typeface="Calibri" panose="020F0502020204030204" pitchFamily="34" charset="0"/>
                <a:cs typeface="Calibri" panose="020F0502020204030204" pitchFamily="34" charset="0"/>
              </a:rPr>
              <a:t>at the top is noted at the end of 1 hour. </a:t>
            </a:r>
          </a:p>
          <a:p>
            <a:pPr algn="just">
              <a:lnSpc>
                <a:spcPct val="150000"/>
              </a:lnSpc>
            </a:pPr>
            <a:endParaRPr lang="en-US" sz="2000" dirty="0">
              <a:latin typeface="Calibri" panose="020F0502020204030204" pitchFamily="34" charset="0"/>
              <a:cs typeface="Calibri" panose="020F0502020204030204" pitchFamily="34" charset="0"/>
            </a:endParaRPr>
          </a:p>
        </p:txBody>
      </p:sp>
      <p:pic>
        <p:nvPicPr>
          <p:cNvPr id="3" name="Picture 4" descr="POLYS1000-2.jpg">
            <a:extLst>
              <a:ext uri="{FF2B5EF4-FFF2-40B4-BE49-F238E27FC236}">
                <a16:creationId xmlns:a16="http://schemas.microsoft.com/office/drawing/2014/main" id="{72985D52-FB74-45B5-A4D8-997017B2A27A}"/>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677472" y="605211"/>
            <a:ext cx="2108200" cy="1752600"/>
          </a:xfrm>
          <a:prstGeom prst="rect">
            <a:avLst/>
          </a:prstGeom>
          <a:ln>
            <a:noFill/>
          </a:ln>
          <a:effectLst>
            <a:softEdge rad="112500"/>
          </a:effectLst>
        </p:spPr>
      </p:pic>
    </p:spTree>
    <p:extLst>
      <p:ext uri="{BB962C8B-B14F-4D97-AF65-F5344CB8AC3E}">
        <p14:creationId xmlns:p14="http://schemas.microsoft.com/office/powerpoint/2010/main" val="47749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5246655A-EAF5-4A58-87AF-E85A4EFB5191}"/>
              </a:ext>
            </a:extLst>
          </p:cNvPr>
          <p:cNvSpPr/>
          <p:nvPr/>
        </p:nvSpPr>
        <p:spPr>
          <a:xfrm>
            <a:off x="861453" y="601342"/>
            <a:ext cx="2618409" cy="461665"/>
          </a:xfrm>
          <a:prstGeom prst="rect">
            <a:avLst/>
          </a:prstGeom>
        </p:spPr>
        <p:txBody>
          <a:bodyPr wrap="none">
            <a:spAutoFit/>
          </a:bodyPr>
          <a:lstStyle/>
          <a:p>
            <a:r>
              <a:rPr lang="en-US" sz="2400" b="1" dirty="0">
                <a:solidFill>
                  <a:schemeClr val="tx2"/>
                </a:solidFill>
                <a:latin typeface="Calibri" panose="020F0502020204030204" pitchFamily="34" charset="0"/>
                <a:cs typeface="Calibri" panose="020F0502020204030204" pitchFamily="34" charset="0"/>
              </a:rPr>
              <a:t> Hematocrit  (HCT):</a:t>
            </a:r>
            <a:endParaRPr lang="ar-SA" sz="2400" dirty="0">
              <a:solidFill>
                <a:schemeClr val="tx2"/>
              </a:solidFill>
              <a:latin typeface="Calibri" panose="020F0502020204030204" pitchFamily="34" charset="0"/>
              <a:cs typeface="Calibri" panose="020F0502020204030204" pitchFamily="34" charset="0"/>
            </a:endParaRPr>
          </a:p>
        </p:txBody>
      </p:sp>
      <p:sp>
        <p:nvSpPr>
          <p:cNvPr id="3" name="مستطيل 2">
            <a:extLst>
              <a:ext uri="{FF2B5EF4-FFF2-40B4-BE49-F238E27FC236}">
                <a16:creationId xmlns:a16="http://schemas.microsoft.com/office/drawing/2014/main" id="{3FF76EE0-C812-4240-B526-24D64426749E}"/>
              </a:ext>
            </a:extLst>
          </p:cNvPr>
          <p:cNvSpPr/>
          <p:nvPr/>
        </p:nvSpPr>
        <p:spPr>
          <a:xfrm>
            <a:off x="0" y="1099996"/>
            <a:ext cx="8943584" cy="1295868"/>
          </a:xfrm>
          <a:prstGeom prst="rect">
            <a:avLst/>
          </a:prstGeom>
        </p:spPr>
        <p:txBody>
          <a:bodyPr wrap="square">
            <a:spAutoFit/>
          </a:bodyPr>
          <a:lstStyle/>
          <a:p>
            <a:pPr marL="342900" indent="-342900" algn="just">
              <a:lnSpc>
                <a:spcPct val="150000"/>
              </a:lnSpc>
              <a:buFont typeface="Arial"/>
              <a:buChar char="•"/>
            </a:pPr>
            <a:r>
              <a:rPr lang="en-US" i="1" dirty="0">
                <a:solidFill>
                  <a:srgbClr val="0070C0"/>
                </a:solidFill>
                <a:latin typeface="Abadi MT Condensed Light"/>
                <a:cs typeface="Abadi MT Condensed Light"/>
              </a:rPr>
              <a:t>HCT or packed cell volume (PCV) </a:t>
            </a:r>
            <a:r>
              <a:rPr lang="en-US" dirty="0">
                <a:latin typeface="Abadi MT Condensed Light"/>
                <a:cs typeface="Abadi MT Condensed Light"/>
              </a:rPr>
              <a:t>is the volume percentage (%) of RBCs in blood.</a:t>
            </a:r>
          </a:p>
          <a:p>
            <a:pPr marL="342900" indent="-342900" algn="just">
              <a:lnSpc>
                <a:spcPct val="150000"/>
              </a:lnSpc>
              <a:buFont typeface="Arial"/>
              <a:buChar char="•"/>
            </a:pPr>
            <a:r>
              <a:rPr lang="en-US" dirty="0"/>
              <a:t>Or the volume of red blood cells to the total volume of blood.</a:t>
            </a:r>
            <a:endParaRPr lang="en-US" dirty="0">
              <a:latin typeface="Abadi MT Condensed Light"/>
              <a:cs typeface="Abadi MT Condensed Light"/>
            </a:endParaRPr>
          </a:p>
          <a:p>
            <a:pPr marL="342900" indent="-342900" algn="just">
              <a:lnSpc>
                <a:spcPct val="150000"/>
              </a:lnSpc>
              <a:buFont typeface="Arial"/>
              <a:buChar char="•"/>
            </a:pPr>
            <a:r>
              <a:rPr lang="en-US" dirty="0">
                <a:latin typeface="Abadi MT Condensed Light"/>
                <a:cs typeface="Abadi MT Condensed Light"/>
              </a:rPr>
              <a:t>It is used as a simple screening test for anemia.</a:t>
            </a:r>
          </a:p>
        </p:txBody>
      </p:sp>
      <p:pic>
        <p:nvPicPr>
          <p:cNvPr id="4" name="Picture 10" descr="Screen Shot 2016-04-02 at 4.04.00 AM.png">
            <a:extLst>
              <a:ext uri="{FF2B5EF4-FFF2-40B4-BE49-F238E27FC236}">
                <a16:creationId xmlns:a16="http://schemas.microsoft.com/office/drawing/2014/main" id="{3281FFB3-54E3-42D7-A754-173739DEDD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40534" y="1955679"/>
            <a:ext cx="3703050" cy="4847394"/>
          </a:xfrm>
          <a:prstGeom prst="rect">
            <a:avLst/>
          </a:prstGeom>
          <a:ln>
            <a:solidFill>
              <a:srgbClr val="E67C7F"/>
            </a:solidFill>
          </a:ln>
        </p:spPr>
      </p:pic>
      <p:sp>
        <p:nvSpPr>
          <p:cNvPr id="5" name="مستطيل 4">
            <a:extLst>
              <a:ext uri="{FF2B5EF4-FFF2-40B4-BE49-F238E27FC236}">
                <a16:creationId xmlns:a16="http://schemas.microsoft.com/office/drawing/2014/main" id="{3DF6E049-9E1A-46F0-BE6E-155AA8ED20E3}"/>
              </a:ext>
            </a:extLst>
          </p:cNvPr>
          <p:cNvSpPr/>
          <p:nvPr/>
        </p:nvSpPr>
        <p:spPr>
          <a:xfrm>
            <a:off x="0" y="2373682"/>
            <a:ext cx="4572000" cy="2126864"/>
          </a:xfrm>
          <a:prstGeom prst="rect">
            <a:avLst/>
          </a:prstGeom>
        </p:spPr>
        <p:txBody>
          <a:bodyPr>
            <a:spAutoFit/>
          </a:bodyPr>
          <a:lstStyle/>
          <a:p>
            <a:pPr marL="342900" indent="-342900" algn="just">
              <a:lnSpc>
                <a:spcPct val="150000"/>
              </a:lnSpc>
              <a:buFont typeface="Arial"/>
              <a:buChar char="•"/>
            </a:pPr>
            <a:endParaRPr lang="en-US" dirty="0">
              <a:latin typeface="Abadi MT Condensed Light"/>
              <a:cs typeface="Abadi MT Condensed Light"/>
            </a:endParaRPr>
          </a:p>
          <a:p>
            <a:pPr marL="342900" indent="-342900">
              <a:lnSpc>
                <a:spcPct val="150000"/>
              </a:lnSpc>
              <a:buFont typeface="Arial"/>
              <a:buChar char="•"/>
            </a:pPr>
            <a:r>
              <a:rPr lang="en-US" dirty="0">
                <a:latin typeface="Abadi MT Condensed Light"/>
                <a:cs typeface="Abadi MT Condensed Light"/>
              </a:rPr>
              <a:t>Blood is collected in heparinized </a:t>
            </a:r>
            <a:r>
              <a:rPr lang="en-US" i="1" dirty="0">
                <a:solidFill>
                  <a:srgbClr val="0070C0"/>
                </a:solidFill>
                <a:latin typeface="Abadi MT Condensed Light"/>
                <a:cs typeface="Abadi MT Condensed Light"/>
              </a:rPr>
              <a:t>capillary tube</a:t>
            </a:r>
            <a:r>
              <a:rPr lang="en-US" dirty="0">
                <a:latin typeface="Abadi MT Condensed Light"/>
                <a:cs typeface="Abadi MT Condensed Light"/>
              </a:rPr>
              <a:t>, which is then sealed, centrifuged and the red cell volume expressed as a percentage of the whole blood. </a:t>
            </a:r>
            <a:endParaRPr lang="en-US" dirty="0">
              <a:solidFill>
                <a:srgbClr val="FF0000"/>
              </a:solidFill>
              <a:latin typeface="Abadi MT Condensed Light"/>
              <a:cs typeface="Abadi MT Condensed Light"/>
            </a:endParaRPr>
          </a:p>
        </p:txBody>
      </p:sp>
    </p:spTree>
    <p:extLst>
      <p:ext uri="{BB962C8B-B14F-4D97-AF65-F5344CB8AC3E}">
        <p14:creationId xmlns:p14="http://schemas.microsoft.com/office/powerpoint/2010/main" val="1139507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BE142BAD-50AC-4AC8-89C9-9851E046EA2D}"/>
              </a:ext>
            </a:extLst>
          </p:cNvPr>
          <p:cNvSpPr/>
          <p:nvPr/>
        </p:nvSpPr>
        <p:spPr>
          <a:xfrm>
            <a:off x="723900" y="-51971"/>
            <a:ext cx="8077200" cy="3170099"/>
          </a:xfrm>
          <a:prstGeom prst="rect">
            <a:avLst/>
          </a:prstGeom>
        </p:spPr>
        <p:txBody>
          <a:bodyPr wrap="square">
            <a:spAutoFit/>
          </a:bodyPr>
          <a:lstStyle/>
          <a:p>
            <a:pPr algn="just" rtl="0"/>
            <a:r>
              <a:rPr lang="en-US" sz="2800" b="1" u="sng" dirty="0">
                <a:solidFill>
                  <a:schemeClr val="accent1"/>
                </a:solidFill>
                <a:latin typeface="Abadi MT Condensed Light"/>
                <a:cs typeface="Abadi MT Condensed Light"/>
              </a:rPr>
              <a:t>Calculation: </a:t>
            </a:r>
          </a:p>
          <a:p>
            <a:pPr algn="just" rtl="0"/>
            <a:endParaRPr lang="en-US" sz="2400" dirty="0">
              <a:solidFill>
                <a:srgbClr val="FF0000"/>
              </a:solidFill>
              <a:latin typeface="Abadi MT Condensed Light"/>
              <a:cs typeface="Abadi MT Condensed Light"/>
            </a:endParaRPr>
          </a:p>
          <a:p>
            <a:pPr algn="just" rtl="0"/>
            <a:r>
              <a:rPr lang="en-US" sz="2400" dirty="0">
                <a:latin typeface="Abadi MT Condensed Light"/>
                <a:cs typeface="Abadi MT Condensed Light"/>
              </a:rPr>
              <a:t> HCT=     </a:t>
            </a:r>
            <a:r>
              <a:rPr lang="en-US" sz="2400" u="sng" dirty="0">
                <a:latin typeface="Abadi MT Condensed Light"/>
                <a:cs typeface="Abadi MT Condensed Light"/>
              </a:rPr>
              <a:t> </a:t>
            </a:r>
            <a:r>
              <a:rPr lang="en-US" sz="2000" u="sng" dirty="0">
                <a:latin typeface="Abadi MT Condensed Light"/>
                <a:cs typeface="Abadi MT Condensed Light"/>
              </a:rPr>
              <a:t>Length of column of RBC </a:t>
            </a:r>
            <a:r>
              <a:rPr lang="en-US" sz="2000" dirty="0">
                <a:latin typeface="Abadi MT Condensed Light"/>
                <a:cs typeface="Abadi MT Condensed Light"/>
              </a:rPr>
              <a:t>       x    100</a:t>
            </a:r>
          </a:p>
          <a:p>
            <a:pPr algn="just" rtl="0"/>
            <a:r>
              <a:rPr lang="en-US" sz="2000" dirty="0">
                <a:latin typeface="Abadi MT Condensed Light"/>
                <a:cs typeface="Abadi MT Condensed Light"/>
              </a:rPr>
              <a:t>             Total length of blood component </a:t>
            </a:r>
          </a:p>
          <a:p>
            <a:pPr algn="just" rtl="0"/>
            <a:endParaRPr lang="en-US" sz="2400" dirty="0">
              <a:solidFill>
                <a:srgbClr val="FF0000"/>
              </a:solidFill>
              <a:latin typeface="Abadi MT Condensed Light"/>
              <a:cs typeface="Abadi MT Condensed Light"/>
            </a:endParaRPr>
          </a:p>
          <a:p>
            <a:pPr algn="just" rtl="0"/>
            <a:r>
              <a:rPr lang="en-US" sz="2800" b="1" u="sng" dirty="0">
                <a:solidFill>
                  <a:schemeClr val="accent1"/>
                </a:solidFill>
                <a:latin typeface="Abadi MT Condensed Light"/>
                <a:cs typeface="Abadi MT Condensed Light"/>
              </a:rPr>
              <a:t>Normal ranges: </a:t>
            </a:r>
          </a:p>
          <a:p>
            <a:pPr algn="just" rtl="0"/>
            <a:endParaRPr lang="en-US" sz="2400" dirty="0">
              <a:solidFill>
                <a:srgbClr val="FF0000"/>
              </a:solidFill>
              <a:latin typeface="Abadi MT Condensed Light"/>
              <a:cs typeface="Abadi MT Condensed Light"/>
            </a:endParaRPr>
          </a:p>
          <a:p>
            <a:pPr algn="just" rtl="0"/>
            <a:r>
              <a:rPr lang="en-US" sz="2400" dirty="0">
                <a:latin typeface="Abadi MT Condensed Light"/>
                <a:cs typeface="Abadi MT Condensed Light"/>
              </a:rPr>
              <a:t>Male: 40.7 - 50.3%           Female: 36.1 - 44.3% </a:t>
            </a:r>
          </a:p>
        </p:txBody>
      </p:sp>
      <p:pic>
        <p:nvPicPr>
          <p:cNvPr id="3" name="Picture 5" descr="download (2).jpeg">
            <a:extLst>
              <a:ext uri="{FF2B5EF4-FFF2-40B4-BE49-F238E27FC236}">
                <a16:creationId xmlns:a16="http://schemas.microsoft.com/office/drawing/2014/main" id="{02E60EC5-854B-472A-80A8-BAB22EAA652C}"/>
              </a:ext>
            </a:extLst>
          </p:cNvPr>
          <p:cNvPicPr>
            <a:picLocks noChangeAspect="1"/>
          </p:cNvPicPr>
          <p:nvPr/>
        </p:nvPicPr>
        <p:blipFill>
          <a:blip r:embed="rId3">
            <a:lum contrast="20000"/>
            <a:extLst>
              <a:ext uri="{28A0092B-C50C-407E-A947-70E740481C1C}">
                <a14:useLocalDpi xmlns:a14="http://schemas.microsoft.com/office/drawing/2010/main" val="0"/>
              </a:ext>
            </a:extLst>
          </a:blip>
          <a:stretch>
            <a:fillRect/>
          </a:stretch>
        </p:blipFill>
        <p:spPr>
          <a:xfrm>
            <a:off x="2286000" y="3505200"/>
            <a:ext cx="4267200" cy="2286000"/>
          </a:xfrm>
          <a:prstGeom prst="rect">
            <a:avLst/>
          </a:prstGeom>
        </p:spPr>
      </p:pic>
      <p:sp>
        <p:nvSpPr>
          <p:cNvPr id="4" name="TextBox 6">
            <a:extLst>
              <a:ext uri="{FF2B5EF4-FFF2-40B4-BE49-F238E27FC236}">
                <a16:creationId xmlns:a16="http://schemas.microsoft.com/office/drawing/2014/main" id="{3CDBEDF7-1CA8-4AA3-A2DC-A99526DBF613}"/>
              </a:ext>
            </a:extLst>
          </p:cNvPr>
          <p:cNvSpPr txBox="1"/>
          <p:nvPr/>
        </p:nvSpPr>
        <p:spPr>
          <a:xfrm>
            <a:off x="4267200" y="3276600"/>
            <a:ext cx="1981200" cy="338554"/>
          </a:xfrm>
          <a:prstGeom prst="rect">
            <a:avLst/>
          </a:prstGeom>
          <a:noFill/>
        </p:spPr>
        <p:txBody>
          <a:bodyPr wrap="square" rtlCol="0">
            <a:spAutoFit/>
          </a:bodyPr>
          <a:lstStyle/>
          <a:p>
            <a:r>
              <a:rPr lang="en-US" sz="1600" dirty="0"/>
              <a:t>HIGH</a:t>
            </a:r>
            <a:endParaRPr lang="en-US" dirty="0"/>
          </a:p>
        </p:txBody>
      </p:sp>
      <p:sp>
        <p:nvSpPr>
          <p:cNvPr id="5" name="TextBox 7">
            <a:extLst>
              <a:ext uri="{FF2B5EF4-FFF2-40B4-BE49-F238E27FC236}">
                <a16:creationId xmlns:a16="http://schemas.microsoft.com/office/drawing/2014/main" id="{A5FDEEDD-EAEB-4A14-8FF5-DF2383057CA4}"/>
              </a:ext>
            </a:extLst>
          </p:cNvPr>
          <p:cNvSpPr txBox="1"/>
          <p:nvPr/>
        </p:nvSpPr>
        <p:spPr>
          <a:xfrm>
            <a:off x="3048000" y="3276600"/>
            <a:ext cx="2057400" cy="338554"/>
          </a:xfrm>
          <a:prstGeom prst="rect">
            <a:avLst/>
          </a:prstGeom>
          <a:noFill/>
        </p:spPr>
        <p:txBody>
          <a:bodyPr wrap="square" rtlCol="0">
            <a:spAutoFit/>
          </a:bodyPr>
          <a:lstStyle/>
          <a:p>
            <a:r>
              <a:rPr lang="en-US" sz="1600" dirty="0"/>
              <a:t>LOW</a:t>
            </a:r>
          </a:p>
        </p:txBody>
      </p:sp>
      <p:sp>
        <p:nvSpPr>
          <p:cNvPr id="6" name="TextBox 8">
            <a:extLst>
              <a:ext uri="{FF2B5EF4-FFF2-40B4-BE49-F238E27FC236}">
                <a16:creationId xmlns:a16="http://schemas.microsoft.com/office/drawing/2014/main" id="{79639820-63B3-45CB-91E1-CCB1BC89FF60}"/>
              </a:ext>
            </a:extLst>
          </p:cNvPr>
          <p:cNvSpPr txBox="1"/>
          <p:nvPr/>
        </p:nvSpPr>
        <p:spPr>
          <a:xfrm>
            <a:off x="5334000" y="5715000"/>
            <a:ext cx="2438400" cy="523220"/>
          </a:xfrm>
          <a:prstGeom prst="rect">
            <a:avLst/>
          </a:prstGeom>
          <a:noFill/>
        </p:spPr>
        <p:txBody>
          <a:bodyPr wrap="square" rtlCol="0">
            <a:spAutoFit/>
          </a:bodyPr>
          <a:lstStyle/>
          <a:p>
            <a:pPr algn="l"/>
            <a:r>
              <a:rPr lang="en-US" sz="1400" dirty="0"/>
              <a:t>Dehydration</a:t>
            </a:r>
          </a:p>
          <a:p>
            <a:pPr algn="l"/>
            <a:r>
              <a:rPr lang="en-US" sz="1400" dirty="0"/>
              <a:t>Living in high altitude</a:t>
            </a:r>
          </a:p>
        </p:txBody>
      </p:sp>
      <p:sp>
        <p:nvSpPr>
          <p:cNvPr id="7" name="TextBox 9">
            <a:extLst>
              <a:ext uri="{FF2B5EF4-FFF2-40B4-BE49-F238E27FC236}">
                <a16:creationId xmlns:a16="http://schemas.microsoft.com/office/drawing/2014/main" id="{19E4B8DC-E206-44B9-A17D-339F5E918ACA}"/>
              </a:ext>
            </a:extLst>
          </p:cNvPr>
          <p:cNvSpPr txBox="1"/>
          <p:nvPr/>
        </p:nvSpPr>
        <p:spPr>
          <a:xfrm>
            <a:off x="4419600" y="5715000"/>
            <a:ext cx="2438400" cy="307777"/>
          </a:xfrm>
          <a:prstGeom prst="rect">
            <a:avLst/>
          </a:prstGeom>
          <a:noFill/>
        </p:spPr>
        <p:txBody>
          <a:bodyPr wrap="square" rtlCol="0">
            <a:spAutoFit/>
          </a:bodyPr>
          <a:lstStyle/>
          <a:p>
            <a:pPr algn="l"/>
            <a:r>
              <a:rPr lang="en-US" sz="1400" dirty="0"/>
              <a:t>Leukemia</a:t>
            </a:r>
          </a:p>
        </p:txBody>
      </p:sp>
      <p:sp>
        <p:nvSpPr>
          <p:cNvPr id="8" name="Rectangle 10">
            <a:extLst>
              <a:ext uri="{FF2B5EF4-FFF2-40B4-BE49-F238E27FC236}">
                <a16:creationId xmlns:a16="http://schemas.microsoft.com/office/drawing/2014/main" id="{E4AEE10C-D4CD-4AAD-91F0-E2FE055453A3}"/>
              </a:ext>
            </a:extLst>
          </p:cNvPr>
          <p:cNvSpPr/>
          <p:nvPr/>
        </p:nvSpPr>
        <p:spPr>
          <a:xfrm>
            <a:off x="1295400" y="3276600"/>
            <a:ext cx="6934200" cy="3429000"/>
          </a:xfrm>
          <a:prstGeom prst="rect">
            <a:avLst/>
          </a:prstGeom>
          <a:noFill/>
          <a:ln>
            <a:solidFill>
              <a:srgbClr val="E67C7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181835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مخصص 6">
      <a:dk1>
        <a:sysClr val="windowText" lastClr="000000"/>
      </a:dk1>
      <a:lt1>
        <a:sysClr val="window" lastClr="FFFFFF"/>
      </a:lt1>
      <a:dk2>
        <a:srgbClr val="A5300F"/>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Essential.thmx</Template>
  <TotalTime>2523</TotalTime>
  <Words>261</Words>
  <Application>Microsoft Office PowerPoint</Application>
  <PresentationFormat>عرض على الشاشة (4:3)</PresentationFormat>
  <Paragraphs>45</Paragraphs>
  <Slides>6</Slides>
  <Notes>2</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6</vt:i4>
      </vt:variant>
    </vt:vector>
  </HeadingPairs>
  <TitlesOfParts>
    <vt:vector size="11" baseType="lpstr">
      <vt:lpstr>Abadi MT Condensed Light</vt:lpstr>
      <vt:lpstr>Arial</vt:lpstr>
      <vt:lpstr>Arial Black</vt:lpstr>
      <vt:lpstr>Calibri</vt:lpstr>
      <vt:lpstr>Essential</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tb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 Mac</dc:creator>
  <cp:lastModifiedBy>ls s</cp:lastModifiedBy>
  <cp:revision>101</cp:revision>
  <dcterms:created xsi:type="dcterms:W3CDTF">2014-10-11T17:15:44Z</dcterms:created>
  <dcterms:modified xsi:type="dcterms:W3CDTF">2019-11-03T16:55:27Z</dcterms:modified>
</cp:coreProperties>
</file>