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4" r:id="rId2"/>
    <p:sldId id="257" r:id="rId3"/>
    <p:sldId id="258" r:id="rId4"/>
    <p:sldId id="263" r:id="rId5"/>
    <p:sldId id="267" r:id="rId6"/>
    <p:sldId id="268" r:id="rId7"/>
    <p:sldId id="260" r:id="rId8"/>
    <p:sldId id="265" r:id="rId9"/>
    <p:sldId id="261" r:id="rId10"/>
    <p:sldId id="262" r:id="rId11"/>
    <p:sldId id="266" r:id="rId12"/>
    <p:sldId id="27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96" d="100"/>
          <a:sy n="96" d="100"/>
        </p:scale>
        <p:origin x="6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D79EDA-384F-4BCF-86C1-9AFEA8C05D63}"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A3F2E-76D9-4EAC-AD7C-206D57BFEC31}" type="slidenum">
              <a:rPr lang="en-US" smtClean="0"/>
              <a:t>‹#›</a:t>
            </a:fld>
            <a:endParaRPr lang="en-US"/>
          </a:p>
        </p:txBody>
      </p:sp>
    </p:spTree>
    <p:extLst>
      <p:ext uri="{BB962C8B-B14F-4D97-AF65-F5344CB8AC3E}">
        <p14:creationId xmlns:p14="http://schemas.microsoft.com/office/powerpoint/2010/main" val="378024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79EDA-384F-4BCF-86C1-9AFEA8C05D63}"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A3F2E-76D9-4EAC-AD7C-206D57BFEC31}" type="slidenum">
              <a:rPr lang="en-US" smtClean="0"/>
              <a:t>‹#›</a:t>
            </a:fld>
            <a:endParaRPr lang="en-US"/>
          </a:p>
        </p:txBody>
      </p:sp>
    </p:spTree>
    <p:extLst>
      <p:ext uri="{BB962C8B-B14F-4D97-AF65-F5344CB8AC3E}">
        <p14:creationId xmlns:p14="http://schemas.microsoft.com/office/powerpoint/2010/main" val="90969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79EDA-384F-4BCF-86C1-9AFEA8C05D63}"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A3F2E-76D9-4EAC-AD7C-206D57BFEC31}" type="slidenum">
              <a:rPr lang="en-US" smtClean="0"/>
              <a:t>‹#›</a:t>
            </a:fld>
            <a:endParaRPr lang="en-US"/>
          </a:p>
        </p:txBody>
      </p:sp>
    </p:spTree>
    <p:extLst>
      <p:ext uri="{BB962C8B-B14F-4D97-AF65-F5344CB8AC3E}">
        <p14:creationId xmlns:p14="http://schemas.microsoft.com/office/powerpoint/2010/main" val="393588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79EDA-384F-4BCF-86C1-9AFEA8C05D63}"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A3F2E-76D9-4EAC-AD7C-206D57BFEC31}" type="slidenum">
              <a:rPr lang="en-US" smtClean="0"/>
              <a:t>‹#›</a:t>
            </a:fld>
            <a:endParaRPr lang="en-US"/>
          </a:p>
        </p:txBody>
      </p:sp>
    </p:spTree>
    <p:extLst>
      <p:ext uri="{BB962C8B-B14F-4D97-AF65-F5344CB8AC3E}">
        <p14:creationId xmlns:p14="http://schemas.microsoft.com/office/powerpoint/2010/main" val="224256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D79EDA-384F-4BCF-86C1-9AFEA8C05D63}"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A3F2E-76D9-4EAC-AD7C-206D57BFEC31}" type="slidenum">
              <a:rPr lang="en-US" smtClean="0"/>
              <a:t>‹#›</a:t>
            </a:fld>
            <a:endParaRPr lang="en-US"/>
          </a:p>
        </p:txBody>
      </p:sp>
    </p:spTree>
    <p:extLst>
      <p:ext uri="{BB962C8B-B14F-4D97-AF65-F5344CB8AC3E}">
        <p14:creationId xmlns:p14="http://schemas.microsoft.com/office/powerpoint/2010/main" val="21191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D79EDA-384F-4BCF-86C1-9AFEA8C05D63}"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A3F2E-76D9-4EAC-AD7C-206D57BFEC31}" type="slidenum">
              <a:rPr lang="en-US" smtClean="0"/>
              <a:t>‹#›</a:t>
            </a:fld>
            <a:endParaRPr lang="en-US"/>
          </a:p>
        </p:txBody>
      </p:sp>
    </p:spTree>
    <p:extLst>
      <p:ext uri="{BB962C8B-B14F-4D97-AF65-F5344CB8AC3E}">
        <p14:creationId xmlns:p14="http://schemas.microsoft.com/office/powerpoint/2010/main" val="152753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D79EDA-384F-4BCF-86C1-9AFEA8C05D63}" type="datetimeFigureOut">
              <a:rPr lang="en-US" smtClean="0"/>
              <a:t>11/27/18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DA3F2E-76D9-4EAC-AD7C-206D57BFEC31}" type="slidenum">
              <a:rPr lang="en-US" smtClean="0"/>
              <a:t>‹#›</a:t>
            </a:fld>
            <a:endParaRPr lang="en-US"/>
          </a:p>
        </p:txBody>
      </p:sp>
    </p:spTree>
    <p:extLst>
      <p:ext uri="{BB962C8B-B14F-4D97-AF65-F5344CB8AC3E}">
        <p14:creationId xmlns:p14="http://schemas.microsoft.com/office/powerpoint/2010/main" val="148862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D79EDA-384F-4BCF-86C1-9AFEA8C05D63}" type="datetimeFigureOut">
              <a:rPr lang="en-US" smtClean="0"/>
              <a:t>11/27/18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DA3F2E-76D9-4EAC-AD7C-206D57BFEC31}" type="slidenum">
              <a:rPr lang="en-US" smtClean="0"/>
              <a:t>‹#›</a:t>
            </a:fld>
            <a:endParaRPr lang="en-US"/>
          </a:p>
        </p:txBody>
      </p:sp>
    </p:spTree>
    <p:extLst>
      <p:ext uri="{BB962C8B-B14F-4D97-AF65-F5344CB8AC3E}">
        <p14:creationId xmlns:p14="http://schemas.microsoft.com/office/powerpoint/2010/main" val="349878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79EDA-384F-4BCF-86C1-9AFEA8C05D63}" type="datetimeFigureOut">
              <a:rPr lang="en-US" smtClean="0"/>
              <a:t>11/27/18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DA3F2E-76D9-4EAC-AD7C-206D57BFEC31}" type="slidenum">
              <a:rPr lang="en-US" smtClean="0"/>
              <a:t>‹#›</a:t>
            </a:fld>
            <a:endParaRPr lang="en-US"/>
          </a:p>
        </p:txBody>
      </p:sp>
    </p:spTree>
    <p:extLst>
      <p:ext uri="{BB962C8B-B14F-4D97-AF65-F5344CB8AC3E}">
        <p14:creationId xmlns:p14="http://schemas.microsoft.com/office/powerpoint/2010/main" val="119689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D79EDA-384F-4BCF-86C1-9AFEA8C05D63}"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A3F2E-76D9-4EAC-AD7C-206D57BFEC31}" type="slidenum">
              <a:rPr lang="en-US" smtClean="0"/>
              <a:t>‹#›</a:t>
            </a:fld>
            <a:endParaRPr lang="en-US"/>
          </a:p>
        </p:txBody>
      </p:sp>
    </p:spTree>
    <p:extLst>
      <p:ext uri="{BB962C8B-B14F-4D97-AF65-F5344CB8AC3E}">
        <p14:creationId xmlns:p14="http://schemas.microsoft.com/office/powerpoint/2010/main" val="227994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D79EDA-384F-4BCF-86C1-9AFEA8C05D63}"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A3F2E-76D9-4EAC-AD7C-206D57BFEC31}" type="slidenum">
              <a:rPr lang="en-US" smtClean="0"/>
              <a:t>‹#›</a:t>
            </a:fld>
            <a:endParaRPr lang="en-US"/>
          </a:p>
        </p:txBody>
      </p:sp>
    </p:spTree>
    <p:extLst>
      <p:ext uri="{BB962C8B-B14F-4D97-AF65-F5344CB8AC3E}">
        <p14:creationId xmlns:p14="http://schemas.microsoft.com/office/powerpoint/2010/main" val="35433766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79EDA-384F-4BCF-86C1-9AFEA8C05D63}" type="datetimeFigureOut">
              <a:rPr lang="en-US" smtClean="0"/>
              <a:t>11/27/18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A3F2E-76D9-4EAC-AD7C-206D57BFEC31}" type="slidenum">
              <a:rPr lang="en-US" smtClean="0"/>
              <a:t>‹#›</a:t>
            </a:fld>
            <a:endParaRPr lang="en-US"/>
          </a:p>
        </p:txBody>
      </p:sp>
    </p:spTree>
    <p:extLst>
      <p:ext uri="{BB962C8B-B14F-4D97-AF65-F5344CB8AC3E}">
        <p14:creationId xmlns:p14="http://schemas.microsoft.com/office/powerpoint/2010/main" val="300676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40131" y="1237488"/>
            <a:ext cx="9144000" cy="5620512"/>
          </a:xfrm>
          <a:prstGeom prst="rect">
            <a:avLst/>
          </a:prstGeom>
        </p:spPr>
      </p:pic>
      <p:sp>
        <p:nvSpPr>
          <p:cNvPr id="2" name="TextBox 1"/>
          <p:cNvSpPr txBox="1"/>
          <p:nvPr/>
        </p:nvSpPr>
        <p:spPr>
          <a:xfrm>
            <a:off x="3990109" y="415637"/>
            <a:ext cx="2482603" cy="369332"/>
          </a:xfrm>
          <a:prstGeom prst="rect">
            <a:avLst/>
          </a:prstGeom>
          <a:noFill/>
        </p:spPr>
        <p:txBody>
          <a:bodyPr wrap="none" rtlCol="0">
            <a:spAutoFit/>
          </a:bodyPr>
          <a:lstStyle/>
          <a:p>
            <a:r>
              <a:rPr lang="en-US" dirty="0" smtClean="0"/>
              <a:t>Epigenetics modification</a:t>
            </a:r>
            <a:endParaRPr lang="en-US" dirty="0"/>
          </a:p>
        </p:txBody>
      </p:sp>
    </p:spTree>
    <p:extLst>
      <p:ext uri="{BB962C8B-B14F-4D97-AF65-F5344CB8AC3E}">
        <p14:creationId xmlns:p14="http://schemas.microsoft.com/office/powerpoint/2010/main" val="224644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89979" y="1633911"/>
            <a:ext cx="720513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M</a:t>
            </a:r>
            <a:r>
              <a:rPr kumimoji="0" lang="en-GB" altLang="en-US" b="0" i="0" u="none" strike="noStrike" cap="none" normalizeH="0" baseline="0" dirty="0" smtClean="0" bmk="">
                <a:ln>
                  <a:noFill/>
                </a:ln>
                <a:solidFill>
                  <a:schemeClr val="tx1"/>
                </a:solidFill>
                <a:effectLst/>
                <a:ea typeface="Calibri" panose="020F0502020204030204" pitchFamily="34" charset="0"/>
                <a:cs typeface="Arial" panose="020B0604020202020204" pitchFamily="34" charset="0"/>
              </a:rPr>
              <a:t>icroRNAs (miRNAs</a:t>
            </a: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belong to </a:t>
            </a:r>
            <a:r>
              <a:rPr kumimoji="0" lang="en-GB" altLang="en-US"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a non-coding RNA family </a:t>
            </a: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and consist of 17-25 nucleotides.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miRNAs epigenetically contribute in </a:t>
            </a:r>
            <a:r>
              <a:rPr kumimoji="0" lang="en-GB" altLang="en-US"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governing gene expression </a:t>
            </a: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in various pathways, for instance miRNA expression may be controlled by epigenetic mechanisms, miRNAs are involved in inhibition of some epigenetic elements, or cooperation between miRNA and epigenetic elements is required to achieve a specific task.</a:t>
            </a:r>
            <a:r>
              <a:rPr kumimoji="0" lang="en-GB" altLang="en-US" b="0" i="0" u="none" strike="noStrike" cap="none" normalizeH="0" dirty="0" smtClean="0">
                <a:ln>
                  <a:noFill/>
                </a:ln>
                <a:solidFill>
                  <a:schemeClr val="tx1"/>
                </a:solidFill>
                <a:effectLst/>
                <a:ea typeface="Calibri" panose="020F050202020403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n-GB" altLang="en-US" baseline="0" dirty="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In addition, some of 50% miRNAs, that are placed in </a:t>
            </a:r>
            <a:r>
              <a:rPr kumimoji="0" lang="en-GB" altLang="en-US"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CpG</a:t>
            </a: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islands, have been regulated by </a:t>
            </a:r>
            <a:r>
              <a:rPr kumimoji="0" lang="en-GB" altLang="en-US"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DNA methylation </a:t>
            </a: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and they were </a:t>
            </a:r>
            <a:r>
              <a:rPr kumimoji="0" lang="en-GB" altLang="en-US"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abnormally expressed in different tumours</a:t>
            </a: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including miR-31 (breast cancer) and miR-124a (colon cancer). </a:t>
            </a:r>
            <a:endParaRPr kumimoji="0" lang="en-GB" altLang="en-US" b="0" i="0" u="none" strike="noStrike" cap="none" normalizeH="0" baseline="0" dirty="0" smtClean="0">
              <a:ln>
                <a:noFill/>
              </a:ln>
              <a:solidFill>
                <a:schemeClr val="tx1"/>
              </a:solidFill>
              <a:effectLst/>
            </a:endParaRPr>
          </a:p>
        </p:txBody>
      </p:sp>
      <p:sp>
        <p:nvSpPr>
          <p:cNvPr id="6" name="TextBox 5"/>
          <p:cNvSpPr txBox="1"/>
          <p:nvPr/>
        </p:nvSpPr>
        <p:spPr>
          <a:xfrm>
            <a:off x="1489979" y="881149"/>
            <a:ext cx="1290225" cy="369332"/>
          </a:xfrm>
          <a:prstGeom prst="rect">
            <a:avLst/>
          </a:prstGeom>
          <a:noFill/>
        </p:spPr>
        <p:txBody>
          <a:bodyPr wrap="none" rtlCol="0">
            <a:spAutoFit/>
          </a:bodyPr>
          <a:lstStyle/>
          <a:p>
            <a:r>
              <a:rPr lang="en-US" dirty="0" smtClean="0"/>
              <a:t>MicroRNAs:</a:t>
            </a:r>
            <a:endParaRPr lang="en-US" dirty="0"/>
          </a:p>
        </p:txBody>
      </p:sp>
    </p:spTree>
    <p:extLst>
      <p:ext uri="{BB962C8B-B14F-4D97-AF65-F5344CB8AC3E}">
        <p14:creationId xmlns:p14="http://schemas.microsoft.com/office/powerpoint/2010/main" val="2968362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504" y="387148"/>
            <a:ext cx="8096250" cy="4105275"/>
          </a:xfrm>
          <a:prstGeom prst="rect">
            <a:avLst/>
          </a:prstGeom>
        </p:spPr>
      </p:pic>
      <p:sp>
        <p:nvSpPr>
          <p:cNvPr id="7" name="TextBox 6"/>
          <p:cNvSpPr txBox="1"/>
          <p:nvPr/>
        </p:nvSpPr>
        <p:spPr>
          <a:xfrm>
            <a:off x="2319250" y="4588625"/>
            <a:ext cx="8196350" cy="1477328"/>
          </a:xfrm>
          <a:prstGeom prst="rect">
            <a:avLst/>
          </a:prstGeom>
          <a:noFill/>
        </p:spPr>
        <p:txBody>
          <a:bodyPr wrap="square" rtlCol="0">
            <a:spAutoFit/>
          </a:bodyPr>
          <a:lstStyle/>
          <a:p>
            <a:r>
              <a:rPr lang="en-US"/>
              <a:t>miRNAs </a:t>
            </a:r>
            <a:r>
              <a:rPr lang="en-US" smtClean="0"/>
              <a:t>involvtranslational </a:t>
            </a:r>
            <a:r>
              <a:rPr lang="en-US" dirty="0"/>
              <a:t>repression or degradation of the target mRNA (messenger RNA). miRNAs are a class of short, non-coding, single-stranded RNA molecules, approximately 22 nucleotides in length, that negatively regulate gene expression at the post-transcriptional level. They bind sequences in the target messenger RNA through complementarity and form RNA-RNA complex.  </a:t>
            </a:r>
          </a:p>
        </p:txBody>
      </p:sp>
    </p:spTree>
    <p:extLst>
      <p:ext uri="{BB962C8B-B14F-4D97-AF65-F5344CB8AC3E}">
        <p14:creationId xmlns:p14="http://schemas.microsoft.com/office/powerpoint/2010/main" val="428357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19" y="1853738"/>
            <a:ext cx="5243948" cy="3138609"/>
          </a:xfrm>
          <a:prstGeom prst="rect">
            <a:avLst/>
          </a:prstGeom>
        </p:spPr>
      </p:pic>
      <p:sp>
        <p:nvSpPr>
          <p:cNvPr id="7" name="TextBox 6"/>
          <p:cNvSpPr txBox="1"/>
          <p:nvPr/>
        </p:nvSpPr>
        <p:spPr>
          <a:xfrm>
            <a:off x="324196" y="1122218"/>
            <a:ext cx="5336771" cy="646331"/>
          </a:xfrm>
          <a:prstGeom prst="rect">
            <a:avLst/>
          </a:prstGeom>
          <a:noFill/>
        </p:spPr>
        <p:txBody>
          <a:bodyPr wrap="square" rtlCol="0">
            <a:spAutoFit/>
          </a:bodyPr>
          <a:lstStyle/>
          <a:p>
            <a:pPr algn="just"/>
            <a:r>
              <a:rPr lang="en-US" dirty="0"/>
              <a:t>Differentially expressed microRNAs (</a:t>
            </a:r>
            <a:r>
              <a:rPr lang="en-US" dirty="0" smtClean="0"/>
              <a:t>signature microRNAs</a:t>
            </a:r>
            <a:r>
              <a:rPr lang="en-US" dirty="0"/>
              <a:t>) in various </a:t>
            </a:r>
            <a:r>
              <a:rPr lang="en-US" dirty="0" smtClean="0"/>
              <a:t>diseases</a:t>
            </a:r>
            <a:endParaRPr lang="en-US" dirty="0"/>
          </a:p>
        </p:txBody>
      </p:sp>
      <p:sp>
        <p:nvSpPr>
          <p:cNvPr id="8" name="Rectangle 7"/>
          <p:cNvSpPr/>
          <p:nvPr/>
        </p:nvSpPr>
        <p:spPr>
          <a:xfrm>
            <a:off x="6400461" y="1122218"/>
            <a:ext cx="5525872" cy="369332"/>
          </a:xfrm>
          <a:prstGeom prst="rect">
            <a:avLst/>
          </a:prstGeom>
        </p:spPr>
        <p:txBody>
          <a:bodyPr wrap="none">
            <a:spAutoFit/>
          </a:bodyPr>
          <a:lstStyle/>
          <a:p>
            <a:pPr algn="just"/>
            <a:r>
              <a:rPr lang="en-US" dirty="0">
                <a:solidFill>
                  <a:srgbClr val="000000"/>
                </a:solidFill>
              </a:rPr>
              <a:t>Overview of microRNAs therapeutics development status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8880" y="1768549"/>
            <a:ext cx="5913120" cy="3183774"/>
          </a:xfrm>
          <a:prstGeom prst="rect">
            <a:avLst/>
          </a:prstGeom>
        </p:spPr>
      </p:pic>
    </p:spTree>
    <p:extLst>
      <p:ext uri="{BB962C8B-B14F-4D97-AF65-F5344CB8AC3E}">
        <p14:creationId xmlns:p14="http://schemas.microsoft.com/office/powerpoint/2010/main" val="219271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254" y="640048"/>
            <a:ext cx="10501746" cy="4308872"/>
          </a:xfrm>
          <a:prstGeom prst="rect">
            <a:avLst/>
          </a:prstGeom>
        </p:spPr>
        <p:txBody>
          <a:bodyPr wrap="square">
            <a:spAutoFit/>
          </a:bodyPr>
          <a:lstStyle/>
          <a:p>
            <a:pPr algn="ctr"/>
            <a:r>
              <a:rPr lang="en-US" b="1" dirty="0"/>
              <a:t>In </a:t>
            </a:r>
            <a:r>
              <a:rPr lang="en-US" b="1" dirty="0" smtClean="0"/>
              <a:t>cancer</a:t>
            </a:r>
            <a:r>
              <a:rPr lang="en-US" b="1" dirty="0"/>
              <a:t>, epigenetic changes </a:t>
            </a:r>
            <a:r>
              <a:rPr lang="en-US" b="1" dirty="0" smtClean="0"/>
              <a:t>happen </a:t>
            </a:r>
            <a:r>
              <a:rPr lang="en-US" b="1" dirty="0"/>
              <a:t>in </a:t>
            </a:r>
            <a:r>
              <a:rPr lang="en-US" b="1" dirty="0" smtClean="0"/>
              <a:t>two Pathways:</a:t>
            </a:r>
          </a:p>
          <a:p>
            <a:pPr algn="just"/>
            <a:endParaRPr lang="en-US" dirty="0" smtClean="0"/>
          </a:p>
          <a:p>
            <a:pPr algn="just"/>
            <a:r>
              <a:rPr lang="en-US" dirty="0" smtClean="0"/>
              <a:t>Genes </a:t>
            </a:r>
            <a:r>
              <a:rPr lang="en-US" dirty="0"/>
              <a:t>that are expressed in natural cells, </a:t>
            </a:r>
            <a:r>
              <a:rPr lang="en-US" dirty="0" smtClean="0"/>
              <a:t>such as </a:t>
            </a:r>
            <a:r>
              <a:rPr lang="en-US" dirty="0"/>
              <a:t>tumor </a:t>
            </a:r>
            <a:r>
              <a:rPr lang="en-US"/>
              <a:t>suppressor </a:t>
            </a:r>
            <a:r>
              <a:rPr lang="en-US" smtClean="0"/>
              <a:t>genes.</a:t>
            </a:r>
            <a:endParaRPr lang="en-US" dirty="0" smtClean="0"/>
          </a:p>
          <a:p>
            <a:pPr algn="just"/>
            <a:endParaRPr lang="en-US" dirty="0"/>
          </a:p>
          <a:p>
            <a:pPr algn="just"/>
            <a:r>
              <a:rPr lang="en-US" dirty="0"/>
              <a:t>During </a:t>
            </a:r>
            <a:r>
              <a:rPr lang="en-US" dirty="0" smtClean="0"/>
              <a:t>tumorigenesis (cancer initiation), </a:t>
            </a:r>
            <a:r>
              <a:rPr lang="en-US" dirty="0"/>
              <a:t>the genes are </a:t>
            </a:r>
            <a:r>
              <a:rPr lang="en-US" dirty="0" smtClean="0"/>
              <a:t>possibly turned </a:t>
            </a:r>
            <a:r>
              <a:rPr lang="en-US" dirty="0"/>
              <a:t>off </a:t>
            </a:r>
            <a:r>
              <a:rPr lang="en-US" dirty="0" smtClean="0"/>
              <a:t>via:</a:t>
            </a:r>
          </a:p>
          <a:p>
            <a:pPr algn="just"/>
            <a:endParaRPr lang="en-US" dirty="0" smtClean="0"/>
          </a:p>
          <a:p>
            <a:pPr algn="just"/>
            <a:r>
              <a:rPr lang="en-US" dirty="0" smtClean="0"/>
              <a:t>Through histone modification such as </a:t>
            </a:r>
            <a:r>
              <a:rPr lang="en-US" dirty="0" smtClean="0">
                <a:solidFill>
                  <a:srgbClr val="FF0000"/>
                </a:solidFill>
              </a:rPr>
              <a:t>histone </a:t>
            </a:r>
            <a:r>
              <a:rPr lang="en-US" dirty="0" err="1" smtClean="0">
                <a:solidFill>
                  <a:srgbClr val="FF0000"/>
                </a:solidFill>
              </a:rPr>
              <a:t>deactylation</a:t>
            </a:r>
            <a:r>
              <a:rPr lang="en-US" dirty="0" smtClean="0">
                <a:solidFill>
                  <a:srgbClr val="FF0000"/>
                </a:solidFill>
              </a:rPr>
              <a:t> or de </a:t>
            </a:r>
            <a:r>
              <a:rPr lang="en-US" dirty="0">
                <a:solidFill>
                  <a:srgbClr val="FF0000"/>
                </a:solidFill>
              </a:rPr>
              <a:t>novo methylation of the </a:t>
            </a:r>
            <a:r>
              <a:rPr lang="en-US" dirty="0" smtClean="0">
                <a:solidFill>
                  <a:srgbClr val="FF0000"/>
                </a:solidFill>
              </a:rPr>
              <a:t>DNA or miRNA interference</a:t>
            </a:r>
            <a:r>
              <a:rPr lang="en-US" dirty="0" smtClean="0"/>
              <a:t>.</a:t>
            </a:r>
          </a:p>
          <a:p>
            <a:pPr algn="just"/>
            <a:endParaRPr lang="en-US" dirty="0" smtClean="0"/>
          </a:p>
          <a:p>
            <a:pPr algn="just"/>
            <a:r>
              <a:rPr lang="en-US" dirty="0" smtClean="0"/>
              <a:t>So, inhibition </a:t>
            </a:r>
            <a:r>
              <a:rPr lang="en-US" dirty="0"/>
              <a:t>of the expression </a:t>
            </a:r>
            <a:r>
              <a:rPr lang="en-US" dirty="0" smtClean="0"/>
              <a:t>that induced by HDSA can be </a:t>
            </a:r>
            <a:r>
              <a:rPr lang="en-US" dirty="0" smtClean="0">
                <a:solidFill>
                  <a:srgbClr val="FF0000"/>
                </a:solidFill>
              </a:rPr>
              <a:t>treated </a:t>
            </a:r>
            <a:r>
              <a:rPr lang="en-US" dirty="0">
                <a:solidFill>
                  <a:srgbClr val="FF0000"/>
                </a:solidFill>
              </a:rPr>
              <a:t>with </a:t>
            </a:r>
            <a:r>
              <a:rPr lang="en-US" dirty="0" smtClean="0">
                <a:solidFill>
                  <a:srgbClr val="FF0000"/>
                </a:solidFill>
              </a:rPr>
              <a:t>HDAC </a:t>
            </a:r>
            <a:r>
              <a:rPr lang="en-US" dirty="0">
                <a:solidFill>
                  <a:srgbClr val="FF0000"/>
                </a:solidFill>
              </a:rPr>
              <a:t>inhibitors </a:t>
            </a:r>
            <a:r>
              <a:rPr lang="en-US" dirty="0"/>
              <a:t>such as </a:t>
            </a:r>
            <a:r>
              <a:rPr lang="en-US" dirty="0" err="1">
                <a:solidFill>
                  <a:srgbClr val="000000"/>
                </a:solidFill>
              </a:rPr>
              <a:t>vorinostat</a:t>
            </a:r>
            <a:r>
              <a:rPr lang="en-US" dirty="0" smtClean="0"/>
              <a:t>, </a:t>
            </a:r>
            <a:r>
              <a:rPr lang="en-US" dirty="0"/>
              <a:t>and </a:t>
            </a:r>
            <a:r>
              <a:rPr lang="en-US" dirty="0">
                <a:solidFill>
                  <a:srgbClr val="FF0000"/>
                </a:solidFill>
              </a:rPr>
              <a:t>the de </a:t>
            </a:r>
            <a:r>
              <a:rPr lang="en-US" dirty="0" smtClean="0">
                <a:solidFill>
                  <a:srgbClr val="FF0000"/>
                </a:solidFill>
              </a:rPr>
              <a:t>novo methylation </a:t>
            </a:r>
            <a:r>
              <a:rPr lang="en-US" dirty="0">
                <a:solidFill>
                  <a:srgbClr val="FF0000"/>
                </a:solidFill>
              </a:rPr>
              <a:t>function can be reversed through DNA</a:t>
            </a:r>
            <a:r>
              <a:rPr lang="en-US" dirty="0" smtClean="0">
                <a:solidFill>
                  <a:srgbClr val="FF0000"/>
                </a:solidFill>
              </a:rPr>
              <a:t> Methylation </a:t>
            </a:r>
            <a:r>
              <a:rPr lang="en-US" dirty="0">
                <a:solidFill>
                  <a:srgbClr val="FF0000"/>
                </a:solidFill>
              </a:rPr>
              <a:t>inhibitors </a:t>
            </a:r>
            <a:r>
              <a:rPr lang="en-US" dirty="0"/>
              <a:t>(</a:t>
            </a:r>
            <a:r>
              <a:rPr lang="en-US" dirty="0" err="1"/>
              <a:t>DNMTi</a:t>
            </a:r>
            <a:r>
              <a:rPr lang="en-US" dirty="0"/>
              <a:t>) such as </a:t>
            </a:r>
            <a:r>
              <a:rPr lang="en-US" dirty="0" smtClean="0"/>
              <a:t>5-Aza-CR. Also, abnormal miRNAs can be treated as well.</a:t>
            </a:r>
          </a:p>
          <a:p>
            <a:pPr algn="just"/>
            <a:endParaRPr lang="en-US" dirty="0"/>
          </a:p>
          <a:p>
            <a:pPr algn="ctr"/>
            <a:r>
              <a:rPr lang="en-US" sz="2000" b="1" dirty="0" smtClean="0"/>
              <a:t>Combined chemotherapy and epigenetic inhibitor treatment may help to deliver a better treatment to patients. </a:t>
            </a:r>
            <a:endParaRPr lang="en-US" sz="2000" b="1" dirty="0"/>
          </a:p>
        </p:txBody>
      </p:sp>
    </p:spTree>
    <p:extLst>
      <p:ext uri="{BB962C8B-B14F-4D97-AF65-F5344CB8AC3E}">
        <p14:creationId xmlns:p14="http://schemas.microsoft.com/office/powerpoint/2010/main" val="424903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788" y="1313410"/>
            <a:ext cx="6693593" cy="2031325"/>
          </a:xfrm>
          <a:prstGeom prst="rect">
            <a:avLst/>
          </a:prstGeom>
          <a:noFill/>
        </p:spPr>
        <p:txBody>
          <a:bodyPr wrap="square" rtlCol="0">
            <a:spAutoFit/>
          </a:bodyPr>
          <a:lstStyle/>
          <a:p>
            <a:pPr algn="just"/>
            <a:r>
              <a:rPr lang="en-GB" dirty="0" smtClean="0"/>
              <a:t>Epigenetics modification:</a:t>
            </a:r>
          </a:p>
          <a:p>
            <a:pPr algn="just"/>
            <a:endParaRPr lang="en-GB" dirty="0"/>
          </a:p>
          <a:p>
            <a:pPr algn="just"/>
            <a:r>
              <a:rPr lang="en-GB" dirty="0" smtClean="0">
                <a:solidFill>
                  <a:srgbClr val="FF0000"/>
                </a:solidFill>
              </a:rPr>
              <a:t>Changing in </a:t>
            </a:r>
            <a:r>
              <a:rPr lang="en-GB" dirty="0">
                <a:solidFill>
                  <a:srgbClr val="FF0000"/>
                </a:solidFill>
              </a:rPr>
              <a:t>gene expression </a:t>
            </a:r>
            <a:r>
              <a:rPr lang="en-GB" dirty="0"/>
              <a:t>without </a:t>
            </a:r>
            <a:r>
              <a:rPr lang="en-GB" dirty="0">
                <a:solidFill>
                  <a:srgbClr val="FF0000"/>
                </a:solidFill>
              </a:rPr>
              <a:t>affecting the primary DNA sequence. </a:t>
            </a:r>
            <a:endParaRPr lang="en-GB" dirty="0" smtClean="0">
              <a:solidFill>
                <a:srgbClr val="FF0000"/>
              </a:solidFill>
            </a:endParaRPr>
          </a:p>
          <a:p>
            <a:pPr algn="just"/>
            <a:endParaRPr lang="en-GB" dirty="0"/>
          </a:p>
          <a:p>
            <a:pPr algn="just"/>
            <a:r>
              <a:rPr lang="en-GB" dirty="0"/>
              <a:t>Epigenetic </a:t>
            </a:r>
            <a:r>
              <a:rPr lang="en-GB" dirty="0" smtClean="0"/>
              <a:t>modification including </a:t>
            </a:r>
            <a:r>
              <a:rPr lang="en-GB" dirty="0">
                <a:solidFill>
                  <a:srgbClr val="FF0000"/>
                </a:solidFill>
              </a:rPr>
              <a:t>DNA methylation, histone modification and micro </a:t>
            </a:r>
            <a:r>
              <a:rPr lang="en-GB" dirty="0" smtClean="0">
                <a:solidFill>
                  <a:srgbClr val="FF0000"/>
                </a:solidFill>
              </a:rPr>
              <a:t>RNAs.</a:t>
            </a:r>
            <a:endParaRPr lang="en-US" dirty="0">
              <a:solidFill>
                <a:srgbClr val="FF0000"/>
              </a:solidFill>
            </a:endParaRPr>
          </a:p>
        </p:txBody>
      </p:sp>
      <p:sp>
        <p:nvSpPr>
          <p:cNvPr id="3" name="TextBox 2"/>
          <p:cNvSpPr txBox="1"/>
          <p:nvPr/>
        </p:nvSpPr>
        <p:spPr>
          <a:xfrm>
            <a:off x="1346664" y="3682538"/>
            <a:ext cx="6857998" cy="923330"/>
          </a:xfrm>
          <a:prstGeom prst="rect">
            <a:avLst/>
          </a:prstGeom>
          <a:noFill/>
        </p:spPr>
        <p:txBody>
          <a:bodyPr wrap="square" rtlCol="0">
            <a:spAutoFit/>
          </a:bodyPr>
          <a:lstStyle/>
          <a:p>
            <a:r>
              <a:rPr lang="en-GB" dirty="0"/>
              <a:t>DNA methylation </a:t>
            </a:r>
            <a:r>
              <a:rPr lang="en-GB" dirty="0">
                <a:solidFill>
                  <a:srgbClr val="FF0000"/>
                </a:solidFill>
              </a:rPr>
              <a:t>is an epigenetic modification </a:t>
            </a:r>
            <a:r>
              <a:rPr lang="en-GB" dirty="0"/>
              <a:t>that occurs as a result of a biological mechanism that leads to </a:t>
            </a:r>
            <a:r>
              <a:rPr lang="en-GB" dirty="0">
                <a:solidFill>
                  <a:srgbClr val="FF0000"/>
                </a:solidFill>
              </a:rPr>
              <a:t>the attachment of a methyl group onto the 5th</a:t>
            </a:r>
            <a:r>
              <a:rPr lang="en-GB" baseline="30000" dirty="0">
                <a:solidFill>
                  <a:srgbClr val="FF0000"/>
                </a:solidFill>
              </a:rPr>
              <a:t> </a:t>
            </a:r>
            <a:r>
              <a:rPr lang="en-GB" dirty="0">
                <a:solidFill>
                  <a:srgbClr val="FF0000"/>
                </a:solidFill>
              </a:rPr>
              <a:t>carbon of cytosine </a:t>
            </a:r>
            <a:r>
              <a:rPr lang="en-GB" dirty="0"/>
              <a:t>(5mC</a:t>
            </a:r>
            <a:r>
              <a:rPr lang="en-GB" dirty="0" smtClean="0"/>
              <a:t>).</a:t>
            </a:r>
            <a:endParaRPr lang="en-US" dirty="0"/>
          </a:p>
        </p:txBody>
      </p:sp>
    </p:spTree>
    <p:extLst>
      <p:ext uri="{BB962C8B-B14F-4D97-AF65-F5344CB8AC3E}">
        <p14:creationId xmlns:p14="http://schemas.microsoft.com/office/powerpoint/2010/main" val="37636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2179" y="1064028"/>
            <a:ext cx="5128951" cy="1477328"/>
          </a:xfrm>
          <a:prstGeom prst="rect">
            <a:avLst/>
          </a:prstGeom>
          <a:noFill/>
        </p:spPr>
        <p:txBody>
          <a:bodyPr wrap="square" rtlCol="0">
            <a:spAutoFit/>
          </a:bodyPr>
          <a:lstStyle/>
          <a:p>
            <a:pPr algn="just"/>
            <a:r>
              <a:rPr lang="en-GB" dirty="0"/>
              <a:t>DNA methylation processes are controlled by the </a:t>
            </a:r>
            <a:r>
              <a:rPr lang="en-GB" dirty="0">
                <a:solidFill>
                  <a:srgbClr val="FF0000"/>
                </a:solidFill>
              </a:rPr>
              <a:t>DNA </a:t>
            </a:r>
            <a:r>
              <a:rPr lang="en-GB" dirty="0" err="1">
                <a:solidFill>
                  <a:srgbClr val="FF0000"/>
                </a:solidFill>
              </a:rPr>
              <a:t>methyltransferase</a:t>
            </a:r>
            <a:r>
              <a:rPr lang="en-GB" dirty="0">
                <a:solidFill>
                  <a:srgbClr val="FF0000"/>
                </a:solidFill>
              </a:rPr>
              <a:t> enzyme </a:t>
            </a:r>
            <a:r>
              <a:rPr lang="en-GB" dirty="0"/>
              <a:t>(DNMTs) family, which create 5 </a:t>
            </a:r>
            <a:r>
              <a:rPr lang="en-GB" dirty="0" err="1"/>
              <a:t>methylcytosine</a:t>
            </a:r>
            <a:r>
              <a:rPr lang="en-GB" dirty="0"/>
              <a:t> (5mC) </a:t>
            </a:r>
            <a:r>
              <a:rPr lang="en-GB" dirty="0" smtClean="0"/>
              <a:t>via transferring </a:t>
            </a:r>
            <a:r>
              <a:rPr lang="en-GB" dirty="0">
                <a:solidFill>
                  <a:srgbClr val="FF0000"/>
                </a:solidFill>
              </a:rPr>
              <a:t>a methyl group from a donor S- adenine methionine (SAM)</a:t>
            </a:r>
            <a:r>
              <a:rPr lang="en-GB" dirty="0"/>
              <a:t> to the 5th carbon of </a:t>
            </a:r>
            <a:r>
              <a:rPr lang="en-GB" dirty="0" smtClean="0"/>
              <a:t>cytosine.</a:t>
            </a:r>
            <a:endParaRPr lang="en-US" dirty="0"/>
          </a:p>
        </p:txBody>
      </p:sp>
      <p:sp>
        <p:nvSpPr>
          <p:cNvPr id="2" name="TextBox 1"/>
          <p:cNvSpPr txBox="1"/>
          <p:nvPr/>
        </p:nvSpPr>
        <p:spPr>
          <a:xfrm>
            <a:off x="6265949" y="4449647"/>
            <a:ext cx="5926051" cy="1754326"/>
          </a:xfrm>
          <a:prstGeom prst="rect">
            <a:avLst/>
          </a:prstGeom>
          <a:noFill/>
        </p:spPr>
        <p:txBody>
          <a:bodyPr wrap="square" rtlCol="0">
            <a:spAutoFit/>
          </a:bodyPr>
          <a:lstStyle/>
          <a:p>
            <a:pPr algn="just"/>
            <a:r>
              <a:rPr lang="en-US" dirty="0"/>
              <a:t>(A) </a:t>
            </a:r>
            <a:r>
              <a:rPr lang="en-US" dirty="0" smtClean="0"/>
              <a:t>Methylation </a:t>
            </a:r>
            <a:r>
              <a:rPr lang="en-US" dirty="0"/>
              <a:t>at 5 position of </a:t>
            </a:r>
            <a:r>
              <a:rPr lang="en-US" dirty="0" smtClean="0"/>
              <a:t>cytosine </a:t>
            </a:r>
            <a:r>
              <a:rPr lang="en-US" dirty="0"/>
              <a:t>moiety, </a:t>
            </a:r>
            <a:r>
              <a:rPr lang="en-US" dirty="0" smtClean="0"/>
              <a:t>catalyzed </a:t>
            </a:r>
            <a:r>
              <a:rPr lang="en-US" dirty="0"/>
              <a:t>by </a:t>
            </a:r>
            <a:r>
              <a:rPr lang="en-US" dirty="0" smtClean="0"/>
              <a:t>DNMT, </a:t>
            </a:r>
            <a:r>
              <a:rPr lang="en-US" dirty="0"/>
              <a:t>in the presence of </a:t>
            </a:r>
            <a:r>
              <a:rPr lang="en-US" i="1" dirty="0"/>
              <a:t>S</a:t>
            </a:r>
            <a:r>
              <a:rPr lang="en-US" dirty="0"/>
              <a:t>-</a:t>
            </a:r>
            <a:r>
              <a:rPr lang="en-US" dirty="0" err="1"/>
              <a:t>adenosyl</a:t>
            </a:r>
            <a:r>
              <a:rPr lang="en-US" dirty="0"/>
              <a:t>-methionine (SAM). (B) </a:t>
            </a:r>
            <a:r>
              <a:rPr lang="en-US" dirty="0" err="1"/>
              <a:t>Unmethylated</a:t>
            </a:r>
            <a:r>
              <a:rPr lang="en-US" dirty="0"/>
              <a:t> </a:t>
            </a:r>
            <a:r>
              <a:rPr lang="en-US" dirty="0" err="1"/>
              <a:t>CpGs</a:t>
            </a:r>
            <a:r>
              <a:rPr lang="en-US" dirty="0"/>
              <a:t> within the </a:t>
            </a:r>
            <a:r>
              <a:rPr lang="en-US" dirty="0" smtClean="0"/>
              <a:t>promoter </a:t>
            </a:r>
            <a:r>
              <a:rPr lang="en-US" dirty="0"/>
              <a:t>regulation region (dark brown) do not </a:t>
            </a:r>
            <a:r>
              <a:rPr lang="en-US" dirty="0" smtClean="0"/>
              <a:t>prevent transcription, gene is </a:t>
            </a:r>
            <a:r>
              <a:rPr lang="en-US" dirty="0"/>
              <a:t>expressed. When the </a:t>
            </a:r>
            <a:r>
              <a:rPr lang="en-US" dirty="0" smtClean="0"/>
              <a:t>DNA methylation of </a:t>
            </a:r>
            <a:r>
              <a:rPr lang="en-US" dirty="0" err="1"/>
              <a:t>CpGs</a:t>
            </a:r>
            <a:r>
              <a:rPr lang="en-US" dirty="0"/>
              <a:t> within the </a:t>
            </a:r>
            <a:r>
              <a:rPr lang="en-US" dirty="0" smtClean="0"/>
              <a:t>promoter, </a:t>
            </a:r>
            <a:r>
              <a:rPr lang="en-US" dirty="0"/>
              <a:t>gene becomes silenced.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248" y="1135275"/>
            <a:ext cx="3924637" cy="3091158"/>
          </a:xfrm>
          <a:prstGeom prst="rect">
            <a:avLst/>
          </a:prstGeom>
        </p:spPr>
      </p:pic>
      <p:sp>
        <p:nvSpPr>
          <p:cNvPr id="8" name="TextBox 7"/>
          <p:cNvSpPr txBox="1"/>
          <p:nvPr/>
        </p:nvSpPr>
        <p:spPr>
          <a:xfrm>
            <a:off x="721361" y="3017519"/>
            <a:ext cx="5209770" cy="646331"/>
          </a:xfrm>
          <a:prstGeom prst="rect">
            <a:avLst/>
          </a:prstGeom>
          <a:noFill/>
        </p:spPr>
        <p:txBody>
          <a:bodyPr wrap="square" rtlCol="0">
            <a:spAutoFit/>
          </a:bodyPr>
          <a:lstStyle/>
          <a:p>
            <a:pPr algn="just"/>
            <a:r>
              <a:rPr lang="en-GB" dirty="0" err="1"/>
              <a:t>Hypomethylation</a:t>
            </a:r>
            <a:r>
              <a:rPr lang="en-GB" dirty="0"/>
              <a:t> is a process that leads to </a:t>
            </a:r>
            <a:r>
              <a:rPr lang="en-GB" dirty="0">
                <a:solidFill>
                  <a:srgbClr val="FF0000"/>
                </a:solidFill>
              </a:rPr>
              <a:t>gene activation (oncogenes</a:t>
            </a:r>
            <a:r>
              <a:rPr lang="en-GB" dirty="0" smtClean="0">
                <a:solidFill>
                  <a:srgbClr val="FF0000"/>
                </a:solidFill>
              </a:rPr>
              <a:t>).</a:t>
            </a:r>
            <a:endParaRPr lang="en-US" dirty="0"/>
          </a:p>
        </p:txBody>
      </p:sp>
      <p:sp>
        <p:nvSpPr>
          <p:cNvPr id="9" name="Rectangle 8"/>
          <p:cNvSpPr/>
          <p:nvPr/>
        </p:nvSpPr>
        <p:spPr>
          <a:xfrm>
            <a:off x="721361" y="4226433"/>
            <a:ext cx="5209769" cy="1200329"/>
          </a:xfrm>
          <a:prstGeom prst="rect">
            <a:avLst/>
          </a:prstGeom>
        </p:spPr>
        <p:txBody>
          <a:bodyPr wrap="square">
            <a:spAutoFit/>
          </a:bodyPr>
          <a:lstStyle/>
          <a:p>
            <a:pPr algn="just"/>
            <a:r>
              <a:rPr lang="en-US" dirty="0" err="1"/>
              <a:t>Hypermethylated</a:t>
            </a:r>
            <a:r>
              <a:rPr lang="en-US" dirty="0"/>
              <a:t> is a process that leads to </a:t>
            </a:r>
            <a:r>
              <a:rPr lang="en-US" dirty="0">
                <a:solidFill>
                  <a:srgbClr val="FF0000"/>
                </a:solidFill>
              </a:rPr>
              <a:t>gene inactivation </a:t>
            </a:r>
            <a:r>
              <a:rPr lang="en-US" dirty="0"/>
              <a:t>(Tumor suppressor genes). </a:t>
            </a:r>
            <a:r>
              <a:rPr lang="en-GB" dirty="0"/>
              <a:t>which suggested </a:t>
            </a:r>
            <a:r>
              <a:rPr lang="en-GB" dirty="0">
                <a:solidFill>
                  <a:srgbClr val="FF0000"/>
                </a:solidFill>
              </a:rPr>
              <a:t>an increase of </a:t>
            </a:r>
            <a:r>
              <a:rPr lang="en-GB" i="1" dirty="0">
                <a:solidFill>
                  <a:srgbClr val="FF0000"/>
                </a:solidFill>
              </a:rPr>
              <a:t>DNMTs</a:t>
            </a:r>
            <a:r>
              <a:rPr lang="en-GB" dirty="0">
                <a:solidFill>
                  <a:srgbClr val="FF0000"/>
                </a:solidFill>
              </a:rPr>
              <a:t> </a:t>
            </a:r>
            <a:r>
              <a:rPr lang="en-GB" dirty="0"/>
              <a:t>enzymes activity in cancer cells compared to normal cells.</a:t>
            </a:r>
            <a:r>
              <a:rPr lang="en-US" dirty="0"/>
              <a:t> </a:t>
            </a:r>
          </a:p>
        </p:txBody>
      </p:sp>
    </p:spTree>
    <p:extLst>
      <p:ext uri="{BB962C8B-B14F-4D97-AF65-F5344CB8AC3E}">
        <p14:creationId xmlns:p14="http://schemas.microsoft.com/office/powerpoint/2010/main" val="28086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70626" y="1133771"/>
            <a:ext cx="4436100" cy="3376800"/>
          </a:xfrm>
          <a:prstGeom prst="rect">
            <a:avLst/>
          </a:prstGeom>
        </p:spPr>
      </p:pic>
      <p:sp>
        <p:nvSpPr>
          <p:cNvPr id="6" name="Rectangle 5"/>
          <p:cNvSpPr/>
          <p:nvPr/>
        </p:nvSpPr>
        <p:spPr>
          <a:xfrm>
            <a:off x="3305694" y="4970842"/>
            <a:ext cx="4948844" cy="1200329"/>
          </a:xfrm>
          <a:prstGeom prst="rect">
            <a:avLst/>
          </a:prstGeom>
        </p:spPr>
        <p:txBody>
          <a:bodyPr wrap="square">
            <a:spAutoFit/>
          </a:bodyPr>
          <a:lstStyle/>
          <a:p>
            <a:pPr algn="just"/>
            <a:r>
              <a:rPr lang="en-US" dirty="0" smtClean="0"/>
              <a:t>A- DNMT1 attaches </a:t>
            </a:r>
            <a:r>
              <a:rPr lang="en-US" dirty="0"/>
              <a:t>methyl groups to the </a:t>
            </a:r>
            <a:r>
              <a:rPr lang="en-US" dirty="0" err="1"/>
              <a:t>hemimethylated</a:t>
            </a:r>
            <a:r>
              <a:rPr lang="en-US" dirty="0"/>
              <a:t> DNA </a:t>
            </a:r>
            <a:r>
              <a:rPr lang="en-US" dirty="0" smtClean="0"/>
              <a:t>during replication. B-DNMT3A </a:t>
            </a:r>
            <a:r>
              <a:rPr lang="en-US" dirty="0"/>
              <a:t>and DNMT3B can </a:t>
            </a:r>
            <a:r>
              <a:rPr lang="en-US" dirty="0" smtClean="0"/>
              <a:t>bind methyl groups </a:t>
            </a:r>
            <a:r>
              <a:rPr lang="en-US" dirty="0"/>
              <a:t>to </a:t>
            </a:r>
            <a:r>
              <a:rPr lang="en-US" dirty="0" err="1"/>
              <a:t>CpG</a:t>
            </a:r>
            <a:r>
              <a:rPr lang="en-US" dirty="0"/>
              <a:t> dinucleotides of </a:t>
            </a:r>
            <a:r>
              <a:rPr lang="en-US" dirty="0" err="1"/>
              <a:t>unmethylated</a:t>
            </a:r>
            <a:r>
              <a:rPr lang="en-US" dirty="0"/>
              <a:t> DNA.</a:t>
            </a:r>
          </a:p>
        </p:txBody>
      </p:sp>
    </p:spTree>
    <p:extLst>
      <p:ext uri="{BB962C8B-B14F-4D97-AF65-F5344CB8AC3E}">
        <p14:creationId xmlns:p14="http://schemas.microsoft.com/office/powerpoint/2010/main" val="120884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885" y="749838"/>
            <a:ext cx="3366627" cy="369332"/>
          </a:xfrm>
          <a:prstGeom prst="rect">
            <a:avLst/>
          </a:prstGeom>
          <a:noFill/>
        </p:spPr>
        <p:txBody>
          <a:bodyPr wrap="none" rtlCol="0">
            <a:spAutoFit/>
          </a:bodyPr>
          <a:lstStyle/>
          <a:p>
            <a:r>
              <a:rPr lang="en-US" dirty="0" smtClean="0"/>
              <a:t>Methylation and gene expression:</a:t>
            </a:r>
            <a:endParaRPr lang="en-US" dirty="0"/>
          </a:p>
        </p:txBody>
      </p:sp>
      <p:sp>
        <p:nvSpPr>
          <p:cNvPr id="6" name="Rectangle 5"/>
          <p:cNvSpPr/>
          <p:nvPr/>
        </p:nvSpPr>
        <p:spPr>
          <a:xfrm>
            <a:off x="4139429" y="5688449"/>
            <a:ext cx="8052571" cy="1169551"/>
          </a:xfrm>
          <a:prstGeom prst="rect">
            <a:avLst/>
          </a:prstGeom>
        </p:spPr>
        <p:txBody>
          <a:bodyPr wrap="square">
            <a:spAutoFit/>
          </a:bodyPr>
          <a:lstStyle/>
          <a:p>
            <a:pPr algn="just"/>
            <a:r>
              <a:rPr lang="en-US" sz="1400" dirty="0" smtClean="0"/>
              <a:t>inhibition </a:t>
            </a:r>
            <a:r>
              <a:rPr lang="en-US" sz="1400" dirty="0"/>
              <a:t>of transcription via </a:t>
            </a:r>
            <a:r>
              <a:rPr lang="en-US" sz="1400" dirty="0" err="1"/>
              <a:t>CpG</a:t>
            </a:r>
            <a:r>
              <a:rPr lang="en-US" sz="1400" dirty="0"/>
              <a:t> dinucleotide </a:t>
            </a:r>
            <a:r>
              <a:rPr lang="en-US" sz="1400" dirty="0" smtClean="0"/>
              <a:t>methylation. A- Promoter </a:t>
            </a:r>
            <a:r>
              <a:rPr lang="en-US" sz="1400" dirty="0"/>
              <a:t>sequence binds </a:t>
            </a:r>
            <a:r>
              <a:rPr lang="en-US" sz="1400" dirty="0" smtClean="0"/>
              <a:t>transcription factors </a:t>
            </a:r>
            <a:r>
              <a:rPr lang="en-US" sz="1400" dirty="0"/>
              <a:t>(TFs) and RNA </a:t>
            </a:r>
            <a:r>
              <a:rPr lang="en-US" sz="1400" dirty="0" smtClean="0"/>
              <a:t>polymerase II </a:t>
            </a:r>
            <a:r>
              <a:rPr lang="en-US" sz="1400" dirty="0"/>
              <a:t>(POL II) that initiates </a:t>
            </a:r>
            <a:r>
              <a:rPr lang="en-US" sz="1400" dirty="0" smtClean="0"/>
              <a:t>transcription. B- Methylation </a:t>
            </a:r>
            <a:r>
              <a:rPr lang="en-US" sz="1400" dirty="0"/>
              <a:t>of </a:t>
            </a:r>
            <a:r>
              <a:rPr lang="en-US" sz="1400" dirty="0" err="1"/>
              <a:t>CpG</a:t>
            </a:r>
            <a:r>
              <a:rPr lang="en-US" sz="1400" dirty="0"/>
              <a:t> </a:t>
            </a:r>
            <a:r>
              <a:rPr lang="en-US" sz="1400" dirty="0" smtClean="0"/>
              <a:t>within promoter </a:t>
            </a:r>
            <a:r>
              <a:rPr lang="en-US" sz="1400" dirty="0"/>
              <a:t>binding site directly inhibits </a:t>
            </a:r>
            <a:r>
              <a:rPr lang="en-US" sz="1400" dirty="0" smtClean="0"/>
              <a:t>TFs binding and represses transcription. C- Methylated </a:t>
            </a:r>
            <a:r>
              <a:rPr lang="en-US" sz="1400" dirty="0"/>
              <a:t>DNA binds m5CpG binding (</a:t>
            </a:r>
            <a:r>
              <a:rPr lang="en-US" sz="1400" dirty="0" err="1" smtClean="0"/>
              <a:t>MeCPs</a:t>
            </a:r>
            <a:r>
              <a:rPr lang="en-US" sz="1400" dirty="0" smtClean="0"/>
              <a:t>) and </a:t>
            </a:r>
            <a:r>
              <a:rPr lang="en-US" sz="1400" dirty="0"/>
              <a:t>m5CpG-binding domain (MBDs) proteins forming spatial </a:t>
            </a:r>
            <a:r>
              <a:rPr lang="en-US" sz="1400" dirty="0" smtClean="0"/>
              <a:t>obstacle that </a:t>
            </a:r>
            <a:r>
              <a:rPr lang="en-US" sz="1400" dirty="0"/>
              <a:t>prevents binding of TFs to promoter sequence.</a:t>
            </a:r>
          </a:p>
        </p:txBody>
      </p:sp>
      <p:sp>
        <p:nvSpPr>
          <p:cNvPr id="7" name="TextBox 6"/>
          <p:cNvSpPr txBox="1"/>
          <p:nvPr/>
        </p:nvSpPr>
        <p:spPr>
          <a:xfrm>
            <a:off x="571885" y="1405621"/>
            <a:ext cx="4621877" cy="2585323"/>
          </a:xfrm>
          <a:prstGeom prst="rect">
            <a:avLst/>
          </a:prstGeom>
          <a:noFill/>
        </p:spPr>
        <p:txBody>
          <a:bodyPr wrap="square" rtlCol="0">
            <a:spAutoFit/>
          </a:bodyPr>
          <a:lstStyle/>
          <a:p>
            <a:pPr algn="just"/>
            <a:r>
              <a:rPr lang="en-US" dirty="0" smtClean="0"/>
              <a:t>Two mechanism contribute to gene silencing:</a:t>
            </a:r>
          </a:p>
          <a:p>
            <a:pPr algn="just"/>
            <a:endParaRPr lang="en-US" dirty="0" smtClean="0"/>
          </a:p>
          <a:p>
            <a:pPr algn="just"/>
            <a:r>
              <a:rPr lang="en-US" dirty="0" smtClean="0"/>
              <a:t>1- </a:t>
            </a:r>
            <a:r>
              <a:rPr lang="en-US" dirty="0"/>
              <a:t>DNA methylation </a:t>
            </a:r>
            <a:r>
              <a:rPr lang="en-US" dirty="0" smtClean="0">
                <a:solidFill>
                  <a:srgbClr val="FF0000"/>
                </a:solidFill>
              </a:rPr>
              <a:t>prevents </a:t>
            </a:r>
            <a:r>
              <a:rPr lang="en-US" dirty="0">
                <a:solidFill>
                  <a:srgbClr val="FF0000"/>
                </a:solidFill>
              </a:rPr>
              <a:t>the binding</a:t>
            </a:r>
          </a:p>
          <a:p>
            <a:pPr algn="just"/>
            <a:r>
              <a:rPr lang="en-US" dirty="0">
                <a:solidFill>
                  <a:srgbClr val="FF0000"/>
                </a:solidFill>
              </a:rPr>
              <a:t>of transcription factors </a:t>
            </a:r>
            <a:r>
              <a:rPr lang="en-US" dirty="0" smtClean="0">
                <a:solidFill>
                  <a:srgbClr val="FF0000"/>
                </a:solidFill>
              </a:rPr>
              <a:t> </a:t>
            </a:r>
            <a:r>
              <a:rPr lang="en-US" dirty="0"/>
              <a:t>to their binding sites </a:t>
            </a:r>
            <a:r>
              <a:rPr lang="en-US" dirty="0">
                <a:solidFill>
                  <a:srgbClr val="FF0000"/>
                </a:solidFill>
              </a:rPr>
              <a:t>within </a:t>
            </a:r>
            <a:r>
              <a:rPr lang="en-US" dirty="0" smtClean="0">
                <a:solidFill>
                  <a:srgbClr val="FF0000"/>
                </a:solidFill>
              </a:rPr>
              <a:t>promoter sequence</a:t>
            </a:r>
            <a:r>
              <a:rPr lang="en-US" dirty="0" smtClean="0"/>
              <a:t>.</a:t>
            </a:r>
          </a:p>
          <a:p>
            <a:pPr algn="just"/>
            <a:endParaRPr lang="en-US" dirty="0"/>
          </a:p>
          <a:p>
            <a:pPr algn="just"/>
            <a:r>
              <a:rPr lang="en-US" dirty="0" smtClean="0"/>
              <a:t>2- Inhibition the </a:t>
            </a:r>
            <a:r>
              <a:rPr lang="en-US" dirty="0"/>
              <a:t>binding </a:t>
            </a:r>
            <a:r>
              <a:rPr lang="en-US" dirty="0" smtClean="0"/>
              <a:t>of transcription factor via recruiting </a:t>
            </a:r>
            <a:r>
              <a:rPr lang="en-US" dirty="0" smtClean="0">
                <a:solidFill>
                  <a:srgbClr val="FF0000"/>
                </a:solidFill>
              </a:rPr>
              <a:t>m5CpG-binding (</a:t>
            </a:r>
            <a:r>
              <a:rPr lang="en-US" dirty="0" err="1" smtClean="0">
                <a:solidFill>
                  <a:srgbClr val="FF0000"/>
                </a:solidFill>
              </a:rPr>
              <a:t>MeCP</a:t>
            </a:r>
            <a:r>
              <a:rPr lang="en-US" dirty="0">
                <a:solidFill>
                  <a:srgbClr val="FF0000"/>
                </a:solidFill>
              </a:rPr>
              <a:t>) </a:t>
            </a:r>
            <a:r>
              <a:rPr lang="en-US" dirty="0"/>
              <a:t>and </a:t>
            </a:r>
            <a:r>
              <a:rPr lang="en-US" dirty="0">
                <a:solidFill>
                  <a:srgbClr val="FF0000"/>
                </a:solidFill>
              </a:rPr>
              <a:t>m5CpG-binding domain (MBD) </a:t>
            </a:r>
            <a:r>
              <a:rPr lang="en-US" dirty="0" smtClean="0">
                <a:solidFill>
                  <a:srgbClr val="FF0000"/>
                </a:solidFill>
              </a:rPr>
              <a:t>proteins</a:t>
            </a:r>
            <a:r>
              <a:rPr lang="en-US" dirty="0" smtClean="0"/>
              <a:t>.</a:t>
            </a:r>
            <a:endParaRPr lang="en-US" dirty="0"/>
          </a:p>
        </p:txBody>
      </p:sp>
      <p:pic>
        <p:nvPicPr>
          <p:cNvPr id="8" name="Picture 7"/>
          <p:cNvPicPr>
            <a:picLocks noChangeAspect="1"/>
          </p:cNvPicPr>
          <p:nvPr/>
        </p:nvPicPr>
        <p:blipFill>
          <a:blip r:embed="rId2"/>
          <a:stretch>
            <a:fillRect/>
          </a:stretch>
        </p:blipFill>
        <p:spPr>
          <a:xfrm>
            <a:off x="6363759" y="69382"/>
            <a:ext cx="3720600" cy="5619067"/>
          </a:xfrm>
          <a:prstGeom prst="rect">
            <a:avLst/>
          </a:prstGeom>
        </p:spPr>
      </p:pic>
    </p:spTree>
    <p:extLst>
      <p:ext uri="{BB962C8B-B14F-4D97-AF65-F5344CB8AC3E}">
        <p14:creationId xmlns:p14="http://schemas.microsoft.com/office/powerpoint/2010/main" val="305086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8393" y="914555"/>
            <a:ext cx="2988734" cy="369332"/>
          </a:xfrm>
          <a:prstGeom prst="rect">
            <a:avLst/>
          </a:prstGeom>
          <a:noFill/>
        </p:spPr>
        <p:txBody>
          <a:bodyPr wrap="square" rtlCol="0">
            <a:spAutoFit/>
          </a:bodyPr>
          <a:lstStyle/>
          <a:p>
            <a:r>
              <a:rPr lang="en-US" dirty="0" smtClean="0"/>
              <a:t>Drugs used in clinical trial:</a:t>
            </a:r>
            <a:endParaRPr lang="en-US" dirty="0"/>
          </a:p>
        </p:txBody>
      </p:sp>
      <p:sp>
        <p:nvSpPr>
          <p:cNvPr id="5" name="TextBox 4"/>
          <p:cNvSpPr txBox="1"/>
          <p:nvPr/>
        </p:nvSpPr>
        <p:spPr>
          <a:xfrm>
            <a:off x="1408393" y="2059738"/>
            <a:ext cx="5225163" cy="1754326"/>
          </a:xfrm>
          <a:prstGeom prst="rect">
            <a:avLst/>
          </a:prstGeom>
          <a:noFill/>
        </p:spPr>
        <p:txBody>
          <a:bodyPr wrap="square" rtlCol="0">
            <a:spAutoFit/>
          </a:bodyPr>
          <a:lstStyle/>
          <a:p>
            <a:r>
              <a:rPr lang="en-US" dirty="0"/>
              <a:t>5-Aza-2</a:t>
            </a:r>
            <a:r>
              <a:rPr lang="en-US" dirty="0" smtClean="0"/>
              <a:t>’- deoxycytidine </a:t>
            </a:r>
            <a:r>
              <a:rPr lang="en-US" dirty="0"/>
              <a:t>(5-aza-CdR) </a:t>
            </a:r>
            <a:r>
              <a:rPr lang="en-US" dirty="0" smtClean="0"/>
              <a:t>and </a:t>
            </a:r>
            <a:r>
              <a:rPr lang="it-IT" dirty="0"/>
              <a:t>5-azacytidine </a:t>
            </a:r>
            <a:r>
              <a:rPr lang="en-US" dirty="0" smtClean="0"/>
              <a:t>which </a:t>
            </a:r>
            <a:r>
              <a:rPr lang="en-US" dirty="0"/>
              <a:t>is </a:t>
            </a:r>
            <a:r>
              <a:rPr lang="en-US" dirty="0">
                <a:solidFill>
                  <a:srgbClr val="FF0000"/>
                </a:solidFill>
              </a:rPr>
              <a:t>incorporated</a:t>
            </a:r>
            <a:r>
              <a:rPr lang="en-US" dirty="0"/>
              <a:t> </a:t>
            </a:r>
            <a:r>
              <a:rPr lang="en-US" dirty="0" smtClean="0"/>
              <a:t>into </a:t>
            </a:r>
            <a:r>
              <a:rPr lang="en-US" dirty="0"/>
              <a:t>DNA and inactivates </a:t>
            </a:r>
            <a:r>
              <a:rPr lang="en-US" dirty="0" smtClean="0"/>
              <a:t>DNMTs.</a:t>
            </a:r>
          </a:p>
          <a:p>
            <a:endParaRPr lang="en-US" dirty="0"/>
          </a:p>
          <a:p>
            <a:r>
              <a:rPr lang="en-US" dirty="0"/>
              <a:t>A</a:t>
            </a:r>
            <a:r>
              <a:rPr lang="en-US" dirty="0" smtClean="0"/>
              <a:t>ntisense oligonucleotide which </a:t>
            </a:r>
            <a:r>
              <a:rPr lang="en-US" dirty="0">
                <a:solidFill>
                  <a:srgbClr val="FF0000"/>
                </a:solidFill>
              </a:rPr>
              <a:t>induces degradation of </a:t>
            </a:r>
            <a:r>
              <a:rPr lang="en-US" dirty="0" smtClean="0">
                <a:solidFill>
                  <a:srgbClr val="FF0000"/>
                </a:solidFill>
              </a:rPr>
              <a:t>DNMT1 mRNA</a:t>
            </a:r>
            <a:r>
              <a:rPr lang="en-US" dirty="0" smtClean="0"/>
              <a:t> </a:t>
            </a:r>
            <a:r>
              <a:rPr lang="en-US" dirty="0"/>
              <a:t>and inhibits enzyme </a:t>
            </a:r>
            <a:r>
              <a:rPr lang="en-US" dirty="0" smtClean="0"/>
              <a:t>biosynthesis.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828" y="834999"/>
            <a:ext cx="4577632" cy="5188002"/>
          </a:xfrm>
          <a:prstGeom prst="rect">
            <a:avLst/>
          </a:prstGeom>
        </p:spPr>
      </p:pic>
    </p:spTree>
    <p:extLst>
      <p:ext uri="{BB962C8B-B14F-4D97-AF65-F5344CB8AC3E}">
        <p14:creationId xmlns:p14="http://schemas.microsoft.com/office/powerpoint/2010/main" val="204171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5302" y="1014154"/>
            <a:ext cx="2799320" cy="369332"/>
          </a:xfrm>
          <a:prstGeom prst="rect">
            <a:avLst/>
          </a:prstGeom>
          <a:noFill/>
        </p:spPr>
        <p:txBody>
          <a:bodyPr wrap="square" rtlCol="0">
            <a:spAutoFit/>
          </a:bodyPr>
          <a:lstStyle/>
          <a:p>
            <a:r>
              <a:rPr lang="en-US" dirty="0" smtClean="0"/>
              <a:t>Histone modification:</a:t>
            </a:r>
            <a:endParaRPr lang="en-US" dirty="0"/>
          </a:p>
        </p:txBody>
      </p:sp>
      <p:sp>
        <p:nvSpPr>
          <p:cNvPr id="6" name="TextBox 5"/>
          <p:cNvSpPr txBox="1"/>
          <p:nvPr/>
        </p:nvSpPr>
        <p:spPr>
          <a:xfrm>
            <a:off x="1895302" y="1704248"/>
            <a:ext cx="7210736" cy="1200329"/>
          </a:xfrm>
          <a:prstGeom prst="rect">
            <a:avLst/>
          </a:prstGeom>
          <a:noFill/>
        </p:spPr>
        <p:txBody>
          <a:bodyPr wrap="square" rtlCol="0">
            <a:spAutoFit/>
          </a:bodyPr>
          <a:lstStyle/>
          <a:p>
            <a:pPr algn="just"/>
            <a:r>
              <a:rPr lang="en-GB" dirty="0"/>
              <a:t>H</a:t>
            </a:r>
            <a:r>
              <a:rPr lang="en-GB" dirty="0" smtClean="0"/>
              <a:t>istone </a:t>
            </a:r>
            <a:r>
              <a:rPr lang="en-GB" dirty="0"/>
              <a:t>proteins (H2A, H2B, H3 and H4) have N- and C- terminals that form histone tails, where post-translation modifications often take place </a:t>
            </a:r>
            <a:r>
              <a:rPr lang="en-GB" dirty="0">
                <a:solidFill>
                  <a:srgbClr val="FF0000"/>
                </a:solidFill>
              </a:rPr>
              <a:t>causing changes of chromatin structure</a:t>
            </a:r>
            <a:r>
              <a:rPr lang="en-GB" dirty="0"/>
              <a:t>, including phosphorylation, methylation, and </a:t>
            </a:r>
            <a:r>
              <a:rPr lang="en-GB" dirty="0" smtClean="0"/>
              <a:t>acetylation.</a:t>
            </a:r>
            <a:endParaRPr lang="en-US" dirty="0"/>
          </a:p>
        </p:txBody>
      </p:sp>
      <p:sp>
        <p:nvSpPr>
          <p:cNvPr id="7" name="TextBox 6"/>
          <p:cNvSpPr txBox="1"/>
          <p:nvPr/>
        </p:nvSpPr>
        <p:spPr>
          <a:xfrm>
            <a:off x="1895302" y="3225339"/>
            <a:ext cx="7032567" cy="2585323"/>
          </a:xfrm>
          <a:prstGeom prst="rect">
            <a:avLst/>
          </a:prstGeom>
          <a:noFill/>
        </p:spPr>
        <p:txBody>
          <a:bodyPr wrap="square" rtlCol="0">
            <a:spAutoFit/>
          </a:bodyPr>
          <a:lstStyle/>
          <a:p>
            <a:r>
              <a:rPr lang="en-US" dirty="0" smtClean="0"/>
              <a:t>Histone acetylation:</a:t>
            </a:r>
          </a:p>
          <a:p>
            <a:endParaRPr lang="en-US" dirty="0"/>
          </a:p>
          <a:p>
            <a:pPr algn="just"/>
            <a:r>
              <a:rPr lang="en-GB" dirty="0"/>
              <a:t>H</a:t>
            </a:r>
            <a:r>
              <a:rPr lang="en-GB" dirty="0" smtClean="0"/>
              <a:t>istone </a:t>
            </a:r>
            <a:r>
              <a:rPr lang="en-GB" dirty="0"/>
              <a:t>acetyl transferase (</a:t>
            </a:r>
            <a:r>
              <a:rPr lang="en-GB" i="1" dirty="0" smtClean="0"/>
              <a:t>HAT</a:t>
            </a:r>
            <a:r>
              <a:rPr lang="en-GB" dirty="0" smtClean="0"/>
              <a:t>): tend to </a:t>
            </a:r>
            <a:r>
              <a:rPr lang="en-GB" dirty="0" smtClean="0">
                <a:solidFill>
                  <a:srgbClr val="FF0000"/>
                </a:solidFill>
              </a:rPr>
              <a:t>add acetyl group</a:t>
            </a:r>
            <a:r>
              <a:rPr lang="en-GB" dirty="0" smtClean="0"/>
              <a:t> on lysine </a:t>
            </a:r>
            <a:r>
              <a:rPr lang="en-GB" dirty="0"/>
              <a:t>residue on histone tail, which leads to </a:t>
            </a:r>
            <a:r>
              <a:rPr lang="en-GB" dirty="0">
                <a:solidFill>
                  <a:srgbClr val="FF0000"/>
                </a:solidFill>
              </a:rPr>
              <a:t>chromatin becoming permissive </a:t>
            </a:r>
            <a:r>
              <a:rPr lang="en-GB" dirty="0"/>
              <a:t>and as </a:t>
            </a:r>
            <a:r>
              <a:rPr lang="en-GB" dirty="0">
                <a:solidFill>
                  <a:srgbClr val="FF0000"/>
                </a:solidFill>
              </a:rPr>
              <a:t>a consequence a transcription process </a:t>
            </a:r>
            <a:r>
              <a:rPr lang="en-GB" dirty="0"/>
              <a:t>takes </a:t>
            </a:r>
            <a:r>
              <a:rPr lang="en-GB" dirty="0" smtClean="0"/>
              <a:t>place. </a:t>
            </a:r>
          </a:p>
          <a:p>
            <a:endParaRPr lang="en-GB" dirty="0" smtClean="0"/>
          </a:p>
          <a:p>
            <a:endParaRPr lang="en-GB" dirty="0"/>
          </a:p>
          <a:p>
            <a:r>
              <a:rPr lang="en-GB" dirty="0" smtClean="0"/>
              <a:t>Histone </a:t>
            </a:r>
            <a:r>
              <a:rPr lang="en-GB" dirty="0"/>
              <a:t>deacetylase (</a:t>
            </a:r>
            <a:r>
              <a:rPr lang="en-GB" i="1" dirty="0"/>
              <a:t>HDAC</a:t>
            </a:r>
            <a:r>
              <a:rPr lang="en-GB" dirty="0" smtClean="0"/>
              <a:t>): tend to </a:t>
            </a:r>
            <a:r>
              <a:rPr lang="en-GB" dirty="0" smtClean="0">
                <a:solidFill>
                  <a:srgbClr val="FF0000"/>
                </a:solidFill>
              </a:rPr>
              <a:t>remove </a:t>
            </a:r>
            <a:r>
              <a:rPr lang="en-GB" dirty="0">
                <a:solidFill>
                  <a:srgbClr val="FF0000"/>
                </a:solidFill>
              </a:rPr>
              <a:t>an acetyl group</a:t>
            </a:r>
            <a:r>
              <a:rPr lang="en-GB" dirty="0"/>
              <a:t>, causing stability of chromatin structure and </a:t>
            </a:r>
            <a:r>
              <a:rPr lang="en-GB" dirty="0">
                <a:solidFill>
                  <a:srgbClr val="FF0000"/>
                </a:solidFill>
              </a:rPr>
              <a:t>expression </a:t>
            </a:r>
            <a:r>
              <a:rPr lang="en-GB" dirty="0" smtClean="0">
                <a:solidFill>
                  <a:srgbClr val="FF0000"/>
                </a:solidFill>
              </a:rPr>
              <a:t>inhibition.</a:t>
            </a:r>
            <a:endParaRPr lang="en-US" dirty="0">
              <a:solidFill>
                <a:srgbClr val="FF0000"/>
              </a:solidFill>
            </a:endParaRPr>
          </a:p>
        </p:txBody>
      </p:sp>
    </p:spTree>
    <p:extLst>
      <p:ext uri="{BB962C8B-B14F-4D97-AF65-F5344CB8AC3E}">
        <p14:creationId xmlns:p14="http://schemas.microsoft.com/office/powerpoint/2010/main" val="257520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508" y="1265767"/>
            <a:ext cx="5734050" cy="4038600"/>
          </a:xfrm>
          <a:prstGeom prst="rect">
            <a:avLst/>
          </a:prstGeom>
        </p:spPr>
      </p:pic>
      <p:sp>
        <p:nvSpPr>
          <p:cNvPr id="5" name="TextBox 4"/>
          <p:cNvSpPr txBox="1"/>
          <p:nvPr/>
        </p:nvSpPr>
        <p:spPr>
          <a:xfrm>
            <a:off x="9540240" y="681337"/>
            <a:ext cx="1367554" cy="369332"/>
          </a:xfrm>
          <a:prstGeom prst="rect">
            <a:avLst/>
          </a:prstGeom>
          <a:noFill/>
        </p:spPr>
        <p:txBody>
          <a:bodyPr wrap="none" rtlCol="0">
            <a:spAutoFit/>
          </a:bodyPr>
          <a:lstStyle/>
          <a:p>
            <a:r>
              <a:rPr lang="en-US" dirty="0" smtClean="0"/>
              <a:t>Acetyl group</a:t>
            </a:r>
            <a:endParaRPr lang="en-US" dirty="0"/>
          </a:p>
        </p:txBody>
      </p:sp>
      <p:cxnSp>
        <p:nvCxnSpPr>
          <p:cNvPr id="6" name="Straight Arrow Connector 5"/>
          <p:cNvCxnSpPr>
            <a:stCxn id="5" idx="2"/>
          </p:cNvCxnSpPr>
          <p:nvPr/>
        </p:nvCxnSpPr>
        <p:spPr>
          <a:xfrm>
            <a:off x="10224017" y="1050669"/>
            <a:ext cx="0" cy="520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9359581" y="1544690"/>
            <a:ext cx="1750672" cy="369332"/>
          </a:xfrm>
          <a:prstGeom prst="rect">
            <a:avLst/>
          </a:prstGeom>
          <a:noFill/>
        </p:spPr>
        <p:txBody>
          <a:bodyPr wrap="none" rtlCol="0">
            <a:spAutoFit/>
          </a:bodyPr>
          <a:lstStyle/>
          <a:p>
            <a:r>
              <a:rPr lang="en-US" dirty="0" smtClean="0"/>
              <a:t>remove + charge</a:t>
            </a:r>
            <a:endParaRPr lang="en-US" dirty="0"/>
          </a:p>
        </p:txBody>
      </p:sp>
      <p:cxnSp>
        <p:nvCxnSpPr>
          <p:cNvPr id="8" name="Straight Arrow Connector 7"/>
          <p:cNvCxnSpPr/>
          <p:nvPr/>
        </p:nvCxnSpPr>
        <p:spPr>
          <a:xfrm>
            <a:off x="10224016" y="1914022"/>
            <a:ext cx="0" cy="520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9089641" y="2408043"/>
            <a:ext cx="2290552" cy="1200329"/>
          </a:xfrm>
          <a:prstGeom prst="rect">
            <a:avLst/>
          </a:prstGeom>
        </p:spPr>
        <p:txBody>
          <a:bodyPr wrap="square">
            <a:spAutoFit/>
          </a:bodyPr>
          <a:lstStyle/>
          <a:p>
            <a:pPr algn="ctr"/>
            <a:r>
              <a:rPr lang="en-US" dirty="0" smtClean="0"/>
              <a:t>Decrease interaction between histone and negatively charged DNA</a:t>
            </a:r>
            <a:endParaRPr lang="en-US" dirty="0"/>
          </a:p>
        </p:txBody>
      </p:sp>
      <p:cxnSp>
        <p:nvCxnSpPr>
          <p:cNvPr id="10" name="Straight Arrow Connector 9"/>
          <p:cNvCxnSpPr/>
          <p:nvPr/>
        </p:nvCxnSpPr>
        <p:spPr>
          <a:xfrm>
            <a:off x="10234917" y="3539622"/>
            <a:ext cx="0" cy="520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9148908" y="4139786"/>
            <a:ext cx="2290552" cy="923330"/>
          </a:xfrm>
          <a:prstGeom prst="rect">
            <a:avLst/>
          </a:prstGeom>
        </p:spPr>
        <p:txBody>
          <a:bodyPr wrap="square">
            <a:spAutoFit/>
          </a:bodyPr>
          <a:lstStyle/>
          <a:p>
            <a:pPr algn="ctr"/>
            <a:r>
              <a:rPr lang="en-US" dirty="0" smtClean="0"/>
              <a:t>packed chromatin converts to unpacked chromatin</a:t>
            </a:r>
            <a:endParaRPr lang="en-US" dirty="0"/>
          </a:p>
        </p:txBody>
      </p:sp>
      <p:cxnSp>
        <p:nvCxnSpPr>
          <p:cNvPr id="12" name="Straight Arrow Connector 11"/>
          <p:cNvCxnSpPr/>
          <p:nvPr/>
        </p:nvCxnSpPr>
        <p:spPr>
          <a:xfrm>
            <a:off x="10294184" y="5063116"/>
            <a:ext cx="0" cy="520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9148908" y="5785416"/>
            <a:ext cx="2290552" cy="646331"/>
          </a:xfrm>
          <a:prstGeom prst="rect">
            <a:avLst/>
          </a:prstGeom>
        </p:spPr>
        <p:txBody>
          <a:bodyPr wrap="square">
            <a:spAutoFit/>
          </a:bodyPr>
          <a:lstStyle/>
          <a:p>
            <a:pPr algn="ctr"/>
            <a:r>
              <a:rPr lang="en-US" dirty="0"/>
              <a:t>I</a:t>
            </a:r>
            <a:r>
              <a:rPr lang="en-US" dirty="0" smtClean="0"/>
              <a:t>ncrease</a:t>
            </a:r>
            <a:endParaRPr lang="en-US" dirty="0"/>
          </a:p>
          <a:p>
            <a:pPr algn="ctr"/>
            <a:r>
              <a:rPr lang="en-US" dirty="0" smtClean="0"/>
              <a:t>Gene expression</a:t>
            </a:r>
            <a:endParaRPr lang="en-US" dirty="0"/>
          </a:p>
        </p:txBody>
      </p:sp>
    </p:spTree>
    <p:extLst>
      <p:ext uri="{BB962C8B-B14F-4D97-AF65-F5344CB8AC3E}">
        <p14:creationId xmlns:p14="http://schemas.microsoft.com/office/powerpoint/2010/main" val="118869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4475" y="1157239"/>
            <a:ext cx="2636940" cy="369332"/>
          </a:xfrm>
          <a:prstGeom prst="rect">
            <a:avLst/>
          </a:prstGeom>
        </p:spPr>
        <p:txBody>
          <a:bodyPr wrap="none">
            <a:spAutoFit/>
          </a:bodyPr>
          <a:lstStyle/>
          <a:p>
            <a:r>
              <a:rPr lang="en-US" dirty="0"/>
              <a:t>Drugs used in clinical trial:</a:t>
            </a:r>
          </a:p>
        </p:txBody>
      </p:sp>
      <p:sp>
        <p:nvSpPr>
          <p:cNvPr id="5" name="Rectangle 4"/>
          <p:cNvSpPr/>
          <p:nvPr/>
        </p:nvSpPr>
        <p:spPr>
          <a:xfrm>
            <a:off x="1314475" y="1939236"/>
            <a:ext cx="4921925" cy="369332"/>
          </a:xfrm>
          <a:prstGeom prst="rect">
            <a:avLst/>
          </a:prstGeom>
        </p:spPr>
        <p:txBody>
          <a:bodyPr wrap="none">
            <a:spAutoFit/>
          </a:bodyPr>
          <a:lstStyle/>
          <a:p>
            <a:r>
              <a:rPr lang="en-US" dirty="0">
                <a:solidFill>
                  <a:srgbClr val="000000"/>
                </a:solidFill>
              </a:rPr>
              <a:t>Two HDAC </a:t>
            </a:r>
            <a:r>
              <a:rPr lang="en-US" dirty="0" smtClean="0">
                <a:solidFill>
                  <a:srgbClr val="000000"/>
                </a:solidFill>
              </a:rPr>
              <a:t>inhibitors: </a:t>
            </a:r>
            <a:r>
              <a:rPr lang="en-US" dirty="0" err="1" smtClean="0">
                <a:solidFill>
                  <a:srgbClr val="000000"/>
                </a:solidFill>
              </a:rPr>
              <a:t>vorinostat</a:t>
            </a:r>
            <a:r>
              <a:rPr lang="en-US" dirty="0" smtClean="0">
                <a:solidFill>
                  <a:srgbClr val="000000"/>
                </a:solidFill>
              </a:rPr>
              <a:t> </a:t>
            </a:r>
            <a:r>
              <a:rPr lang="en-US" dirty="0"/>
              <a:t>and </a:t>
            </a:r>
            <a:r>
              <a:rPr lang="en-US" dirty="0" err="1"/>
              <a:t>depsipeptide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29" y="2435629"/>
            <a:ext cx="9644342" cy="3449782"/>
          </a:xfrm>
          <a:prstGeom prst="rect">
            <a:avLst/>
          </a:prstGeom>
        </p:spPr>
      </p:pic>
      <p:sp>
        <p:nvSpPr>
          <p:cNvPr id="8" name="TextBox 7"/>
          <p:cNvSpPr txBox="1"/>
          <p:nvPr/>
        </p:nvSpPr>
        <p:spPr>
          <a:xfrm>
            <a:off x="1414229" y="6012472"/>
            <a:ext cx="9650912" cy="369332"/>
          </a:xfrm>
          <a:prstGeom prst="rect">
            <a:avLst/>
          </a:prstGeom>
          <a:noFill/>
        </p:spPr>
        <p:txBody>
          <a:bodyPr wrap="none" rtlCol="0">
            <a:spAutoFit/>
          </a:bodyPr>
          <a:lstStyle/>
          <a:p>
            <a:r>
              <a:rPr lang="en-US" dirty="0" err="1" smtClean="0"/>
              <a:t>Vorinostat</a:t>
            </a:r>
            <a:r>
              <a:rPr lang="en-US" dirty="0" smtClean="0"/>
              <a:t> causes a HDAC inhibition. </a:t>
            </a:r>
            <a:r>
              <a:rPr lang="en-US" dirty="0"/>
              <a:t>C</a:t>
            </a:r>
            <a:r>
              <a:rPr lang="en-US" dirty="0" smtClean="0"/>
              <a:t>onsequently, increase the expression of tumor suppressor gene</a:t>
            </a:r>
            <a:endParaRPr lang="en-US" dirty="0"/>
          </a:p>
        </p:txBody>
      </p:sp>
    </p:spTree>
    <p:extLst>
      <p:ext uri="{BB962C8B-B14F-4D97-AF65-F5344CB8AC3E}">
        <p14:creationId xmlns:p14="http://schemas.microsoft.com/office/powerpoint/2010/main" val="2535117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845</Words>
  <Application>Microsoft Macintosh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Bader O. Almotairi</dc:creator>
  <cp:lastModifiedBy>Microsoft Office User</cp:lastModifiedBy>
  <cp:revision>40</cp:revision>
  <dcterms:created xsi:type="dcterms:W3CDTF">2018-11-13T09:06:15Z</dcterms:created>
  <dcterms:modified xsi:type="dcterms:W3CDTF">2018-11-27T19:01:36Z</dcterms:modified>
</cp:coreProperties>
</file>