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9" r:id="rId30"/>
    <p:sldId id="290" r:id="rId31"/>
    <p:sldId id="291"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54C39-A9F2-E74B-8D75-6CA98B165214}" type="datetimeFigureOut">
              <a:rPr lang="en-US" smtClean="0"/>
              <a:pPr/>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285A9-18BE-4E4F-9E4E-F4A50B78754F}" type="slidenum">
              <a:rPr lang="en-US" smtClean="0"/>
              <a:pPr/>
              <a:t>‹#›</a:t>
            </a:fld>
            <a:endParaRPr lang="en-US"/>
          </a:p>
        </p:txBody>
      </p:sp>
    </p:spTree>
    <p:extLst>
      <p:ext uri="{BB962C8B-B14F-4D97-AF65-F5344CB8AC3E}">
        <p14:creationId xmlns:p14="http://schemas.microsoft.com/office/powerpoint/2010/main" xmlns="" val="2728702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A752CE-25EF-4FE5-8EFA-EC85997AC9EB}" type="slidenum">
              <a:rPr lang="en-US"/>
              <a:pPr fontAlgn="base">
                <a:spcBef>
                  <a:spcPct val="0"/>
                </a:spcBef>
                <a:spcAft>
                  <a:spcPct val="0"/>
                </a:spcAft>
              </a:pPr>
              <a:t>1</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8A9915-FC76-451F-82FE-DAD6B860D31B}" type="slidenum">
              <a:rPr lang="en-US"/>
              <a:pPr fontAlgn="base">
                <a:spcBef>
                  <a:spcPct val="0"/>
                </a:spcBef>
                <a:spcAft>
                  <a:spcPct val="0"/>
                </a:spcAft>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5.9 The staining of proteins after electrophoresis.</a:t>
            </a:r>
            <a:r>
              <a:rPr lang="en-US" smtClean="0"/>
              <a:t> Proteins subjected to electrophoresis on an SDS–polyacrylamide gel can be visualized by staining with Coomassie blue. The lane on the left is a set of marker proteins of known molecular weight. These marker proteins have been separated on the basis of size, with the smaller proteins moving farther into the gel than the larger proteins. Two different protein mixtures are in the remaining lanes. [Wellcome Photo Library.]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1485E-196A-47D9-8357-EC27E422E907}" type="slidenum">
              <a:rPr lang="en-US"/>
              <a:pPr fontAlgn="base">
                <a:spcBef>
                  <a:spcPct val="0"/>
                </a:spcBef>
                <a:spcAft>
                  <a:spcPct val="0"/>
                </a:spcAft>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5.10 The principle of isoelectric focusing.</a:t>
            </a:r>
            <a:r>
              <a:rPr lang="en-US" smtClean="0"/>
              <a:t> A pH gradient is established in a gel before the sample has been loaded. (A) The sample is loaded and voltage is applied. The proteins will migrate to their isoelectric pH, the location at which they have no net charge. (B) The proteins form bands that can be excised and used for further experimentation.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A2D2A9-3F8B-4825-B766-626E57AEE776}" type="slidenum">
              <a:rPr lang="en-US"/>
              <a:pPr fontAlgn="base">
                <a:spcBef>
                  <a:spcPct val="0"/>
                </a:spcBef>
                <a:spcAft>
                  <a:spcPct val="0"/>
                </a:spcAft>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Figure 5.11 Two-dimensional gel electrophoresis.</a:t>
            </a:r>
            <a:r>
              <a:rPr lang="en-US" dirty="0" smtClean="0"/>
              <a:t> (A) A protein sample is initially fractionated in one direction by isoelectric focusing as described in Figure 5.10.The isoelectric-focusing gel is then attached to an SDS-polyacrylamide gel, and electrophoresis is performed in the second direction, perpendicular</a:t>
            </a:r>
            <a:r>
              <a:rPr lang="en-US" baseline="0" dirty="0" smtClean="0"/>
              <a:t> </a:t>
            </a:r>
            <a:r>
              <a:rPr lang="en-US" dirty="0" smtClean="0"/>
              <a:t>to the original separation. Proteins with the same </a:t>
            </a:r>
            <a:r>
              <a:rPr lang="en-US" dirty="0" err="1" smtClean="0"/>
              <a:t>pI</a:t>
            </a:r>
            <a:r>
              <a:rPr lang="en-US" dirty="0" smtClean="0"/>
              <a:t> value are now separated on the basis of mass.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6F3B37-A080-4E5E-8C29-FB3E3D59AAE8}" type="slidenum">
              <a:rPr lang="en-US"/>
              <a:pPr fontAlgn="base">
                <a:spcBef>
                  <a:spcPct val="0"/>
                </a:spcBef>
                <a:spcAft>
                  <a:spcPct val="0"/>
                </a:spcAft>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5.12</a:t>
            </a:r>
            <a:r>
              <a:rPr lang="en-US" smtClean="0"/>
              <a:t> </a:t>
            </a:r>
            <a:r>
              <a:rPr lang="en-US" b="1" smtClean="0"/>
              <a:t>Alterations in protein levels detected by two-dimensional gel electrophoresis.</a:t>
            </a:r>
            <a:r>
              <a:rPr lang="en-US" smtClean="0"/>
              <a:t> Samples of (A) normal colon mucosa and (B) colorectal tumor tissue from the same person were analyzed by two-dimensional gel electrophoresis. In the gel section shown, changes in the intensity of several spots are evident, including a dramatic increase in levels of the protein indicated by the arrow, corresponding to the enzyme glyceraldehyde-3-phosphate dehydrogenase. [Courtesy of Lin Quinsong © 2010, The American Society for Biochemistry and Molecular Biology.]</a:t>
            </a:r>
          </a:p>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EEAD16-B08A-4E3C-ADD2-6294E653D86E}" type="slidenum">
              <a:rPr lang="en-US"/>
              <a:pPr fontAlgn="base">
                <a:spcBef>
                  <a:spcPct val="0"/>
                </a:spcBef>
                <a:spcAft>
                  <a:spcPct val="0"/>
                </a:spcAft>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Figure 5.13 Electrophoretic analysis of a protein purification.</a:t>
            </a:r>
            <a:r>
              <a:rPr lang="en-US" dirty="0" smtClean="0"/>
              <a:t> The purification scheme in Table 5.1 was analyzed by SDS-PAGE. Each lane contained 50 μg of sample. The effectiveness of the purification can be seen as the band for the protein of interest becomes more prominent relative to other bands.</a:t>
            </a:r>
          </a:p>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0904B-C2F9-4606-9FA1-356EBE5C41DA}" type="slidenum">
              <a:rPr lang="en-US"/>
              <a:pPr fontAlgn="base">
                <a:spcBef>
                  <a:spcPct val="0"/>
                </a:spcBef>
                <a:spcAft>
                  <a:spcPct val="0"/>
                </a:spcAft>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5.1 Differential centrifugation.</a:t>
            </a:r>
            <a:r>
              <a:rPr lang="en-US" smtClean="0"/>
              <a:t> Cells are disrupted in a homogenizer and the resulting mixture, called the homogenate, is centrifuged in a step-by-step fashion of increasing centrifugal force. The denser material will form a pellet at lower centrifugal force than will the less-dense material. The isolated fractions can be used for further purification. [Photographs courtesy of Dr. S. Fleischer and Dr. B. Fleischer.]</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77A20-7768-4FD2-A038-3BD0F0498EE8}" type="slidenum">
              <a:rPr lang="en-US"/>
              <a:pPr fontAlgn="base">
                <a:spcBef>
                  <a:spcPct val="0"/>
                </a:spcBef>
                <a:spcAft>
                  <a:spcPct val="0"/>
                </a:spcAft>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5.2 The dependency of protein solubility on salt concentration.</a:t>
            </a:r>
            <a:r>
              <a:rPr lang="en-US" smtClean="0"/>
              <a:t> The graph shows how altering the salt concentration affects the solubility of a hypothetical protein. Different proteins will display different curves.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52CE0E-C2C2-43E8-B026-A19F5D3DE4C4}"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5.3 Dialysis.</a:t>
            </a:r>
            <a:r>
              <a:rPr lang="en-US" smtClean="0"/>
              <a:t> Protein molecules (red) are retained within the dialysis bag, whereas small molecules (blue) diffuse into the surrounding medium.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1A46D-F0BF-4029-8210-A045C89ECE0E}" type="slidenum">
              <a:rPr lang="en-US"/>
              <a:pPr fontAlgn="base">
                <a:spcBef>
                  <a:spcPct val="0"/>
                </a:spcBef>
                <a:spcAft>
                  <a:spcPct val="0"/>
                </a:spcAft>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5.4 Gel-filtration chromatography.</a:t>
            </a:r>
            <a:r>
              <a:rPr lang="en-US" smtClean="0"/>
              <a:t> A mixture of proteins in a small volume is applied to a column filled with porous beads. Because large proteins cannot enter the internal volume of the beads, they emerge sooner than do small ones.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CC01AE-B37C-4E5E-9D36-FB8B578514C3}" type="slidenum">
              <a:rPr lang="en-US"/>
              <a:pPr fontAlgn="base">
                <a:spcBef>
                  <a:spcPct val="0"/>
                </a:spcBef>
                <a:spcAft>
                  <a:spcPct val="0"/>
                </a:spcAft>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5.5 Ion-exchange chromatography.</a:t>
            </a:r>
            <a:r>
              <a:rPr lang="en-US" smtClean="0"/>
              <a:t> This technique separates proteins mainly according to their net charge.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D96764-2523-47AA-9304-633E9B8B9A68}" type="slidenum">
              <a:rPr lang="en-US"/>
              <a:pPr fontAlgn="base">
                <a:spcBef>
                  <a:spcPct val="0"/>
                </a:spcBef>
                <a:spcAft>
                  <a:spcPct val="0"/>
                </a:spcAft>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Figure 5.6 Affinity chromatography.</a:t>
            </a:r>
            <a:r>
              <a:rPr lang="en-US" smtClean="0"/>
              <a:t> Affinity chromatography of concanavalin A (shown in yellow) on a solid support containing covalently attached glucose residues (G).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49B6B-BD31-4637-AF2A-BE74BF2CC109}" type="slidenum">
              <a:rPr lang="en-US"/>
              <a:pPr fontAlgn="base">
                <a:spcBef>
                  <a:spcPct val="0"/>
                </a:spcBef>
                <a:spcAft>
                  <a:spcPct val="0"/>
                </a:spcAft>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Figure 5.7 High-pressure liquid chromatography (HPLC).</a:t>
            </a:r>
            <a:r>
              <a:rPr lang="en-US" dirty="0" smtClean="0"/>
              <a:t> Gel filtration by HPLC clearly defines the individual proteins because of its greater resolving power. Proteins are detected by their absorbance of 220-nm light waves: (1) thyroglobulin (669 kDa), (2) catalase (232 kDa), (3) bovine serum albumin (67 kDa), (4) ovalbumin (43 kDa), and (5) ribonuclease (13.4 kDa). [After K. J. Wilson and T. D. </a:t>
            </a:r>
            <a:r>
              <a:rPr lang="en-US" dirty="0" err="1" smtClean="0"/>
              <a:t>Schlabach</a:t>
            </a:r>
            <a:r>
              <a:rPr lang="en-US" dirty="0" smtClean="0"/>
              <a:t>. In </a:t>
            </a:r>
            <a:r>
              <a:rPr lang="en-US" i="1" dirty="0" smtClean="0"/>
              <a:t>Current Protocols in Molecular Biology</a:t>
            </a:r>
            <a:r>
              <a:rPr lang="en-US" dirty="0" smtClean="0"/>
              <a:t>, vol. 2, suppl. 41, F. M. </a:t>
            </a:r>
            <a:r>
              <a:rPr lang="en-US" dirty="0" err="1" smtClean="0"/>
              <a:t>Ausubel</a:t>
            </a:r>
            <a:r>
              <a:rPr lang="en-US" dirty="0" smtClean="0"/>
              <a:t>, R. Brent, R. E. Kingston, D. D. Moore, J. G. </a:t>
            </a:r>
            <a:r>
              <a:rPr lang="en-US" dirty="0" err="1" smtClean="0"/>
              <a:t>Seidman</a:t>
            </a:r>
            <a:r>
              <a:rPr lang="en-US" dirty="0" smtClean="0"/>
              <a:t>, J. A. Smith, and K. </a:t>
            </a:r>
            <a:r>
              <a:rPr lang="en-US" dirty="0" err="1" smtClean="0"/>
              <a:t>Struhl</a:t>
            </a:r>
            <a:r>
              <a:rPr lang="en-US" dirty="0" smtClean="0"/>
              <a:t>, Eds. (Wiley, 1998), p. 10.14.1.]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473DE-F0EB-4BC4-A364-0072375F1993}" type="slidenum">
              <a:rPr lang="en-US"/>
              <a:pPr fontAlgn="base">
                <a:spcBef>
                  <a:spcPct val="0"/>
                </a:spcBef>
                <a:spcAft>
                  <a:spcPct val="0"/>
                </a:spcAft>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Figure 5.8 Polyacrylamide-gel electrophoresis.</a:t>
            </a:r>
            <a:r>
              <a:rPr lang="en-US" dirty="0" smtClean="0"/>
              <a:t> (A) Gel-electrophoresis apparatus. Typically, several samples undergo electrophoresis on one flat polyacrylamide gel. A microliter pipette is used to place solutions of proteins in the wells of the slab. A cover is then placed over the gel chamber and voltage is applied. The negatively charged SDS (sodium dodecyl sulfate)–protein complexes migrate in the direction of the anode, at the bottom of the gel. (B) The sieving action of a porous polyacrylamide gel separates proteins according to size, with the smallest moving most rapidly.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85FAF-3BDD-4200-A388-8AB7041B2A26}" type="slidenum">
              <a:rPr lang="en-US"/>
              <a:pPr fontAlgn="base">
                <a:spcBef>
                  <a:spcPct val="0"/>
                </a:spcBef>
                <a:spcAft>
                  <a:spcPct val="0"/>
                </a:spcAft>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E24F9-1FC4-3F40-95A6-11626337167A}"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276669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24F9-1FC4-3F40-95A6-11626337167A}"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334959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24F9-1FC4-3F40-95A6-11626337167A}"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353741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24F9-1FC4-3F40-95A6-11626337167A}"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205533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E24F9-1FC4-3F40-95A6-11626337167A}"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71498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E24F9-1FC4-3F40-95A6-11626337167A}"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79860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E24F9-1FC4-3F40-95A6-11626337167A}"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333305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E24F9-1FC4-3F40-95A6-11626337167A}"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305468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E24F9-1FC4-3F40-95A6-11626337167A}"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181361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E24F9-1FC4-3F40-95A6-11626337167A}"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19079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E24F9-1FC4-3F40-95A6-11626337167A}"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215833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E24F9-1FC4-3F40-95A6-11626337167A}" type="datetimeFigureOut">
              <a:rPr lang="en-US" smtClean="0"/>
              <a:pPr/>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97C2-3B62-FF47-BB38-8BC25200359E}" type="slidenum">
              <a:rPr lang="en-US" smtClean="0"/>
              <a:pPr/>
              <a:t>‹#›</a:t>
            </a:fld>
            <a:endParaRPr lang="en-US"/>
          </a:p>
        </p:txBody>
      </p:sp>
    </p:spTree>
    <p:extLst>
      <p:ext uri="{BB962C8B-B14F-4D97-AF65-F5344CB8AC3E}">
        <p14:creationId xmlns:p14="http://schemas.microsoft.com/office/powerpoint/2010/main" xmlns="" val="81248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1056" y="1289953"/>
            <a:ext cx="3723865" cy="4278094"/>
          </a:xfrm>
          <a:prstGeom prst="rect">
            <a:avLst/>
          </a:prstGeom>
          <a:noFill/>
        </p:spPr>
        <p:txBody>
          <a:bodyPr wrap="square" rtlCol="0">
            <a:spAutoFit/>
          </a:bodyPr>
          <a:lstStyle/>
          <a:p>
            <a:r>
              <a:rPr lang="en-US" sz="4400" b="1" i="1" dirty="0" smtClean="0">
                <a:solidFill>
                  <a:srgbClr val="0092D2"/>
                </a:solidFill>
                <a:latin typeface="+mn-lt"/>
              </a:rPr>
              <a:t>Biochemistry: </a:t>
            </a:r>
          </a:p>
          <a:p>
            <a:r>
              <a:rPr lang="en-US" sz="4400" b="1" i="1" dirty="0" smtClean="0">
                <a:solidFill>
                  <a:srgbClr val="0092D2"/>
                </a:solidFill>
                <a:latin typeface="+mn-lt"/>
              </a:rPr>
              <a:t>A Short Course</a:t>
            </a:r>
          </a:p>
          <a:p>
            <a:r>
              <a:rPr lang="en-US" sz="3200" b="1" dirty="0" smtClean="0">
                <a:solidFill>
                  <a:srgbClr val="0092D2"/>
                </a:solidFill>
                <a:latin typeface="+mn-lt"/>
              </a:rPr>
              <a:t>Third Edition</a:t>
            </a:r>
          </a:p>
          <a:p>
            <a:endParaRPr lang="en-US" sz="3200" dirty="0">
              <a:latin typeface="Calibri" pitchFamily="34" charset="0"/>
            </a:endParaRPr>
          </a:p>
          <a:p>
            <a:endParaRPr lang="en-US" sz="2800" b="1" dirty="0" smtClean="0"/>
          </a:p>
          <a:p>
            <a:r>
              <a:rPr lang="en-US" sz="2800" b="1" dirty="0" smtClean="0"/>
              <a:t>CHAPTER </a:t>
            </a:r>
            <a:r>
              <a:rPr lang="en-US" sz="2800" b="1" dirty="0"/>
              <a:t>5</a:t>
            </a:r>
            <a:endParaRPr lang="en-US" sz="3200" dirty="0" smtClean="0"/>
          </a:p>
          <a:p>
            <a:r>
              <a:rPr lang="en-US" sz="3200" dirty="0"/>
              <a:t>Techniques in Protein</a:t>
            </a:r>
          </a:p>
          <a:p>
            <a:r>
              <a:rPr lang="en-US" sz="3200" dirty="0"/>
              <a:t>Biochemistry</a:t>
            </a:r>
          </a:p>
        </p:txBody>
      </p:sp>
      <p:sp>
        <p:nvSpPr>
          <p:cNvPr id="10" name="Text Box 15"/>
          <p:cNvSpPr txBox="1">
            <a:spLocks noChangeArrowheads="1"/>
          </p:cNvSpPr>
          <p:nvPr/>
        </p:nvSpPr>
        <p:spPr bwMode="auto">
          <a:xfrm>
            <a:off x="0" y="6477000"/>
            <a:ext cx="9144000" cy="290513"/>
          </a:xfrm>
          <a:prstGeom prst="rect">
            <a:avLst/>
          </a:prstGeom>
          <a:noFill/>
          <a:ln w="9525">
            <a:noFill/>
            <a:miter lim="800000"/>
            <a:headEnd/>
            <a:tailEnd/>
          </a:ln>
        </p:spPr>
        <p:txBody>
          <a:bodyPr>
            <a:spAutoFit/>
          </a:bodyPr>
          <a:lstStyle/>
          <a:p>
            <a:pPr algn="ctr"/>
            <a:r>
              <a:rPr lang="en-US" sz="1300" b="1" dirty="0"/>
              <a:t>© </a:t>
            </a:r>
            <a:r>
              <a:rPr lang="en-US" sz="1300" b="1" dirty="0" smtClean="0"/>
              <a:t>2015 </a:t>
            </a:r>
            <a:r>
              <a:rPr lang="en-US" sz="1300" b="1" dirty="0"/>
              <a:t>W. H. Freeman and Company</a:t>
            </a:r>
          </a:p>
        </p:txBody>
      </p:sp>
      <p:sp>
        <p:nvSpPr>
          <p:cNvPr id="11" name="Text Box 13"/>
          <p:cNvSpPr txBox="1">
            <a:spLocks noChangeArrowheads="1"/>
          </p:cNvSpPr>
          <p:nvPr/>
        </p:nvSpPr>
        <p:spPr bwMode="auto">
          <a:xfrm>
            <a:off x="0" y="66276"/>
            <a:ext cx="9144000" cy="369332"/>
          </a:xfrm>
          <a:prstGeom prst="rect">
            <a:avLst/>
          </a:prstGeom>
          <a:noFill/>
          <a:ln w="9525">
            <a:noFill/>
            <a:miter lim="800000"/>
            <a:headEnd/>
            <a:tailEnd/>
          </a:ln>
        </p:spPr>
        <p:txBody>
          <a:bodyPr>
            <a:spAutoFit/>
          </a:bodyPr>
          <a:lstStyle/>
          <a:p>
            <a:pPr algn="ctr"/>
            <a:r>
              <a:rPr lang="en-US" b="1" dirty="0" err="1"/>
              <a:t>Tymoczko</a:t>
            </a:r>
            <a:r>
              <a:rPr lang="en-US" b="1" dirty="0"/>
              <a:t> • Berg • </a:t>
            </a:r>
            <a:r>
              <a:rPr lang="en-US" b="1" dirty="0" err="1"/>
              <a:t>Stryer</a:t>
            </a:r>
            <a:endParaRPr lang="en-US" b="1" dirty="0"/>
          </a:p>
        </p:txBody>
      </p:sp>
      <p:pic>
        <p:nvPicPr>
          <p:cNvPr id="12" name="Picture 2" descr="http://jacketupload.macmillanusa.com/jackets/high_res/jpgs/978146412613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99724" y="566959"/>
            <a:ext cx="4452730" cy="5701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4917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srcRect/>
          <a:stretch>
            <a:fillRect/>
          </a:stretch>
        </p:blipFill>
        <p:spPr bwMode="auto">
          <a:xfrm>
            <a:off x="1641475" y="1624013"/>
            <a:ext cx="5522913" cy="781050"/>
          </a:xfrm>
          <a:prstGeom prst="rect">
            <a:avLst/>
          </a:prstGeom>
          <a:noFill/>
          <a:ln w="9525">
            <a:noFill/>
            <a:miter lim="800000"/>
            <a:headEnd/>
            <a:tailEnd/>
          </a:ln>
        </p:spPr>
      </p:pic>
      <p:sp>
        <p:nvSpPr>
          <p:cNvPr id="30722" name="TextBox 2"/>
          <p:cNvSpPr txBox="1">
            <a:spLocks noChangeArrowheads="1"/>
          </p:cNvSpPr>
          <p:nvPr/>
        </p:nvSpPr>
        <p:spPr bwMode="auto">
          <a:xfrm>
            <a:off x="1233488" y="2740025"/>
            <a:ext cx="7173912" cy="1201738"/>
          </a:xfrm>
          <a:prstGeom prst="rect">
            <a:avLst/>
          </a:prstGeom>
          <a:noFill/>
          <a:ln w="9525">
            <a:noFill/>
            <a:miter lim="800000"/>
            <a:headEnd/>
            <a:tailEnd/>
          </a:ln>
        </p:spPr>
        <p:txBody>
          <a:bodyPr>
            <a:spAutoFit/>
          </a:bodyPr>
          <a:lstStyle/>
          <a:p>
            <a:r>
              <a:rPr lang="en-US" dirty="0">
                <a:latin typeface="Calibri" pitchFamily="34" charset="0"/>
              </a:rPr>
              <a:t>The salt can be removed from a protein solution by dialysis. The protein solution is placed in a cellophane bag with pores too small to allow the protein to diffuse, but big enough to allow the salt to equilibrate with the solution surround the dialysis bag.</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120676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3750" y="201448"/>
            <a:ext cx="7266432" cy="6534912"/>
          </a:xfrm>
          <a:prstGeom prst="rect">
            <a:avLst/>
          </a:prstGeom>
        </p:spPr>
      </p:pic>
    </p:spTree>
    <p:extLst>
      <p:ext uri="{BB962C8B-B14F-4D97-AF65-F5344CB8AC3E}">
        <p14:creationId xmlns:p14="http://schemas.microsoft.com/office/powerpoint/2010/main" xmlns="" val="161478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p:cNvPicPr>
          <p:nvPr/>
        </p:nvPicPr>
        <p:blipFill>
          <a:blip r:embed="rId2"/>
          <a:srcRect/>
          <a:stretch>
            <a:fillRect/>
          </a:stretch>
        </p:blipFill>
        <p:spPr bwMode="auto">
          <a:xfrm>
            <a:off x="1824038" y="1320800"/>
            <a:ext cx="5522912" cy="782638"/>
          </a:xfrm>
          <a:prstGeom prst="rect">
            <a:avLst/>
          </a:prstGeom>
          <a:noFill/>
          <a:ln w="9525">
            <a:noFill/>
            <a:miter lim="800000"/>
            <a:headEnd/>
            <a:tailEnd/>
          </a:ln>
        </p:spPr>
      </p:pic>
      <p:sp>
        <p:nvSpPr>
          <p:cNvPr id="33794" name="TextBox 4"/>
          <p:cNvSpPr txBox="1">
            <a:spLocks noChangeArrowheads="1"/>
          </p:cNvSpPr>
          <p:nvPr/>
        </p:nvSpPr>
        <p:spPr bwMode="auto">
          <a:xfrm>
            <a:off x="603250" y="2919413"/>
            <a:ext cx="7964488" cy="1477328"/>
          </a:xfrm>
          <a:prstGeom prst="rect">
            <a:avLst/>
          </a:prstGeom>
          <a:noFill/>
          <a:ln w="9525">
            <a:noFill/>
            <a:miter lim="800000"/>
            <a:headEnd/>
            <a:tailEnd/>
          </a:ln>
        </p:spPr>
        <p:txBody>
          <a:bodyPr>
            <a:spAutoFit/>
          </a:bodyPr>
          <a:lstStyle/>
          <a:p>
            <a:r>
              <a:rPr lang="en-US" dirty="0" smtClean="0">
                <a:latin typeface="Calibri" pitchFamily="34" charset="0"/>
              </a:rPr>
              <a:t>Molecular exclusion chromatography (gel filtration chromatography) allows </a:t>
            </a:r>
            <a:r>
              <a:rPr lang="en-US" dirty="0">
                <a:latin typeface="Calibri" pitchFamily="34" charset="0"/>
              </a:rPr>
              <a:t>the separation of proteins on the basis of size. A glass column is filled with porous beads. When a protein solution is passed over the beads, large proteins cannot enter the beads and exit the column first. Small proteins can enter the beads and thus have a longer path and </a:t>
            </a:r>
            <a:r>
              <a:rPr lang="en-US" dirty="0" smtClean="0">
                <a:latin typeface="Calibri" pitchFamily="34" charset="0"/>
              </a:rPr>
              <a:t>exit </a:t>
            </a:r>
            <a:r>
              <a:rPr lang="en-US" dirty="0">
                <a:latin typeface="Calibri" pitchFamily="34" charset="0"/>
              </a:rPr>
              <a:t>the column last. </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7430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9035" y="433802"/>
            <a:ext cx="8534400" cy="5876544"/>
          </a:xfrm>
          <a:prstGeom prst="rect">
            <a:avLst/>
          </a:prstGeom>
        </p:spPr>
      </p:pic>
    </p:spTree>
    <p:extLst>
      <p:ext uri="{BB962C8B-B14F-4D97-AF65-F5344CB8AC3E}">
        <p14:creationId xmlns:p14="http://schemas.microsoft.com/office/powerpoint/2010/main" xmlns="" val="301443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2"/>
          <a:srcRect/>
          <a:stretch>
            <a:fillRect/>
          </a:stretch>
        </p:blipFill>
        <p:spPr bwMode="auto">
          <a:xfrm>
            <a:off x="1641475" y="1200150"/>
            <a:ext cx="5522913" cy="782638"/>
          </a:xfrm>
          <a:prstGeom prst="rect">
            <a:avLst/>
          </a:prstGeom>
          <a:noFill/>
          <a:ln w="9525">
            <a:noFill/>
            <a:miter lim="800000"/>
            <a:headEnd/>
            <a:tailEnd/>
          </a:ln>
        </p:spPr>
      </p:pic>
      <p:sp>
        <p:nvSpPr>
          <p:cNvPr id="36866" name="TextBox 2"/>
          <p:cNvSpPr txBox="1">
            <a:spLocks noChangeArrowheads="1"/>
          </p:cNvSpPr>
          <p:nvPr/>
        </p:nvSpPr>
        <p:spPr bwMode="auto">
          <a:xfrm>
            <a:off x="644525" y="2584450"/>
            <a:ext cx="8267700" cy="1754188"/>
          </a:xfrm>
          <a:prstGeom prst="rect">
            <a:avLst/>
          </a:prstGeom>
          <a:noFill/>
          <a:ln w="9525">
            <a:noFill/>
            <a:miter lim="800000"/>
            <a:headEnd/>
            <a:tailEnd/>
          </a:ln>
        </p:spPr>
        <p:txBody>
          <a:bodyPr>
            <a:spAutoFit/>
          </a:bodyPr>
          <a:lstStyle/>
          <a:p>
            <a:r>
              <a:rPr lang="en-US" dirty="0">
                <a:latin typeface="Calibri" pitchFamily="34" charset="0"/>
              </a:rPr>
              <a:t>Ion exchange chromatography allows separation of  proteins on the basis of charge. The beads in the column are made so as to have a charge. When a mixture of proteins are passed through the column, proteins with </a:t>
            </a:r>
            <a:r>
              <a:rPr lang="en-US" dirty="0" smtClean="0">
                <a:latin typeface="Calibri" pitchFamily="34" charset="0"/>
              </a:rPr>
              <a:t>the same </a:t>
            </a:r>
            <a:r>
              <a:rPr lang="en-US" dirty="0">
                <a:latin typeface="Calibri" pitchFamily="34" charset="0"/>
              </a:rPr>
              <a:t>charge as on the column will exit the column quickly. Proteins with the opposite charge will bind to the beads, and are subsequently </a:t>
            </a:r>
            <a:r>
              <a:rPr lang="en-US" dirty="0" smtClean="0">
                <a:latin typeface="Calibri" pitchFamily="34" charset="0"/>
              </a:rPr>
              <a:t>released </a:t>
            </a:r>
            <a:r>
              <a:rPr lang="en-US" dirty="0">
                <a:latin typeface="Calibri" pitchFamily="34" charset="0"/>
              </a:rPr>
              <a:t>by increasing the salt concentration or adjusting the pH of the buffer that is passed through the column.</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198006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5.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4806" y="131379"/>
            <a:ext cx="5017008" cy="6534912"/>
          </a:xfrm>
          <a:prstGeom prst="rect">
            <a:avLst/>
          </a:prstGeom>
        </p:spPr>
      </p:pic>
    </p:spTree>
    <p:extLst>
      <p:ext uri="{BB962C8B-B14F-4D97-AF65-F5344CB8AC3E}">
        <p14:creationId xmlns:p14="http://schemas.microsoft.com/office/powerpoint/2010/main" xmlns="" val="179867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1728788" y="1222375"/>
            <a:ext cx="5524500" cy="782638"/>
          </a:xfrm>
          <a:prstGeom prst="rect">
            <a:avLst/>
          </a:prstGeom>
          <a:noFill/>
          <a:ln w="9525">
            <a:noFill/>
            <a:miter lim="800000"/>
            <a:headEnd/>
            <a:tailEnd/>
          </a:ln>
        </p:spPr>
      </p:pic>
      <p:sp>
        <p:nvSpPr>
          <p:cNvPr id="39938" name="TextBox 4"/>
          <p:cNvSpPr txBox="1">
            <a:spLocks noChangeArrowheads="1"/>
          </p:cNvSpPr>
          <p:nvPr/>
        </p:nvSpPr>
        <p:spPr bwMode="auto">
          <a:xfrm>
            <a:off x="909638" y="2536825"/>
            <a:ext cx="7818437" cy="1754188"/>
          </a:xfrm>
          <a:prstGeom prst="rect">
            <a:avLst/>
          </a:prstGeom>
          <a:noFill/>
          <a:ln w="9525">
            <a:noFill/>
            <a:miter lim="800000"/>
            <a:headEnd/>
            <a:tailEnd/>
          </a:ln>
        </p:spPr>
        <p:txBody>
          <a:bodyPr>
            <a:spAutoFit/>
          </a:bodyPr>
          <a:lstStyle/>
          <a:p>
            <a:r>
              <a:rPr lang="en-US" dirty="0">
                <a:latin typeface="Calibri" pitchFamily="34" charset="0"/>
              </a:rPr>
              <a:t>Affinity chromatography takes advantage of the fact that some proteins have a high affinity for specific chemicals or chemical groups. Beads are </a:t>
            </a:r>
            <a:r>
              <a:rPr lang="en-US" dirty="0" smtClean="0">
                <a:latin typeface="Calibri" pitchFamily="34" charset="0"/>
              </a:rPr>
              <a:t>made </a:t>
            </a:r>
            <a:r>
              <a:rPr lang="en-US" dirty="0">
                <a:latin typeface="Calibri" pitchFamily="34" charset="0"/>
              </a:rPr>
              <a:t>with the specific chemical attached. A protein mixture is passed through the column. Only protein with affinity for the attached group will be retained. The bound protein is then </a:t>
            </a:r>
            <a:r>
              <a:rPr lang="en-US" dirty="0" smtClean="0">
                <a:latin typeface="Calibri" pitchFamily="34" charset="0"/>
              </a:rPr>
              <a:t>released </a:t>
            </a:r>
            <a:r>
              <a:rPr lang="en-US" dirty="0">
                <a:latin typeface="Calibri" pitchFamily="34" charset="0"/>
              </a:rPr>
              <a:t>by passing a solution enriched in the chemical to which the protein is bound.</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412024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6.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4090" y="175173"/>
            <a:ext cx="7552944" cy="6534912"/>
          </a:xfrm>
          <a:prstGeom prst="rect">
            <a:avLst/>
          </a:prstGeom>
        </p:spPr>
      </p:pic>
    </p:spTree>
    <p:extLst>
      <p:ext uri="{BB962C8B-B14F-4D97-AF65-F5344CB8AC3E}">
        <p14:creationId xmlns:p14="http://schemas.microsoft.com/office/powerpoint/2010/main" xmlns="" val="134974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p:cNvPicPr>
          <p:nvPr/>
        </p:nvPicPr>
        <p:blipFill>
          <a:blip r:embed="rId2"/>
          <a:srcRect/>
          <a:stretch>
            <a:fillRect/>
          </a:stretch>
        </p:blipFill>
        <p:spPr bwMode="auto">
          <a:xfrm>
            <a:off x="1795463" y="1079500"/>
            <a:ext cx="5522912" cy="781050"/>
          </a:xfrm>
          <a:prstGeom prst="rect">
            <a:avLst/>
          </a:prstGeom>
          <a:noFill/>
          <a:ln w="9525">
            <a:noFill/>
            <a:miter lim="800000"/>
            <a:headEnd/>
            <a:tailEnd/>
          </a:ln>
        </p:spPr>
      </p:pic>
      <p:sp>
        <p:nvSpPr>
          <p:cNvPr id="43010" name="TextBox 2"/>
          <p:cNvSpPr txBox="1">
            <a:spLocks noChangeArrowheads="1"/>
          </p:cNvSpPr>
          <p:nvPr/>
        </p:nvSpPr>
        <p:spPr bwMode="auto">
          <a:xfrm>
            <a:off x="1079500" y="2279650"/>
            <a:ext cx="7208838" cy="2584450"/>
          </a:xfrm>
          <a:prstGeom prst="rect">
            <a:avLst/>
          </a:prstGeom>
          <a:noFill/>
          <a:ln w="9525">
            <a:noFill/>
            <a:miter lim="800000"/>
            <a:headEnd/>
            <a:tailEnd/>
          </a:ln>
        </p:spPr>
        <p:txBody>
          <a:bodyPr>
            <a:spAutoFit/>
          </a:bodyPr>
          <a:lstStyle/>
          <a:p>
            <a:r>
              <a:rPr lang="en-US" dirty="0">
                <a:latin typeface="Calibri" pitchFamily="34" charset="0"/>
              </a:rPr>
              <a:t>The resolving power of any chromatographic technique is related to the number of potential sites of interaction between the protein and the column beads. Very fine beads allow more interactions and thus greater resolving power, but flow rates through such columns are too slow.</a:t>
            </a:r>
          </a:p>
          <a:p>
            <a:endParaRPr lang="en-US" dirty="0">
              <a:latin typeface="Calibri" pitchFamily="34" charset="0"/>
            </a:endParaRPr>
          </a:p>
          <a:p>
            <a:r>
              <a:rPr lang="en-US" dirty="0" smtClean="0">
                <a:latin typeface="Calibri" pitchFamily="34" charset="0"/>
              </a:rPr>
              <a:t>High-pressure </a:t>
            </a:r>
            <a:r>
              <a:rPr lang="en-US" dirty="0">
                <a:latin typeface="Calibri" pitchFamily="34" charset="0"/>
              </a:rPr>
              <a:t>liquid chromatography (HPLC) uses very fine beads in metal columns and </a:t>
            </a:r>
            <a:r>
              <a:rPr lang="en-US" dirty="0" smtClean="0">
                <a:latin typeface="Calibri" pitchFamily="34" charset="0"/>
              </a:rPr>
              <a:t>high-pressure </a:t>
            </a:r>
            <a:r>
              <a:rPr lang="en-US" dirty="0">
                <a:latin typeface="Calibri" pitchFamily="34" charset="0"/>
              </a:rPr>
              <a:t>pumps to move the liquid through the column. Because of the increased number of interaction sites, the resolving power of HPLC is greater than normal columns.</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116524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3875" y="472281"/>
            <a:ext cx="8096250" cy="5913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677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srcRect/>
          <a:stretch>
            <a:fillRect/>
          </a:stretch>
        </p:blipFill>
        <p:spPr bwMode="auto">
          <a:xfrm>
            <a:off x="1232155" y="2386550"/>
            <a:ext cx="6072187" cy="811212"/>
          </a:xfrm>
          <a:prstGeom prst="rect">
            <a:avLst/>
          </a:prstGeom>
          <a:noFill/>
          <a:ln w="9525">
            <a:noFill/>
            <a:miter lim="800000"/>
            <a:headEnd/>
            <a:tailEnd/>
          </a:ln>
        </p:spPr>
      </p:pic>
      <p:sp>
        <p:nvSpPr>
          <p:cNvPr id="20483" name="TextBox 4"/>
          <p:cNvSpPr txBox="1">
            <a:spLocks noChangeArrowheads="1"/>
          </p:cNvSpPr>
          <p:nvPr/>
        </p:nvSpPr>
        <p:spPr bwMode="auto">
          <a:xfrm>
            <a:off x="663575" y="4051300"/>
            <a:ext cx="7859713" cy="646113"/>
          </a:xfrm>
          <a:prstGeom prst="rect">
            <a:avLst/>
          </a:prstGeom>
          <a:noFill/>
          <a:ln w="9525">
            <a:noFill/>
            <a:miter lim="800000"/>
            <a:headEnd/>
            <a:tailEnd/>
          </a:ln>
        </p:spPr>
        <p:txBody>
          <a:bodyPr>
            <a:spAutoFit/>
          </a:bodyPr>
          <a:lstStyle/>
          <a:p>
            <a:r>
              <a:rPr lang="en-US">
                <a:latin typeface="Calibri" pitchFamily="34" charset="0"/>
              </a:rPr>
              <a:t>Protein purification requires a test, or assay,  that determines whether the protein of interest is present.</a:t>
            </a:r>
          </a:p>
        </p:txBody>
      </p:sp>
      <p:pic>
        <p:nvPicPr>
          <p:cNvPr id="3" name="Picture 2"/>
          <p:cNvPicPr>
            <a:picLocks noChangeAspect="1"/>
          </p:cNvPicPr>
          <p:nvPr/>
        </p:nvPicPr>
        <p:blipFill>
          <a:blip r:embed="rId3"/>
          <a:stretch>
            <a:fillRect/>
          </a:stretch>
        </p:blipFill>
        <p:spPr>
          <a:xfrm>
            <a:off x="1579056" y="257265"/>
            <a:ext cx="5549900" cy="685800"/>
          </a:xfrm>
          <a:prstGeom prst="rect">
            <a:avLst/>
          </a:prstGeom>
        </p:spPr>
      </p:pic>
      <p:pic>
        <p:nvPicPr>
          <p:cNvPr id="4" name="Picture 3"/>
          <p:cNvPicPr>
            <a:picLocks noChangeAspect="1"/>
          </p:cNvPicPr>
          <p:nvPr/>
        </p:nvPicPr>
        <p:blipFill>
          <a:blip r:embed="rId4"/>
          <a:stretch>
            <a:fillRect/>
          </a:stretch>
        </p:blipFill>
        <p:spPr>
          <a:xfrm>
            <a:off x="5780088" y="1391872"/>
            <a:ext cx="2743200" cy="533400"/>
          </a:xfrm>
          <a:prstGeom prst="rect">
            <a:avLst/>
          </a:prstGeom>
        </p:spPr>
      </p:pic>
    </p:spTree>
    <p:extLst>
      <p:ext uri="{BB962C8B-B14F-4D97-AF65-F5344CB8AC3E}">
        <p14:creationId xmlns:p14="http://schemas.microsoft.com/office/powerpoint/2010/main" xmlns="" val="97869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p:cNvPicPr>
          <p:nvPr/>
        </p:nvPicPr>
        <p:blipFill>
          <a:blip r:embed="rId2"/>
          <a:srcRect/>
          <a:stretch>
            <a:fillRect/>
          </a:stretch>
        </p:blipFill>
        <p:spPr bwMode="auto">
          <a:xfrm>
            <a:off x="169863" y="2217738"/>
            <a:ext cx="8462962" cy="547687"/>
          </a:xfrm>
          <a:prstGeom prst="rect">
            <a:avLst/>
          </a:prstGeom>
          <a:noFill/>
          <a:ln w="9525">
            <a:noFill/>
            <a:miter lim="800000"/>
            <a:headEnd/>
            <a:tailEnd/>
          </a:ln>
        </p:spPr>
      </p:pic>
      <p:sp>
        <p:nvSpPr>
          <p:cNvPr id="46083" name="TextBox 5"/>
          <p:cNvSpPr txBox="1">
            <a:spLocks noChangeArrowheads="1"/>
          </p:cNvSpPr>
          <p:nvPr/>
        </p:nvSpPr>
        <p:spPr bwMode="auto">
          <a:xfrm>
            <a:off x="411163" y="3219450"/>
            <a:ext cx="8405812" cy="2032000"/>
          </a:xfrm>
          <a:prstGeom prst="rect">
            <a:avLst/>
          </a:prstGeom>
          <a:noFill/>
          <a:ln w="9525">
            <a:noFill/>
            <a:miter lim="800000"/>
            <a:headEnd/>
            <a:tailEnd/>
          </a:ln>
        </p:spPr>
        <p:txBody>
          <a:bodyPr>
            <a:spAutoFit/>
          </a:bodyPr>
          <a:lstStyle/>
          <a:p>
            <a:r>
              <a:rPr lang="en-US" dirty="0">
                <a:latin typeface="Calibri" pitchFamily="34" charset="0"/>
              </a:rPr>
              <a:t>Proteins will migrate in an electrical field because they are charged. When the migration occurs in a gel, the process is called gel electrophoresis.</a:t>
            </a:r>
          </a:p>
          <a:p>
            <a:endParaRPr lang="en-US" dirty="0">
              <a:latin typeface="Calibri" pitchFamily="34" charset="0"/>
            </a:endParaRPr>
          </a:p>
          <a:p>
            <a:r>
              <a:rPr lang="en-US" dirty="0">
                <a:latin typeface="Calibri" pitchFamily="34" charset="0"/>
              </a:rPr>
              <a:t>Sodium dodecyl sulfate-polyacrylamide gel electrophoresis (SDS-PAGE) allows accurate determination of mass. SDS denatures </a:t>
            </a:r>
            <a:r>
              <a:rPr lang="en-US" dirty="0" smtClean="0">
                <a:latin typeface="Calibri" pitchFamily="34" charset="0"/>
              </a:rPr>
              <a:t>proteins and, </a:t>
            </a:r>
            <a:r>
              <a:rPr lang="en-US" dirty="0">
                <a:latin typeface="Calibri" pitchFamily="34" charset="0"/>
              </a:rPr>
              <a:t>for most proteins, 1 molecule of SDS binds for every two amino acids. Thus, proteins have the same </a:t>
            </a:r>
            <a:r>
              <a:rPr lang="en-US" dirty="0" smtClean="0">
                <a:latin typeface="Calibri" pitchFamily="34" charset="0"/>
              </a:rPr>
              <a:t>charge-to-mass </a:t>
            </a:r>
            <a:r>
              <a:rPr lang="en-US" dirty="0">
                <a:latin typeface="Calibri" pitchFamily="34" charset="0"/>
              </a:rPr>
              <a:t>ratio and migrate in the gel on the basis of mass only.</a:t>
            </a:r>
          </a:p>
        </p:txBody>
      </p:sp>
      <p:pic>
        <p:nvPicPr>
          <p:cNvPr id="6" name="Picture 5"/>
          <p:cNvPicPr>
            <a:picLocks noChangeAspect="1"/>
          </p:cNvPicPr>
          <p:nvPr/>
        </p:nvPicPr>
        <p:blipFill>
          <a:blip r:embed="rId3"/>
          <a:stretch>
            <a:fillRect/>
          </a:stretch>
        </p:blipFill>
        <p:spPr>
          <a:xfrm>
            <a:off x="1579056" y="257265"/>
            <a:ext cx="5549900" cy="685800"/>
          </a:xfrm>
          <a:prstGeom prst="rect">
            <a:avLst/>
          </a:prstGeom>
        </p:spPr>
      </p:pic>
      <p:pic>
        <p:nvPicPr>
          <p:cNvPr id="4" name="Picture 3"/>
          <p:cNvPicPr>
            <a:picLocks noChangeAspect="1"/>
          </p:cNvPicPr>
          <p:nvPr/>
        </p:nvPicPr>
        <p:blipFill>
          <a:blip r:embed="rId4"/>
          <a:stretch>
            <a:fillRect/>
          </a:stretch>
        </p:blipFill>
        <p:spPr>
          <a:xfrm>
            <a:off x="1680656" y="5443888"/>
            <a:ext cx="5448300" cy="1181100"/>
          </a:xfrm>
          <a:prstGeom prst="rect">
            <a:avLst/>
          </a:prstGeom>
        </p:spPr>
      </p:pic>
    </p:spTree>
    <p:extLst>
      <p:ext uri="{BB962C8B-B14F-4D97-AF65-F5344CB8AC3E}">
        <p14:creationId xmlns:p14="http://schemas.microsoft.com/office/powerpoint/2010/main" xmlns="" val="350620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8a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6045" y="1742055"/>
            <a:ext cx="8534400" cy="3645408"/>
          </a:xfrm>
          <a:prstGeom prst="rect">
            <a:avLst/>
          </a:prstGeom>
        </p:spPr>
      </p:pic>
    </p:spTree>
    <p:extLst>
      <p:ext uri="{BB962C8B-B14F-4D97-AF65-F5344CB8AC3E}">
        <p14:creationId xmlns:p14="http://schemas.microsoft.com/office/powerpoint/2010/main" xmlns="" val="59469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8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9324" y="539672"/>
            <a:ext cx="8534400" cy="5839968"/>
          </a:xfrm>
          <a:prstGeom prst="rect">
            <a:avLst/>
          </a:prstGeom>
        </p:spPr>
      </p:pic>
    </p:spTree>
    <p:extLst>
      <p:ext uri="{BB962C8B-B14F-4D97-AF65-F5344CB8AC3E}">
        <p14:creationId xmlns:p14="http://schemas.microsoft.com/office/powerpoint/2010/main" xmlns="" val="138304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p:cNvPicPr>
          <p:nvPr/>
        </p:nvPicPr>
        <p:blipFill>
          <a:blip r:embed="rId3"/>
          <a:srcRect/>
          <a:stretch>
            <a:fillRect/>
          </a:stretch>
        </p:blipFill>
        <p:spPr bwMode="auto">
          <a:xfrm>
            <a:off x="169863" y="1238250"/>
            <a:ext cx="8462962" cy="547688"/>
          </a:xfrm>
          <a:prstGeom prst="rect">
            <a:avLst/>
          </a:prstGeom>
          <a:noFill/>
          <a:ln w="9525">
            <a:noFill/>
            <a:miter lim="800000"/>
            <a:headEnd/>
            <a:tailEnd/>
          </a:ln>
        </p:spPr>
      </p:pic>
      <p:sp>
        <p:nvSpPr>
          <p:cNvPr id="49154" name="TextBox 2"/>
          <p:cNvSpPr txBox="1">
            <a:spLocks noChangeArrowheads="1"/>
          </p:cNvSpPr>
          <p:nvPr/>
        </p:nvSpPr>
        <p:spPr bwMode="auto">
          <a:xfrm>
            <a:off x="760413" y="2811463"/>
            <a:ext cx="7524750" cy="646112"/>
          </a:xfrm>
          <a:prstGeom prst="rect">
            <a:avLst/>
          </a:prstGeom>
          <a:noFill/>
          <a:ln w="9525">
            <a:noFill/>
            <a:miter lim="800000"/>
            <a:headEnd/>
            <a:tailEnd/>
          </a:ln>
        </p:spPr>
        <p:txBody>
          <a:bodyPr>
            <a:spAutoFit/>
          </a:bodyPr>
          <a:lstStyle/>
          <a:p>
            <a:r>
              <a:rPr lang="en-US">
                <a:latin typeface="Calibri" pitchFamily="34" charset="0"/>
              </a:rPr>
              <a:t>Proteins separated by SDS-PAGE are visualized by staining the gel with dyes such as Coomassie blue.</a:t>
            </a:r>
          </a:p>
        </p:txBody>
      </p:sp>
      <p:pic>
        <p:nvPicPr>
          <p:cNvPr id="4" name="Picture 3"/>
          <p:cNvPicPr>
            <a:picLocks noChangeAspect="1"/>
          </p:cNvPicPr>
          <p:nvPr/>
        </p:nvPicPr>
        <p:blipFill>
          <a:blip r:embed="rId4"/>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23551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3438" y="521494"/>
            <a:ext cx="4937125" cy="581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923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p:cNvPicPr>
          <p:nvPr/>
        </p:nvPicPr>
        <p:blipFill>
          <a:blip r:embed="rId2"/>
          <a:srcRect/>
          <a:stretch>
            <a:fillRect/>
          </a:stretch>
        </p:blipFill>
        <p:spPr bwMode="auto">
          <a:xfrm>
            <a:off x="169863" y="1576387"/>
            <a:ext cx="8462962" cy="547688"/>
          </a:xfrm>
          <a:prstGeom prst="rect">
            <a:avLst/>
          </a:prstGeom>
          <a:noFill/>
          <a:ln w="9525">
            <a:noFill/>
            <a:miter lim="800000"/>
            <a:headEnd/>
            <a:tailEnd/>
          </a:ln>
        </p:spPr>
      </p:pic>
      <p:sp>
        <p:nvSpPr>
          <p:cNvPr id="53250" name="TextBox 3"/>
          <p:cNvSpPr txBox="1">
            <a:spLocks noChangeArrowheads="1"/>
          </p:cNvSpPr>
          <p:nvPr/>
        </p:nvSpPr>
        <p:spPr bwMode="auto">
          <a:xfrm>
            <a:off x="469900" y="2124075"/>
            <a:ext cx="8281988" cy="1200150"/>
          </a:xfrm>
          <a:prstGeom prst="rect">
            <a:avLst/>
          </a:prstGeom>
          <a:noFill/>
          <a:ln w="9525">
            <a:noFill/>
            <a:miter lim="800000"/>
            <a:headEnd/>
            <a:tailEnd/>
          </a:ln>
        </p:spPr>
        <p:txBody>
          <a:bodyPr>
            <a:spAutoFit/>
          </a:bodyPr>
          <a:lstStyle/>
          <a:p>
            <a:r>
              <a:rPr lang="en-US" dirty="0">
                <a:latin typeface="Calibri" pitchFamily="34" charset="0"/>
              </a:rPr>
              <a:t>Isoelectric focusing allows separation of proteins in a gel on the basis of their relative amounts of acidic and basic amino acids. If a mixture of proteins is placed in a gel with a pH gradient and an electrical field is applied, proteins will migrate </a:t>
            </a:r>
            <a:r>
              <a:rPr lang="en-US" dirty="0" smtClean="0">
                <a:latin typeface="Calibri" pitchFamily="34" charset="0"/>
              </a:rPr>
              <a:t>until they reach </a:t>
            </a:r>
            <a:r>
              <a:rPr lang="en-US" dirty="0">
                <a:latin typeface="Calibri" pitchFamily="34" charset="0"/>
              </a:rPr>
              <a:t>their isoelectric </a:t>
            </a:r>
            <a:r>
              <a:rPr lang="en-US" dirty="0" smtClean="0">
                <a:latin typeface="Calibri" pitchFamily="34" charset="0"/>
              </a:rPr>
              <a:t>point (pI), </a:t>
            </a:r>
            <a:r>
              <a:rPr lang="en-US" dirty="0">
                <a:latin typeface="Calibri" pitchFamily="34" charset="0"/>
              </a:rPr>
              <a:t>the pH at which they have no net charge. </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4293623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1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794" y="1307070"/>
            <a:ext cx="8534400" cy="4059936"/>
          </a:xfrm>
          <a:prstGeom prst="rect">
            <a:avLst/>
          </a:prstGeom>
        </p:spPr>
      </p:pic>
    </p:spTree>
    <p:extLst>
      <p:ext uri="{BB962C8B-B14F-4D97-AF65-F5344CB8AC3E}">
        <p14:creationId xmlns:p14="http://schemas.microsoft.com/office/powerpoint/2010/main" xmlns="" val="1930276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p:cNvPicPr>
          <p:nvPr/>
        </p:nvPicPr>
        <p:blipFill>
          <a:blip r:embed="rId2"/>
          <a:srcRect/>
          <a:stretch>
            <a:fillRect/>
          </a:stretch>
        </p:blipFill>
        <p:spPr bwMode="auto">
          <a:xfrm>
            <a:off x="328613" y="1092994"/>
            <a:ext cx="8464550" cy="547688"/>
          </a:xfrm>
          <a:prstGeom prst="rect">
            <a:avLst/>
          </a:prstGeom>
          <a:noFill/>
          <a:ln w="9525">
            <a:noFill/>
            <a:miter lim="800000"/>
            <a:headEnd/>
            <a:tailEnd/>
          </a:ln>
        </p:spPr>
      </p:pic>
      <p:sp>
        <p:nvSpPr>
          <p:cNvPr id="56322" name="TextBox 2"/>
          <p:cNvSpPr txBox="1">
            <a:spLocks noChangeArrowheads="1"/>
          </p:cNvSpPr>
          <p:nvPr/>
        </p:nvSpPr>
        <p:spPr bwMode="auto">
          <a:xfrm>
            <a:off x="1090613" y="2157413"/>
            <a:ext cx="6940550" cy="1200150"/>
          </a:xfrm>
          <a:prstGeom prst="rect">
            <a:avLst/>
          </a:prstGeom>
          <a:noFill/>
          <a:ln w="9525">
            <a:noFill/>
            <a:miter lim="800000"/>
            <a:headEnd/>
            <a:tailEnd/>
          </a:ln>
        </p:spPr>
        <p:txBody>
          <a:bodyPr>
            <a:spAutoFit/>
          </a:bodyPr>
          <a:lstStyle/>
          <a:p>
            <a:r>
              <a:rPr lang="en-US" dirty="0">
                <a:latin typeface="Calibri" pitchFamily="34" charset="0"/>
              </a:rPr>
              <a:t>In </a:t>
            </a:r>
            <a:r>
              <a:rPr lang="en-US" dirty="0" smtClean="0">
                <a:latin typeface="Calibri" pitchFamily="34" charset="0"/>
              </a:rPr>
              <a:t>two-dimensional </a:t>
            </a:r>
            <a:r>
              <a:rPr lang="en-US" dirty="0">
                <a:latin typeface="Calibri" pitchFamily="34" charset="0"/>
              </a:rPr>
              <a:t>gel electrophoresis, proteins are separated in one direction by isoelectric focusing. This gel is then attached to an SDS-PAGE gel and electrophoresis is performed at a </a:t>
            </a:r>
            <a:r>
              <a:rPr lang="en-US" dirty="0" smtClean="0">
                <a:latin typeface="Calibri" pitchFamily="34" charset="0"/>
              </a:rPr>
              <a:t>90</a:t>
            </a:r>
            <a:r>
              <a:rPr lang="en-US" dirty="0" smtClean="0">
                <a:latin typeface="Calibri" pitchFamily="34" charset="0"/>
                <a:sym typeface="Symbol"/>
              </a:rPr>
              <a:t></a:t>
            </a:r>
            <a:r>
              <a:rPr lang="en-US" dirty="0" smtClean="0">
                <a:latin typeface="Calibri" pitchFamily="34" charset="0"/>
              </a:rPr>
              <a:t> </a:t>
            </a:r>
            <a:r>
              <a:rPr lang="en-US" dirty="0">
                <a:latin typeface="Calibri" pitchFamily="34" charset="0"/>
              </a:rPr>
              <a:t>angle to the direction of the isoelectric focusing separation.</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14361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11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1513" y="113372"/>
            <a:ext cx="7278624" cy="6534912"/>
          </a:xfrm>
          <a:prstGeom prst="rect">
            <a:avLst/>
          </a:prstGeom>
        </p:spPr>
      </p:pic>
    </p:spTree>
    <p:extLst>
      <p:ext uri="{BB962C8B-B14F-4D97-AF65-F5344CB8AC3E}">
        <p14:creationId xmlns:p14="http://schemas.microsoft.com/office/powerpoint/2010/main" xmlns="" val="447916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022" y="1075267"/>
            <a:ext cx="8207956" cy="4707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234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a:srcRect/>
          <a:stretch>
            <a:fillRect/>
          </a:stretch>
        </p:blipFill>
        <p:spPr bwMode="auto">
          <a:xfrm>
            <a:off x="1490663" y="1119188"/>
            <a:ext cx="6073775" cy="812800"/>
          </a:xfrm>
          <a:prstGeom prst="rect">
            <a:avLst/>
          </a:prstGeom>
          <a:noFill/>
          <a:ln w="9525">
            <a:noFill/>
            <a:miter lim="800000"/>
            <a:headEnd/>
            <a:tailEnd/>
          </a:ln>
        </p:spPr>
      </p:pic>
      <p:sp>
        <p:nvSpPr>
          <p:cNvPr id="21506" name="TextBox 2"/>
          <p:cNvSpPr txBox="1">
            <a:spLocks noChangeArrowheads="1"/>
          </p:cNvSpPr>
          <p:nvPr/>
        </p:nvSpPr>
        <p:spPr bwMode="auto">
          <a:xfrm>
            <a:off x="1063625" y="2432050"/>
            <a:ext cx="7140575" cy="669925"/>
          </a:xfrm>
          <a:prstGeom prst="rect">
            <a:avLst/>
          </a:prstGeom>
          <a:noFill/>
          <a:ln w="9525">
            <a:noFill/>
            <a:miter lim="800000"/>
            <a:headEnd/>
            <a:tailEnd/>
          </a:ln>
        </p:spPr>
        <p:txBody>
          <a:bodyPr>
            <a:spAutoFit/>
          </a:bodyPr>
          <a:lstStyle/>
          <a:p>
            <a:r>
              <a:rPr lang="en-US">
                <a:latin typeface="Calibri" pitchFamily="34" charset="0"/>
              </a:rPr>
              <a:t>An assay for the enzyme lactate dehydrogenase is based on the fact that a product of the reaction, NADH, can be detected spectrophotometrically. </a:t>
            </a:r>
          </a:p>
        </p:txBody>
      </p:sp>
      <p:pic>
        <p:nvPicPr>
          <p:cNvPr id="5" name="Picture 4"/>
          <p:cNvPicPr>
            <a:picLocks noChangeAspect="1"/>
          </p:cNvPicPr>
          <p:nvPr/>
        </p:nvPicPr>
        <p:blipFill>
          <a:blip r:embed="rId3"/>
          <a:stretch>
            <a:fillRect/>
          </a:stretch>
        </p:blipFill>
        <p:spPr>
          <a:xfrm>
            <a:off x="1579056" y="257265"/>
            <a:ext cx="5549900" cy="685800"/>
          </a:xfrm>
          <a:prstGeom prst="rect">
            <a:avLst/>
          </a:prstGeom>
        </p:spPr>
      </p:pic>
      <p:pic>
        <p:nvPicPr>
          <p:cNvPr id="3" name="Picture 2"/>
          <p:cNvPicPr>
            <a:picLocks noChangeAspect="1"/>
          </p:cNvPicPr>
          <p:nvPr/>
        </p:nvPicPr>
        <p:blipFill>
          <a:blip r:embed="rId4"/>
          <a:stretch>
            <a:fillRect/>
          </a:stretch>
        </p:blipFill>
        <p:spPr>
          <a:xfrm>
            <a:off x="1782256" y="3873352"/>
            <a:ext cx="5346700" cy="1651000"/>
          </a:xfrm>
          <a:prstGeom prst="rect">
            <a:avLst/>
          </a:prstGeom>
        </p:spPr>
      </p:pic>
    </p:spTree>
    <p:extLst>
      <p:ext uri="{BB962C8B-B14F-4D97-AF65-F5344CB8AC3E}">
        <p14:creationId xmlns:p14="http://schemas.microsoft.com/office/powerpoint/2010/main" xmlns="" val="4196712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p:cNvPicPr>
            <a:picLocks noChangeAspect="1"/>
          </p:cNvPicPr>
          <p:nvPr/>
        </p:nvPicPr>
        <p:blipFill>
          <a:blip r:embed="rId2"/>
          <a:srcRect/>
          <a:stretch>
            <a:fillRect/>
          </a:stretch>
        </p:blipFill>
        <p:spPr bwMode="auto">
          <a:xfrm>
            <a:off x="169863" y="1249363"/>
            <a:ext cx="8462962" cy="547687"/>
          </a:xfrm>
          <a:prstGeom prst="rect">
            <a:avLst/>
          </a:prstGeom>
          <a:noFill/>
          <a:ln w="9525">
            <a:noFill/>
            <a:miter lim="800000"/>
            <a:headEnd/>
            <a:tailEnd/>
          </a:ln>
        </p:spPr>
      </p:pic>
      <p:pic>
        <p:nvPicPr>
          <p:cNvPr id="63490" name="Picture 3"/>
          <p:cNvPicPr>
            <a:picLocks noChangeAspect="1"/>
          </p:cNvPicPr>
          <p:nvPr/>
        </p:nvPicPr>
        <p:blipFill>
          <a:blip r:embed="rId3"/>
          <a:srcRect/>
          <a:stretch>
            <a:fillRect/>
          </a:stretch>
        </p:blipFill>
        <p:spPr bwMode="auto">
          <a:xfrm>
            <a:off x="1666875" y="2401888"/>
            <a:ext cx="5468938" cy="376237"/>
          </a:xfrm>
          <a:prstGeom prst="rect">
            <a:avLst/>
          </a:prstGeom>
          <a:noFill/>
          <a:ln w="9525">
            <a:noFill/>
            <a:miter lim="800000"/>
            <a:headEnd/>
            <a:tailEnd/>
          </a:ln>
        </p:spPr>
      </p:pic>
      <p:sp>
        <p:nvSpPr>
          <p:cNvPr id="63491" name="TextBox 5"/>
          <p:cNvSpPr txBox="1">
            <a:spLocks noChangeArrowheads="1"/>
          </p:cNvSpPr>
          <p:nvPr/>
        </p:nvSpPr>
        <p:spPr bwMode="auto">
          <a:xfrm>
            <a:off x="858838" y="3527425"/>
            <a:ext cx="7529512" cy="1200150"/>
          </a:xfrm>
          <a:prstGeom prst="rect">
            <a:avLst/>
          </a:prstGeom>
          <a:noFill/>
          <a:ln w="9525">
            <a:noFill/>
            <a:miter lim="800000"/>
            <a:headEnd/>
            <a:tailEnd/>
          </a:ln>
        </p:spPr>
        <p:txBody>
          <a:bodyPr>
            <a:spAutoFit/>
          </a:bodyPr>
          <a:lstStyle/>
          <a:p>
            <a:r>
              <a:rPr lang="en-US" dirty="0">
                <a:latin typeface="Calibri" pitchFamily="34" charset="0"/>
              </a:rPr>
              <a:t>The effectiveness of a purification scheme is </a:t>
            </a:r>
            <a:r>
              <a:rPr lang="en-US" dirty="0" smtClean="0">
                <a:latin typeface="Calibri" pitchFamily="34" charset="0"/>
              </a:rPr>
              <a:t>measured </a:t>
            </a:r>
            <a:r>
              <a:rPr lang="en-US" dirty="0">
                <a:latin typeface="Calibri" pitchFamily="34" charset="0"/>
              </a:rPr>
              <a:t>by calculating the specific activity after each separation technique.</a:t>
            </a:r>
          </a:p>
          <a:p>
            <a:endParaRPr lang="en-US" dirty="0">
              <a:latin typeface="Calibri" pitchFamily="34" charset="0"/>
            </a:endParaRPr>
          </a:p>
          <a:p>
            <a:r>
              <a:rPr lang="en-US" dirty="0">
                <a:latin typeface="Calibri" pitchFamily="34" charset="0"/>
              </a:rPr>
              <a:t>SDS-PAGE allows a visual  evaluation of the purification scheme.</a:t>
            </a:r>
          </a:p>
        </p:txBody>
      </p:sp>
      <p:pic>
        <p:nvPicPr>
          <p:cNvPr id="5" name="Picture 4"/>
          <p:cNvPicPr>
            <a:picLocks noChangeAspect="1"/>
          </p:cNvPicPr>
          <p:nvPr/>
        </p:nvPicPr>
        <p:blipFill>
          <a:blip r:embed="rId4"/>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268117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05_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7351" y="1938878"/>
            <a:ext cx="8534400" cy="2340864"/>
          </a:xfrm>
          <a:prstGeom prst="rect">
            <a:avLst/>
          </a:prstGeom>
        </p:spPr>
      </p:pic>
    </p:spTree>
    <p:extLst>
      <p:ext uri="{BB962C8B-B14F-4D97-AF65-F5344CB8AC3E}">
        <p14:creationId xmlns:p14="http://schemas.microsoft.com/office/powerpoint/2010/main" xmlns="" val="379257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1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6077" y="191708"/>
            <a:ext cx="6559296" cy="6534912"/>
          </a:xfrm>
          <a:prstGeom prst="rect">
            <a:avLst/>
          </a:prstGeom>
        </p:spPr>
      </p:pic>
    </p:spTree>
    <p:extLst>
      <p:ext uri="{BB962C8B-B14F-4D97-AF65-F5344CB8AC3E}">
        <p14:creationId xmlns:p14="http://schemas.microsoft.com/office/powerpoint/2010/main" xmlns="" val="92624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p:cNvPicPr>
          <p:nvPr/>
        </p:nvPicPr>
        <p:blipFill>
          <a:blip r:embed="rId2"/>
          <a:srcRect/>
          <a:stretch>
            <a:fillRect/>
          </a:stretch>
        </p:blipFill>
        <p:spPr bwMode="auto">
          <a:xfrm>
            <a:off x="1490663" y="1009650"/>
            <a:ext cx="6073775" cy="811213"/>
          </a:xfrm>
          <a:prstGeom prst="rect">
            <a:avLst/>
          </a:prstGeom>
          <a:noFill/>
          <a:ln w="9525">
            <a:noFill/>
            <a:miter lim="800000"/>
            <a:headEnd/>
            <a:tailEnd/>
          </a:ln>
        </p:spPr>
      </p:pic>
      <p:sp>
        <p:nvSpPr>
          <p:cNvPr id="22530" name="TextBox 4"/>
          <p:cNvSpPr txBox="1">
            <a:spLocks noChangeArrowheads="1"/>
          </p:cNvSpPr>
          <p:nvPr/>
        </p:nvSpPr>
        <p:spPr bwMode="auto">
          <a:xfrm>
            <a:off x="730250" y="2473325"/>
            <a:ext cx="7962900" cy="1754188"/>
          </a:xfrm>
          <a:prstGeom prst="rect">
            <a:avLst/>
          </a:prstGeom>
          <a:noFill/>
          <a:ln w="9525">
            <a:noFill/>
            <a:miter lim="800000"/>
            <a:headEnd/>
            <a:tailEnd/>
          </a:ln>
        </p:spPr>
        <p:txBody>
          <a:bodyPr>
            <a:spAutoFit/>
          </a:bodyPr>
          <a:lstStyle/>
          <a:p>
            <a:r>
              <a:rPr lang="en-US">
                <a:latin typeface="Calibri" pitchFamily="34" charset="0"/>
              </a:rPr>
              <a:t>Protein purifications are monitored in part by determining the specific activity of the protein being purified.</a:t>
            </a:r>
          </a:p>
          <a:p>
            <a:endParaRPr lang="en-US">
              <a:latin typeface="Calibri" pitchFamily="34" charset="0"/>
            </a:endParaRPr>
          </a:p>
          <a:p>
            <a:r>
              <a:rPr lang="en-US">
                <a:latin typeface="Calibri" pitchFamily="34" charset="0"/>
              </a:rPr>
              <a:t>In the case of an enzyme purification, specific activity is the ratio of enzyme activity to protein concentration. Specific activity should increase with each step of the purification procedure.</a:t>
            </a:r>
          </a:p>
        </p:txBody>
      </p:sp>
      <p:pic>
        <p:nvPicPr>
          <p:cNvPr id="4" name="Picture 3"/>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427290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0" y="2984500"/>
            <a:ext cx="3200400" cy="889000"/>
          </a:xfrm>
          <a:prstGeom prst="rect">
            <a:avLst/>
          </a:prstGeom>
        </p:spPr>
      </p:pic>
    </p:spTree>
    <p:extLst>
      <p:ext uri="{BB962C8B-B14F-4D97-AF65-F5344CB8AC3E}">
        <p14:creationId xmlns:p14="http://schemas.microsoft.com/office/powerpoint/2010/main" xmlns="" val="292267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a:srcRect/>
          <a:stretch>
            <a:fillRect/>
          </a:stretch>
        </p:blipFill>
        <p:spPr bwMode="auto">
          <a:xfrm>
            <a:off x="511175" y="2333625"/>
            <a:ext cx="8110538" cy="539750"/>
          </a:xfrm>
          <a:prstGeom prst="rect">
            <a:avLst/>
          </a:prstGeom>
          <a:noFill/>
          <a:ln w="9525">
            <a:noFill/>
            <a:miter lim="800000"/>
            <a:headEnd/>
            <a:tailEnd/>
          </a:ln>
        </p:spPr>
      </p:pic>
      <p:sp>
        <p:nvSpPr>
          <p:cNvPr id="24579" name="TextBox 5"/>
          <p:cNvSpPr txBox="1">
            <a:spLocks noChangeArrowheads="1"/>
          </p:cNvSpPr>
          <p:nvPr/>
        </p:nvSpPr>
        <p:spPr bwMode="auto">
          <a:xfrm>
            <a:off x="738188" y="3467100"/>
            <a:ext cx="7883525" cy="646113"/>
          </a:xfrm>
          <a:prstGeom prst="rect">
            <a:avLst/>
          </a:prstGeom>
          <a:noFill/>
          <a:ln w="9525">
            <a:noFill/>
            <a:miter lim="800000"/>
            <a:headEnd/>
            <a:tailEnd/>
          </a:ln>
        </p:spPr>
        <p:txBody>
          <a:bodyPr>
            <a:spAutoFit/>
          </a:bodyPr>
          <a:lstStyle/>
          <a:p>
            <a:r>
              <a:rPr lang="en-US" dirty="0">
                <a:latin typeface="Calibri" pitchFamily="34" charset="0"/>
              </a:rPr>
              <a:t>Cells are disrupted to form </a:t>
            </a:r>
            <a:r>
              <a:rPr lang="en-US" dirty="0" smtClean="0">
                <a:latin typeface="Calibri" pitchFamily="34" charset="0"/>
              </a:rPr>
              <a:t>a </a:t>
            </a:r>
            <a:r>
              <a:rPr lang="en-US" dirty="0">
                <a:latin typeface="Calibri" pitchFamily="34" charset="0"/>
              </a:rPr>
              <a:t>homogenate, which is a mixture of all of the components of the cell, but no intact cells.</a:t>
            </a:r>
          </a:p>
        </p:txBody>
      </p:sp>
      <p:sp>
        <p:nvSpPr>
          <p:cNvPr id="24580" name="TextBox 6"/>
          <p:cNvSpPr txBox="1">
            <a:spLocks noChangeArrowheads="1"/>
          </p:cNvSpPr>
          <p:nvPr/>
        </p:nvSpPr>
        <p:spPr bwMode="auto">
          <a:xfrm>
            <a:off x="703263" y="4633913"/>
            <a:ext cx="8274050" cy="1476375"/>
          </a:xfrm>
          <a:prstGeom prst="rect">
            <a:avLst/>
          </a:prstGeom>
          <a:noFill/>
          <a:ln w="9525">
            <a:noFill/>
            <a:miter lim="800000"/>
            <a:headEnd/>
            <a:tailEnd/>
          </a:ln>
        </p:spPr>
        <p:txBody>
          <a:bodyPr>
            <a:spAutoFit/>
          </a:bodyPr>
          <a:lstStyle/>
          <a:p>
            <a:r>
              <a:rPr lang="en-US" dirty="0">
                <a:latin typeface="Calibri" pitchFamily="34" charset="0"/>
              </a:rPr>
              <a:t>The homogenate is then centrifuged at low speed to yield a pellet consisting of nuclei and a supernatant. This supernatant is then centrifuged at a higher centrifugal force to yield another pellet and supernatant. This process, called differential centrifugation, is repeated several </a:t>
            </a:r>
            <a:r>
              <a:rPr lang="en-US" dirty="0" smtClean="0">
                <a:latin typeface="Calibri" pitchFamily="34" charset="0"/>
              </a:rPr>
              <a:t>more times </a:t>
            </a:r>
            <a:r>
              <a:rPr lang="en-US" dirty="0">
                <a:latin typeface="Calibri" pitchFamily="34" charset="0"/>
              </a:rPr>
              <a:t>to yield a series of pellets enriched in various cellular materials and a final supernatant called the cytosol.</a:t>
            </a:r>
          </a:p>
        </p:txBody>
      </p:sp>
      <p:pic>
        <p:nvPicPr>
          <p:cNvPr id="6" name="Picture 5"/>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373133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4031" y="515144"/>
            <a:ext cx="5595938" cy="582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809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1563688" y="1068388"/>
            <a:ext cx="5524500" cy="781050"/>
          </a:xfrm>
          <a:prstGeom prst="rect">
            <a:avLst/>
          </a:prstGeom>
          <a:noFill/>
          <a:ln w="9525">
            <a:noFill/>
            <a:miter lim="800000"/>
            <a:headEnd/>
            <a:tailEnd/>
          </a:ln>
        </p:spPr>
      </p:pic>
      <p:sp>
        <p:nvSpPr>
          <p:cNvPr id="27650" name="TextBox 4"/>
          <p:cNvSpPr txBox="1">
            <a:spLocks noChangeArrowheads="1"/>
          </p:cNvSpPr>
          <p:nvPr/>
        </p:nvSpPr>
        <p:spPr bwMode="auto">
          <a:xfrm>
            <a:off x="944563" y="2422525"/>
            <a:ext cx="7466012" cy="1477963"/>
          </a:xfrm>
          <a:prstGeom prst="rect">
            <a:avLst/>
          </a:prstGeom>
          <a:noFill/>
          <a:ln w="9525">
            <a:noFill/>
            <a:miter lim="800000"/>
            <a:headEnd/>
            <a:tailEnd/>
          </a:ln>
        </p:spPr>
        <p:txBody>
          <a:bodyPr>
            <a:spAutoFit/>
          </a:bodyPr>
          <a:lstStyle/>
          <a:p>
            <a:r>
              <a:rPr lang="en-US">
                <a:latin typeface="Calibri" pitchFamily="34" charset="0"/>
              </a:rPr>
              <a:t>Salting out takes advantage of the fact that the solubility of proteins varies with the salt concentration. Most proteins require some salt to dissolve in water, a process called salting in. As the salt concentration is increased, different proteins will precipitate at different salt concentrations, a process called salting out.</a:t>
            </a:r>
          </a:p>
        </p:txBody>
      </p:sp>
      <p:pic>
        <p:nvPicPr>
          <p:cNvPr id="5" name="Picture 4"/>
          <p:cNvPicPr>
            <a:picLocks noChangeAspect="1"/>
          </p:cNvPicPr>
          <p:nvPr/>
        </p:nvPicPr>
        <p:blipFill>
          <a:blip r:embed="rId3"/>
          <a:stretch>
            <a:fillRect/>
          </a:stretch>
        </p:blipFill>
        <p:spPr>
          <a:xfrm>
            <a:off x="1579056" y="257265"/>
            <a:ext cx="5549900" cy="685800"/>
          </a:xfrm>
          <a:prstGeom prst="rect">
            <a:avLst/>
          </a:prstGeom>
        </p:spPr>
      </p:pic>
    </p:spTree>
    <p:extLst>
      <p:ext uri="{BB962C8B-B14F-4D97-AF65-F5344CB8AC3E}">
        <p14:creationId xmlns:p14="http://schemas.microsoft.com/office/powerpoint/2010/main" xmlns="" val="224047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05_0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3332" y="52554"/>
            <a:ext cx="8327136" cy="6534912"/>
          </a:xfrm>
          <a:prstGeom prst="rect">
            <a:avLst/>
          </a:prstGeom>
        </p:spPr>
      </p:pic>
    </p:spTree>
    <p:extLst>
      <p:ext uri="{BB962C8B-B14F-4D97-AF65-F5344CB8AC3E}">
        <p14:creationId xmlns:p14="http://schemas.microsoft.com/office/powerpoint/2010/main" xmlns="" val="3182166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TotalTime>
  <Words>1002</Words>
  <Application>Microsoft Office PowerPoint</Application>
  <PresentationFormat>On-screen Show (4:3)</PresentationFormat>
  <Paragraphs>62</Paragraphs>
  <Slides>32</Slides>
  <Notes>15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Carleton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Tymoczko</dc:creator>
  <cp:lastModifiedBy>TOSHIBA</cp:lastModifiedBy>
  <cp:revision>33</cp:revision>
  <dcterms:created xsi:type="dcterms:W3CDTF">2015-03-06T18:49:54Z</dcterms:created>
  <dcterms:modified xsi:type="dcterms:W3CDTF">2020-11-04T16:39:13Z</dcterms:modified>
</cp:coreProperties>
</file>