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395CB-37BE-4ECF-8DBA-4F6E9648D2A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2A05-7DF3-4EBA-97AE-2FD0FC6F5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51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3ECC31-9555-49CE-BB55-34FF86A1B02B}" type="slidenum">
              <a:rPr lang="ar-SA"/>
              <a:pPr>
                <a:defRPr/>
              </a:pPr>
              <a:t>7</a:t>
            </a:fld>
            <a:endParaRPr lang="ar-SA"/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BCD61-5740-40E3-BD41-ECFBE61A29B2}" type="slidenum">
              <a:rPr lang="ar-SA"/>
              <a:pPr>
                <a:defRPr/>
              </a:pPr>
              <a:t>22</a:t>
            </a:fld>
            <a:endParaRPr lang="ar-SA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EC0F8C-807E-4AA0-8D29-CB352AE7E52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0F8C-807E-4AA0-8D29-CB352AE7E52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0F8C-807E-4AA0-8D29-CB352AE7E52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EC0F8C-807E-4AA0-8D29-CB352AE7E52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EC0F8C-807E-4AA0-8D29-CB352AE7E52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0F8C-807E-4AA0-8D29-CB352AE7E52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0F8C-807E-4AA0-8D29-CB352AE7E52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EC0F8C-807E-4AA0-8D29-CB352AE7E52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0F8C-807E-4AA0-8D29-CB352AE7E52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EC0F8C-807E-4AA0-8D29-CB352AE7E52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EC0F8C-807E-4AA0-8D29-CB352AE7E52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EC0F8C-807E-4AA0-8D29-CB352AE7E52D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up2PTkFW8" TargetMode="External"/><Relationship Id="rId2" Type="http://schemas.openxmlformats.org/officeDocument/2006/relationships/hyperlink" Target="https://www.youtube.com/watch?v=V4OPO6JQLO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14600"/>
            <a:ext cx="6172200" cy="1894362"/>
          </a:xfrm>
        </p:spPr>
        <p:txBody>
          <a:bodyPr/>
          <a:lstStyle/>
          <a:p>
            <a:r>
              <a:rPr lang="en-US" dirty="0" smtClean="0"/>
              <a:t>Enzymes 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648200"/>
            <a:ext cx="6705600" cy="1371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https://www.youtube.com/watch?v=V4OPO6JQLOE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https://www.youtube.com/watch?v=ueup2PTkFW8</a:t>
            </a:r>
            <a:endParaRPr lang="en-US" dirty="0" smtClean="0"/>
          </a:p>
          <a:p>
            <a:endParaRPr lang="ar-SA" dirty="0"/>
          </a:p>
        </p:txBody>
      </p:sp>
      <p:pic>
        <p:nvPicPr>
          <p:cNvPr id="4" name="Picture 3" descr="enzyme-lock-and-key-mod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0"/>
            <a:ext cx="5867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5) Cofactors: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Some enzymes depend for activity only on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their structure as proteins (simple proteins)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Enzymes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While other enzymes require one or more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non-protein component known as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cofactor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(these are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conjugated proteins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51050" y="2349500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411413" y="1341438"/>
            <a:ext cx="0" cy="1223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11413" y="1341438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11413" y="2565400"/>
            <a:ext cx="0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11413" y="3357563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17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Inorganic ( metal ions e.g., Zn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Fe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Cofactor           OR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Organic molecule called coenzymes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( Coenzymes are derivatives of vitamins)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example of coenzymes: NAD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FAD 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39975" y="2420938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00338" y="1412875"/>
            <a:ext cx="0" cy="1008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00338" y="141287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00338" y="2420938"/>
            <a:ext cx="0" cy="100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00338" y="342900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19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50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 fontScale="55000" lnSpcReduction="20000"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err="1" smtClean="0">
                <a:latin typeface="Times New Roman" pitchFamily="18" charset="0"/>
                <a:cs typeface="Times New Roman" pitchFamily="18" charset="0"/>
              </a:rPr>
              <a:t>Holoenzyme</a:t>
            </a: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100" u="sng" dirty="0" smtClean="0">
                <a:latin typeface="Times New Roman" pitchFamily="18" charset="0"/>
                <a:cs typeface="Times New Roman" pitchFamily="18" charset="0"/>
              </a:rPr>
              <a:t>A complete,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catalytically active enzyme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                      together with its non- protein component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                       (coenzyme or metal ion).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1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err="1" smtClean="0">
                <a:latin typeface="Times New Roman" pitchFamily="18" charset="0"/>
                <a:cs typeface="Times New Roman" pitchFamily="18" charset="0"/>
              </a:rPr>
              <a:t>Apoenzyme</a:t>
            </a: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The protein part of an enzyme.( enzyme without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                     its non-protein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moeity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100" b="1" dirty="0" err="1" smtClean="0">
                <a:latin typeface="Times New Roman" pitchFamily="18" charset="0"/>
                <a:cs typeface="Times New Roman" pitchFamily="18" charset="0"/>
              </a:rPr>
              <a:t>Apoenzyme</a:t>
            </a: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  + cofactor                     </a:t>
            </a:r>
            <a:r>
              <a:rPr lang="en-US" sz="5100" b="1" dirty="0" err="1" smtClean="0">
                <a:latin typeface="Times New Roman" pitchFamily="18" charset="0"/>
                <a:cs typeface="Times New Roman" pitchFamily="18" charset="0"/>
              </a:rPr>
              <a:t>Holoenzyme</a:t>
            </a: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(catalytically                                                 (active enzyme)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inactive)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95738" y="3933825"/>
            <a:ext cx="1368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nzyme_cofac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95600"/>
            <a:ext cx="7829550" cy="336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73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6) Specificity: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Enzymes are highly specific, interacting with one or a few specific substrates and catalyzing only one type of chemical reaction.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Specificity                Absolute specificity: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(the enzyme can act only on one substrate)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            Group specificity: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                  (the enzyme can act on a group of related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                      substrates). </a:t>
            </a:r>
            <a:endParaRPr lang="ar-SA" sz="24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92275" y="2636838"/>
            <a:ext cx="12239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92275" y="2636838"/>
            <a:ext cx="935038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7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7) Enzyme inhibitors: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Some substances combine with the enzyme and reduce its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activity          These are known as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inhibitors. 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8) Enzyme activator: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Some substances combine with the enzyme and increase its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activity        These are known as activators.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Activators include: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Metal ions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Pepsinogen                              Pepsin   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(inactive enzyme)                          (active enzyme)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Enzymes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enterokinase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Trypsinogen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Trypsin 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(inactive enzyme)                      (active enzyme)   </a:t>
            </a:r>
            <a:endParaRPr lang="ar-S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84040" y="998538"/>
            <a:ext cx="57467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5" name="Right Arrow 4"/>
          <p:cNvSpPr/>
          <p:nvPr/>
        </p:nvSpPr>
        <p:spPr>
          <a:xfrm>
            <a:off x="1254125" y="2590800"/>
            <a:ext cx="57467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19400" y="42672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05000" y="5867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ex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667000"/>
            <a:ext cx="2171700" cy="284758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7543800" y="4038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22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988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How do enzymes increase the rate of a reaction?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Enzymes increase rate of reaction by decreasing energy of activation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az-Cyrl-AZ" sz="2800" baseline="30000" dirty="0" smtClean="0">
                <a:latin typeface="Times New Roman" pitchFamily="18" charset="0"/>
                <a:cs typeface="Times New Roman" pitchFamily="18" charset="0"/>
              </a:rPr>
              <a:t>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Enzymes do not change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az-Cyrl-AZ" sz="2800" baseline="30000" dirty="0" smtClean="0">
                <a:latin typeface="Times New Roman" pitchFamily="18" charset="0"/>
                <a:cs typeface="Times New Roman" pitchFamily="18" charset="0"/>
              </a:rPr>
              <a:t>ͦ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(standard free energy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change).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Transition state: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unstable state in which new bonds are formed and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old bonds are broken.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4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Activation energy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az-Cyrl-AZ" sz="2800" baseline="30000" dirty="0" smtClean="0">
                <a:latin typeface="Times New Roman" pitchFamily="18" charset="0"/>
                <a:cs typeface="Times New Roman" pitchFamily="18" charset="0"/>
              </a:rPr>
              <a:t>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Difference in the energy level of S (or P) and the transition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state.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az-Cyrl-AZ" sz="2800" b="1" baseline="30000" dirty="0" smtClean="0">
                <a:latin typeface="Times New Roman" pitchFamily="18" charset="0"/>
                <a:cs typeface="Times New Roman" pitchFamily="18" charset="0"/>
              </a:rPr>
              <a:t>ͦ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(standard free energy change):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It is energy difference between substrate and product.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xmlns="" val="4920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392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41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Enzyme mechanism: 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During enzyme action, there is a temporary combination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between enzyme and its substrate forming enzyme-substrate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complex (ES complex).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This is followed by dissociation of this complex into enzyme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and product.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39"/>
          <a:stretch>
            <a:fillRect/>
          </a:stretch>
        </p:blipFill>
        <p:spPr bwMode="auto">
          <a:xfrm>
            <a:off x="827088" y="4292600"/>
            <a:ext cx="38274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234"/>
          <a:stretch>
            <a:fillRect/>
          </a:stretch>
        </p:blipFill>
        <p:spPr bwMode="auto">
          <a:xfrm>
            <a:off x="4572000" y="4313238"/>
            <a:ext cx="13096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46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686800" cy="678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Enzymes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specific protein catalysts that increase the rate of reaction without being changed in the overall process. (Enzymes are not consumed during the reaction).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Enzymes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(E) act on certain substances which are known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substrate (S)        they form an enzyme – substrate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complex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ES) which is broken to give the product (P).         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39"/>
          <a:stretch>
            <a:fillRect/>
          </a:stretch>
        </p:blipFill>
        <p:spPr bwMode="auto">
          <a:xfrm>
            <a:off x="827088" y="5589588"/>
            <a:ext cx="38274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234"/>
          <a:stretch>
            <a:fillRect/>
          </a:stretch>
        </p:blipFill>
        <p:spPr bwMode="auto">
          <a:xfrm>
            <a:off x="4572000" y="5589588"/>
            <a:ext cx="13096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743200" y="42672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7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Models to explain enzyme specificity towards substrate: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Lock and key model of enzyme-substrate binding: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active site of the unbound enzyme is complementary in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shape to the substrate.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ar-SA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21000"/>
            <a:ext cx="49149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92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b) Induced-fit model of enzyme-substrate binding: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The enzyme change shape on the substrate binding.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- The active site forms a shape complementary to the substrate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only after the substrate has been bound.</a:t>
            </a:r>
            <a:endParaRPr lang="ar-SA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636838"/>
            <a:ext cx="45005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45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Factors affecting reaction velocity of enzymes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substrate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concentration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2) Enzyme concentration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 pH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temperature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Inhibitors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Activators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8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Effect of substrate concentration: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velocity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usually expressed as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μmol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of product formed per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 minute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rate of an enzyme-catalyzed reaction increases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substrate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concentration until a maximal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velocity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reached.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substrate concentration after this point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will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not increase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rate. 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leveling off of the reaction rate at high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substrate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concentrations reflects the saturation with substrate of all   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available binding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sites on the enzyme molecules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present].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3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i.e.,  At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low substrate concentrations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 increase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substrate concentration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increases the rate of reaction because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there 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many active sites  available to be occupied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high substrate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concentrations,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reaction rate levels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off  because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most of the active sites are occupied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>
              <a:cs typeface="Arial" pitchFamily="34" charset="0"/>
            </a:endParaRPr>
          </a:p>
          <a:p>
            <a:pPr marL="0" indent="0"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cs typeface="Arial" pitchFamily="34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>
              <a:cs typeface="Arial" pitchFamily="34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>
              <a:cs typeface="Arial" pitchFamily="34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2" t="8844" r="10999" b="10577"/>
          <a:stretch>
            <a:fillRect/>
          </a:stretch>
        </p:blipFill>
        <p:spPr bwMode="auto">
          <a:xfrm>
            <a:off x="-63500" y="2276475"/>
            <a:ext cx="4940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 txBox="1">
            <a:spLocks/>
          </p:cNvSpPr>
          <p:nvPr/>
        </p:nvSpPr>
        <p:spPr bwMode="auto">
          <a:xfrm>
            <a:off x="76200" y="5949950"/>
            <a:ext cx="48974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800">
                <a:latin typeface="Times New Roman" pitchFamily="18" charset="0"/>
                <a:cs typeface="Times New Roman" pitchFamily="18" charset="0"/>
              </a:rPr>
              <a:t>Michaelis-Menten plot</a:t>
            </a:r>
            <a:endParaRPr lang="ar-SA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bioserv.fiu.edu/~walterm/Fund_Sp2004/lec3_cell_metab/cell_metabolism_files/image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2667000"/>
            <a:ext cx="4438650" cy="2981325"/>
          </a:xfrm>
          <a:prstGeom prst="rect">
            <a:avLst/>
          </a:prstGeom>
          <a:noFill/>
          <a:ln>
            <a:solidFill>
              <a:srgbClr val="5C4F9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69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 lnSpcReduction="10000"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the maximum reaction rate ( maximum velocity).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Michaelis-Menton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constant , Km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 substrate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concentration when the rate is 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Most enzymes show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Michaelis-Menten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kinetics.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Michaelis-Menten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model,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enzyme reversibly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combines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its substrate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ES complex 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subsequently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yields product,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regenerating the free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enzyme.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where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 is the substrate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enzyme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enzyme–substrate complex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product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59239"/>
            <a:ext cx="56403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66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 lnSpcReduction="10000"/>
          </a:bodyPr>
          <a:lstStyle/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Michaelis-Menten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kinetics, the plot of initial reaction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velocity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against substrate concentration ([S]), is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hyperbolic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Michaelis-Menten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equation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where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= initial reaction velocity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Vmax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= maximal velocity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Km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=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Michaelis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constant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[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S] = substrate concentration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997200"/>
            <a:ext cx="46577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23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Double-Reciprocal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Plot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Lineweaver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-Burk plot):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Transformations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Michaelis-Menten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equation give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Lineweaver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-Burk equation.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Michaelis-Menten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equation can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 algebraically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transformed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into equations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more useful in plotting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experimental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common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transformation is derived simply 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taking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reciprocal of both sides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Michaelis-Menten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equation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221288"/>
            <a:ext cx="3671888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27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Separating the components of the numerator on the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right side of the equation gives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which simplifies to: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-This equation is called the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Lineweaver-Burk equation.</a:t>
            </a:r>
            <a:r>
              <a:rPr lang="en-US" sz="2800" b="1" smtClean="0">
                <a:latin typeface="Century-Bold"/>
                <a:cs typeface="Arial" pitchFamily="34" charset="0"/>
              </a:rPr>
              <a:t> </a:t>
            </a:r>
            <a:endParaRPr lang="en-US" sz="2800" smtClean="0">
              <a:latin typeface="Century-Light"/>
              <a:cs typeface="Arial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25538"/>
            <a:ext cx="38163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086100"/>
            <a:ext cx="3600450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5231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plot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1/V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versus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1/[S]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yields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straight line.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line has a slope of Km/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intercept of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1/V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axis, and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intercept of -1/Km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the 1/[S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axis.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46288"/>
            <a:ext cx="7129462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47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 fontScale="92500" lnSpcReduction="10000"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000" b="1" u="sng" dirty="0" smtClean="0">
                <a:latin typeface="Times New Roman" pitchFamily="18" charset="0"/>
                <a:cs typeface="Times New Roman" pitchFamily="18" charset="0"/>
              </a:rPr>
              <a:t>Nomenclature of enzymes: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Each enzyme is assigned two names: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Recommended name: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 Many enzymes have been named by adding the suffix ‘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ase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a) to the name of the substrate                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 Maltase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(e.g., Maltose                      Glucose + Glucose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b) or to a word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describing their   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action or activit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y.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ii) Some enzymes given trivial names.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(e.g., pepsin, trypsin)  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092950" y="1557338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042988" y="1773238"/>
            <a:ext cx="720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42988" y="1773238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243888" y="17732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514600" y="3048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83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2) Effect of enzyme concentration:</a:t>
            </a:r>
            <a:endParaRPr lang="ar-SA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96" t="16212" r="7188" b="8298"/>
          <a:stretch>
            <a:fillRect/>
          </a:stretch>
        </p:blipFill>
        <p:spPr bwMode="auto">
          <a:xfrm>
            <a:off x="2057400" y="2286000"/>
            <a:ext cx="398145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32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3) Effect of PH:</a:t>
            </a:r>
            <a:endParaRPr lang="ar-SA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0" t="11728" r="16852" b="5061"/>
          <a:stretch>
            <a:fillRect/>
          </a:stretch>
        </p:blipFill>
        <p:spPr bwMode="auto">
          <a:xfrm>
            <a:off x="1828800" y="1524000"/>
            <a:ext cx="5105400" cy="415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80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Optimum PH: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the PH at which the enzyme has its maximum activity.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-Each enzyme has an optimal pH at which it is most efficient.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optimum pH varies for different enzymes.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example, pepsin, a digestive enzyme in the stomach, is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maximally active at pH 2, whereas other enzymes, designed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to work at neutral pH, are denatured by such an acidic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environment.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14755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change in pH can alter the ionization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amino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acids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Extremes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pH can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lead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denaturation of the enzyme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4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4) Effect of temperature:</a:t>
            </a:r>
            <a:endParaRPr lang="ar-SA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1375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74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reaction velocity increases with temperature until a peak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velocity is reached.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Optimum temperature: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is the temperature at which the enzyme has its maximum  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activity.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Further elevation of the temperature results in a decrease in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reaction velocity as a result of temperature-induced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denaturation of the enzyme.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Most enzymes are fully denatured at 70°C.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9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5) Effect of inhibitors: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Inhibitors: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chemicals that reduce the rate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enzymic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reactions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-Enzyme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inhibitors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among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most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important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pharmaceutical agents.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There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are two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broad classes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of enzyme inhibitors: 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Irreversible inhibitors.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Reversible inhibitors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4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Irreversible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inhibitors: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•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Combine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the functional groups of the enzyme in the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active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site,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irreversibly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combine covalently to enzyme so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permanently inactivate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it).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•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enzymes bind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a functional group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site of enzyme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block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site.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Diisopropyl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fluorophosphate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(DFP)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binds covalently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serine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serine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proteases &amp;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acetylcholinesterase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Reversible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inhibitors: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reversible inhibitors: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Competitive inhibitors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Noncompetitive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inhibitors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Uncompetitive inhibitor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two most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commonly encountered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reversible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are: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Competitive inhibition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Noncompetitive inhibition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8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Competitive 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inhibition: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inhibitor compete with the substrate to bind the active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site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-Competitive inhibitor structure usually resemble substrate.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competitive inhibitor’s action is proportional to its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concentration. </a:t>
            </a:r>
            <a:r>
              <a:rPr lang="en-GB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effect of a competitive inhibitor is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reversed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increasing [S]).</a:t>
            </a:r>
            <a:endParaRPr lang="ar-S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Effect of competitive inhibitor on Km and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u="sng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Vmax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increase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Km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Shot 2015-11-23 at 5.37.26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93"/>
          <a:stretch/>
        </p:blipFill>
        <p:spPr>
          <a:xfrm>
            <a:off x="3352800" y="4785558"/>
            <a:ext cx="3898767" cy="207244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621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-1588" y="0"/>
            <a:ext cx="9145588" cy="6858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Systematic name: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international union of Biochemistry developed a system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of nomenclature.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i) This system divide enzymes into six major classes: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Oxidoreductases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2.Transferases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3. Hydrolases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4.Lyases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5.Isomerases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6.Ligases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3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1" t="4259" r="4581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98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b) Noncompetitive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inhibition: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-The inhibitor bind the enzyme at a site other than the active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site.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noncompetitive inhibitor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bind either free enzyme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complex.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-This type of inhibition not affected by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concentration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substrate.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Effect of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non-competitive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inhibitor on Km and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decrease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Vmax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Same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Shot 2015-11-23 at 5.47.1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4572000"/>
            <a:ext cx="4238515" cy="2161579"/>
          </a:xfrm>
          <a:prstGeom prst="rect">
            <a:avLst/>
          </a:prstGeom>
          <a:ln>
            <a:solidFill>
              <a:srgbClr val="4590B8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37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74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C) Uncompetitive </a:t>
            </a:r>
            <a:r>
              <a:rPr lang="en-US" sz="3200" b="1" dirty="0" smtClean="0">
                <a:solidFill>
                  <a:schemeClr val="tx1"/>
                </a:solidFill>
              </a:rPr>
              <a:t>inhibitors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40000"/>
              </a:lnSpc>
            </a:pPr>
            <a:r>
              <a:rPr lang="en-US" dirty="0" smtClean="0">
                <a:cs typeface="Times New Roman" charset="0"/>
              </a:rPr>
              <a:t>The inhibitor binds only to the substrate-enzyme complex</a:t>
            </a:r>
          </a:p>
          <a:p>
            <a:pPr algn="just">
              <a:lnSpc>
                <a:spcPct val="140000"/>
              </a:lnSpc>
            </a:pPr>
            <a:r>
              <a:rPr lang="en-US" dirty="0" smtClean="0">
                <a:cs typeface="Times New Roman" charset="0"/>
              </a:rPr>
              <a:t>Both </a:t>
            </a:r>
            <a:r>
              <a:rPr lang="en-US" dirty="0" err="1" smtClean="0">
                <a:cs typeface="Times New Roman" charset="0"/>
              </a:rPr>
              <a:t>Vmax</a:t>
            </a:r>
            <a:r>
              <a:rPr lang="en-US" dirty="0" smtClean="0">
                <a:cs typeface="Times New Roman" charset="0"/>
              </a:rPr>
              <a:t> and Km are low (with I)</a:t>
            </a:r>
            <a:endParaRPr lang="en-US" sz="2000" dirty="0" smtClean="0"/>
          </a:p>
          <a:p>
            <a:endParaRPr lang="ar-SA" dirty="0"/>
          </a:p>
        </p:txBody>
      </p:sp>
      <p:pic>
        <p:nvPicPr>
          <p:cNvPr id="4" name="Picture 3" descr="download 2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581400"/>
            <a:ext cx="4171680" cy="2302020"/>
          </a:xfrm>
          <a:prstGeom prst="rect">
            <a:avLst/>
          </a:prstGeom>
          <a:ln>
            <a:solidFill>
              <a:srgbClr val="4590B8"/>
            </a:solidFill>
          </a:ln>
        </p:spPr>
      </p:pic>
      <p:pic>
        <p:nvPicPr>
          <p:cNvPr id="5" name="Picture 4" descr="me44be66 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657600"/>
            <a:ext cx="4149402" cy="2094726"/>
          </a:xfrm>
          <a:prstGeom prst="rect">
            <a:avLst/>
          </a:prstGeom>
          <a:ln>
            <a:solidFill>
              <a:srgbClr val="4590B8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 The enzyme name has 2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parts: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   The first name the substrate or substrates.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   The second, ending in –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ase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indicates the type of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reaction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catalyzed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iii) This system give each enzyme a code number (EC) and it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contains 4 digits separated by points.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first digit: Class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second digit: sub-class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third digit: sub-sub-class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fourth digit: serial number of the enzyme.  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7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5" r="5769"/>
          <a:stretch>
            <a:fillRect/>
          </a:stretch>
        </p:blipFill>
        <p:spPr bwMode="auto">
          <a:xfrm>
            <a:off x="0" y="1196975"/>
            <a:ext cx="9144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64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4" t="2045" b="389"/>
          <a:stretch>
            <a:fillRect/>
          </a:stretch>
        </p:blipFill>
        <p:spPr bwMode="auto">
          <a:xfrm>
            <a:off x="1547813" y="0"/>
            <a:ext cx="611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8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 lnSpcReduction="10000"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2800" b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characterestices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enzymes: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1)They are proteins.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>
                <a:cs typeface="Arial" pitchFamily="34" charset="0"/>
              </a:rPr>
              <a:t>High molecular weight </a:t>
            </a:r>
            <a:r>
              <a:rPr lang="en-US" sz="2800" dirty="0" smtClean="0">
                <a:cs typeface="Arial" pitchFamily="34" charset="0"/>
              </a:rPr>
              <a:t>proteins.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They act at specific PH and temperature.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Active site: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Enzyme molecule contain a special pocket or cleft called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active site.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(active site is relatively small portion of the total volume of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an enzyme that bind the substrate).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-The active site contains amino acid side chains that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participate in substrate binding and catalysis.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8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620713"/>
            <a:ext cx="7704137" cy="5184775"/>
          </a:xfrm>
          <a:noFill/>
        </p:spPr>
      </p:pic>
    </p:spTree>
    <p:extLst>
      <p:ext uri="{BB962C8B-B14F-4D97-AF65-F5344CB8AC3E}">
        <p14:creationId xmlns:p14="http://schemas.microsoft.com/office/powerpoint/2010/main" xmlns="" val="32991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316</TotalTime>
  <Words>1808</Words>
  <Application>Microsoft Office PowerPoint</Application>
  <PresentationFormat>On-screen Show (4:3)</PresentationFormat>
  <Paragraphs>323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Oriel</vt:lpstr>
      <vt:lpstr>Enzymes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C) Uncompetitive inhibitors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AAN</dc:creator>
  <cp:lastModifiedBy>aalbity</cp:lastModifiedBy>
  <cp:revision>25</cp:revision>
  <dcterms:created xsi:type="dcterms:W3CDTF">2017-04-01T14:50:51Z</dcterms:created>
  <dcterms:modified xsi:type="dcterms:W3CDTF">2018-04-01T07:52:32Z</dcterms:modified>
</cp:coreProperties>
</file>