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7" r:id="rId2"/>
    <p:sldId id="259" r:id="rId3"/>
    <p:sldId id="260" r:id="rId4"/>
    <p:sldId id="261" r:id="rId5"/>
    <p:sldId id="262" r:id="rId6"/>
    <p:sldId id="265" r:id="rId7"/>
    <p:sldId id="266" r:id="rId8"/>
    <p:sldId id="267" r:id="rId9"/>
    <p:sldId id="268" r:id="rId10"/>
    <p:sldId id="270" r:id="rId11"/>
    <p:sldId id="317"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1" d="100"/>
          <a:sy n="91" d="100"/>
        </p:scale>
        <p:origin x="-972"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6C4EC-4EE3-7C4A-B211-C46996C8A52E}" type="datetimeFigureOut">
              <a:rPr lang="en-US" smtClean="0"/>
              <a:t>8/30/2020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9FEF7-6F77-9B4D-9F3A-8564130C8F15}" type="slidenum">
              <a:rPr lang="en-US" smtClean="0"/>
              <a:t>‹#›</a:t>
            </a:fld>
            <a:endParaRPr lang="en-US"/>
          </a:p>
        </p:txBody>
      </p:sp>
    </p:spTree>
    <p:extLst>
      <p:ext uri="{BB962C8B-B14F-4D97-AF65-F5344CB8AC3E}">
        <p14:creationId xmlns:p14="http://schemas.microsoft.com/office/powerpoint/2010/main" val="7948626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C92A79-2077-4406-A621-859016811E0F}" type="slidenum">
              <a:rPr lang="en-US"/>
              <a:pPr fontAlgn="base">
                <a:spcBef>
                  <a:spcPct val="0"/>
                </a:spcBef>
                <a:spcAft>
                  <a:spcPct val="0"/>
                </a:spcAft>
                <a:defRPr/>
              </a:pPr>
              <a:t>21</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8.11 Uncompetitive inhibition illustrated on a double-reciprocal plot.</a:t>
            </a:r>
            <a:r>
              <a:rPr lang="en-US" smtClean="0"/>
              <a:t> An uncompetitive inhibitor does not affect the slope of the double-reciprocal plot. </a:t>
            </a:r>
            <a:r>
              <a:rPr lang="en-US" i="1" smtClean="0"/>
              <a:t>V</a:t>
            </a:r>
            <a:r>
              <a:rPr lang="en-US" baseline="-25000" smtClean="0"/>
              <a:t>max</a:t>
            </a:r>
            <a:r>
              <a:rPr lang="en-US" smtClean="0"/>
              <a:t> and </a:t>
            </a:r>
            <a:r>
              <a:rPr lang="en-US" i="1" smtClean="0"/>
              <a:t>K</a:t>
            </a:r>
            <a:r>
              <a:rPr lang="en-US" baseline="-25000" smtClean="0"/>
              <a:t>M</a:t>
            </a:r>
            <a:r>
              <a:rPr lang="en-US" smtClean="0"/>
              <a:t> are reduced by equivalent amounts.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A1416-F6DF-452F-A0F0-6D724D35482B}" type="slidenum">
              <a:rPr lang="en-US"/>
              <a:pPr fontAlgn="base">
                <a:spcBef>
                  <a:spcPct val="0"/>
                </a:spcBef>
                <a:spcAft>
                  <a:spcPct val="0"/>
                </a:spcAft>
                <a:defRPr/>
              </a:pPr>
              <a:t>22</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8.12 Noncompetitive inhibition illustrated on a double-reciprocal plot.</a:t>
            </a:r>
            <a:r>
              <a:rPr lang="en-US" smtClean="0"/>
              <a:t> A double-reciprocal plot of enzyme kinetics in the presence and absence of a noncompetitive inhibitor shows that </a:t>
            </a:r>
            <a:r>
              <a:rPr lang="en-US" i="1" smtClean="0"/>
              <a:t>K</a:t>
            </a:r>
            <a:r>
              <a:rPr lang="en-US" baseline="-25000" smtClean="0"/>
              <a:t>M</a:t>
            </a:r>
            <a:r>
              <a:rPr lang="en-US" smtClean="0"/>
              <a:t> is unaltered and </a:t>
            </a:r>
            <a:r>
              <a:rPr lang="en-US" i="1" smtClean="0"/>
              <a:t>V</a:t>
            </a:r>
            <a:r>
              <a:rPr lang="en-US" baseline="-25000" smtClean="0"/>
              <a:t>max</a:t>
            </a:r>
            <a:r>
              <a:rPr lang="en-US" smtClean="0"/>
              <a:t> is decreased.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6CA07C-C249-4F50-91C9-6107DCCCD062}" type="slidenum">
              <a:rPr lang="en-US"/>
              <a:pPr fontAlgn="base">
                <a:spcBef>
                  <a:spcPct val="0"/>
                </a:spcBef>
                <a:spcAft>
                  <a:spcPct val="0"/>
                </a:spcAft>
                <a:defRPr/>
              </a:pPr>
              <a:t>26</a:t>
            </a:fld>
            <a:endParaRPr lang="en-US"/>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8.13 Enzyme inhibition by diisopropylphosphofluoridate (DIPF), a group-specific reagent.</a:t>
            </a:r>
            <a:r>
              <a:rPr lang="en-US" smtClean="0"/>
              <a:t> DIPF can inhibit an enzyme by covalently modifying a crucial serine residue.</a:t>
            </a:r>
          </a:p>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2A208-CD82-4DD2-864E-D3F1E3D5443B}" type="slidenum">
              <a:rPr lang="en-US"/>
              <a:pPr fontAlgn="base">
                <a:spcBef>
                  <a:spcPct val="0"/>
                </a:spcBef>
                <a:spcAft>
                  <a:spcPct val="0"/>
                </a:spcAft>
                <a:defRPr/>
              </a:pPr>
              <a:t>28</a:t>
            </a:fld>
            <a:endParaRPr lang="en-US"/>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9" name="Rectangle 3"/>
          <p:cNvSpPr>
            <a:spLocks noGrp="1" noChangeArrowheads="1"/>
          </p:cNvSpPr>
          <p:nvPr>
            <p:ph type="body" idx="1"/>
          </p:nvPr>
        </p:nvSpPr>
        <p:spPr/>
        <p:txBody>
          <a:bodyPr/>
          <a:lstStyle/>
          <a:p>
            <a:pPr eaLnBrk="1" fontAlgn="auto" hangingPunct="1">
              <a:spcBef>
                <a:spcPts val="0"/>
              </a:spcBef>
              <a:spcAft>
                <a:spcPts val="0"/>
              </a:spcAft>
              <a:defRPr/>
            </a:pPr>
            <a:r>
              <a:rPr lang="en-US" b="1" dirty="0" smtClean="0"/>
              <a:t>Figure 8.14 Affinity labeling.</a:t>
            </a:r>
            <a:r>
              <a:rPr lang="en-US" dirty="0" smtClean="0"/>
              <a:t> (A) Tosyl-</a:t>
            </a:r>
            <a:r>
              <a:rPr lang="en-US" cap="small" dirty="0" smtClean="0"/>
              <a:t>l</a:t>
            </a:r>
            <a:r>
              <a:rPr lang="en-US" dirty="0" smtClean="0"/>
              <a:t>-phenylalanine chloromethyl ketone (TPCK) is a reactive analog of the normal substrate for the enzyme chymotrypsin. (B) TPCK binds at the chymotrypsin active site and modifies an essential histidine residue.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7D1F20-9ACE-4C7F-B2B0-1330CD5BE49F}" type="slidenum">
              <a:rPr lang="en-US"/>
              <a:pPr fontAlgn="base">
                <a:spcBef>
                  <a:spcPct val="0"/>
                </a:spcBef>
                <a:spcAft>
                  <a:spcPct val="0"/>
                </a:spcAft>
                <a:defRPr/>
              </a:pPr>
              <a:t>29</a:t>
            </a:fld>
            <a:endParaRPr lang="en-US"/>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F74562-36BC-4882-B860-548C4E86F03B}" type="slidenum">
              <a:rPr lang="en-US"/>
              <a:pPr fontAlgn="base">
                <a:spcBef>
                  <a:spcPct val="0"/>
                </a:spcBef>
                <a:spcAft>
                  <a:spcPct val="0"/>
                </a:spcAft>
                <a:defRPr/>
              </a:pPr>
              <a:t>32</a:t>
            </a:fld>
            <a:endParaRPr lang="en-US"/>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Figure 8.15 The structure of penicillin.</a:t>
            </a:r>
            <a:r>
              <a:rPr lang="en-US" dirty="0" smtClean="0"/>
              <a:t> The reactive site of penicillin is the peptide bond of its </a:t>
            </a:r>
            <a:r>
              <a:rPr lang="en-US" i="0" dirty="0" smtClean="0">
                <a:sym typeface="Symbol" pitchFamily="18" charset="2"/>
              </a:rPr>
              <a:t></a:t>
            </a:r>
            <a:r>
              <a:rPr lang="en-US" dirty="0" smtClean="0"/>
              <a:t>-lactam ring.</a:t>
            </a:r>
          </a:p>
          <a:p>
            <a:pPr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2136D8-2FEF-494C-B1EA-BE2BC1B7D514}" type="slidenum">
              <a:rPr lang="en-US"/>
              <a:pPr fontAlgn="base">
                <a:spcBef>
                  <a:spcPct val="0"/>
                </a:spcBef>
                <a:spcAft>
                  <a:spcPct val="0"/>
                </a:spcAft>
                <a:defRPr/>
              </a:pPr>
              <a:t>34</a:t>
            </a:fld>
            <a:endParaRPr lang="en-US"/>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8.16 A schematic representation of the peptidoglycan in </a:t>
            </a:r>
            <a:r>
              <a:rPr lang="en-US" b="1" i="1" smtClean="0"/>
              <a:t>Staphylococcus aureus.</a:t>
            </a:r>
            <a:r>
              <a:rPr lang="en-US" smtClean="0"/>
              <a:t> The sugars are shown in yellow, the tetrapeptides in red, and the pentaglycine bridges in blue. The cell wall is a single, enormous, bag-shaped macromolecule because of extensive cross-linking.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CC852B-D3B7-43A4-B623-21B4EC6E9DAC}" type="slidenum">
              <a:rPr lang="en-US"/>
              <a:pPr fontAlgn="base">
                <a:spcBef>
                  <a:spcPct val="0"/>
                </a:spcBef>
                <a:spcAft>
                  <a:spcPct val="0"/>
                </a:spcAft>
                <a:defRPr/>
              </a:pPr>
              <a:t>35</a:t>
            </a:fld>
            <a:endParaRPr lang="en-US"/>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5" name="Rectangle 3"/>
          <p:cNvSpPr>
            <a:spLocks noGrp="1" noChangeArrowheads="1"/>
          </p:cNvSpPr>
          <p:nvPr>
            <p:ph type="body" idx="1"/>
          </p:nvPr>
        </p:nvSpPr>
        <p:spPr/>
        <p:txBody>
          <a:bodyPr/>
          <a:lstStyle/>
          <a:p>
            <a:pPr eaLnBrk="1" fontAlgn="auto" hangingPunct="1">
              <a:spcBef>
                <a:spcPts val="0"/>
              </a:spcBef>
              <a:spcAft>
                <a:spcPts val="0"/>
              </a:spcAft>
              <a:defRPr/>
            </a:pPr>
            <a:r>
              <a:rPr lang="en-US" b="1" dirty="0" smtClean="0"/>
              <a:t>Figure 8.17 The formation of cross-links in </a:t>
            </a:r>
            <a:r>
              <a:rPr lang="en-US" b="1" i="1" dirty="0" smtClean="0"/>
              <a:t>S. aureus</a:t>
            </a:r>
            <a:r>
              <a:rPr lang="en-US" b="1" dirty="0" smtClean="0"/>
              <a:t> peptidoglycan.</a:t>
            </a:r>
            <a:r>
              <a:rPr lang="en-US" dirty="0" smtClean="0"/>
              <a:t> The terminal amino group of the pentaglycine bridge in the cell wall attacks the peptide bond between two </a:t>
            </a:r>
            <a:r>
              <a:rPr lang="en-US" cap="small" dirty="0" smtClean="0"/>
              <a:t>d</a:t>
            </a:r>
            <a:r>
              <a:rPr lang="en-US" dirty="0" smtClean="0"/>
              <a:t>-alanine residues to form a cross-link.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DA09B3-3152-4B2B-B438-24ABBACF41E9}" type="slidenum">
              <a:rPr lang="en-US"/>
              <a:pPr fontAlgn="base">
                <a:spcBef>
                  <a:spcPct val="0"/>
                </a:spcBef>
                <a:spcAft>
                  <a:spcPct val="0"/>
                </a:spcAft>
                <a:defRPr/>
              </a:pPr>
              <a:t>36</a:t>
            </a:fld>
            <a:endParaRPr lang="en-US"/>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8.18 A transpeptidation reaction.</a:t>
            </a:r>
            <a:r>
              <a:rPr lang="en-US" smtClean="0"/>
              <a:t> An acyl-enzyme intermediate is formed in the transpeptidation reaction leading to cross-link formation.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F30539-C65B-4514-98CA-077AB64493D5}" type="slidenum">
              <a:rPr lang="en-US"/>
              <a:pPr fontAlgn="base">
                <a:spcBef>
                  <a:spcPct val="0"/>
                </a:spcBef>
                <a:spcAft>
                  <a:spcPct val="0"/>
                </a:spcAft>
                <a:defRPr/>
              </a:pPr>
              <a:t>38</a:t>
            </a:fld>
            <a:endParaRPr lang="en-US"/>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8.19 The formation of a penicilloyl-enzyme complex</a:t>
            </a:r>
            <a:r>
              <a:rPr lang="en-US" smtClean="0"/>
              <a:t>. Penicillin reacts with the transpeptidase to form an inactive complex, which is indefinitely stable.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68471D-284F-4FD5-9227-70C08FEDB69F}" type="slidenum">
              <a:rPr lang="en-US"/>
              <a:pPr fontAlgn="base">
                <a:spcBef>
                  <a:spcPct val="0"/>
                </a:spcBef>
                <a:spcAft>
                  <a:spcPct val="0"/>
                </a:spcAft>
                <a:defRPr/>
              </a:pPr>
              <a:t>5</a:t>
            </a:fld>
            <a:endParaRPr 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8.1 The effect of heat on enzyme activity.</a:t>
            </a:r>
            <a:r>
              <a:rPr lang="en-US" smtClean="0"/>
              <a:t> The enzyme tyrosinase, which is part of the pathway that synthesizes the pigment that results in dark fur, has a low tolerance for heat in Siamese cats. It is inactive at normal body temperatures but functional at slightly lower temperatures. The extremities of a Siamese cat are cool enough for tyrosinase to gain function and produce pigment. [Photograph: Jane Burton/Getty.]</a:t>
            </a:r>
          </a:p>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82BB8D-9AB3-4256-96BE-FF4E07C4024B}" type="slidenum">
              <a:rPr lang="en-US"/>
              <a:pPr fontAlgn="base">
                <a:spcBef>
                  <a:spcPct val="0"/>
                </a:spcBef>
                <a:spcAft>
                  <a:spcPct val="0"/>
                </a:spcAft>
                <a:defRPr/>
              </a:pPr>
              <a:t>40</a:t>
            </a:fld>
            <a:endParaRPr lang="en-US"/>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8.20 The specificity of chymotrypsin.</a:t>
            </a:r>
            <a:r>
              <a:rPr lang="en-US" smtClean="0"/>
              <a:t> Chymotrypsin cleaves proteins on the carboxyl side of aromatic or large hydrophobic amino acids (shaded orange). The red bonds indicate where chymotrypsin most likely acts.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178D0C-07E2-4EC8-8AD7-2F75D0626057}" type="slidenum">
              <a:rPr lang="en-US"/>
              <a:pPr fontAlgn="base">
                <a:spcBef>
                  <a:spcPct val="0"/>
                </a:spcBef>
                <a:spcAft>
                  <a:spcPct val="0"/>
                </a:spcAft>
                <a:defRPr/>
              </a:pPr>
              <a:t>43</a:t>
            </a:fld>
            <a:endParaRPr lang="en-US"/>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p:txBody>
          <a:bodyPr/>
          <a:lstStyle/>
          <a:p>
            <a:pPr eaLnBrk="1" fontAlgn="auto" hangingPunct="1">
              <a:spcBef>
                <a:spcPts val="0"/>
              </a:spcBef>
              <a:spcAft>
                <a:spcPts val="0"/>
              </a:spcAft>
              <a:defRPr/>
            </a:pPr>
            <a:r>
              <a:rPr lang="en-US" b="1" dirty="0" smtClean="0"/>
              <a:t>Figure 8.21 A chromogenic substrate.</a:t>
            </a:r>
            <a:r>
              <a:rPr lang="en-US" dirty="0" smtClean="0"/>
              <a:t> </a:t>
            </a:r>
            <a:r>
              <a:rPr lang="en-US" i="1" dirty="0" smtClean="0"/>
              <a:t>N</a:t>
            </a:r>
            <a:r>
              <a:rPr lang="en-US" dirty="0" smtClean="0"/>
              <a:t>-Acetyl-</a:t>
            </a:r>
            <a:r>
              <a:rPr lang="en-US" cap="small" dirty="0" smtClean="0"/>
              <a:t>l</a:t>
            </a:r>
            <a:r>
              <a:rPr lang="en-US" dirty="0" smtClean="0"/>
              <a:t>-phenylalanine </a:t>
            </a:r>
            <a:r>
              <a:rPr lang="en-US" i="1" dirty="0" smtClean="0"/>
              <a:t>p</a:t>
            </a:r>
            <a:r>
              <a:rPr lang="en-US" dirty="0" smtClean="0"/>
              <a:t>-nitrophenyl ester yields a yellow product, </a:t>
            </a:r>
            <a:r>
              <a:rPr lang="en-US" i="1" dirty="0" smtClean="0"/>
              <a:t>p</a:t>
            </a:r>
            <a:r>
              <a:rPr lang="en-US" dirty="0" smtClean="0"/>
              <a:t>-nitrophenolate, on cleavage by chymotrypsin. </a:t>
            </a:r>
            <a:r>
              <a:rPr lang="en-US" i="1" dirty="0" smtClean="0"/>
              <a:t>p</a:t>
            </a:r>
            <a:r>
              <a:rPr lang="en-US" dirty="0" smtClean="0"/>
              <a:t>-Nitrophenolate forms by deprotonation of </a:t>
            </a:r>
            <a:r>
              <a:rPr lang="en-US" i="1" dirty="0" smtClean="0"/>
              <a:t>p</a:t>
            </a:r>
            <a:r>
              <a:rPr lang="en-US" dirty="0" smtClean="0"/>
              <a:t>-nitrophenol at pH 7.</a:t>
            </a:r>
          </a:p>
          <a:p>
            <a:pPr eaLnBrk="1" fontAlgn="auto" hangingPunct="1">
              <a:spcBef>
                <a:spcPts val="0"/>
              </a:spcBef>
              <a:spcAft>
                <a:spcPts val="0"/>
              </a:spcAft>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86A8B9-FCD9-4B4A-849D-CCA6EA70C9E6}" type="slidenum">
              <a:rPr lang="en-US"/>
              <a:pPr fontAlgn="base">
                <a:spcBef>
                  <a:spcPct val="0"/>
                </a:spcBef>
                <a:spcAft>
                  <a:spcPct val="0"/>
                </a:spcAft>
                <a:defRPr/>
              </a:pPr>
              <a:t>44</a:t>
            </a:fld>
            <a:endParaRPr lang="en-US"/>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5" name="Rectangle 3"/>
          <p:cNvSpPr>
            <a:spLocks noGrp="1" noChangeArrowheads="1"/>
          </p:cNvSpPr>
          <p:nvPr>
            <p:ph type="body" idx="1"/>
          </p:nvPr>
        </p:nvSpPr>
        <p:spPr/>
        <p:txBody>
          <a:bodyPr/>
          <a:lstStyle/>
          <a:p>
            <a:pPr eaLnBrk="1" fontAlgn="auto" hangingPunct="1">
              <a:spcBef>
                <a:spcPts val="0"/>
              </a:spcBef>
              <a:spcAft>
                <a:spcPts val="0"/>
              </a:spcAft>
              <a:defRPr/>
            </a:pPr>
            <a:r>
              <a:rPr lang="en-US" b="1" dirty="0" smtClean="0"/>
              <a:t>Figure 8.22 Kinetics of chymotrypsin catalysis.</a:t>
            </a:r>
            <a:r>
              <a:rPr lang="en-US" dirty="0" smtClean="0"/>
              <a:t> Two stages are evident in the cleaving of </a:t>
            </a:r>
            <a:r>
              <a:rPr lang="en-US" i="1" dirty="0" smtClean="0"/>
              <a:t>N</a:t>
            </a:r>
            <a:r>
              <a:rPr lang="en-US" dirty="0" smtClean="0"/>
              <a:t>-acetyl-</a:t>
            </a:r>
            <a:r>
              <a:rPr lang="en-US" cap="small" dirty="0" smtClean="0"/>
              <a:t>l</a:t>
            </a:r>
            <a:r>
              <a:rPr lang="en-US" dirty="0" smtClean="0"/>
              <a:t>-phenylalanine </a:t>
            </a:r>
            <a:r>
              <a:rPr lang="en-US" i="1" dirty="0" smtClean="0"/>
              <a:t>p</a:t>
            </a:r>
            <a:r>
              <a:rPr lang="en-US" dirty="0" smtClean="0"/>
              <a:t>-nitrophenyl ester by chymotrypsin: a rapid burst phase (pre-steady state) and a steady-state phase.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896415-3275-4026-A1B3-69554C9F5560}" type="slidenum">
              <a:rPr lang="en-US"/>
              <a:pPr fontAlgn="base">
                <a:spcBef>
                  <a:spcPct val="0"/>
                </a:spcBef>
                <a:spcAft>
                  <a:spcPct val="0"/>
                </a:spcAft>
                <a:defRPr/>
              </a:pPr>
              <a:t>46</a:t>
            </a:fld>
            <a:endParaRPr lang="en-US"/>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8.23 Covalent catalysis.</a:t>
            </a:r>
            <a:r>
              <a:rPr lang="en-US" smtClean="0"/>
              <a:t> Hydrolysis by chymotrypsin takes place in two stages: (A) acylation to form the acyl-enzyme intermediate followed by (B) deacylation to regenerate the free enzyme.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A97992-9F00-411B-828D-83B03FDE1AFC}" type="slidenum">
              <a:rPr lang="en-US"/>
              <a:pPr fontAlgn="base">
                <a:spcBef>
                  <a:spcPct val="0"/>
                </a:spcBef>
                <a:spcAft>
                  <a:spcPct val="0"/>
                </a:spcAft>
                <a:defRPr/>
              </a:pPr>
              <a:t>49</a:t>
            </a:fld>
            <a:endParaRPr lang="en-US"/>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8.24 The catalytic triad.</a:t>
            </a:r>
            <a:r>
              <a:rPr lang="en-US" smtClean="0"/>
              <a:t> The catalytic triad, shown on the left, converts serine 195 into a potent nucleophile, as illustrated on the right.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67E7F9-C91E-42A8-A9B7-77561C5E79AB}" type="slidenum">
              <a:rPr lang="en-US"/>
              <a:pPr fontAlgn="base">
                <a:spcBef>
                  <a:spcPct val="0"/>
                </a:spcBef>
                <a:spcAft>
                  <a:spcPct val="0"/>
                </a:spcAft>
                <a:defRPr/>
              </a:pPr>
              <a:t>50</a:t>
            </a:fld>
            <a:endParaRPr lang="en-US"/>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Figure 8.25 Peptide hydrolysis by chymotrypsin.</a:t>
            </a:r>
            <a:r>
              <a:rPr lang="en-US" dirty="0" smtClean="0"/>
              <a:t> The mechanism of peptide hydrolysis illustrates the principles of covalent and acid–base catalysis. The reaction proceeds in eight steps: (1) substrate binding, (2) serine’s </a:t>
            </a:r>
            <a:r>
              <a:rPr lang="en-US" dirty="0" err="1" smtClean="0"/>
              <a:t>nucleophilic</a:t>
            </a:r>
            <a:r>
              <a:rPr lang="en-US" dirty="0" smtClean="0"/>
              <a:t> attack on the peptide carbonyl group, (3) collapse of the tetrahedral intermediate, (4) release of the amine component, (5) water binding, (6) water’s </a:t>
            </a:r>
            <a:r>
              <a:rPr lang="en-US" dirty="0" err="1" smtClean="0"/>
              <a:t>nucleophilic</a:t>
            </a:r>
            <a:r>
              <a:rPr lang="en-US" dirty="0" smtClean="0"/>
              <a:t> attack on the acyl-enzyme intermediate, (7) collapse of the tetrahedral intermediate, and (8) release of the carboxylic acid component. The dashed green lines represent hydrogen bonds.</a:t>
            </a:r>
          </a:p>
          <a:p>
            <a:pPr eaLnBrk="1" hangingPunct="1">
              <a:spcBef>
                <a:spcPct val="0"/>
              </a:spcBef>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546ED6-2E8A-46FB-AF4A-36961EA1C6A3}" type="slidenum">
              <a:rPr lang="en-US"/>
              <a:pPr fontAlgn="base">
                <a:spcBef>
                  <a:spcPct val="0"/>
                </a:spcBef>
                <a:spcAft>
                  <a:spcPct val="0"/>
                </a:spcAft>
                <a:defRPr/>
              </a:pPr>
              <a:t>52</a:t>
            </a:fld>
            <a:endParaRPr lang="en-US"/>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Figure 8.26 The oxyanion hole.</a:t>
            </a:r>
            <a:r>
              <a:rPr lang="en-US" dirty="0" smtClean="0"/>
              <a:t> The structure stabilizes the tetrahedral intermediate of the chymotrypsin reaction. </a:t>
            </a:r>
            <a:r>
              <a:rPr lang="en-US" i="0" dirty="0" smtClean="0"/>
              <a:t>Notice </a:t>
            </a:r>
            <a:r>
              <a:rPr lang="en-US" dirty="0" smtClean="0"/>
              <a:t>that hydrogen bonds (shown in green) link peptide NH groups and the negatively charged oxygen atom of the intermediate.</a:t>
            </a:r>
          </a:p>
          <a:p>
            <a:pPr eaLnBrk="1" hangingPunct="1">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CF3EC2-91BE-4128-ABC0-4E14ACB76F27}" type="slidenum">
              <a:rPr lang="en-US"/>
              <a:pPr fontAlgn="base">
                <a:spcBef>
                  <a:spcPct val="0"/>
                </a:spcBef>
                <a:spcAft>
                  <a:spcPct val="0"/>
                </a:spcAft>
                <a:defRPr/>
              </a:pPr>
              <a:t>54</a:t>
            </a:fld>
            <a:endParaRPr lang="en-US"/>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Figure 8.27 The specificity pocket of chymotrypsin.</a:t>
            </a:r>
            <a:r>
              <a:rPr lang="en-US" dirty="0" smtClean="0"/>
              <a:t> </a:t>
            </a:r>
            <a:r>
              <a:rPr lang="en-US" i="0" dirty="0" smtClean="0"/>
              <a:t>Notice</a:t>
            </a:r>
            <a:r>
              <a:rPr lang="en-US" dirty="0" smtClean="0"/>
              <a:t> that many hydrophobic groups line the deep specificity pocket. The structure of the pocket favors the binding of residues with long hydrophobic side chains such as phenylalanine (shown in green). </a:t>
            </a:r>
            <a:r>
              <a:rPr lang="en-US" i="0" dirty="0" smtClean="0"/>
              <a:t>Also notice </a:t>
            </a:r>
            <a:r>
              <a:rPr lang="en-US" dirty="0" smtClean="0"/>
              <a:t>that the active-site serine residue (serine 195) is positioned to cleave the peptide backbone between the residue bound in the pocket and the next residue in the sequence. The key amino acids that constitute the binding site are identified.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237F26-B8E6-4CF3-9FC7-F9BBD74BF8C6}" type="slidenum">
              <a:rPr lang="en-US"/>
              <a:pPr fontAlgn="base">
                <a:spcBef>
                  <a:spcPct val="0"/>
                </a:spcBef>
                <a:spcAft>
                  <a:spcPct val="0"/>
                </a:spcAft>
                <a:defRPr/>
              </a:pPr>
              <a:t>6</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8.4 The pH dependence of the activity of the enzymes pepsin and chymotrypsin.</a:t>
            </a:r>
            <a:r>
              <a:rPr lang="en-US" smtClean="0"/>
              <a:t> Chymotrypsin and pepsin have different optimal pH values. The optimal pH for pepsin is noteworthy. Most proteins would be denatured at this acidic pH.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ED5433-AAAE-4604-B4E8-A8D8C5C5E409}" type="slidenum">
              <a:rPr lang="en-US"/>
              <a:pPr fontAlgn="base">
                <a:spcBef>
                  <a:spcPct val="0"/>
                </a:spcBef>
                <a:spcAft>
                  <a:spcPct val="0"/>
                </a:spcAft>
                <a:defRPr/>
              </a:pPr>
              <a:t>7</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8.5 A pH profile for a hypothetical enzyme.</a:t>
            </a:r>
            <a:r>
              <a:rPr lang="en-US" smtClean="0"/>
              <a:t> The pH dependence of enzymes is due to the presence of ionizable R groups.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E50B3-20D4-4B8B-8C4C-0B4C94ADA75E}" type="slidenum">
              <a:rPr lang="en-US"/>
              <a:pPr fontAlgn="base">
                <a:spcBef>
                  <a:spcPct val="0"/>
                </a:spcBef>
                <a:spcAft>
                  <a:spcPct val="0"/>
                </a:spcAft>
                <a:defRPr/>
              </a:pPr>
              <a:t>9</a:t>
            </a:fld>
            <a:endParaRPr lang="en-US"/>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b="1" u="none" strike="noStrike" kern="1200" dirty="0" smtClean="0">
                <a:solidFill>
                  <a:schemeClr val="tx1"/>
                </a:solidFill>
                <a:effectLst/>
                <a:latin typeface="+mn-lt"/>
                <a:ea typeface="+mn-ea"/>
                <a:cs typeface="+mn-cs"/>
              </a:rPr>
              <a:t>Figure 8.6</a:t>
            </a:r>
            <a:r>
              <a:rPr lang="en-US" sz="1200" b="1" kern="1200" dirty="0" smtClean="0">
                <a:solidFill>
                  <a:schemeClr val="tx1"/>
                </a:solidFill>
                <a:effectLst/>
                <a:latin typeface="+mn-lt"/>
                <a:ea typeface="+mn-ea"/>
                <a:cs typeface="+mn-cs"/>
              </a:rPr>
              <a:t> </a:t>
            </a:r>
            <a:r>
              <a:rPr lang="en-US" sz="1200" b="1" u="none" strike="noStrike" kern="1200" dirty="0" smtClean="0">
                <a:solidFill>
                  <a:schemeClr val="tx1"/>
                </a:solidFill>
                <a:effectLst/>
                <a:latin typeface="+mn-lt"/>
                <a:ea typeface="+mn-ea"/>
                <a:cs typeface="+mn-cs"/>
              </a:rPr>
              <a:t>Reversible inhibitors.</a:t>
            </a:r>
            <a:r>
              <a:rPr lang="en-US" sz="1200" u="none" strike="noStrik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Substrate binds to an enzyme’s active site to form an enzyme–substrate complex. (B) A competitive inhibitor binds at the active site and thus prevents the substrate from binding. (C) An uncompetitive inhibitor binds only to the enzyme–substrate complex. (D) A noncompetitive inhibitor does not prevent the substrate from binding.</a:t>
            </a:r>
          </a:p>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737A72-F61B-42FB-9720-3664FE7E6804}" type="slidenum">
              <a:rPr lang="en-US"/>
              <a:pPr fontAlgn="base">
                <a:spcBef>
                  <a:spcPct val="0"/>
                </a:spcBef>
                <a:spcAft>
                  <a:spcPct val="0"/>
                </a:spcAft>
                <a:defRPr/>
              </a:pPr>
              <a:t>14</a:t>
            </a:fld>
            <a:endParaRPr lang="en-US"/>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8.7 Kinetics of a competitive inhibitor.</a:t>
            </a:r>
            <a:r>
              <a:rPr lang="en-US" smtClean="0"/>
              <a:t> As the concentration of a competitive inhibitor increases, higher concentrations of substrate are required to attain a particular reaction velocity. The reaction pathway suggests how sufficiently high concentrations of substrate can completely relieve competitive inhibition.</a:t>
            </a:r>
          </a:p>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BA9673-9FB6-4C72-91A7-34BE512BA03A}" type="slidenum">
              <a:rPr lang="en-US"/>
              <a:pPr fontAlgn="base">
                <a:spcBef>
                  <a:spcPct val="0"/>
                </a:spcBef>
                <a:spcAft>
                  <a:spcPct val="0"/>
                </a:spcAft>
                <a:defRPr/>
              </a:pPr>
              <a:t>16</a:t>
            </a:fld>
            <a:endParaRPr lang="en-US"/>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Figure 8.8 Kinetics of an uncompetitive inhibitor.</a:t>
            </a:r>
            <a:r>
              <a:rPr lang="en-US" dirty="0" smtClean="0"/>
              <a:t> The reaction pathway shows that the inhibitor binds only to the enzyme–substrate complex. Consequently, </a:t>
            </a:r>
            <a:r>
              <a:rPr lang="en-US" i="1" dirty="0" err="1" smtClean="0"/>
              <a:t>V</a:t>
            </a:r>
            <a:r>
              <a:rPr lang="en-US" baseline="-25000" dirty="0" err="1" smtClean="0"/>
              <a:t>max</a:t>
            </a:r>
            <a:r>
              <a:rPr lang="en-US" dirty="0" smtClean="0"/>
              <a:t> cannot be attained, even at high substrate concentrations. </a:t>
            </a:r>
            <a:r>
              <a:rPr lang="en-US" i="0" dirty="0" smtClean="0"/>
              <a:t>Notice </a:t>
            </a:r>
            <a:r>
              <a:rPr lang="en-US" dirty="0" smtClean="0"/>
              <a:t>that the apparent value for </a:t>
            </a:r>
            <a:r>
              <a:rPr lang="en-US" i="1" dirty="0" smtClean="0"/>
              <a:t>K</a:t>
            </a:r>
            <a:r>
              <a:rPr lang="en-US" baseline="-25000" dirty="0" smtClean="0"/>
              <a:t>M</a:t>
            </a:r>
            <a:r>
              <a:rPr lang="en-US" dirty="0" smtClean="0"/>
              <a:t> (</a:t>
            </a:r>
            <a:r>
              <a:rPr lang="en-US" i="1" dirty="0" err="1" smtClean="0"/>
              <a:t>K</a:t>
            </a:r>
            <a:r>
              <a:rPr lang="en-US" baseline="-25000" dirty="0" err="1" smtClean="0"/>
              <a:t>M</a:t>
            </a:r>
            <a:r>
              <a:rPr lang="en-US" baseline="30000" dirty="0" err="1" smtClean="0"/>
              <a:t>app</a:t>
            </a:r>
            <a:r>
              <a:rPr lang="en-US" dirty="0" smtClean="0"/>
              <a:t>) is lowered, becoming smaller as more inhibitor is added.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31681F-5BFF-47D3-A625-23ECC0B3669B}" type="slidenum">
              <a:rPr lang="en-US"/>
              <a:pPr fontAlgn="base">
                <a:spcBef>
                  <a:spcPct val="0"/>
                </a:spcBef>
                <a:spcAft>
                  <a:spcPct val="0"/>
                </a:spcAft>
                <a:defRPr/>
              </a:pPr>
              <a:t>18</a:t>
            </a:fld>
            <a:endParaRPr lang="en-US"/>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8.9 Kinetics of a noncompetitive inhibitor.</a:t>
            </a:r>
            <a:r>
              <a:rPr lang="en-US" smtClean="0"/>
              <a:t> The reaction pathway shows that the inhibitor binds both to free enzyme and to the enzyme–substrate complex. Consequently, as with uncompetitive competition, </a:t>
            </a:r>
            <a:r>
              <a:rPr lang="en-US" i="1" smtClean="0"/>
              <a:t>V</a:t>
            </a:r>
            <a:r>
              <a:rPr lang="en-US" baseline="-25000" smtClean="0"/>
              <a:t>max</a:t>
            </a:r>
            <a:r>
              <a:rPr lang="en-US" smtClean="0"/>
              <a:t> cannot be attained. </a:t>
            </a:r>
            <a:r>
              <a:rPr lang="en-US" i="1" smtClean="0"/>
              <a:t>K</a:t>
            </a:r>
            <a:r>
              <a:rPr lang="en-US" baseline="-25000" smtClean="0"/>
              <a:t>M</a:t>
            </a:r>
            <a:r>
              <a:rPr lang="en-US" smtClean="0"/>
              <a:t> remains unchanged, and so the reaction rate increases more slowly at low substrate concentrations than is the case for uncompetitive competition.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C60A5F-F261-4793-8EB1-CFAE027D74A1}" type="slidenum">
              <a:rPr lang="en-US"/>
              <a:pPr fontAlgn="base">
                <a:spcBef>
                  <a:spcPct val="0"/>
                </a:spcBef>
                <a:spcAft>
                  <a:spcPct val="0"/>
                </a:spcAft>
                <a:defRPr/>
              </a:pPr>
              <a:t>20</a:t>
            </a:fld>
            <a:endParaRPr lang="en-US"/>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8.10 Competitive inhibition illustrated on a double-reciprocal plot.</a:t>
            </a:r>
            <a:r>
              <a:rPr lang="en-US" smtClean="0"/>
              <a:t> A double-reciprocal plot of enzyme kinetics in the presence and absence of a competitive inhibitor illustrates that the inhibitor has no effect on </a:t>
            </a:r>
            <a:r>
              <a:rPr lang="en-US" i="1" smtClean="0"/>
              <a:t>V</a:t>
            </a:r>
            <a:r>
              <a:rPr lang="en-US" baseline="-25000" smtClean="0"/>
              <a:t>max</a:t>
            </a:r>
            <a:r>
              <a:rPr lang="en-US" smtClean="0"/>
              <a:t> but increases </a:t>
            </a:r>
            <a:r>
              <a:rPr lang="en-US" i="1" smtClean="0"/>
              <a:t>K</a:t>
            </a:r>
            <a:r>
              <a:rPr lang="en-US" baseline="-25000" smtClean="0"/>
              <a:t>M</a:t>
            </a:r>
            <a:r>
              <a:rPr lang="en-US"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D308C8-91EB-F24C-8B7A-0BA420E4BE63}"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5B9BF-11A2-E348-87A1-A2F72BB3D96B}" type="slidenum">
              <a:rPr lang="en-US" smtClean="0"/>
              <a:t>‹#›</a:t>
            </a:fld>
            <a:endParaRPr lang="en-US"/>
          </a:p>
        </p:txBody>
      </p:sp>
    </p:spTree>
    <p:extLst>
      <p:ext uri="{BB962C8B-B14F-4D97-AF65-F5344CB8AC3E}">
        <p14:creationId xmlns:p14="http://schemas.microsoft.com/office/powerpoint/2010/main" val="256893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08C8-91EB-F24C-8B7A-0BA420E4BE63}"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5B9BF-11A2-E348-87A1-A2F72BB3D96B}" type="slidenum">
              <a:rPr lang="en-US" smtClean="0"/>
              <a:t>‹#›</a:t>
            </a:fld>
            <a:endParaRPr lang="en-US"/>
          </a:p>
        </p:txBody>
      </p:sp>
    </p:spTree>
    <p:extLst>
      <p:ext uri="{BB962C8B-B14F-4D97-AF65-F5344CB8AC3E}">
        <p14:creationId xmlns:p14="http://schemas.microsoft.com/office/powerpoint/2010/main" val="316672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08C8-91EB-F24C-8B7A-0BA420E4BE63}"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5B9BF-11A2-E348-87A1-A2F72BB3D96B}" type="slidenum">
              <a:rPr lang="en-US" smtClean="0"/>
              <a:t>‹#›</a:t>
            </a:fld>
            <a:endParaRPr lang="en-US"/>
          </a:p>
        </p:txBody>
      </p:sp>
    </p:spTree>
    <p:extLst>
      <p:ext uri="{BB962C8B-B14F-4D97-AF65-F5344CB8AC3E}">
        <p14:creationId xmlns:p14="http://schemas.microsoft.com/office/powerpoint/2010/main" val="78193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08C8-91EB-F24C-8B7A-0BA420E4BE63}"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5B9BF-11A2-E348-87A1-A2F72BB3D96B}" type="slidenum">
              <a:rPr lang="en-US" smtClean="0"/>
              <a:t>‹#›</a:t>
            </a:fld>
            <a:endParaRPr lang="en-US"/>
          </a:p>
        </p:txBody>
      </p:sp>
    </p:spTree>
    <p:extLst>
      <p:ext uri="{BB962C8B-B14F-4D97-AF65-F5344CB8AC3E}">
        <p14:creationId xmlns:p14="http://schemas.microsoft.com/office/powerpoint/2010/main" val="395404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308C8-91EB-F24C-8B7A-0BA420E4BE63}"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5B9BF-11A2-E348-87A1-A2F72BB3D96B}" type="slidenum">
              <a:rPr lang="en-US" smtClean="0"/>
              <a:t>‹#›</a:t>
            </a:fld>
            <a:endParaRPr lang="en-US"/>
          </a:p>
        </p:txBody>
      </p:sp>
    </p:spTree>
    <p:extLst>
      <p:ext uri="{BB962C8B-B14F-4D97-AF65-F5344CB8AC3E}">
        <p14:creationId xmlns:p14="http://schemas.microsoft.com/office/powerpoint/2010/main" val="180984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D308C8-91EB-F24C-8B7A-0BA420E4BE63}"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5B9BF-11A2-E348-87A1-A2F72BB3D96B}" type="slidenum">
              <a:rPr lang="en-US" smtClean="0"/>
              <a:t>‹#›</a:t>
            </a:fld>
            <a:endParaRPr lang="en-US"/>
          </a:p>
        </p:txBody>
      </p:sp>
    </p:spTree>
    <p:extLst>
      <p:ext uri="{BB962C8B-B14F-4D97-AF65-F5344CB8AC3E}">
        <p14:creationId xmlns:p14="http://schemas.microsoft.com/office/powerpoint/2010/main" val="145063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D308C8-91EB-F24C-8B7A-0BA420E4BE63}" type="datetimeFigureOut">
              <a:rPr lang="en-US" smtClean="0"/>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5B9BF-11A2-E348-87A1-A2F72BB3D96B}" type="slidenum">
              <a:rPr lang="en-US" smtClean="0"/>
              <a:t>‹#›</a:t>
            </a:fld>
            <a:endParaRPr lang="en-US"/>
          </a:p>
        </p:txBody>
      </p:sp>
    </p:spTree>
    <p:extLst>
      <p:ext uri="{BB962C8B-B14F-4D97-AF65-F5344CB8AC3E}">
        <p14:creationId xmlns:p14="http://schemas.microsoft.com/office/powerpoint/2010/main" val="4232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D308C8-91EB-F24C-8B7A-0BA420E4BE63}" type="datetimeFigureOut">
              <a:rPr lang="en-US" smtClean="0"/>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5B9BF-11A2-E348-87A1-A2F72BB3D96B}" type="slidenum">
              <a:rPr lang="en-US" smtClean="0"/>
              <a:t>‹#›</a:t>
            </a:fld>
            <a:endParaRPr lang="en-US"/>
          </a:p>
        </p:txBody>
      </p:sp>
    </p:spTree>
    <p:extLst>
      <p:ext uri="{BB962C8B-B14F-4D97-AF65-F5344CB8AC3E}">
        <p14:creationId xmlns:p14="http://schemas.microsoft.com/office/powerpoint/2010/main" val="317666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308C8-91EB-F24C-8B7A-0BA420E4BE63}" type="datetimeFigureOut">
              <a:rPr lang="en-US" smtClean="0"/>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5B9BF-11A2-E348-87A1-A2F72BB3D96B}" type="slidenum">
              <a:rPr lang="en-US" smtClean="0"/>
              <a:t>‹#›</a:t>
            </a:fld>
            <a:endParaRPr lang="en-US"/>
          </a:p>
        </p:txBody>
      </p:sp>
    </p:spTree>
    <p:extLst>
      <p:ext uri="{BB962C8B-B14F-4D97-AF65-F5344CB8AC3E}">
        <p14:creationId xmlns:p14="http://schemas.microsoft.com/office/powerpoint/2010/main" val="398703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08C8-91EB-F24C-8B7A-0BA420E4BE63}"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5B9BF-11A2-E348-87A1-A2F72BB3D96B}" type="slidenum">
              <a:rPr lang="en-US" smtClean="0"/>
              <a:t>‹#›</a:t>
            </a:fld>
            <a:endParaRPr lang="en-US"/>
          </a:p>
        </p:txBody>
      </p:sp>
    </p:spTree>
    <p:extLst>
      <p:ext uri="{BB962C8B-B14F-4D97-AF65-F5344CB8AC3E}">
        <p14:creationId xmlns:p14="http://schemas.microsoft.com/office/powerpoint/2010/main" val="377907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08C8-91EB-F24C-8B7A-0BA420E4BE63}"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5B9BF-11A2-E348-87A1-A2F72BB3D96B}" type="slidenum">
              <a:rPr lang="en-US" smtClean="0"/>
              <a:t>‹#›</a:t>
            </a:fld>
            <a:endParaRPr lang="en-US"/>
          </a:p>
        </p:txBody>
      </p:sp>
    </p:spTree>
    <p:extLst>
      <p:ext uri="{BB962C8B-B14F-4D97-AF65-F5344CB8AC3E}">
        <p14:creationId xmlns:p14="http://schemas.microsoft.com/office/powerpoint/2010/main" val="90121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308C8-91EB-F24C-8B7A-0BA420E4BE63}" type="datetimeFigureOut">
              <a:rPr lang="en-US" smtClean="0"/>
              <a:t>8/30/2020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5B9BF-11A2-E348-87A1-A2F72BB3D96B}" type="slidenum">
              <a:rPr lang="en-US" smtClean="0"/>
              <a:t>‹#›</a:t>
            </a:fld>
            <a:endParaRPr lang="en-US"/>
          </a:p>
        </p:txBody>
      </p:sp>
    </p:spTree>
    <p:extLst>
      <p:ext uri="{BB962C8B-B14F-4D97-AF65-F5344CB8AC3E}">
        <p14:creationId xmlns:p14="http://schemas.microsoft.com/office/powerpoint/2010/main" val="2347978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1056" y="1289953"/>
            <a:ext cx="3723865" cy="4278094"/>
          </a:xfrm>
          <a:prstGeom prst="rect">
            <a:avLst/>
          </a:prstGeom>
          <a:noFill/>
        </p:spPr>
        <p:txBody>
          <a:bodyPr wrap="square" rtlCol="0">
            <a:spAutoFit/>
          </a:bodyPr>
          <a:lstStyle/>
          <a:p>
            <a:r>
              <a:rPr lang="en-US" sz="4400" b="1" i="1" dirty="0" smtClean="0">
                <a:solidFill>
                  <a:srgbClr val="0092D2"/>
                </a:solidFill>
                <a:latin typeface="+mn-lt"/>
              </a:rPr>
              <a:t>Biochemistry: </a:t>
            </a:r>
          </a:p>
          <a:p>
            <a:r>
              <a:rPr lang="en-US" sz="4400" b="1" i="1" dirty="0" smtClean="0">
                <a:solidFill>
                  <a:srgbClr val="0092D2"/>
                </a:solidFill>
                <a:latin typeface="+mn-lt"/>
              </a:rPr>
              <a:t>A Short Course</a:t>
            </a:r>
          </a:p>
          <a:p>
            <a:r>
              <a:rPr lang="en-US" sz="3200" b="1" dirty="0" smtClean="0">
                <a:solidFill>
                  <a:srgbClr val="0092D2"/>
                </a:solidFill>
                <a:latin typeface="+mn-lt"/>
              </a:rPr>
              <a:t>Third Edition</a:t>
            </a:r>
          </a:p>
          <a:p>
            <a:endParaRPr lang="en-US" sz="3200" dirty="0">
              <a:latin typeface="Calibri" pitchFamily="34" charset="0"/>
            </a:endParaRPr>
          </a:p>
          <a:p>
            <a:endParaRPr lang="en-US" sz="2800" b="1" dirty="0" smtClean="0"/>
          </a:p>
          <a:p>
            <a:r>
              <a:rPr lang="en-US" sz="2800" b="1" dirty="0" smtClean="0"/>
              <a:t>CHAPTER </a:t>
            </a:r>
            <a:r>
              <a:rPr lang="en-US" sz="2800" b="1" dirty="0"/>
              <a:t>8</a:t>
            </a:r>
            <a:endParaRPr lang="en-US" sz="2800" b="1" dirty="0" smtClean="0"/>
          </a:p>
          <a:p>
            <a:r>
              <a:rPr lang="en-US" sz="3200" dirty="0"/>
              <a:t>Mechanisms and</a:t>
            </a:r>
          </a:p>
          <a:p>
            <a:r>
              <a:rPr lang="en-US" sz="3200" dirty="0"/>
              <a:t>Inhibitors</a:t>
            </a:r>
            <a:endParaRPr lang="en-US" sz="3200" dirty="0" smtClean="0"/>
          </a:p>
        </p:txBody>
      </p:sp>
      <p:sp>
        <p:nvSpPr>
          <p:cNvPr id="10" name="Text Box 15"/>
          <p:cNvSpPr txBox="1">
            <a:spLocks noChangeArrowheads="1"/>
          </p:cNvSpPr>
          <p:nvPr/>
        </p:nvSpPr>
        <p:spPr bwMode="auto">
          <a:xfrm>
            <a:off x="0" y="6477000"/>
            <a:ext cx="9144000" cy="290513"/>
          </a:xfrm>
          <a:prstGeom prst="rect">
            <a:avLst/>
          </a:prstGeom>
          <a:noFill/>
          <a:ln w="9525">
            <a:noFill/>
            <a:miter lim="800000"/>
            <a:headEnd/>
            <a:tailEnd/>
          </a:ln>
        </p:spPr>
        <p:txBody>
          <a:bodyPr>
            <a:spAutoFit/>
          </a:bodyPr>
          <a:lstStyle/>
          <a:p>
            <a:pPr algn="ctr"/>
            <a:r>
              <a:rPr lang="en-US" sz="1300" b="1" dirty="0"/>
              <a:t>© </a:t>
            </a:r>
            <a:r>
              <a:rPr lang="en-US" sz="1300" b="1" dirty="0" smtClean="0"/>
              <a:t>2015 </a:t>
            </a:r>
            <a:r>
              <a:rPr lang="en-US" sz="1300" b="1" dirty="0"/>
              <a:t>W. H. Freeman and Company</a:t>
            </a:r>
          </a:p>
        </p:txBody>
      </p:sp>
      <p:sp>
        <p:nvSpPr>
          <p:cNvPr id="11" name="Text Box 13"/>
          <p:cNvSpPr txBox="1">
            <a:spLocks noChangeArrowheads="1"/>
          </p:cNvSpPr>
          <p:nvPr/>
        </p:nvSpPr>
        <p:spPr bwMode="auto">
          <a:xfrm>
            <a:off x="0" y="66276"/>
            <a:ext cx="9144000" cy="369332"/>
          </a:xfrm>
          <a:prstGeom prst="rect">
            <a:avLst/>
          </a:prstGeom>
          <a:noFill/>
          <a:ln w="9525">
            <a:noFill/>
            <a:miter lim="800000"/>
            <a:headEnd/>
            <a:tailEnd/>
          </a:ln>
        </p:spPr>
        <p:txBody>
          <a:bodyPr>
            <a:spAutoFit/>
          </a:bodyPr>
          <a:lstStyle/>
          <a:p>
            <a:pPr algn="ctr"/>
            <a:r>
              <a:rPr lang="en-US" b="1" dirty="0" err="1"/>
              <a:t>Tymoczko</a:t>
            </a:r>
            <a:r>
              <a:rPr lang="en-US" b="1" dirty="0"/>
              <a:t> • Berg • </a:t>
            </a:r>
            <a:r>
              <a:rPr lang="en-US" b="1" dirty="0" err="1"/>
              <a:t>Stryer</a:t>
            </a:r>
            <a:endParaRPr lang="en-US" b="1" dirty="0"/>
          </a:p>
        </p:txBody>
      </p:sp>
      <p:pic>
        <p:nvPicPr>
          <p:cNvPr id="12" name="Picture 2" descr="http://jacketupload.macmillanusa.com/jackets/high_res/jpgs/97814641261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724" y="566959"/>
            <a:ext cx="4452730" cy="570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502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06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1667918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ymoczko 3e_fig08_06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798078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06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479208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p:cNvPicPr>
          <p:nvPr/>
        </p:nvPicPr>
        <p:blipFill>
          <a:blip r:embed="rId2"/>
          <a:srcRect/>
          <a:stretch>
            <a:fillRect/>
          </a:stretch>
        </p:blipFill>
        <p:spPr bwMode="auto">
          <a:xfrm>
            <a:off x="1412875" y="1803400"/>
            <a:ext cx="6524625" cy="457200"/>
          </a:xfrm>
          <a:prstGeom prst="rect">
            <a:avLst/>
          </a:prstGeom>
          <a:noFill/>
          <a:ln w="9525">
            <a:noFill/>
            <a:miter lim="800000"/>
            <a:headEnd/>
            <a:tailEnd/>
          </a:ln>
        </p:spPr>
      </p:pic>
      <p:sp>
        <p:nvSpPr>
          <p:cNvPr id="38915" name="TextBox 3"/>
          <p:cNvSpPr txBox="1">
            <a:spLocks noChangeArrowheads="1"/>
          </p:cNvSpPr>
          <p:nvPr/>
        </p:nvSpPr>
        <p:spPr bwMode="auto">
          <a:xfrm>
            <a:off x="1549400" y="2260600"/>
            <a:ext cx="6096000" cy="1754327"/>
          </a:xfrm>
          <a:prstGeom prst="rect">
            <a:avLst/>
          </a:prstGeom>
          <a:noFill/>
          <a:ln w="9525">
            <a:noFill/>
            <a:miter lim="800000"/>
            <a:headEnd/>
            <a:tailEnd/>
          </a:ln>
        </p:spPr>
        <p:txBody>
          <a:bodyPr>
            <a:spAutoFit/>
          </a:bodyPr>
          <a:lstStyle/>
          <a:p>
            <a:r>
              <a:rPr lang="en-US" dirty="0">
                <a:latin typeface="Calibri" pitchFamily="34" charset="0"/>
              </a:rPr>
              <a:t>In competitive inhibition, </a:t>
            </a:r>
            <a:r>
              <a:rPr lang="en-US" i="1" dirty="0" err="1">
                <a:latin typeface="Calibri" pitchFamily="34" charset="0"/>
              </a:rPr>
              <a:t>V</a:t>
            </a:r>
            <a:r>
              <a:rPr lang="en-US" baseline="-25000" dirty="0" err="1">
                <a:latin typeface="Calibri" pitchFamily="34" charset="0"/>
              </a:rPr>
              <a:t>max</a:t>
            </a:r>
            <a:r>
              <a:rPr lang="en-US" dirty="0">
                <a:latin typeface="Calibri" pitchFamily="34" charset="0"/>
              </a:rPr>
              <a:t> of the enzyme is unchanged because the inhibition can be overcome by a sufficiently high concentration of substrate. </a:t>
            </a:r>
          </a:p>
          <a:p>
            <a:endParaRPr lang="en-US" dirty="0">
              <a:latin typeface="Calibri" pitchFamily="34" charset="0"/>
            </a:endParaRPr>
          </a:p>
          <a:p>
            <a:r>
              <a:rPr lang="en-US" dirty="0">
                <a:latin typeface="Calibri" pitchFamily="34" charset="0"/>
              </a:rPr>
              <a:t>However, </a:t>
            </a:r>
            <a:r>
              <a:rPr lang="en-US" dirty="0" smtClean="0">
                <a:latin typeface="Calibri" pitchFamily="34" charset="0"/>
              </a:rPr>
              <a:t>the apparent value of </a:t>
            </a:r>
            <a:r>
              <a:rPr lang="en-US" i="1" dirty="0" smtClean="0">
                <a:latin typeface="Calibri" pitchFamily="34" charset="0"/>
              </a:rPr>
              <a:t>K</a:t>
            </a:r>
            <a:r>
              <a:rPr lang="en-US" baseline="-25000" dirty="0" smtClean="0">
                <a:latin typeface="Calibri" pitchFamily="34" charset="0"/>
              </a:rPr>
              <a:t>M</a:t>
            </a:r>
            <a:r>
              <a:rPr lang="en-US" dirty="0" smtClean="0">
                <a:latin typeface="Calibri" pitchFamily="34" charset="0"/>
              </a:rPr>
              <a:t> </a:t>
            </a:r>
            <a:r>
              <a:rPr lang="en-US" dirty="0">
                <a:latin typeface="Calibri" pitchFamily="34" charset="0"/>
              </a:rPr>
              <a:t>is increased in the presence of inhibitor.</a:t>
            </a:r>
          </a:p>
        </p:txBody>
      </p:sp>
      <p:sp>
        <p:nvSpPr>
          <p:cNvPr id="38916" name="TextBox 4"/>
          <p:cNvSpPr txBox="1">
            <a:spLocks noChangeArrowheads="1"/>
          </p:cNvSpPr>
          <p:nvPr/>
        </p:nvSpPr>
        <p:spPr bwMode="auto">
          <a:xfrm>
            <a:off x="3784600" y="4457700"/>
            <a:ext cx="4965700" cy="1077913"/>
          </a:xfrm>
          <a:prstGeom prst="rect">
            <a:avLst/>
          </a:prstGeom>
          <a:noFill/>
          <a:ln w="9525">
            <a:noFill/>
            <a:miter lim="800000"/>
            <a:headEnd/>
            <a:tailEnd/>
          </a:ln>
        </p:spPr>
        <p:txBody>
          <a:bodyPr>
            <a:spAutoFit/>
          </a:bodyPr>
          <a:lstStyle/>
          <a:p>
            <a:r>
              <a:rPr lang="en-US" sz="1600">
                <a:latin typeface="Calibri" pitchFamily="34" charset="0"/>
              </a:rPr>
              <a:t>Sulfanilamide is sulfa drug, a class of antibiotic containing a sulfur atom. It is structurally similar to</a:t>
            </a:r>
          </a:p>
          <a:p>
            <a:r>
              <a:rPr lang="en-US" sz="1600">
                <a:latin typeface="Calibri" pitchFamily="34" charset="0"/>
              </a:rPr>
              <a:t>p-aminobenzoic acid (PABA), a substrate for folic acid synthesis in bacteria. </a:t>
            </a:r>
          </a:p>
        </p:txBody>
      </p:sp>
      <p:pic>
        <p:nvPicPr>
          <p:cNvPr id="7" name="Picture 6"/>
          <p:cNvPicPr>
            <a:picLocks noChangeAspect="1"/>
          </p:cNvPicPr>
          <p:nvPr/>
        </p:nvPicPr>
        <p:blipFill>
          <a:blip r:embed="rId3"/>
          <a:stretch>
            <a:fillRect/>
          </a:stretch>
        </p:blipFill>
        <p:spPr>
          <a:xfrm>
            <a:off x="735013" y="443547"/>
            <a:ext cx="7607300" cy="723900"/>
          </a:xfrm>
          <a:prstGeom prst="rect">
            <a:avLst/>
          </a:prstGeom>
        </p:spPr>
      </p:pic>
      <p:pic>
        <p:nvPicPr>
          <p:cNvPr id="2" name="Picture 1" descr="Tymoczko 3e_fig08_06U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00" y="4457700"/>
            <a:ext cx="2854417" cy="2088896"/>
          </a:xfrm>
          <a:prstGeom prst="rect">
            <a:avLst/>
          </a:prstGeom>
        </p:spPr>
      </p:pic>
    </p:spTree>
    <p:extLst>
      <p:ext uri="{BB962C8B-B14F-4D97-AF65-F5344CB8AC3E}">
        <p14:creationId xmlns:p14="http://schemas.microsoft.com/office/powerpoint/2010/main" val="1580478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675" y="606425"/>
            <a:ext cx="4438650"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059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p:cNvPicPr>
          <p:nvPr/>
        </p:nvPicPr>
        <p:blipFill>
          <a:blip r:embed="rId2"/>
          <a:srcRect/>
          <a:stretch>
            <a:fillRect/>
          </a:stretch>
        </p:blipFill>
        <p:spPr bwMode="auto">
          <a:xfrm>
            <a:off x="1412875" y="1803400"/>
            <a:ext cx="6524625" cy="457200"/>
          </a:xfrm>
          <a:prstGeom prst="rect">
            <a:avLst/>
          </a:prstGeom>
          <a:noFill/>
          <a:ln w="9525">
            <a:noFill/>
            <a:miter lim="800000"/>
            <a:headEnd/>
            <a:tailEnd/>
          </a:ln>
        </p:spPr>
      </p:pic>
      <p:sp>
        <p:nvSpPr>
          <p:cNvPr id="41987" name="TextBox 6"/>
          <p:cNvSpPr txBox="1">
            <a:spLocks noChangeArrowheads="1"/>
          </p:cNvSpPr>
          <p:nvPr/>
        </p:nvSpPr>
        <p:spPr bwMode="auto">
          <a:xfrm>
            <a:off x="1143000" y="2946400"/>
            <a:ext cx="7874000" cy="1754188"/>
          </a:xfrm>
          <a:prstGeom prst="rect">
            <a:avLst/>
          </a:prstGeom>
          <a:noFill/>
          <a:ln w="9525">
            <a:noFill/>
            <a:miter lim="800000"/>
            <a:headEnd/>
            <a:tailEnd/>
          </a:ln>
        </p:spPr>
        <p:txBody>
          <a:bodyPr>
            <a:spAutoFit/>
          </a:bodyPr>
          <a:lstStyle/>
          <a:p>
            <a:r>
              <a:rPr lang="en-US" dirty="0">
                <a:latin typeface="Calibri" pitchFamily="34" charset="0"/>
              </a:rPr>
              <a:t>In uncompetitive inhibition, the enzyme-inhibitor-substrate complex does not form product.  Consequently, </a:t>
            </a:r>
            <a:r>
              <a:rPr lang="en-US" i="1" dirty="0" err="1">
                <a:latin typeface="Calibri" pitchFamily="34" charset="0"/>
              </a:rPr>
              <a:t>V</a:t>
            </a:r>
            <a:r>
              <a:rPr lang="en-US" baseline="-25000" dirty="0" err="1">
                <a:latin typeface="Calibri" pitchFamily="34" charset="0"/>
              </a:rPr>
              <a:t>max</a:t>
            </a:r>
            <a:r>
              <a:rPr lang="en-US" dirty="0">
                <a:latin typeface="Calibri" pitchFamily="34" charset="0"/>
              </a:rPr>
              <a:t> is lower in the presence of inhibitor. </a:t>
            </a:r>
          </a:p>
          <a:p>
            <a:endParaRPr lang="en-US" dirty="0">
              <a:latin typeface="Calibri" pitchFamily="34" charset="0"/>
            </a:endParaRPr>
          </a:p>
          <a:p>
            <a:r>
              <a:rPr lang="en-US" dirty="0">
                <a:latin typeface="Calibri" pitchFamily="34" charset="0"/>
              </a:rPr>
              <a:t>The </a:t>
            </a:r>
            <a:r>
              <a:rPr lang="en-US" i="1" dirty="0">
                <a:latin typeface="Calibri" pitchFamily="34" charset="0"/>
              </a:rPr>
              <a:t>K</a:t>
            </a:r>
            <a:r>
              <a:rPr lang="en-US" baseline="-25000" dirty="0">
                <a:latin typeface="Calibri" pitchFamily="34" charset="0"/>
              </a:rPr>
              <a:t>M</a:t>
            </a:r>
            <a:r>
              <a:rPr lang="en-US" dirty="0">
                <a:latin typeface="Calibri" pitchFamily="34" charset="0"/>
              </a:rPr>
              <a:t> is also lower.</a:t>
            </a:r>
          </a:p>
          <a:p>
            <a:endParaRPr lang="en-US" dirty="0">
              <a:latin typeface="Calibri" pitchFamily="34" charset="0"/>
            </a:endParaRPr>
          </a:p>
          <a:p>
            <a:r>
              <a:rPr lang="en-US" dirty="0">
                <a:latin typeface="Calibri" pitchFamily="34" charset="0"/>
              </a:rPr>
              <a:t>Uncompetitive inhibition cannot be overcome by the addition of excess substrate.</a:t>
            </a:r>
          </a:p>
        </p:txBody>
      </p:sp>
      <p:pic>
        <p:nvPicPr>
          <p:cNvPr id="5" name="Picture 4"/>
          <p:cNvPicPr>
            <a:picLocks noChangeAspect="1"/>
          </p:cNvPicPr>
          <p:nvPr/>
        </p:nvPicPr>
        <p:blipFill>
          <a:blip r:embed="rId3"/>
          <a:stretch>
            <a:fillRect/>
          </a:stretch>
        </p:blipFill>
        <p:spPr>
          <a:xfrm>
            <a:off x="735013" y="443547"/>
            <a:ext cx="7607300" cy="723900"/>
          </a:xfrm>
          <a:prstGeom prst="rect">
            <a:avLst/>
          </a:prstGeom>
        </p:spPr>
      </p:pic>
    </p:spTree>
    <p:extLst>
      <p:ext uri="{BB962C8B-B14F-4D97-AF65-F5344CB8AC3E}">
        <p14:creationId xmlns:p14="http://schemas.microsoft.com/office/powerpoint/2010/main" val="2811001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706" y="597694"/>
            <a:ext cx="3938588" cy="566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493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p:cNvPicPr>
          <p:nvPr/>
        </p:nvPicPr>
        <p:blipFill>
          <a:blip r:embed="rId2"/>
          <a:srcRect/>
          <a:stretch>
            <a:fillRect/>
          </a:stretch>
        </p:blipFill>
        <p:spPr bwMode="auto">
          <a:xfrm>
            <a:off x="1412875" y="1803400"/>
            <a:ext cx="6524625" cy="457200"/>
          </a:xfrm>
          <a:prstGeom prst="rect">
            <a:avLst/>
          </a:prstGeom>
          <a:noFill/>
          <a:ln w="9525">
            <a:noFill/>
            <a:miter lim="800000"/>
            <a:headEnd/>
            <a:tailEnd/>
          </a:ln>
        </p:spPr>
      </p:pic>
      <p:sp>
        <p:nvSpPr>
          <p:cNvPr id="45059" name="TextBox 3"/>
          <p:cNvSpPr txBox="1">
            <a:spLocks noChangeArrowheads="1"/>
          </p:cNvSpPr>
          <p:nvPr/>
        </p:nvSpPr>
        <p:spPr bwMode="auto">
          <a:xfrm>
            <a:off x="1206500" y="2895600"/>
            <a:ext cx="7416800" cy="2862322"/>
          </a:xfrm>
          <a:prstGeom prst="rect">
            <a:avLst/>
          </a:prstGeom>
          <a:noFill/>
          <a:ln w="9525">
            <a:noFill/>
            <a:miter lim="800000"/>
            <a:headEnd/>
            <a:tailEnd/>
          </a:ln>
        </p:spPr>
        <p:txBody>
          <a:bodyPr>
            <a:spAutoFit/>
          </a:bodyPr>
          <a:lstStyle/>
          <a:p>
            <a:r>
              <a:rPr lang="en-US" dirty="0">
                <a:latin typeface="Calibri" pitchFamily="34" charset="0"/>
              </a:rPr>
              <a:t>In noncompetitive inhibition, the inhibitor can bind to free enzyme or to the enzyme-substrate complex. In either case, the binding of inhibitor prevents the formation of product.</a:t>
            </a:r>
          </a:p>
          <a:p>
            <a:endParaRPr lang="en-US" dirty="0">
              <a:latin typeface="Calibri" pitchFamily="34" charset="0"/>
            </a:endParaRPr>
          </a:p>
          <a:p>
            <a:r>
              <a:rPr lang="en-US" i="1" dirty="0" err="1">
                <a:latin typeface="Calibri" pitchFamily="34" charset="0"/>
              </a:rPr>
              <a:t>V</a:t>
            </a:r>
            <a:r>
              <a:rPr lang="en-US" baseline="-25000" dirty="0" err="1">
                <a:latin typeface="Calibri" pitchFamily="34" charset="0"/>
              </a:rPr>
              <a:t>max</a:t>
            </a:r>
            <a:r>
              <a:rPr lang="en-US" dirty="0">
                <a:latin typeface="Calibri" pitchFamily="34" charset="0"/>
              </a:rPr>
              <a:t> is lower in the presence of a noncompetitive inhibitor.</a:t>
            </a:r>
          </a:p>
          <a:p>
            <a:endParaRPr lang="en-US" dirty="0">
              <a:latin typeface="Calibri" pitchFamily="34" charset="0"/>
            </a:endParaRPr>
          </a:p>
          <a:p>
            <a:r>
              <a:rPr lang="en-US" i="1" dirty="0">
                <a:latin typeface="Calibri" pitchFamily="34" charset="0"/>
              </a:rPr>
              <a:t>K</a:t>
            </a:r>
            <a:r>
              <a:rPr lang="en-US" baseline="-25000" dirty="0">
                <a:latin typeface="Calibri" pitchFamily="34" charset="0"/>
              </a:rPr>
              <a:t>M</a:t>
            </a:r>
            <a:r>
              <a:rPr lang="en-US" dirty="0">
                <a:latin typeface="Calibri" pitchFamily="34" charset="0"/>
              </a:rPr>
              <a:t> is not changed by the presence of a noncompetitive inhibitor.</a:t>
            </a:r>
          </a:p>
          <a:p>
            <a:endParaRPr lang="en-US" dirty="0">
              <a:latin typeface="Calibri" pitchFamily="34" charset="0"/>
            </a:endParaRPr>
          </a:p>
          <a:p>
            <a:r>
              <a:rPr lang="en-US" dirty="0">
                <a:latin typeface="Calibri" pitchFamily="34" charset="0"/>
              </a:rPr>
              <a:t>Noncompetitive </a:t>
            </a:r>
            <a:r>
              <a:rPr lang="en-US" dirty="0" smtClean="0">
                <a:latin typeface="Calibri" pitchFamily="34" charset="0"/>
              </a:rPr>
              <a:t>inhibition cannot </a:t>
            </a:r>
            <a:r>
              <a:rPr lang="en-US" dirty="0">
                <a:latin typeface="Calibri" pitchFamily="34" charset="0"/>
              </a:rPr>
              <a:t>be overcome by increasing substrate concentration.</a:t>
            </a:r>
          </a:p>
        </p:txBody>
      </p:sp>
      <p:pic>
        <p:nvPicPr>
          <p:cNvPr id="6" name="Picture 5"/>
          <p:cNvPicPr>
            <a:picLocks noChangeAspect="1"/>
          </p:cNvPicPr>
          <p:nvPr/>
        </p:nvPicPr>
        <p:blipFill>
          <a:blip r:embed="rId3"/>
          <a:stretch>
            <a:fillRect/>
          </a:stretch>
        </p:blipFill>
        <p:spPr>
          <a:xfrm>
            <a:off x="735013" y="443547"/>
            <a:ext cx="7607300" cy="723900"/>
          </a:xfrm>
          <a:prstGeom prst="rect">
            <a:avLst/>
          </a:prstGeom>
        </p:spPr>
      </p:pic>
    </p:spTree>
    <p:extLst>
      <p:ext uri="{BB962C8B-B14F-4D97-AF65-F5344CB8AC3E}">
        <p14:creationId xmlns:p14="http://schemas.microsoft.com/office/powerpoint/2010/main" val="2695683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056" y="594519"/>
            <a:ext cx="4687888" cy="566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326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p:cNvPicPr>
          <p:nvPr/>
        </p:nvPicPr>
        <p:blipFill>
          <a:blip r:embed="rId2"/>
          <a:srcRect/>
          <a:stretch>
            <a:fillRect/>
          </a:stretch>
        </p:blipFill>
        <p:spPr bwMode="auto">
          <a:xfrm>
            <a:off x="1412875" y="1803400"/>
            <a:ext cx="6524625" cy="457200"/>
          </a:xfrm>
          <a:prstGeom prst="rect">
            <a:avLst/>
          </a:prstGeom>
          <a:noFill/>
          <a:ln w="9525">
            <a:noFill/>
            <a:miter lim="800000"/>
            <a:headEnd/>
            <a:tailEnd/>
          </a:ln>
        </p:spPr>
      </p:pic>
      <p:sp>
        <p:nvSpPr>
          <p:cNvPr id="48131" name="TextBox 4"/>
          <p:cNvSpPr txBox="1">
            <a:spLocks noChangeArrowheads="1"/>
          </p:cNvSpPr>
          <p:nvPr/>
        </p:nvSpPr>
        <p:spPr bwMode="auto">
          <a:xfrm>
            <a:off x="1079500" y="3111500"/>
            <a:ext cx="8039100" cy="369888"/>
          </a:xfrm>
          <a:prstGeom prst="rect">
            <a:avLst/>
          </a:prstGeom>
          <a:noFill/>
          <a:ln w="9525">
            <a:noFill/>
            <a:miter lim="800000"/>
            <a:headEnd/>
            <a:tailEnd/>
          </a:ln>
        </p:spPr>
        <p:txBody>
          <a:bodyPr wrap="none">
            <a:spAutoFit/>
          </a:bodyPr>
          <a:lstStyle/>
          <a:p>
            <a:r>
              <a:rPr lang="en-US">
                <a:latin typeface="Calibri" pitchFamily="34" charset="0"/>
              </a:rPr>
              <a:t>Double reciprocal plots highlight the differences in the types of reversible inhibition.</a:t>
            </a:r>
          </a:p>
        </p:txBody>
      </p:sp>
      <p:pic>
        <p:nvPicPr>
          <p:cNvPr id="5" name="Picture 4"/>
          <p:cNvPicPr>
            <a:picLocks noChangeAspect="1"/>
          </p:cNvPicPr>
          <p:nvPr/>
        </p:nvPicPr>
        <p:blipFill>
          <a:blip r:embed="rId3"/>
          <a:stretch>
            <a:fillRect/>
          </a:stretch>
        </p:blipFill>
        <p:spPr>
          <a:xfrm>
            <a:off x="735013" y="443547"/>
            <a:ext cx="7607300" cy="723900"/>
          </a:xfrm>
          <a:prstGeom prst="rect">
            <a:avLst/>
          </a:prstGeom>
        </p:spPr>
      </p:pic>
    </p:spTree>
    <p:extLst>
      <p:ext uri="{BB962C8B-B14F-4D97-AF65-F5344CB8AC3E}">
        <p14:creationId xmlns:p14="http://schemas.microsoft.com/office/powerpoint/2010/main" val="914491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2547991" y="1282700"/>
            <a:ext cx="5474717" cy="769441"/>
          </a:xfrm>
          <a:prstGeom prst="rect">
            <a:avLst/>
          </a:prstGeom>
          <a:noFill/>
          <a:ln w="9525">
            <a:noFill/>
            <a:miter lim="800000"/>
            <a:headEnd/>
            <a:tailEnd/>
          </a:ln>
        </p:spPr>
        <p:txBody>
          <a:bodyPr wrap="square">
            <a:spAutoFit/>
          </a:bodyPr>
          <a:lstStyle/>
          <a:p>
            <a:r>
              <a:rPr lang="en-US" sz="4400" dirty="0">
                <a:latin typeface="Calibri" pitchFamily="34" charset="0"/>
              </a:rPr>
              <a:t>Chapter 8 Outline</a:t>
            </a:r>
          </a:p>
        </p:txBody>
      </p:sp>
      <p:pic>
        <p:nvPicPr>
          <p:cNvPr id="2" name="Picture 1"/>
          <p:cNvPicPr>
            <a:picLocks noChangeAspect="1"/>
          </p:cNvPicPr>
          <p:nvPr/>
        </p:nvPicPr>
        <p:blipFill>
          <a:blip r:embed="rId2"/>
          <a:stretch>
            <a:fillRect/>
          </a:stretch>
        </p:blipFill>
        <p:spPr>
          <a:xfrm>
            <a:off x="2628900" y="2019300"/>
            <a:ext cx="3886200" cy="2819400"/>
          </a:xfrm>
          <a:prstGeom prst="rect">
            <a:avLst/>
          </a:prstGeom>
        </p:spPr>
      </p:pic>
    </p:spTree>
    <p:extLst>
      <p:ext uri="{BB962C8B-B14F-4D97-AF65-F5344CB8AC3E}">
        <p14:creationId xmlns:p14="http://schemas.microsoft.com/office/powerpoint/2010/main" val="2577440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952677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790628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1349441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12U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130" y="2634816"/>
            <a:ext cx="5345337" cy="3911780"/>
          </a:xfrm>
          <a:prstGeom prst="rect">
            <a:avLst/>
          </a:prstGeom>
        </p:spPr>
      </p:pic>
      <p:pic>
        <p:nvPicPr>
          <p:cNvPr id="4" name="Picture 3"/>
          <p:cNvPicPr>
            <a:picLocks noChangeAspect="1"/>
          </p:cNvPicPr>
          <p:nvPr/>
        </p:nvPicPr>
        <p:blipFill>
          <a:blip r:embed="rId3"/>
          <a:stretch>
            <a:fillRect/>
          </a:stretch>
        </p:blipFill>
        <p:spPr>
          <a:xfrm>
            <a:off x="3022600" y="544029"/>
            <a:ext cx="3098800" cy="1562100"/>
          </a:xfrm>
          <a:prstGeom prst="rect">
            <a:avLst/>
          </a:prstGeom>
        </p:spPr>
      </p:pic>
    </p:spTree>
    <p:extLst>
      <p:ext uri="{BB962C8B-B14F-4D97-AF65-F5344CB8AC3E}">
        <p14:creationId xmlns:p14="http://schemas.microsoft.com/office/powerpoint/2010/main" val="1418804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p:cNvPicPr>
          <p:nvPr/>
        </p:nvPicPr>
        <p:blipFill>
          <a:blip r:embed="rId2"/>
          <a:srcRect/>
          <a:stretch>
            <a:fillRect/>
          </a:stretch>
        </p:blipFill>
        <p:spPr bwMode="auto">
          <a:xfrm>
            <a:off x="1185863" y="2044700"/>
            <a:ext cx="6904037" cy="520700"/>
          </a:xfrm>
          <a:prstGeom prst="rect">
            <a:avLst/>
          </a:prstGeom>
          <a:noFill/>
          <a:ln w="9525">
            <a:noFill/>
            <a:miter lim="800000"/>
            <a:headEnd/>
            <a:tailEnd/>
          </a:ln>
        </p:spPr>
      </p:pic>
      <p:sp>
        <p:nvSpPr>
          <p:cNvPr id="58371" name="TextBox 5"/>
          <p:cNvSpPr txBox="1">
            <a:spLocks noChangeArrowheads="1"/>
          </p:cNvSpPr>
          <p:nvPr/>
        </p:nvSpPr>
        <p:spPr bwMode="auto">
          <a:xfrm>
            <a:off x="1981200" y="3340100"/>
            <a:ext cx="5842000" cy="1477963"/>
          </a:xfrm>
          <a:prstGeom prst="rect">
            <a:avLst/>
          </a:prstGeom>
          <a:noFill/>
          <a:ln w="9525">
            <a:noFill/>
            <a:miter lim="800000"/>
            <a:headEnd/>
            <a:tailEnd/>
          </a:ln>
        </p:spPr>
        <p:txBody>
          <a:bodyPr>
            <a:spAutoFit/>
          </a:bodyPr>
          <a:lstStyle/>
          <a:p>
            <a:r>
              <a:rPr lang="en-US" dirty="0">
                <a:latin typeface="Calibri" pitchFamily="34" charset="0"/>
              </a:rPr>
              <a:t>Irreversible inhibitors bind very tightly to enzymes.</a:t>
            </a:r>
          </a:p>
          <a:p>
            <a:endParaRPr lang="en-US" dirty="0">
              <a:latin typeface="Calibri" pitchFamily="34" charset="0"/>
            </a:endParaRPr>
          </a:p>
          <a:p>
            <a:r>
              <a:rPr lang="en-US" dirty="0">
                <a:latin typeface="Calibri" pitchFamily="34" charset="0"/>
              </a:rPr>
              <a:t>Irreversible inhibitors that bind the enzyme covalently are powerful tools for elucidating the mechanisms of enzyme action.</a:t>
            </a:r>
          </a:p>
        </p:txBody>
      </p:sp>
      <p:pic>
        <p:nvPicPr>
          <p:cNvPr id="5" name="Picture 4"/>
          <p:cNvPicPr>
            <a:picLocks noChangeAspect="1"/>
          </p:cNvPicPr>
          <p:nvPr/>
        </p:nvPicPr>
        <p:blipFill>
          <a:blip r:embed="rId3"/>
          <a:stretch>
            <a:fillRect/>
          </a:stretch>
        </p:blipFill>
        <p:spPr>
          <a:xfrm>
            <a:off x="735013" y="443547"/>
            <a:ext cx="7607300" cy="723900"/>
          </a:xfrm>
          <a:prstGeom prst="rect">
            <a:avLst/>
          </a:prstGeom>
        </p:spPr>
      </p:pic>
    </p:spTree>
    <p:extLst>
      <p:ext uri="{BB962C8B-B14F-4D97-AF65-F5344CB8AC3E}">
        <p14:creationId xmlns:p14="http://schemas.microsoft.com/office/powerpoint/2010/main" val="2293312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p:cNvPicPr>
          <p:nvPr/>
        </p:nvPicPr>
        <p:blipFill>
          <a:blip r:embed="rId2"/>
          <a:srcRect/>
          <a:stretch>
            <a:fillRect/>
          </a:stretch>
        </p:blipFill>
        <p:spPr bwMode="auto">
          <a:xfrm>
            <a:off x="1185863" y="2044700"/>
            <a:ext cx="6904037" cy="520700"/>
          </a:xfrm>
          <a:prstGeom prst="rect">
            <a:avLst/>
          </a:prstGeom>
          <a:noFill/>
          <a:ln w="9525">
            <a:noFill/>
            <a:miter lim="800000"/>
            <a:headEnd/>
            <a:tailEnd/>
          </a:ln>
        </p:spPr>
      </p:pic>
      <p:sp>
        <p:nvSpPr>
          <p:cNvPr id="59395" name="TextBox 2"/>
          <p:cNvSpPr txBox="1">
            <a:spLocks noChangeArrowheads="1"/>
          </p:cNvSpPr>
          <p:nvPr/>
        </p:nvSpPr>
        <p:spPr bwMode="auto">
          <a:xfrm>
            <a:off x="1384300" y="3479800"/>
            <a:ext cx="6455576" cy="369332"/>
          </a:xfrm>
          <a:prstGeom prst="rect">
            <a:avLst/>
          </a:prstGeom>
          <a:noFill/>
          <a:ln w="9525">
            <a:noFill/>
            <a:miter lim="800000"/>
            <a:headEnd/>
            <a:tailEnd/>
          </a:ln>
        </p:spPr>
        <p:txBody>
          <a:bodyPr wrap="none">
            <a:spAutoFit/>
          </a:bodyPr>
          <a:lstStyle/>
          <a:p>
            <a:r>
              <a:rPr lang="en-US" dirty="0">
                <a:latin typeface="Calibri" pitchFamily="34" charset="0"/>
              </a:rPr>
              <a:t>Group specific reagents react with </a:t>
            </a:r>
            <a:r>
              <a:rPr lang="en-US" dirty="0" smtClean="0">
                <a:latin typeface="Calibri" pitchFamily="34" charset="0"/>
              </a:rPr>
              <a:t>R</a:t>
            </a:r>
            <a:r>
              <a:rPr lang="en-US" dirty="0">
                <a:latin typeface="Calibri" pitchFamily="34" charset="0"/>
              </a:rPr>
              <a:t>-groups </a:t>
            </a:r>
            <a:r>
              <a:rPr lang="en-US">
                <a:latin typeface="Calibri" pitchFamily="34" charset="0"/>
              </a:rPr>
              <a:t>of </a:t>
            </a:r>
            <a:r>
              <a:rPr lang="en-US" smtClean="0">
                <a:latin typeface="Calibri" pitchFamily="34" charset="0"/>
              </a:rPr>
              <a:t>specific amino </a:t>
            </a:r>
            <a:r>
              <a:rPr lang="en-US" dirty="0">
                <a:latin typeface="Calibri" pitchFamily="34" charset="0"/>
              </a:rPr>
              <a:t>acids.</a:t>
            </a:r>
          </a:p>
        </p:txBody>
      </p:sp>
      <p:pic>
        <p:nvPicPr>
          <p:cNvPr id="5" name="Picture 4"/>
          <p:cNvPicPr>
            <a:picLocks noChangeAspect="1"/>
          </p:cNvPicPr>
          <p:nvPr/>
        </p:nvPicPr>
        <p:blipFill>
          <a:blip r:embed="rId3"/>
          <a:stretch>
            <a:fillRect/>
          </a:stretch>
        </p:blipFill>
        <p:spPr>
          <a:xfrm>
            <a:off x="735013" y="443547"/>
            <a:ext cx="7607300" cy="723900"/>
          </a:xfrm>
          <a:prstGeom prst="rect">
            <a:avLst/>
          </a:prstGeom>
        </p:spPr>
      </p:pic>
    </p:spTree>
    <p:extLst>
      <p:ext uri="{BB962C8B-B14F-4D97-AF65-F5344CB8AC3E}">
        <p14:creationId xmlns:p14="http://schemas.microsoft.com/office/powerpoint/2010/main" val="3379544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4008988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p:cNvPicPr>
          <p:nvPr/>
        </p:nvPicPr>
        <p:blipFill>
          <a:blip r:embed="rId2"/>
          <a:srcRect/>
          <a:stretch>
            <a:fillRect/>
          </a:stretch>
        </p:blipFill>
        <p:spPr bwMode="auto">
          <a:xfrm>
            <a:off x="1185863" y="2044700"/>
            <a:ext cx="6904037" cy="520700"/>
          </a:xfrm>
          <a:prstGeom prst="rect">
            <a:avLst/>
          </a:prstGeom>
          <a:noFill/>
          <a:ln w="9525">
            <a:noFill/>
            <a:miter lim="800000"/>
            <a:headEnd/>
            <a:tailEnd/>
          </a:ln>
        </p:spPr>
      </p:pic>
      <p:sp>
        <p:nvSpPr>
          <p:cNvPr id="62467" name="TextBox 3"/>
          <p:cNvSpPr txBox="1">
            <a:spLocks noChangeArrowheads="1"/>
          </p:cNvSpPr>
          <p:nvPr/>
        </p:nvSpPr>
        <p:spPr bwMode="auto">
          <a:xfrm>
            <a:off x="1185863" y="3030538"/>
            <a:ext cx="7797800" cy="923925"/>
          </a:xfrm>
          <a:prstGeom prst="rect">
            <a:avLst/>
          </a:prstGeom>
          <a:noFill/>
          <a:ln w="9525">
            <a:noFill/>
            <a:miter lim="800000"/>
            <a:headEnd/>
            <a:tailEnd/>
          </a:ln>
        </p:spPr>
        <p:txBody>
          <a:bodyPr>
            <a:spAutoFit/>
          </a:bodyPr>
          <a:lstStyle/>
          <a:p>
            <a:r>
              <a:rPr lang="en-US">
                <a:latin typeface="Calibri" pitchFamily="34" charset="0"/>
              </a:rPr>
              <a:t>Affinity labels or substrate analogs are structurally similar to the enzyme’s substrate but inhibit the enzyme by covalently modifying an amino acid in the active site.</a:t>
            </a:r>
          </a:p>
        </p:txBody>
      </p:sp>
      <p:pic>
        <p:nvPicPr>
          <p:cNvPr id="5" name="Picture 4"/>
          <p:cNvPicPr>
            <a:picLocks noChangeAspect="1"/>
          </p:cNvPicPr>
          <p:nvPr/>
        </p:nvPicPr>
        <p:blipFill>
          <a:blip r:embed="rId3"/>
          <a:stretch>
            <a:fillRect/>
          </a:stretch>
        </p:blipFill>
        <p:spPr>
          <a:xfrm>
            <a:off x="735013" y="443547"/>
            <a:ext cx="7607300" cy="723900"/>
          </a:xfrm>
          <a:prstGeom prst="rect">
            <a:avLst/>
          </a:prstGeom>
        </p:spPr>
      </p:pic>
    </p:spTree>
    <p:extLst>
      <p:ext uri="{BB962C8B-B14F-4D97-AF65-F5344CB8AC3E}">
        <p14:creationId xmlns:p14="http://schemas.microsoft.com/office/powerpoint/2010/main" val="57230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19" y="569913"/>
            <a:ext cx="7523163"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897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14b.jpg"/>
          <p:cNvPicPr>
            <a:picLocks noChangeAspect="1"/>
          </p:cNvPicPr>
          <p:nvPr/>
        </p:nvPicPr>
        <p:blipFill rotWithShape="1">
          <a:blip r:embed="rId3">
            <a:extLst>
              <a:ext uri="{28A0092B-C50C-407E-A947-70E740481C1C}">
                <a14:useLocalDpi xmlns:a14="http://schemas.microsoft.com/office/drawing/2010/main" val="0"/>
              </a:ext>
            </a:extLst>
          </a:blip>
          <a:srcRect r="57848"/>
          <a:stretch/>
        </p:blipFill>
        <p:spPr>
          <a:xfrm>
            <a:off x="2770717" y="301752"/>
            <a:ext cx="3602567" cy="6254496"/>
          </a:xfrm>
          <a:prstGeom prst="rect">
            <a:avLst/>
          </a:prstGeom>
        </p:spPr>
      </p:pic>
    </p:spTree>
    <p:extLst>
      <p:ext uri="{BB962C8B-B14F-4D97-AF65-F5344CB8AC3E}">
        <p14:creationId xmlns:p14="http://schemas.microsoft.com/office/powerpoint/2010/main" val="1100494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2400" y="2133600"/>
            <a:ext cx="7213600" cy="2586038"/>
          </a:xfrm>
          <a:prstGeom prst="rect">
            <a:avLst/>
          </a:prstGeom>
          <a:noFill/>
        </p:spPr>
        <p:txBody>
          <a:bodyPr>
            <a:spAutoFit/>
          </a:bodyPr>
          <a:lstStyle/>
          <a:p>
            <a:pPr fontAlgn="auto">
              <a:spcBef>
                <a:spcPts val="0"/>
              </a:spcBef>
              <a:spcAft>
                <a:spcPts val="0"/>
              </a:spcAft>
              <a:defRPr/>
            </a:pPr>
            <a:r>
              <a:rPr lang="en-US" dirty="0">
                <a:latin typeface="+mn-lt"/>
              </a:rPr>
              <a:t>Common catalytic strategies include:</a:t>
            </a:r>
          </a:p>
          <a:p>
            <a:pPr marL="342900" indent="-342900" fontAlgn="auto">
              <a:spcBef>
                <a:spcPts val="0"/>
              </a:spcBef>
              <a:spcAft>
                <a:spcPts val="0"/>
              </a:spcAft>
              <a:buFontTx/>
              <a:buAutoNum type="arabicPeriod"/>
              <a:defRPr/>
            </a:pPr>
            <a:r>
              <a:rPr lang="en-US" dirty="0">
                <a:latin typeface="+mn-lt"/>
              </a:rPr>
              <a:t>Covalent catalysis: The active site contains a nucleophile that is briefly covalently modified. </a:t>
            </a:r>
          </a:p>
          <a:p>
            <a:pPr marL="342900" indent="-342900" fontAlgn="auto">
              <a:spcBef>
                <a:spcPts val="0"/>
              </a:spcBef>
              <a:spcAft>
                <a:spcPts val="0"/>
              </a:spcAft>
              <a:buFontTx/>
              <a:buAutoNum type="arabicPeriod"/>
              <a:defRPr/>
            </a:pPr>
            <a:r>
              <a:rPr lang="en-US" dirty="0">
                <a:latin typeface="+mn-lt"/>
              </a:rPr>
              <a:t>General </a:t>
            </a:r>
            <a:r>
              <a:rPr lang="en-US" dirty="0" smtClean="0">
                <a:latin typeface="+mn-lt"/>
              </a:rPr>
              <a:t>acid-base </a:t>
            </a:r>
            <a:r>
              <a:rPr lang="en-US" dirty="0">
                <a:latin typeface="+mn-lt"/>
              </a:rPr>
              <a:t>catalysis: A molecule other than water donates or accepts a proton.</a:t>
            </a:r>
          </a:p>
          <a:p>
            <a:pPr marL="342900" indent="-342900" fontAlgn="auto">
              <a:spcBef>
                <a:spcPts val="0"/>
              </a:spcBef>
              <a:spcAft>
                <a:spcPts val="0"/>
              </a:spcAft>
              <a:buFontTx/>
              <a:buAutoNum type="arabicPeriod"/>
              <a:defRPr/>
            </a:pPr>
            <a:r>
              <a:rPr lang="en-US" dirty="0">
                <a:latin typeface="+mn-lt"/>
              </a:rPr>
              <a:t>Metal ion catalysis: Metal ions function in a number of ways including serving as an electrophilic catalyst.</a:t>
            </a:r>
          </a:p>
          <a:p>
            <a:pPr marL="342900" indent="-342900" fontAlgn="auto">
              <a:spcBef>
                <a:spcPts val="0"/>
              </a:spcBef>
              <a:spcAft>
                <a:spcPts val="0"/>
              </a:spcAft>
              <a:buFontTx/>
              <a:buAutoNum type="arabicPeriod"/>
              <a:defRPr/>
            </a:pPr>
            <a:r>
              <a:rPr lang="en-US" dirty="0">
                <a:latin typeface="+mn-lt"/>
              </a:rPr>
              <a:t>Catalysis by approximation and orientation: The enzyme brings two substrates together in an orientation that facilitates catalysis.</a:t>
            </a:r>
          </a:p>
        </p:txBody>
      </p:sp>
      <p:pic>
        <p:nvPicPr>
          <p:cNvPr id="4" name="Picture 3"/>
          <p:cNvPicPr>
            <a:picLocks noChangeAspect="1"/>
          </p:cNvPicPr>
          <p:nvPr/>
        </p:nvPicPr>
        <p:blipFill>
          <a:blip r:embed="rId2"/>
          <a:stretch>
            <a:fillRect/>
          </a:stretch>
        </p:blipFill>
        <p:spPr>
          <a:xfrm>
            <a:off x="337602" y="4719638"/>
            <a:ext cx="3657600" cy="1943100"/>
          </a:xfrm>
          <a:prstGeom prst="rect">
            <a:avLst/>
          </a:prstGeom>
        </p:spPr>
      </p:pic>
      <p:pic>
        <p:nvPicPr>
          <p:cNvPr id="5" name="Picture 4"/>
          <p:cNvPicPr>
            <a:picLocks noChangeAspect="1"/>
          </p:cNvPicPr>
          <p:nvPr/>
        </p:nvPicPr>
        <p:blipFill>
          <a:blip r:embed="rId3"/>
          <a:stretch>
            <a:fillRect/>
          </a:stretch>
        </p:blipFill>
        <p:spPr>
          <a:xfrm>
            <a:off x="4565650" y="4719638"/>
            <a:ext cx="3721100" cy="1701800"/>
          </a:xfrm>
          <a:prstGeom prst="rect">
            <a:avLst/>
          </a:prstGeom>
        </p:spPr>
      </p:pic>
      <p:pic>
        <p:nvPicPr>
          <p:cNvPr id="6" name="Picture 5"/>
          <p:cNvPicPr>
            <a:picLocks noChangeAspect="1"/>
          </p:cNvPicPr>
          <p:nvPr/>
        </p:nvPicPr>
        <p:blipFill>
          <a:blip r:embed="rId4"/>
          <a:stretch>
            <a:fillRect/>
          </a:stretch>
        </p:blipFill>
        <p:spPr>
          <a:xfrm>
            <a:off x="1549400" y="482422"/>
            <a:ext cx="6032500" cy="800100"/>
          </a:xfrm>
          <a:prstGeom prst="rect">
            <a:avLst/>
          </a:prstGeom>
        </p:spPr>
      </p:pic>
    </p:spTree>
    <p:extLst>
      <p:ext uri="{BB962C8B-B14F-4D97-AF65-F5344CB8AC3E}">
        <p14:creationId xmlns:p14="http://schemas.microsoft.com/office/powerpoint/2010/main" val="508001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p:cNvPicPr>
          <p:nvPr/>
        </p:nvPicPr>
        <p:blipFill>
          <a:blip r:embed="rId2"/>
          <a:srcRect/>
          <a:stretch>
            <a:fillRect/>
          </a:stretch>
        </p:blipFill>
        <p:spPr bwMode="auto">
          <a:xfrm>
            <a:off x="1185863" y="2044700"/>
            <a:ext cx="6904037" cy="520700"/>
          </a:xfrm>
          <a:prstGeom prst="rect">
            <a:avLst/>
          </a:prstGeom>
          <a:noFill/>
          <a:ln w="9525">
            <a:noFill/>
            <a:miter lim="800000"/>
            <a:headEnd/>
            <a:tailEnd/>
          </a:ln>
        </p:spPr>
      </p:pic>
      <p:sp>
        <p:nvSpPr>
          <p:cNvPr id="67587" name="TextBox 2"/>
          <p:cNvSpPr txBox="1">
            <a:spLocks noChangeArrowheads="1"/>
          </p:cNvSpPr>
          <p:nvPr/>
        </p:nvSpPr>
        <p:spPr bwMode="auto">
          <a:xfrm>
            <a:off x="1473200" y="3073400"/>
            <a:ext cx="6896100" cy="923925"/>
          </a:xfrm>
          <a:prstGeom prst="rect">
            <a:avLst/>
          </a:prstGeom>
          <a:noFill/>
          <a:ln w="9525">
            <a:noFill/>
            <a:miter lim="800000"/>
            <a:headEnd/>
            <a:tailEnd/>
          </a:ln>
        </p:spPr>
        <p:txBody>
          <a:bodyPr>
            <a:spAutoFit/>
          </a:bodyPr>
          <a:lstStyle/>
          <a:p>
            <a:r>
              <a:rPr lang="en-US">
                <a:latin typeface="Calibri" pitchFamily="34" charset="0"/>
              </a:rPr>
              <a:t>Suicide inhibitors or mechanism-based inhibitors bind to the enzyme as a substrate. As catalysis occurs, the enzyme modifies the substrate, converting it into an irreversible inhibitor.</a:t>
            </a:r>
          </a:p>
        </p:txBody>
      </p:sp>
      <p:pic>
        <p:nvPicPr>
          <p:cNvPr id="5" name="Picture 4"/>
          <p:cNvPicPr>
            <a:picLocks noChangeAspect="1"/>
          </p:cNvPicPr>
          <p:nvPr/>
        </p:nvPicPr>
        <p:blipFill>
          <a:blip r:embed="rId3"/>
          <a:stretch>
            <a:fillRect/>
          </a:stretch>
        </p:blipFill>
        <p:spPr>
          <a:xfrm>
            <a:off x="735013" y="443547"/>
            <a:ext cx="7607300" cy="723900"/>
          </a:xfrm>
          <a:prstGeom prst="rect">
            <a:avLst/>
          </a:prstGeom>
        </p:spPr>
      </p:pic>
    </p:spTree>
    <p:extLst>
      <p:ext uri="{BB962C8B-B14F-4D97-AF65-F5344CB8AC3E}">
        <p14:creationId xmlns:p14="http://schemas.microsoft.com/office/powerpoint/2010/main" val="3744344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Box 6"/>
          <p:cNvSpPr txBox="1">
            <a:spLocks noChangeArrowheads="1"/>
          </p:cNvSpPr>
          <p:nvPr/>
        </p:nvSpPr>
        <p:spPr bwMode="auto">
          <a:xfrm>
            <a:off x="1295400" y="4127500"/>
            <a:ext cx="6908800" cy="1477963"/>
          </a:xfrm>
          <a:prstGeom prst="rect">
            <a:avLst/>
          </a:prstGeom>
          <a:noFill/>
          <a:ln w="9525">
            <a:noFill/>
            <a:miter lim="800000"/>
            <a:headEnd/>
            <a:tailEnd/>
          </a:ln>
        </p:spPr>
        <p:txBody>
          <a:bodyPr>
            <a:spAutoFit/>
          </a:bodyPr>
          <a:lstStyle/>
          <a:p>
            <a:r>
              <a:rPr lang="en-US" dirty="0">
                <a:latin typeface="Calibri" pitchFamily="34" charset="0"/>
              </a:rPr>
              <a:t>Penicillin is an antibiotic that consists of </a:t>
            </a:r>
            <a:r>
              <a:rPr lang="en-US" dirty="0" err="1">
                <a:latin typeface="Calibri" pitchFamily="34" charset="0"/>
              </a:rPr>
              <a:t>thiazolidine</a:t>
            </a:r>
            <a:r>
              <a:rPr lang="en-US" dirty="0">
                <a:latin typeface="Calibri" pitchFamily="34" charset="0"/>
              </a:rPr>
              <a:t> ring fused to a very reactive β-lactam ring. </a:t>
            </a:r>
          </a:p>
          <a:p>
            <a:endParaRPr lang="en-US" dirty="0">
              <a:latin typeface="Calibri" pitchFamily="34" charset="0"/>
            </a:endParaRPr>
          </a:p>
          <a:p>
            <a:r>
              <a:rPr lang="en-US" dirty="0">
                <a:latin typeface="Calibri" pitchFamily="34" charset="0"/>
              </a:rPr>
              <a:t>Penicillin inhibits the formation of cell walls in certain bacteria such as </a:t>
            </a:r>
            <a:r>
              <a:rPr lang="en-US" i="1" dirty="0">
                <a:latin typeface="Calibri" pitchFamily="34" charset="0"/>
              </a:rPr>
              <a:t>S. </a:t>
            </a:r>
            <a:r>
              <a:rPr lang="en-US" i="1" dirty="0" err="1">
                <a:latin typeface="Calibri" pitchFamily="34" charset="0"/>
              </a:rPr>
              <a:t>aureus</a:t>
            </a:r>
            <a:r>
              <a:rPr lang="en-US" i="1" dirty="0">
                <a:latin typeface="Calibri" pitchFamily="34" charset="0"/>
              </a:rPr>
              <a:t>.</a:t>
            </a:r>
          </a:p>
        </p:txBody>
      </p:sp>
      <p:pic>
        <p:nvPicPr>
          <p:cNvPr id="5" name="Picture 4"/>
          <p:cNvPicPr>
            <a:picLocks noChangeAspect="1"/>
          </p:cNvPicPr>
          <p:nvPr/>
        </p:nvPicPr>
        <p:blipFill>
          <a:blip r:embed="rId2"/>
          <a:stretch>
            <a:fillRect/>
          </a:stretch>
        </p:blipFill>
        <p:spPr>
          <a:xfrm>
            <a:off x="735013" y="443547"/>
            <a:ext cx="7607300" cy="723900"/>
          </a:xfrm>
          <a:prstGeom prst="rect">
            <a:avLst/>
          </a:prstGeom>
        </p:spPr>
      </p:pic>
      <p:pic>
        <p:nvPicPr>
          <p:cNvPr id="3" name="Picture 2"/>
          <p:cNvPicPr>
            <a:picLocks noChangeAspect="1"/>
          </p:cNvPicPr>
          <p:nvPr/>
        </p:nvPicPr>
        <p:blipFill>
          <a:blip r:embed="rId3"/>
          <a:stretch>
            <a:fillRect/>
          </a:stretch>
        </p:blipFill>
        <p:spPr>
          <a:xfrm>
            <a:off x="862013" y="2133600"/>
            <a:ext cx="7480300" cy="1295400"/>
          </a:xfrm>
          <a:prstGeom prst="rect">
            <a:avLst/>
          </a:prstGeom>
        </p:spPr>
      </p:pic>
    </p:spTree>
    <p:extLst>
      <p:ext uri="{BB962C8B-B14F-4D97-AF65-F5344CB8AC3E}">
        <p14:creationId xmlns:p14="http://schemas.microsoft.com/office/powerpoint/2010/main" val="2070691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3462457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2"/>
          <p:cNvSpPr txBox="1">
            <a:spLocks noChangeArrowheads="1"/>
          </p:cNvSpPr>
          <p:nvPr/>
        </p:nvSpPr>
        <p:spPr bwMode="auto">
          <a:xfrm>
            <a:off x="914400" y="3498850"/>
            <a:ext cx="7505700" cy="2032000"/>
          </a:xfrm>
          <a:prstGeom prst="rect">
            <a:avLst/>
          </a:prstGeom>
          <a:noFill/>
          <a:ln w="9525">
            <a:noFill/>
            <a:miter lim="800000"/>
            <a:headEnd/>
            <a:tailEnd/>
          </a:ln>
        </p:spPr>
        <p:txBody>
          <a:bodyPr>
            <a:spAutoFit/>
          </a:bodyPr>
          <a:lstStyle/>
          <a:p>
            <a:r>
              <a:rPr lang="en-US" dirty="0">
                <a:latin typeface="Calibri" pitchFamily="34" charset="0"/>
              </a:rPr>
              <a:t>The cell wall of </a:t>
            </a:r>
            <a:r>
              <a:rPr lang="en-US" i="1" dirty="0">
                <a:latin typeface="Calibri" pitchFamily="34" charset="0"/>
              </a:rPr>
              <a:t>S</a:t>
            </a:r>
            <a:r>
              <a:rPr lang="en-US" i="1" dirty="0" smtClean="0">
                <a:latin typeface="Calibri" pitchFamily="34" charset="0"/>
              </a:rPr>
              <a:t>. </a:t>
            </a:r>
            <a:r>
              <a:rPr lang="en-US" i="1" dirty="0" err="1" smtClean="0">
                <a:latin typeface="Calibri" pitchFamily="34" charset="0"/>
              </a:rPr>
              <a:t>aureus</a:t>
            </a:r>
            <a:r>
              <a:rPr lang="en-US" i="1" dirty="0" smtClean="0">
                <a:latin typeface="Calibri" pitchFamily="34" charset="0"/>
              </a:rPr>
              <a:t> </a:t>
            </a:r>
            <a:r>
              <a:rPr lang="en-US" dirty="0">
                <a:latin typeface="Calibri" pitchFamily="34" charset="0"/>
              </a:rPr>
              <a:t>is constructed from the molecule peptidoglycan, which is a linear polysaccharide chain cross-linked by short peptides.</a:t>
            </a:r>
          </a:p>
          <a:p>
            <a:endParaRPr lang="en-US" dirty="0">
              <a:latin typeface="Calibri" pitchFamily="34" charset="0"/>
            </a:endParaRPr>
          </a:p>
          <a:p>
            <a:r>
              <a:rPr lang="en-US" dirty="0" err="1">
                <a:latin typeface="Calibri" pitchFamily="34" charset="0"/>
              </a:rPr>
              <a:t>Glycopeptide</a:t>
            </a:r>
            <a:r>
              <a:rPr lang="en-US" dirty="0">
                <a:latin typeface="Calibri" pitchFamily="34" charset="0"/>
              </a:rPr>
              <a:t> </a:t>
            </a:r>
            <a:r>
              <a:rPr lang="en-US" dirty="0" err="1">
                <a:latin typeface="Calibri" pitchFamily="34" charset="0"/>
              </a:rPr>
              <a:t>transpeptidase</a:t>
            </a:r>
            <a:r>
              <a:rPr lang="en-US" dirty="0">
                <a:latin typeface="Calibri" pitchFamily="34" charset="0"/>
              </a:rPr>
              <a:t> catalyzes the peptide cross-links.</a:t>
            </a:r>
          </a:p>
          <a:p>
            <a:endParaRPr lang="en-US" dirty="0">
              <a:latin typeface="Calibri" pitchFamily="34" charset="0"/>
            </a:endParaRPr>
          </a:p>
          <a:p>
            <a:r>
              <a:rPr lang="en-US" dirty="0">
                <a:latin typeface="Calibri" pitchFamily="34" charset="0"/>
              </a:rPr>
              <a:t>The </a:t>
            </a:r>
            <a:r>
              <a:rPr lang="en-US" dirty="0" err="1">
                <a:latin typeface="Calibri" pitchFamily="34" charset="0"/>
              </a:rPr>
              <a:t>transpeptidase</a:t>
            </a:r>
            <a:r>
              <a:rPr lang="en-US" dirty="0">
                <a:latin typeface="Calibri" pitchFamily="34" charset="0"/>
              </a:rPr>
              <a:t> reaction proceeds through an acyl-enzyme intermediate.</a:t>
            </a:r>
          </a:p>
          <a:p>
            <a:endParaRPr lang="en-US" dirty="0">
              <a:latin typeface="Calibri" pitchFamily="34" charset="0"/>
            </a:endParaRPr>
          </a:p>
        </p:txBody>
      </p:sp>
      <p:pic>
        <p:nvPicPr>
          <p:cNvPr id="5" name="Picture 4"/>
          <p:cNvPicPr>
            <a:picLocks noChangeAspect="1"/>
          </p:cNvPicPr>
          <p:nvPr/>
        </p:nvPicPr>
        <p:blipFill>
          <a:blip r:embed="rId2"/>
          <a:stretch>
            <a:fillRect/>
          </a:stretch>
        </p:blipFill>
        <p:spPr>
          <a:xfrm>
            <a:off x="735013" y="443547"/>
            <a:ext cx="7607300" cy="723900"/>
          </a:xfrm>
          <a:prstGeom prst="rect">
            <a:avLst/>
          </a:prstGeom>
        </p:spPr>
      </p:pic>
      <p:pic>
        <p:nvPicPr>
          <p:cNvPr id="6" name="Picture 5"/>
          <p:cNvPicPr>
            <a:picLocks noChangeAspect="1"/>
          </p:cNvPicPr>
          <p:nvPr/>
        </p:nvPicPr>
        <p:blipFill>
          <a:blip r:embed="rId3"/>
          <a:stretch>
            <a:fillRect/>
          </a:stretch>
        </p:blipFill>
        <p:spPr>
          <a:xfrm>
            <a:off x="862013" y="2133600"/>
            <a:ext cx="7480300" cy="1295400"/>
          </a:xfrm>
          <a:prstGeom prst="rect">
            <a:avLst/>
          </a:prstGeom>
        </p:spPr>
      </p:pic>
    </p:spTree>
    <p:extLst>
      <p:ext uri="{BB962C8B-B14F-4D97-AF65-F5344CB8AC3E}">
        <p14:creationId xmlns:p14="http://schemas.microsoft.com/office/powerpoint/2010/main" val="597746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6656" y="584994"/>
            <a:ext cx="4230688"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40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505075"/>
            <a:ext cx="84486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938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18.jpg"/>
          <p:cNvPicPr>
            <a:picLocks noChangeAspect="1"/>
          </p:cNvPicPr>
          <p:nvPr/>
        </p:nvPicPr>
        <p:blipFill rotWithShape="1">
          <a:blip r:embed="rId3">
            <a:extLst>
              <a:ext uri="{28A0092B-C50C-407E-A947-70E740481C1C}">
                <a14:useLocalDpi xmlns:a14="http://schemas.microsoft.com/office/drawing/2010/main" val="0"/>
              </a:ext>
            </a:extLst>
          </a:blip>
          <a:srcRect t="54080"/>
          <a:stretch/>
        </p:blipFill>
        <p:spPr>
          <a:xfrm>
            <a:off x="292100" y="1992969"/>
            <a:ext cx="8546592" cy="2872063"/>
          </a:xfrm>
          <a:prstGeom prst="rect">
            <a:avLst/>
          </a:prstGeom>
        </p:spPr>
      </p:pic>
    </p:spTree>
    <p:extLst>
      <p:ext uri="{BB962C8B-B14F-4D97-AF65-F5344CB8AC3E}">
        <p14:creationId xmlns:p14="http://schemas.microsoft.com/office/powerpoint/2010/main" val="435807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Box 3"/>
          <p:cNvSpPr txBox="1">
            <a:spLocks noChangeArrowheads="1"/>
          </p:cNvSpPr>
          <p:nvPr/>
        </p:nvSpPr>
        <p:spPr bwMode="auto">
          <a:xfrm>
            <a:off x="1219200" y="3848100"/>
            <a:ext cx="7061200" cy="1754188"/>
          </a:xfrm>
          <a:prstGeom prst="rect">
            <a:avLst/>
          </a:prstGeom>
          <a:noFill/>
          <a:ln w="9525">
            <a:noFill/>
            <a:miter lim="800000"/>
            <a:headEnd/>
            <a:tailEnd/>
          </a:ln>
        </p:spPr>
        <p:txBody>
          <a:bodyPr>
            <a:spAutoFit/>
          </a:bodyPr>
          <a:lstStyle/>
          <a:p>
            <a:r>
              <a:rPr lang="en-US">
                <a:latin typeface="Calibri" pitchFamily="34" charset="0"/>
              </a:rPr>
              <a:t>When penicillin binds to the peptidase, a serine residue at the active site attacks the carbonyl carbon of the lactam ring as if penicillin were a substrate.</a:t>
            </a:r>
          </a:p>
          <a:p>
            <a:endParaRPr lang="en-US">
              <a:latin typeface="Calibri" pitchFamily="34" charset="0"/>
            </a:endParaRPr>
          </a:p>
          <a:p>
            <a:r>
              <a:rPr lang="en-US">
                <a:latin typeface="Calibri" pitchFamily="34" charset="0"/>
              </a:rPr>
              <a:t>A pencinillinoyl-serine derivative is formed which is inactive and very stable.</a:t>
            </a:r>
          </a:p>
        </p:txBody>
      </p:sp>
      <p:pic>
        <p:nvPicPr>
          <p:cNvPr id="5" name="Picture 4"/>
          <p:cNvPicPr>
            <a:picLocks noChangeAspect="1"/>
          </p:cNvPicPr>
          <p:nvPr/>
        </p:nvPicPr>
        <p:blipFill>
          <a:blip r:embed="rId2"/>
          <a:stretch>
            <a:fillRect/>
          </a:stretch>
        </p:blipFill>
        <p:spPr>
          <a:xfrm>
            <a:off x="735013" y="443547"/>
            <a:ext cx="7607300" cy="723900"/>
          </a:xfrm>
          <a:prstGeom prst="rect">
            <a:avLst/>
          </a:prstGeom>
        </p:spPr>
      </p:pic>
      <p:pic>
        <p:nvPicPr>
          <p:cNvPr id="6" name="Picture 5"/>
          <p:cNvPicPr>
            <a:picLocks noChangeAspect="1"/>
          </p:cNvPicPr>
          <p:nvPr/>
        </p:nvPicPr>
        <p:blipFill>
          <a:blip r:embed="rId3"/>
          <a:stretch>
            <a:fillRect/>
          </a:stretch>
        </p:blipFill>
        <p:spPr>
          <a:xfrm>
            <a:off x="862013" y="2133600"/>
            <a:ext cx="7480300" cy="1295400"/>
          </a:xfrm>
          <a:prstGeom prst="rect">
            <a:avLst/>
          </a:prstGeom>
        </p:spPr>
      </p:pic>
    </p:spTree>
    <p:extLst>
      <p:ext uri="{BB962C8B-B14F-4D97-AF65-F5344CB8AC3E}">
        <p14:creationId xmlns:p14="http://schemas.microsoft.com/office/powerpoint/2010/main" val="1546372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19.jpg"/>
          <p:cNvPicPr>
            <a:picLocks noChangeAspect="1"/>
          </p:cNvPicPr>
          <p:nvPr/>
        </p:nvPicPr>
        <p:blipFill rotWithShape="1">
          <a:blip r:embed="rId3">
            <a:extLst>
              <a:ext uri="{28A0092B-C50C-407E-A947-70E740481C1C}">
                <a14:useLocalDpi xmlns:a14="http://schemas.microsoft.com/office/drawing/2010/main" val="0"/>
              </a:ext>
            </a:extLst>
          </a:blip>
          <a:srcRect t="34858"/>
          <a:stretch/>
        </p:blipFill>
        <p:spPr>
          <a:xfrm>
            <a:off x="292100" y="1391836"/>
            <a:ext cx="8546592" cy="4074329"/>
          </a:xfrm>
          <a:prstGeom prst="rect">
            <a:avLst/>
          </a:prstGeom>
        </p:spPr>
      </p:pic>
    </p:spTree>
    <p:extLst>
      <p:ext uri="{BB962C8B-B14F-4D97-AF65-F5344CB8AC3E}">
        <p14:creationId xmlns:p14="http://schemas.microsoft.com/office/powerpoint/2010/main" val="1296348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1004823" y="2208310"/>
            <a:ext cx="7175500" cy="923925"/>
          </a:xfrm>
          <a:prstGeom prst="rect">
            <a:avLst/>
          </a:prstGeom>
          <a:noFill/>
          <a:ln w="9525">
            <a:noFill/>
            <a:miter lim="800000"/>
            <a:headEnd/>
            <a:tailEnd/>
          </a:ln>
        </p:spPr>
        <p:txBody>
          <a:bodyPr>
            <a:spAutoFit/>
          </a:bodyPr>
          <a:lstStyle/>
          <a:p>
            <a:r>
              <a:rPr lang="en-US">
                <a:latin typeface="Calibri" pitchFamily="34" charset="0"/>
              </a:rPr>
              <a:t>Chymotrypsin is a proteolytic enzyme secreted by the pancreas that hydrolyzes peptide bonds selectively on the carboxyl side of large hydrophobic amino acids.</a:t>
            </a:r>
          </a:p>
        </p:txBody>
      </p:sp>
      <p:pic>
        <p:nvPicPr>
          <p:cNvPr id="3" name="Picture 2"/>
          <p:cNvPicPr>
            <a:picLocks noChangeAspect="1"/>
          </p:cNvPicPr>
          <p:nvPr/>
        </p:nvPicPr>
        <p:blipFill>
          <a:blip r:embed="rId2"/>
          <a:stretch>
            <a:fillRect/>
          </a:stretch>
        </p:blipFill>
        <p:spPr>
          <a:xfrm>
            <a:off x="1004823" y="507822"/>
            <a:ext cx="7442200" cy="762000"/>
          </a:xfrm>
          <a:prstGeom prst="rect">
            <a:avLst/>
          </a:prstGeom>
        </p:spPr>
      </p:pic>
    </p:spTree>
    <p:extLst>
      <p:ext uri="{BB962C8B-B14F-4D97-AF65-F5344CB8AC3E}">
        <p14:creationId xmlns:p14="http://schemas.microsoft.com/office/powerpoint/2010/main" val="295937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p:cNvPicPr>
          <p:nvPr/>
        </p:nvPicPr>
        <p:blipFill>
          <a:blip r:embed="rId2"/>
          <a:srcRect/>
          <a:stretch>
            <a:fillRect/>
          </a:stretch>
        </p:blipFill>
        <p:spPr bwMode="auto">
          <a:xfrm>
            <a:off x="735013" y="2882900"/>
            <a:ext cx="7405687" cy="482600"/>
          </a:xfrm>
          <a:prstGeom prst="rect">
            <a:avLst/>
          </a:prstGeom>
          <a:noFill/>
          <a:ln w="9525">
            <a:noFill/>
            <a:miter lim="800000"/>
            <a:headEnd/>
            <a:tailEnd/>
          </a:ln>
        </p:spPr>
      </p:pic>
      <p:pic>
        <p:nvPicPr>
          <p:cNvPr id="20484" name="Picture 4"/>
          <p:cNvPicPr>
            <a:picLocks noChangeAspect="1"/>
          </p:cNvPicPr>
          <p:nvPr/>
        </p:nvPicPr>
        <p:blipFill>
          <a:blip r:embed="rId3"/>
          <a:srcRect/>
          <a:stretch>
            <a:fillRect/>
          </a:stretch>
        </p:blipFill>
        <p:spPr bwMode="auto">
          <a:xfrm>
            <a:off x="2282825" y="3733800"/>
            <a:ext cx="4740275" cy="596900"/>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735013" y="443547"/>
            <a:ext cx="7607300" cy="723900"/>
          </a:xfrm>
          <a:prstGeom prst="rect">
            <a:avLst/>
          </a:prstGeom>
        </p:spPr>
      </p:pic>
      <p:pic>
        <p:nvPicPr>
          <p:cNvPr id="4" name="Picture 3"/>
          <p:cNvPicPr>
            <a:picLocks noChangeAspect="1"/>
          </p:cNvPicPr>
          <p:nvPr/>
        </p:nvPicPr>
        <p:blipFill>
          <a:blip r:embed="rId5"/>
          <a:stretch>
            <a:fillRect/>
          </a:stretch>
        </p:blipFill>
        <p:spPr>
          <a:xfrm>
            <a:off x="5295900" y="1049824"/>
            <a:ext cx="3454400" cy="1066800"/>
          </a:xfrm>
          <a:prstGeom prst="rect">
            <a:avLst/>
          </a:prstGeom>
        </p:spPr>
      </p:pic>
    </p:spTree>
    <p:extLst>
      <p:ext uri="{BB962C8B-B14F-4D97-AF65-F5344CB8AC3E}">
        <p14:creationId xmlns:p14="http://schemas.microsoft.com/office/powerpoint/2010/main" val="840022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20.jpg"/>
          <p:cNvPicPr>
            <a:picLocks noChangeAspect="1"/>
          </p:cNvPicPr>
          <p:nvPr/>
        </p:nvPicPr>
        <p:blipFill rotWithShape="1">
          <a:blip r:embed="rId3">
            <a:extLst>
              <a:ext uri="{28A0092B-C50C-407E-A947-70E740481C1C}">
                <a14:useLocalDpi xmlns:a14="http://schemas.microsoft.com/office/drawing/2010/main" val="0"/>
              </a:ext>
            </a:extLst>
          </a:blip>
          <a:srcRect t="21592"/>
          <a:stretch/>
        </p:blipFill>
        <p:spPr>
          <a:xfrm>
            <a:off x="292100" y="976969"/>
            <a:ext cx="8546592" cy="4904063"/>
          </a:xfrm>
          <a:prstGeom prst="rect">
            <a:avLst/>
          </a:prstGeom>
        </p:spPr>
      </p:pic>
    </p:spTree>
    <p:extLst>
      <p:ext uri="{BB962C8B-B14F-4D97-AF65-F5344CB8AC3E}">
        <p14:creationId xmlns:p14="http://schemas.microsoft.com/office/powerpoint/2010/main" val="3364796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p:cNvPicPr>
            <a:picLocks noChangeAspect="1"/>
          </p:cNvPicPr>
          <p:nvPr/>
        </p:nvPicPr>
        <p:blipFill>
          <a:blip r:embed="rId2"/>
          <a:srcRect/>
          <a:stretch>
            <a:fillRect/>
          </a:stretch>
        </p:blipFill>
        <p:spPr bwMode="auto">
          <a:xfrm>
            <a:off x="1103313" y="2527300"/>
            <a:ext cx="6297612" cy="546100"/>
          </a:xfrm>
          <a:prstGeom prst="rect">
            <a:avLst/>
          </a:prstGeom>
          <a:noFill/>
          <a:ln w="9525">
            <a:noFill/>
            <a:miter lim="800000"/>
            <a:headEnd/>
            <a:tailEnd/>
          </a:ln>
        </p:spPr>
      </p:pic>
      <p:sp>
        <p:nvSpPr>
          <p:cNvPr id="84995" name="TextBox 4"/>
          <p:cNvSpPr txBox="1">
            <a:spLocks noChangeArrowheads="1"/>
          </p:cNvSpPr>
          <p:nvPr/>
        </p:nvSpPr>
        <p:spPr bwMode="auto">
          <a:xfrm>
            <a:off x="1257300" y="3835400"/>
            <a:ext cx="7581900" cy="1477963"/>
          </a:xfrm>
          <a:prstGeom prst="rect">
            <a:avLst/>
          </a:prstGeom>
          <a:noFill/>
          <a:ln w="9525">
            <a:noFill/>
            <a:miter lim="800000"/>
            <a:headEnd/>
            <a:tailEnd/>
          </a:ln>
        </p:spPr>
        <p:txBody>
          <a:bodyPr>
            <a:spAutoFit/>
          </a:bodyPr>
          <a:lstStyle/>
          <a:p>
            <a:r>
              <a:rPr lang="en-US" dirty="0">
                <a:latin typeface="Calibri" pitchFamily="34" charset="0"/>
              </a:rPr>
              <a:t>In the process of catalysis, serine 195 becomes a nucleophile that attacks the carbonyl group of protein substrate.</a:t>
            </a:r>
          </a:p>
          <a:p>
            <a:endParaRPr lang="en-US" dirty="0">
              <a:latin typeface="Calibri" pitchFamily="34" charset="0"/>
            </a:endParaRPr>
          </a:p>
          <a:p>
            <a:r>
              <a:rPr lang="en-US" dirty="0">
                <a:latin typeface="Calibri" pitchFamily="34" charset="0"/>
              </a:rPr>
              <a:t>The </a:t>
            </a:r>
            <a:r>
              <a:rPr lang="en-US" dirty="0" smtClean="0">
                <a:latin typeface="Calibri" pitchFamily="34" charset="0"/>
              </a:rPr>
              <a:t>group-specific </a:t>
            </a:r>
            <a:r>
              <a:rPr lang="en-US" dirty="0">
                <a:latin typeface="Calibri" pitchFamily="34" charset="0"/>
              </a:rPr>
              <a:t>reagent </a:t>
            </a:r>
            <a:r>
              <a:rPr lang="en-US" dirty="0" err="1">
                <a:latin typeface="Calibri" pitchFamily="34" charset="0"/>
              </a:rPr>
              <a:t>diisopropylphosphofluoridate</a:t>
            </a:r>
            <a:r>
              <a:rPr lang="en-US" dirty="0">
                <a:latin typeface="Calibri" pitchFamily="34" charset="0"/>
              </a:rPr>
              <a:t> (DIFP) modifies only serine 195, one of 28 serine residues in chymotrypsin, and inhibits the enzyme.</a:t>
            </a:r>
          </a:p>
        </p:txBody>
      </p:sp>
      <p:pic>
        <p:nvPicPr>
          <p:cNvPr id="5" name="Picture 4"/>
          <p:cNvPicPr>
            <a:picLocks noChangeAspect="1"/>
          </p:cNvPicPr>
          <p:nvPr/>
        </p:nvPicPr>
        <p:blipFill>
          <a:blip r:embed="rId3"/>
          <a:stretch>
            <a:fillRect/>
          </a:stretch>
        </p:blipFill>
        <p:spPr>
          <a:xfrm>
            <a:off x="1004823" y="507822"/>
            <a:ext cx="7442200" cy="762000"/>
          </a:xfrm>
          <a:prstGeom prst="rect">
            <a:avLst/>
          </a:prstGeom>
        </p:spPr>
      </p:pic>
    </p:spTree>
    <p:extLst>
      <p:ext uri="{BB962C8B-B14F-4D97-AF65-F5344CB8AC3E}">
        <p14:creationId xmlns:p14="http://schemas.microsoft.com/office/powerpoint/2010/main" val="3277746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p:cNvPicPr>
          <p:nvPr/>
        </p:nvPicPr>
        <p:blipFill>
          <a:blip r:embed="rId2"/>
          <a:srcRect/>
          <a:stretch>
            <a:fillRect/>
          </a:stretch>
        </p:blipFill>
        <p:spPr bwMode="auto">
          <a:xfrm>
            <a:off x="1651000" y="1269822"/>
            <a:ext cx="6235700" cy="828675"/>
          </a:xfrm>
          <a:prstGeom prst="rect">
            <a:avLst/>
          </a:prstGeom>
          <a:noFill/>
          <a:ln w="9525">
            <a:noFill/>
            <a:miter lim="800000"/>
            <a:headEnd/>
            <a:tailEnd/>
          </a:ln>
        </p:spPr>
      </p:pic>
      <p:sp>
        <p:nvSpPr>
          <p:cNvPr id="86019" name="TextBox 5"/>
          <p:cNvSpPr txBox="1">
            <a:spLocks noChangeArrowheads="1"/>
          </p:cNvSpPr>
          <p:nvPr/>
        </p:nvSpPr>
        <p:spPr bwMode="auto">
          <a:xfrm>
            <a:off x="369823" y="2273598"/>
            <a:ext cx="4902047" cy="2862323"/>
          </a:xfrm>
          <a:prstGeom prst="rect">
            <a:avLst/>
          </a:prstGeom>
          <a:noFill/>
          <a:ln w="9525">
            <a:noFill/>
            <a:miter lim="800000"/>
            <a:headEnd/>
            <a:tailEnd/>
          </a:ln>
        </p:spPr>
        <p:txBody>
          <a:bodyPr wrap="square">
            <a:spAutoFit/>
          </a:bodyPr>
          <a:lstStyle/>
          <a:p>
            <a:r>
              <a:rPr lang="en-US" dirty="0">
                <a:latin typeface="Calibri" pitchFamily="34" charset="0"/>
              </a:rPr>
              <a:t>Chromogenic substrates generate colored products, facilitating enzymatic studies.</a:t>
            </a:r>
          </a:p>
          <a:p>
            <a:endParaRPr lang="en-US" dirty="0">
              <a:latin typeface="Calibri" pitchFamily="34" charset="0"/>
            </a:endParaRPr>
          </a:p>
          <a:p>
            <a:r>
              <a:rPr lang="en-US" i="1" dirty="0" smtClean="0">
                <a:latin typeface="Calibri" pitchFamily="34" charset="0"/>
              </a:rPr>
              <a:t>N</a:t>
            </a:r>
            <a:r>
              <a:rPr lang="en-US" dirty="0" smtClean="0">
                <a:latin typeface="Calibri" pitchFamily="34" charset="0"/>
              </a:rPr>
              <a:t>-Acetyl-</a:t>
            </a:r>
            <a:r>
              <a:rPr lang="en-US" cap="small" dirty="0" smtClean="0">
                <a:latin typeface="Calibri" pitchFamily="34" charset="0"/>
              </a:rPr>
              <a:t>l</a:t>
            </a:r>
            <a:r>
              <a:rPr lang="en-US" dirty="0" smtClean="0">
                <a:latin typeface="Calibri" pitchFamily="34" charset="0"/>
              </a:rPr>
              <a:t>-phenylalanine </a:t>
            </a:r>
            <a:r>
              <a:rPr lang="en-US" i="1" dirty="0" smtClean="0">
                <a:latin typeface="Calibri" pitchFamily="34" charset="0"/>
              </a:rPr>
              <a:t>p</a:t>
            </a:r>
            <a:r>
              <a:rPr lang="en-US" dirty="0" smtClean="0">
                <a:latin typeface="Calibri" pitchFamily="34" charset="0"/>
              </a:rPr>
              <a:t>-</a:t>
            </a:r>
            <a:r>
              <a:rPr lang="en-US" dirty="0" err="1" smtClean="0">
                <a:latin typeface="Calibri" pitchFamily="34" charset="0"/>
              </a:rPr>
              <a:t>nitrophenyl</a:t>
            </a:r>
            <a:r>
              <a:rPr lang="en-US" dirty="0" smtClean="0">
                <a:latin typeface="Calibri" pitchFamily="34" charset="0"/>
              </a:rPr>
              <a:t> </a:t>
            </a:r>
            <a:r>
              <a:rPr lang="en-US" dirty="0">
                <a:latin typeface="Calibri" pitchFamily="34" charset="0"/>
              </a:rPr>
              <a:t>ester is a chromogenic substrate for chymotrypsin.</a:t>
            </a:r>
          </a:p>
          <a:p>
            <a:endParaRPr lang="en-US" dirty="0">
              <a:latin typeface="Calibri" pitchFamily="34" charset="0"/>
            </a:endParaRPr>
          </a:p>
          <a:p>
            <a:r>
              <a:rPr lang="en-US" dirty="0">
                <a:latin typeface="Calibri" pitchFamily="34" charset="0"/>
              </a:rPr>
              <a:t>Studies with the chromogenic substrate </a:t>
            </a:r>
            <a:r>
              <a:rPr lang="en-US" dirty="0" smtClean="0">
                <a:latin typeface="Calibri" pitchFamily="34" charset="0"/>
              </a:rPr>
              <a:t>reveal </a:t>
            </a:r>
            <a:r>
              <a:rPr lang="en-US" dirty="0">
                <a:latin typeface="Calibri" pitchFamily="34" charset="0"/>
              </a:rPr>
              <a:t>that catalysis by chymotrypsin occurs in two stages: a rapid step (pre-steady state) and a slower step (steady state).</a:t>
            </a:r>
          </a:p>
        </p:txBody>
      </p:sp>
      <p:pic>
        <p:nvPicPr>
          <p:cNvPr id="5" name="Picture 4"/>
          <p:cNvPicPr>
            <a:picLocks noChangeAspect="1"/>
          </p:cNvPicPr>
          <p:nvPr/>
        </p:nvPicPr>
        <p:blipFill>
          <a:blip r:embed="rId3"/>
          <a:stretch>
            <a:fillRect/>
          </a:stretch>
        </p:blipFill>
        <p:spPr>
          <a:xfrm>
            <a:off x="1004823" y="507822"/>
            <a:ext cx="7442200" cy="762000"/>
          </a:xfrm>
          <a:prstGeom prst="rect">
            <a:avLst/>
          </a:prstGeom>
        </p:spPr>
      </p:pic>
      <p:pic>
        <p:nvPicPr>
          <p:cNvPr id="6" name="Picture 5"/>
          <p:cNvPicPr>
            <a:picLocks noChangeAspect="1"/>
          </p:cNvPicPr>
          <p:nvPr/>
        </p:nvPicPr>
        <p:blipFill>
          <a:blip r:embed="rId4"/>
          <a:stretch>
            <a:fillRect/>
          </a:stretch>
        </p:blipFill>
        <p:spPr>
          <a:xfrm>
            <a:off x="5422900" y="2946743"/>
            <a:ext cx="3721100" cy="3314700"/>
          </a:xfrm>
          <a:prstGeom prst="rect">
            <a:avLst/>
          </a:prstGeom>
        </p:spPr>
      </p:pic>
    </p:spTree>
    <p:extLst>
      <p:ext uri="{BB962C8B-B14F-4D97-AF65-F5344CB8AC3E}">
        <p14:creationId xmlns:p14="http://schemas.microsoft.com/office/powerpoint/2010/main" val="1394319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21.jpg"/>
          <p:cNvPicPr>
            <a:picLocks noChangeAspect="1"/>
          </p:cNvPicPr>
          <p:nvPr/>
        </p:nvPicPr>
        <p:blipFill rotWithShape="1">
          <a:blip r:embed="rId3">
            <a:extLst>
              <a:ext uri="{28A0092B-C50C-407E-A947-70E740481C1C}">
                <a14:useLocalDpi xmlns:a14="http://schemas.microsoft.com/office/drawing/2010/main" val="0"/>
              </a:ext>
            </a:extLst>
          </a:blip>
          <a:srcRect t="54621"/>
          <a:stretch/>
        </p:blipFill>
        <p:spPr>
          <a:xfrm>
            <a:off x="292100" y="2009902"/>
            <a:ext cx="8546592" cy="2838196"/>
          </a:xfrm>
          <a:prstGeom prst="rect">
            <a:avLst/>
          </a:prstGeom>
        </p:spPr>
      </p:pic>
    </p:spTree>
    <p:extLst>
      <p:ext uri="{BB962C8B-B14F-4D97-AF65-F5344CB8AC3E}">
        <p14:creationId xmlns:p14="http://schemas.microsoft.com/office/powerpoint/2010/main" val="19328831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42098980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p:cNvPicPr>
          <p:nvPr/>
        </p:nvPicPr>
        <p:blipFill>
          <a:blip r:embed="rId2"/>
          <a:srcRect/>
          <a:stretch>
            <a:fillRect/>
          </a:stretch>
        </p:blipFill>
        <p:spPr bwMode="auto">
          <a:xfrm>
            <a:off x="1651000" y="2359025"/>
            <a:ext cx="6235700" cy="828675"/>
          </a:xfrm>
          <a:prstGeom prst="rect">
            <a:avLst/>
          </a:prstGeom>
          <a:noFill/>
          <a:ln w="9525">
            <a:noFill/>
            <a:miter lim="800000"/>
            <a:headEnd/>
            <a:tailEnd/>
          </a:ln>
        </p:spPr>
      </p:pic>
      <p:sp>
        <p:nvSpPr>
          <p:cNvPr id="91139" name="TextBox 3"/>
          <p:cNvSpPr txBox="1">
            <a:spLocks noChangeArrowheads="1"/>
          </p:cNvSpPr>
          <p:nvPr/>
        </p:nvSpPr>
        <p:spPr bwMode="auto">
          <a:xfrm>
            <a:off x="228600" y="3849688"/>
            <a:ext cx="8915400" cy="646112"/>
          </a:xfrm>
          <a:prstGeom prst="rect">
            <a:avLst/>
          </a:prstGeom>
          <a:noFill/>
          <a:ln w="9525">
            <a:noFill/>
            <a:miter lim="800000"/>
            <a:headEnd/>
            <a:tailEnd/>
          </a:ln>
        </p:spPr>
        <p:txBody>
          <a:bodyPr>
            <a:spAutoFit/>
          </a:bodyPr>
          <a:lstStyle/>
          <a:p>
            <a:r>
              <a:rPr lang="en-US">
                <a:latin typeface="Calibri" pitchFamily="34" charset="0"/>
              </a:rPr>
              <a:t>The steps in catalysis are explained by the rapid formation of an acyl-enzyme intermediate and a slower release  of the acyl component to regenerate free enzyme.</a:t>
            </a:r>
          </a:p>
        </p:txBody>
      </p:sp>
      <p:pic>
        <p:nvPicPr>
          <p:cNvPr id="5" name="Picture 4"/>
          <p:cNvPicPr>
            <a:picLocks noChangeAspect="1"/>
          </p:cNvPicPr>
          <p:nvPr/>
        </p:nvPicPr>
        <p:blipFill>
          <a:blip r:embed="rId3"/>
          <a:stretch>
            <a:fillRect/>
          </a:stretch>
        </p:blipFill>
        <p:spPr>
          <a:xfrm>
            <a:off x="1004823" y="507822"/>
            <a:ext cx="7442200" cy="762000"/>
          </a:xfrm>
          <a:prstGeom prst="rect">
            <a:avLst/>
          </a:prstGeom>
        </p:spPr>
      </p:pic>
    </p:spTree>
    <p:extLst>
      <p:ext uri="{BB962C8B-B14F-4D97-AF65-F5344CB8AC3E}">
        <p14:creationId xmlns:p14="http://schemas.microsoft.com/office/powerpoint/2010/main" val="697741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4" y="2249488"/>
            <a:ext cx="8431213"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9078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p:cNvPicPr>
            <a:picLocks noChangeAspect="1"/>
          </p:cNvPicPr>
          <p:nvPr/>
        </p:nvPicPr>
        <p:blipFill>
          <a:blip r:embed="rId2"/>
          <a:srcRect/>
          <a:stretch>
            <a:fillRect/>
          </a:stretch>
        </p:blipFill>
        <p:spPr bwMode="auto">
          <a:xfrm>
            <a:off x="469900" y="2413000"/>
            <a:ext cx="8394700" cy="460375"/>
          </a:xfrm>
          <a:prstGeom prst="rect">
            <a:avLst/>
          </a:prstGeom>
          <a:noFill/>
          <a:ln w="9525">
            <a:noFill/>
            <a:miter lim="800000"/>
            <a:headEnd/>
            <a:tailEnd/>
          </a:ln>
        </p:spPr>
      </p:pic>
      <p:sp>
        <p:nvSpPr>
          <p:cNvPr id="94211" name="TextBox 5"/>
          <p:cNvSpPr txBox="1">
            <a:spLocks noChangeArrowheads="1"/>
          </p:cNvSpPr>
          <p:nvPr/>
        </p:nvSpPr>
        <p:spPr bwMode="auto">
          <a:xfrm>
            <a:off x="812800" y="3530600"/>
            <a:ext cx="7810500" cy="646113"/>
          </a:xfrm>
          <a:prstGeom prst="rect">
            <a:avLst/>
          </a:prstGeom>
          <a:noFill/>
          <a:ln w="9525">
            <a:noFill/>
            <a:miter lim="800000"/>
            <a:headEnd/>
            <a:tailEnd/>
          </a:ln>
        </p:spPr>
        <p:txBody>
          <a:bodyPr>
            <a:spAutoFit/>
          </a:bodyPr>
          <a:lstStyle/>
          <a:p>
            <a:r>
              <a:rPr lang="en-US" dirty="0">
                <a:latin typeface="Calibri" pitchFamily="34" charset="0"/>
              </a:rPr>
              <a:t>The affinity label </a:t>
            </a:r>
            <a:r>
              <a:rPr lang="en-US" dirty="0" err="1" smtClean="0">
                <a:latin typeface="Calibri" pitchFamily="34" charset="0"/>
              </a:rPr>
              <a:t>tosyl</a:t>
            </a:r>
            <a:r>
              <a:rPr lang="en-US" dirty="0" smtClean="0">
                <a:latin typeface="Calibri" pitchFamily="34" charset="0"/>
              </a:rPr>
              <a:t>-</a:t>
            </a:r>
            <a:r>
              <a:rPr lang="en-US" cap="small" dirty="0" smtClean="0">
                <a:latin typeface="Calibri" pitchFamily="34" charset="0"/>
              </a:rPr>
              <a:t>l</a:t>
            </a:r>
            <a:r>
              <a:rPr lang="en-US" dirty="0" smtClean="0">
                <a:latin typeface="Calibri" pitchFamily="34" charset="0"/>
              </a:rPr>
              <a:t>-phenylalanine </a:t>
            </a:r>
            <a:r>
              <a:rPr lang="en-US" dirty="0" err="1">
                <a:latin typeface="Calibri" pitchFamily="34" charset="0"/>
              </a:rPr>
              <a:t>chloromethyl</a:t>
            </a:r>
            <a:r>
              <a:rPr lang="en-US" dirty="0">
                <a:latin typeface="Calibri" pitchFamily="34" charset="0"/>
              </a:rPr>
              <a:t> ketone(TPCK) covalently modifies </a:t>
            </a:r>
            <a:r>
              <a:rPr lang="en-US" dirty="0" err="1">
                <a:latin typeface="Calibri" pitchFamily="34" charset="0"/>
              </a:rPr>
              <a:t>histidine</a:t>
            </a:r>
            <a:r>
              <a:rPr lang="en-US" dirty="0">
                <a:latin typeface="Calibri" pitchFamily="34" charset="0"/>
              </a:rPr>
              <a:t> 57 in chymotrypsin, leading to a loss of enzyme activity.</a:t>
            </a:r>
          </a:p>
        </p:txBody>
      </p:sp>
      <p:pic>
        <p:nvPicPr>
          <p:cNvPr id="5" name="Picture 4"/>
          <p:cNvPicPr>
            <a:picLocks noChangeAspect="1"/>
          </p:cNvPicPr>
          <p:nvPr/>
        </p:nvPicPr>
        <p:blipFill>
          <a:blip r:embed="rId3"/>
          <a:stretch>
            <a:fillRect/>
          </a:stretch>
        </p:blipFill>
        <p:spPr>
          <a:xfrm>
            <a:off x="1004823" y="507822"/>
            <a:ext cx="7442200" cy="762000"/>
          </a:xfrm>
          <a:prstGeom prst="rect">
            <a:avLst/>
          </a:prstGeom>
        </p:spPr>
      </p:pic>
    </p:spTree>
    <p:extLst>
      <p:ext uri="{BB962C8B-B14F-4D97-AF65-F5344CB8AC3E}">
        <p14:creationId xmlns:p14="http://schemas.microsoft.com/office/powerpoint/2010/main" val="1401701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p:cNvPicPr>
          <p:nvPr/>
        </p:nvPicPr>
        <p:blipFill>
          <a:blip r:embed="rId2"/>
          <a:srcRect/>
          <a:stretch>
            <a:fillRect/>
          </a:stretch>
        </p:blipFill>
        <p:spPr bwMode="auto">
          <a:xfrm>
            <a:off x="352425" y="2514600"/>
            <a:ext cx="8588375" cy="469900"/>
          </a:xfrm>
          <a:prstGeom prst="rect">
            <a:avLst/>
          </a:prstGeom>
          <a:noFill/>
          <a:ln w="9525">
            <a:noFill/>
            <a:miter lim="800000"/>
            <a:headEnd/>
            <a:tailEnd/>
          </a:ln>
        </p:spPr>
      </p:pic>
      <p:sp>
        <p:nvSpPr>
          <p:cNvPr id="95235" name="TextBox 3"/>
          <p:cNvSpPr txBox="1">
            <a:spLocks noChangeArrowheads="1"/>
          </p:cNvSpPr>
          <p:nvPr/>
        </p:nvSpPr>
        <p:spPr bwMode="auto">
          <a:xfrm>
            <a:off x="596900" y="3416300"/>
            <a:ext cx="8167688" cy="1477963"/>
          </a:xfrm>
          <a:prstGeom prst="rect">
            <a:avLst/>
          </a:prstGeom>
          <a:noFill/>
          <a:ln w="9525">
            <a:noFill/>
            <a:miter lim="800000"/>
            <a:headEnd/>
            <a:tailEnd/>
          </a:ln>
        </p:spPr>
        <p:txBody>
          <a:bodyPr wrap="none">
            <a:spAutoFit/>
          </a:bodyPr>
          <a:lstStyle/>
          <a:p>
            <a:r>
              <a:rPr lang="en-US">
                <a:latin typeface="Calibri" pitchFamily="34" charset="0"/>
              </a:rPr>
              <a:t>Histidine removes a proton from serine 195, generating a highly reactive alkoxide ion.</a:t>
            </a:r>
          </a:p>
          <a:p>
            <a:endParaRPr lang="en-US">
              <a:latin typeface="Calibri" pitchFamily="34" charset="0"/>
            </a:endParaRPr>
          </a:p>
          <a:p>
            <a:r>
              <a:rPr lang="en-US">
                <a:latin typeface="Calibri" pitchFamily="34" charset="0"/>
              </a:rPr>
              <a:t>The alkoxide ion attacks the peptide bond of the substrate.</a:t>
            </a:r>
          </a:p>
          <a:p>
            <a:endParaRPr lang="en-US">
              <a:latin typeface="Calibri" pitchFamily="34" charset="0"/>
            </a:endParaRPr>
          </a:p>
          <a:p>
            <a:r>
              <a:rPr lang="en-US">
                <a:latin typeface="Calibri" pitchFamily="34" charset="0"/>
              </a:rPr>
              <a:t>Aspartate orients the histidine and renders it a better proton acceptor.</a:t>
            </a:r>
          </a:p>
        </p:txBody>
      </p:sp>
      <p:pic>
        <p:nvPicPr>
          <p:cNvPr id="6" name="Picture 5"/>
          <p:cNvPicPr>
            <a:picLocks noChangeAspect="1"/>
          </p:cNvPicPr>
          <p:nvPr/>
        </p:nvPicPr>
        <p:blipFill>
          <a:blip r:embed="rId3"/>
          <a:stretch>
            <a:fillRect/>
          </a:stretch>
        </p:blipFill>
        <p:spPr>
          <a:xfrm>
            <a:off x="1004823" y="507822"/>
            <a:ext cx="7442200" cy="762000"/>
          </a:xfrm>
          <a:prstGeom prst="rect">
            <a:avLst/>
          </a:prstGeom>
        </p:spPr>
      </p:pic>
    </p:spTree>
    <p:extLst>
      <p:ext uri="{BB962C8B-B14F-4D97-AF65-F5344CB8AC3E}">
        <p14:creationId xmlns:p14="http://schemas.microsoft.com/office/powerpoint/2010/main" val="467670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2505075"/>
            <a:ext cx="84613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300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2930"/>
          <a:stretch/>
        </p:blipFill>
        <p:spPr bwMode="auto">
          <a:xfrm>
            <a:off x="334963" y="978693"/>
            <a:ext cx="4836128" cy="490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372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631031"/>
            <a:ext cx="8461375"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2157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p:cNvPicPr>
          <p:nvPr/>
        </p:nvPicPr>
        <p:blipFill>
          <a:blip r:embed="rId2"/>
          <a:srcRect/>
          <a:stretch>
            <a:fillRect/>
          </a:stretch>
        </p:blipFill>
        <p:spPr bwMode="auto">
          <a:xfrm>
            <a:off x="352425" y="2514600"/>
            <a:ext cx="8588375" cy="469900"/>
          </a:xfrm>
          <a:prstGeom prst="rect">
            <a:avLst/>
          </a:prstGeom>
          <a:noFill/>
          <a:ln w="9525">
            <a:noFill/>
            <a:miter lim="800000"/>
            <a:headEnd/>
            <a:tailEnd/>
          </a:ln>
        </p:spPr>
      </p:pic>
      <p:sp>
        <p:nvSpPr>
          <p:cNvPr id="100355" name="TextBox 4"/>
          <p:cNvSpPr txBox="1">
            <a:spLocks noChangeArrowheads="1"/>
          </p:cNvSpPr>
          <p:nvPr/>
        </p:nvSpPr>
        <p:spPr bwMode="auto">
          <a:xfrm>
            <a:off x="889000" y="3454400"/>
            <a:ext cx="8051800" cy="646113"/>
          </a:xfrm>
          <a:prstGeom prst="rect">
            <a:avLst/>
          </a:prstGeom>
          <a:noFill/>
          <a:ln w="9525">
            <a:noFill/>
            <a:miter lim="800000"/>
            <a:headEnd/>
            <a:tailEnd/>
          </a:ln>
        </p:spPr>
        <p:txBody>
          <a:bodyPr>
            <a:spAutoFit/>
          </a:bodyPr>
          <a:lstStyle/>
          <a:p>
            <a:r>
              <a:rPr lang="en-US">
                <a:latin typeface="Calibri" pitchFamily="34" charset="0"/>
              </a:rPr>
              <a:t>The oxyanion hole, a region of the active site, stabilizes the tetrahedral reaction intermediate.</a:t>
            </a:r>
          </a:p>
        </p:txBody>
      </p:sp>
      <p:pic>
        <p:nvPicPr>
          <p:cNvPr id="5" name="Picture 4"/>
          <p:cNvPicPr>
            <a:picLocks noChangeAspect="1"/>
          </p:cNvPicPr>
          <p:nvPr/>
        </p:nvPicPr>
        <p:blipFill>
          <a:blip r:embed="rId3"/>
          <a:stretch>
            <a:fillRect/>
          </a:stretch>
        </p:blipFill>
        <p:spPr>
          <a:xfrm>
            <a:off x="1004823" y="507822"/>
            <a:ext cx="7442200" cy="762000"/>
          </a:xfrm>
          <a:prstGeom prst="rect">
            <a:avLst/>
          </a:prstGeom>
        </p:spPr>
      </p:pic>
    </p:spTree>
    <p:extLst>
      <p:ext uri="{BB962C8B-B14F-4D97-AF65-F5344CB8AC3E}">
        <p14:creationId xmlns:p14="http://schemas.microsoft.com/office/powerpoint/2010/main" val="391550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994" y="600075"/>
            <a:ext cx="6450013"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750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p:cNvPicPr>
          <p:nvPr/>
        </p:nvPicPr>
        <p:blipFill>
          <a:blip r:embed="rId2"/>
          <a:srcRect/>
          <a:stretch>
            <a:fillRect/>
          </a:stretch>
        </p:blipFill>
        <p:spPr bwMode="auto">
          <a:xfrm>
            <a:off x="352425" y="2514600"/>
            <a:ext cx="8588375" cy="469900"/>
          </a:xfrm>
          <a:prstGeom prst="rect">
            <a:avLst/>
          </a:prstGeom>
          <a:noFill/>
          <a:ln w="9525">
            <a:noFill/>
            <a:miter lim="800000"/>
            <a:headEnd/>
            <a:tailEnd/>
          </a:ln>
        </p:spPr>
      </p:pic>
      <p:sp>
        <p:nvSpPr>
          <p:cNvPr id="103427" name="TextBox 3"/>
          <p:cNvSpPr txBox="1">
            <a:spLocks noChangeArrowheads="1"/>
          </p:cNvSpPr>
          <p:nvPr/>
        </p:nvSpPr>
        <p:spPr bwMode="auto">
          <a:xfrm>
            <a:off x="952500" y="3759200"/>
            <a:ext cx="8089900" cy="923925"/>
          </a:xfrm>
          <a:prstGeom prst="rect">
            <a:avLst/>
          </a:prstGeom>
          <a:noFill/>
          <a:ln w="9525">
            <a:noFill/>
            <a:miter lim="800000"/>
            <a:headEnd/>
            <a:tailEnd/>
          </a:ln>
        </p:spPr>
        <p:txBody>
          <a:bodyPr>
            <a:spAutoFit/>
          </a:bodyPr>
          <a:lstStyle/>
          <a:p>
            <a:r>
              <a:rPr lang="en-US">
                <a:latin typeface="Calibri" pitchFamily="34" charset="0"/>
              </a:rPr>
              <a:t>The specificity of chymotrypsin is accounted for by the S1 pocket, a hydrophobic pocket that binds a hydrophobic residue on the substrate and positions the adjacent peptide bond for cleavage.</a:t>
            </a:r>
          </a:p>
        </p:txBody>
      </p:sp>
      <p:pic>
        <p:nvPicPr>
          <p:cNvPr id="5" name="Picture 4"/>
          <p:cNvPicPr>
            <a:picLocks noChangeAspect="1"/>
          </p:cNvPicPr>
          <p:nvPr/>
        </p:nvPicPr>
        <p:blipFill>
          <a:blip r:embed="rId3"/>
          <a:stretch>
            <a:fillRect/>
          </a:stretch>
        </p:blipFill>
        <p:spPr>
          <a:xfrm>
            <a:off x="1004823" y="507822"/>
            <a:ext cx="7442200" cy="762000"/>
          </a:xfrm>
          <a:prstGeom prst="rect">
            <a:avLst/>
          </a:prstGeom>
        </p:spPr>
      </p:pic>
    </p:spTree>
    <p:extLst>
      <p:ext uri="{BB962C8B-B14F-4D97-AF65-F5344CB8AC3E}">
        <p14:creationId xmlns:p14="http://schemas.microsoft.com/office/powerpoint/2010/main" val="674018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584994"/>
            <a:ext cx="4657725"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330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3372348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moczko 3e_fig08_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140272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p:cNvPicPr>
          <p:nvPr/>
        </p:nvPicPr>
        <p:blipFill>
          <a:blip r:embed="rId2"/>
          <a:srcRect/>
          <a:stretch>
            <a:fillRect/>
          </a:stretch>
        </p:blipFill>
        <p:spPr bwMode="auto">
          <a:xfrm>
            <a:off x="1724025" y="2349500"/>
            <a:ext cx="5832475" cy="520700"/>
          </a:xfrm>
          <a:prstGeom prst="rect">
            <a:avLst/>
          </a:prstGeom>
          <a:noFill/>
          <a:ln w="9525">
            <a:noFill/>
            <a:miter lim="800000"/>
            <a:headEnd/>
            <a:tailEnd/>
          </a:ln>
        </p:spPr>
      </p:pic>
      <p:sp>
        <p:nvSpPr>
          <p:cNvPr id="7" name="TextBox 6"/>
          <p:cNvSpPr txBox="1"/>
          <p:nvPr/>
        </p:nvSpPr>
        <p:spPr>
          <a:xfrm>
            <a:off x="1117600" y="3327400"/>
            <a:ext cx="8026400" cy="2308225"/>
          </a:xfrm>
          <a:prstGeom prst="rect">
            <a:avLst/>
          </a:prstGeom>
          <a:noFill/>
        </p:spPr>
        <p:txBody>
          <a:bodyPr>
            <a:spAutoFit/>
          </a:bodyPr>
          <a:lstStyle/>
          <a:p>
            <a:pPr fontAlgn="auto">
              <a:spcBef>
                <a:spcPts val="0"/>
              </a:spcBef>
              <a:spcAft>
                <a:spcPts val="0"/>
              </a:spcAft>
              <a:defRPr/>
            </a:pPr>
            <a:r>
              <a:rPr lang="en-US" dirty="0">
                <a:latin typeface="+mn-lt"/>
              </a:rPr>
              <a:t>There are three common types of reversible inhibition:</a:t>
            </a:r>
          </a:p>
          <a:p>
            <a:pPr marL="342900" indent="-342900" fontAlgn="auto">
              <a:spcBef>
                <a:spcPts val="0"/>
              </a:spcBef>
              <a:spcAft>
                <a:spcPts val="0"/>
              </a:spcAft>
              <a:buFontTx/>
              <a:buAutoNum type="arabicPeriod"/>
              <a:defRPr/>
            </a:pPr>
            <a:r>
              <a:rPr lang="en-US" dirty="0">
                <a:latin typeface="+mn-lt"/>
              </a:rPr>
              <a:t>Competitive inhibition: The inhibitor is structurally similar to the substrate and can bind to the active site, preventing the actual substrate from binding.</a:t>
            </a:r>
          </a:p>
          <a:p>
            <a:pPr marL="342900" indent="-342900" fontAlgn="auto">
              <a:spcBef>
                <a:spcPts val="0"/>
              </a:spcBef>
              <a:spcAft>
                <a:spcPts val="0"/>
              </a:spcAft>
              <a:buFontTx/>
              <a:buAutoNum type="arabicPeriod"/>
              <a:defRPr/>
            </a:pPr>
            <a:r>
              <a:rPr lang="en-US" dirty="0">
                <a:latin typeface="+mn-lt"/>
              </a:rPr>
              <a:t>Uncompetitive inhibition: The inhibitor binds only to the enzyme-substrate complex.</a:t>
            </a:r>
          </a:p>
          <a:p>
            <a:pPr marL="342900" indent="-342900" fontAlgn="auto">
              <a:spcBef>
                <a:spcPts val="0"/>
              </a:spcBef>
              <a:spcAft>
                <a:spcPts val="0"/>
              </a:spcAft>
              <a:buFontTx/>
              <a:buAutoNum type="arabicPeriod"/>
              <a:defRPr/>
            </a:pPr>
            <a:r>
              <a:rPr lang="en-US" dirty="0">
                <a:latin typeface="+mn-lt"/>
              </a:rPr>
              <a:t>Noncompetitive inhibition: The inhibitor binds either the enzyme or enzyme-substrate complex.</a:t>
            </a:r>
          </a:p>
          <a:p>
            <a:pPr marL="342900" indent="-342900" fontAlgn="auto">
              <a:spcBef>
                <a:spcPts val="0"/>
              </a:spcBef>
              <a:spcAft>
                <a:spcPts val="0"/>
              </a:spcAft>
              <a:buFontTx/>
              <a:buAutoNum type="arabicPeriod"/>
              <a:defRPr/>
            </a:pPr>
            <a:endParaRPr lang="en-US" dirty="0">
              <a:latin typeface="+mn-lt"/>
            </a:endParaRPr>
          </a:p>
        </p:txBody>
      </p:sp>
      <p:pic>
        <p:nvPicPr>
          <p:cNvPr id="5" name="Picture 4"/>
          <p:cNvPicPr>
            <a:picLocks noChangeAspect="1"/>
          </p:cNvPicPr>
          <p:nvPr/>
        </p:nvPicPr>
        <p:blipFill>
          <a:blip r:embed="rId3"/>
          <a:stretch>
            <a:fillRect/>
          </a:stretch>
        </p:blipFill>
        <p:spPr>
          <a:xfrm>
            <a:off x="735013" y="443547"/>
            <a:ext cx="7607300" cy="723900"/>
          </a:xfrm>
          <a:prstGeom prst="rect">
            <a:avLst/>
          </a:prstGeom>
        </p:spPr>
      </p:pic>
    </p:spTree>
    <p:extLst>
      <p:ext uri="{BB962C8B-B14F-4D97-AF65-F5344CB8AC3E}">
        <p14:creationId xmlns:p14="http://schemas.microsoft.com/office/powerpoint/2010/main" val="3636891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ymoczko 3e_fig08_06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3375391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TotalTime>
  <Words>892</Words>
  <Application>Microsoft Office PowerPoint</Application>
  <PresentationFormat>On-screen Show (4:3)</PresentationFormat>
  <Paragraphs>124</Paragraphs>
  <Slides>54</Slides>
  <Notes>27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Carleton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Tymoczko</dc:creator>
  <cp:lastModifiedBy>User</cp:lastModifiedBy>
  <cp:revision>22</cp:revision>
  <dcterms:created xsi:type="dcterms:W3CDTF">2015-03-09T12:12:49Z</dcterms:created>
  <dcterms:modified xsi:type="dcterms:W3CDTF">2020-08-30T07:48:01Z</dcterms:modified>
</cp:coreProperties>
</file>