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handoutMasterIdLst>
    <p:handoutMasterId r:id="rId19"/>
  </p:handoutMasterIdLst>
  <p:sldIdLst>
    <p:sldId id="256" r:id="rId2"/>
    <p:sldId id="268" r:id="rId3"/>
    <p:sldId id="270" r:id="rId4"/>
    <p:sldId id="267" r:id="rId5"/>
    <p:sldId id="274" r:id="rId6"/>
    <p:sldId id="273" r:id="rId7"/>
    <p:sldId id="257" r:id="rId8"/>
    <p:sldId id="272" r:id="rId9"/>
    <p:sldId id="269" r:id="rId10"/>
    <p:sldId id="260" r:id="rId11"/>
    <p:sldId id="263" r:id="rId12"/>
    <p:sldId id="271" r:id="rId13"/>
    <p:sldId id="259" r:id="rId14"/>
    <p:sldId id="277" r:id="rId15"/>
    <p:sldId id="276" r:id="rId16"/>
    <p:sldId id="280"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304C9517-3467-4255-B2D8-1954498EFC06}" type="datetimeFigureOut">
              <a:rPr lang="ar-SA" smtClean="0"/>
              <a:pPr/>
              <a:t>30/07/1435</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CA8E3CA2-C24F-4EEB-AEB7-711834849FA6}" type="slidenum">
              <a:rPr lang="ar-SA" smtClean="0"/>
              <a:pPr/>
              <a:t>‹#›</a:t>
            </a:fld>
            <a:endParaRPr lang="ar-SA"/>
          </a:p>
        </p:txBody>
      </p:sp>
    </p:spTree>
    <p:extLst>
      <p:ext uri="{BB962C8B-B14F-4D97-AF65-F5344CB8AC3E}">
        <p14:creationId xmlns:p14="http://schemas.microsoft.com/office/powerpoint/2010/main" val="2724703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0BA7885-5B8C-40C3-90E4-68AF5E72A506}" type="datetimeFigureOut">
              <a:rPr lang="ar-SA" smtClean="0"/>
              <a:pPr/>
              <a:t>30/07/1435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6985A06-1C8E-4E4C-A39C-F1D7A4A4B8C1}" type="slidenum">
              <a:rPr lang="ar-SA" smtClean="0"/>
              <a:pPr/>
              <a:t>‹#›</a:t>
            </a:fld>
            <a:endParaRPr lang="ar-SA"/>
          </a:p>
        </p:txBody>
      </p:sp>
    </p:spTree>
    <p:extLst>
      <p:ext uri="{BB962C8B-B14F-4D97-AF65-F5344CB8AC3E}">
        <p14:creationId xmlns:p14="http://schemas.microsoft.com/office/powerpoint/2010/main" val="303418276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46985A06-1C8E-4E4C-A39C-F1D7A4A4B8C1}" type="slidenum">
              <a:rPr lang="ar-SA" smtClean="0"/>
              <a:pPr/>
              <a:t>8</a:t>
            </a:fld>
            <a:endParaRPr lang="ar-SA"/>
          </a:p>
        </p:txBody>
      </p:sp>
    </p:spTree>
    <p:extLst>
      <p:ext uri="{BB962C8B-B14F-4D97-AF65-F5344CB8AC3E}">
        <p14:creationId xmlns:p14="http://schemas.microsoft.com/office/powerpoint/2010/main" val="3877537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30/07/1435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30/07/1435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30/07/1435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30/07/1435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30/07/1435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30/07/1435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30/07/1435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30/07/1435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30/07/1435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30/07/1435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30/07/1435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30/07/1435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85861"/>
            <a:ext cx="7772400" cy="3714776"/>
          </a:xfrm>
        </p:spPr>
        <p:txBody>
          <a:bodyPr>
            <a:normAutofit/>
          </a:bodyPr>
          <a:lstStyle/>
          <a:p>
            <a:r>
              <a:rPr lang="en-US" dirty="0" smtClean="0"/>
              <a:t>Practical 3</a:t>
            </a:r>
            <a:br>
              <a:rPr lang="en-US" dirty="0" smtClean="0"/>
            </a:br>
            <a:r>
              <a:rPr lang="en-US" dirty="0" smtClean="0"/>
              <a:t>Environmental Sampling</a:t>
            </a:r>
            <a:br>
              <a:rPr lang="en-US" dirty="0" smtClean="0"/>
            </a:br>
            <a:r>
              <a:rPr lang="en-US" dirty="0" smtClean="0"/>
              <a:t> of Surfaces</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703282"/>
          </a:xfrm>
        </p:spPr>
        <p:txBody>
          <a:bodyPr>
            <a:normAutofit fontScale="90000"/>
          </a:bodyPr>
          <a:lstStyle/>
          <a:p>
            <a:r>
              <a:rPr lang="en-US" dirty="0" smtClean="0"/>
              <a:t>Other Methods of Sampling</a:t>
            </a:r>
            <a:br>
              <a:rPr lang="en-US" dirty="0" smtClean="0"/>
            </a:br>
            <a:endParaRPr lang="ar-SA" dirty="0"/>
          </a:p>
        </p:txBody>
      </p:sp>
      <p:sp>
        <p:nvSpPr>
          <p:cNvPr id="3" name="Content Placeholder 2"/>
          <p:cNvSpPr>
            <a:spLocks noGrp="1"/>
          </p:cNvSpPr>
          <p:nvPr>
            <p:ph idx="1"/>
          </p:nvPr>
        </p:nvSpPr>
        <p:spPr/>
        <p:txBody>
          <a:bodyPr>
            <a:normAutofit fontScale="85000" lnSpcReduction="20000"/>
          </a:bodyPr>
          <a:lstStyle/>
          <a:p>
            <a:pPr algn="l" rtl="0"/>
            <a:r>
              <a:rPr lang="en-US" b="1" u="sng" dirty="0" smtClean="0"/>
              <a:t>1-Direct Microscopic Examination</a:t>
            </a:r>
          </a:p>
          <a:p>
            <a:pPr algn="l" rtl="0"/>
            <a:r>
              <a:rPr lang="en-US" dirty="0" smtClean="0"/>
              <a:t> A direct microscopic examination of a surface shows exactly what is there, without being affected by an organism's ability to compete and grow on sampling media.</a:t>
            </a:r>
          </a:p>
          <a:p>
            <a:pPr algn="l" rtl="0"/>
            <a:r>
              <a:rPr lang="en-US" b="1" dirty="0" smtClean="0">
                <a:solidFill>
                  <a:srgbClr val="FF0000"/>
                </a:solidFill>
              </a:rPr>
              <a:t>Advantages of direct microscopic test</a:t>
            </a:r>
          </a:p>
          <a:p>
            <a:pPr algn="l" rtl="0"/>
            <a:r>
              <a:rPr lang="en-US" dirty="0" smtClean="0"/>
              <a:t>is inexpensive and may be analyzed immediately.</a:t>
            </a:r>
          </a:p>
          <a:p>
            <a:pPr algn="l" rtl="0"/>
            <a:r>
              <a:rPr lang="en-US" dirty="0" smtClean="0"/>
              <a:t>shows exactly what is there without being affected by an organism's ability to compete and grow on sampling media..</a:t>
            </a:r>
          </a:p>
          <a:p>
            <a:pPr algn="l" rtl="0"/>
            <a:r>
              <a:rPr lang="en-US" dirty="0" smtClean="0"/>
              <a:t>may reveal indoor reservoirs of spores </a:t>
            </a:r>
            <a:r>
              <a:rPr lang="en-US" smtClean="0"/>
              <a:t>of fungi which </a:t>
            </a:r>
            <a:r>
              <a:rPr lang="en-US" dirty="0" smtClean="0"/>
              <a:t>have not yet become airborne.</a:t>
            </a:r>
          </a:p>
          <a:p>
            <a:pPr algn="l" rtl="0"/>
            <a:endParaRPr lang="en-US" dirty="0" smtClean="0"/>
          </a:p>
          <a:p>
            <a:pPr algn="l" rtl="0"/>
            <a:endParaRPr lang="en-US" dirty="0" smtClean="0"/>
          </a:p>
          <a:p>
            <a:pPr algn="l" rtl="0">
              <a:buNone/>
            </a:pP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u="sng" dirty="0" smtClean="0"/>
              <a:t>2-Tape Sample</a:t>
            </a:r>
            <a:r>
              <a:rPr lang="en-US" b="1" dirty="0" smtClean="0"/>
              <a:t/>
            </a:r>
            <a:br>
              <a:rPr lang="en-US" b="1" dirty="0" smtClean="0"/>
            </a:br>
            <a:endParaRPr lang="ar-SA" dirty="0"/>
          </a:p>
        </p:txBody>
      </p:sp>
      <p:sp>
        <p:nvSpPr>
          <p:cNvPr id="3" name="Content Placeholder 2"/>
          <p:cNvSpPr>
            <a:spLocks noGrp="1"/>
          </p:cNvSpPr>
          <p:nvPr>
            <p:ph idx="1"/>
          </p:nvPr>
        </p:nvSpPr>
        <p:spPr/>
        <p:txBody>
          <a:bodyPr>
            <a:normAutofit fontScale="85000" lnSpcReduction="10000"/>
          </a:bodyPr>
          <a:lstStyle/>
          <a:p>
            <a:pPr algn="l" rtl="0"/>
            <a:r>
              <a:rPr lang="en-US" dirty="0" smtClean="0"/>
              <a:t>Use a piece of absolutely clear tape that is one or two inches in length. Handle it by the ends only.</a:t>
            </a:r>
          </a:p>
          <a:p>
            <a:pPr algn="l" rtl="0"/>
            <a:r>
              <a:rPr lang="en-US" dirty="0" smtClean="0"/>
              <a:t>Position the adhesive side of the tape over the suspect area and press firmly, do not rub the tape back and forth.</a:t>
            </a:r>
          </a:p>
          <a:p>
            <a:pPr algn="l" rtl="0"/>
            <a:r>
              <a:rPr lang="en-US" dirty="0" smtClean="0"/>
              <a:t>Remove the tape from the surface and place it onto a clean microscope slide, then place the microscope slides into a slide box or other protective container. If microscope slides aren't available, tape the tape sample directly onto a plastic bag adhesive side down.</a:t>
            </a:r>
          </a:p>
          <a:p>
            <a:pPr algn="l" rtl="0"/>
            <a:r>
              <a:rPr lang="en-US" dirty="0" smtClean="0"/>
              <a:t>Do not fold the tape onto itself.</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85720" y="500042"/>
            <a:ext cx="8572528" cy="1500198"/>
          </a:xfrm>
        </p:spPr>
        <p:txBody>
          <a:bodyPr>
            <a:normAutofit/>
          </a:bodyPr>
          <a:lstStyle/>
          <a:p>
            <a:pPr algn="ctr" eaLnBrk="1" hangingPunct="1">
              <a:lnSpc>
                <a:spcPct val="90000"/>
              </a:lnSpc>
            </a:pPr>
            <a:r>
              <a:rPr lang="en-US" sz="2800" b="1" dirty="0" smtClean="0">
                <a:latin typeface="Arial" pitchFamily="34" charset="0"/>
              </a:rPr>
              <a:t>Visual Methods Currently</a:t>
            </a:r>
            <a:br>
              <a:rPr lang="en-US" sz="2800" b="1" dirty="0" smtClean="0">
                <a:latin typeface="Arial" pitchFamily="34" charset="0"/>
              </a:rPr>
            </a:br>
            <a:r>
              <a:rPr lang="en-US" sz="2800" b="1" dirty="0" smtClean="0">
                <a:latin typeface="Arial" pitchFamily="34" charset="0"/>
              </a:rPr>
              <a:t> Used to </a:t>
            </a:r>
            <a:r>
              <a:rPr lang="en-US" sz="2800" b="1" dirty="0" smtClean="0">
                <a:solidFill>
                  <a:srgbClr val="FF0000"/>
                </a:solidFill>
                <a:latin typeface="Arial" pitchFamily="34" charset="0"/>
              </a:rPr>
              <a:t>Teach and Evaluate</a:t>
            </a:r>
            <a:r>
              <a:rPr lang="en-US" sz="2800" b="1" dirty="0" smtClean="0">
                <a:latin typeface="Arial" pitchFamily="34" charset="0"/>
              </a:rPr>
              <a:t> Cleaning Practices</a:t>
            </a:r>
          </a:p>
        </p:txBody>
      </p:sp>
      <p:sp>
        <p:nvSpPr>
          <p:cNvPr id="32771" name="Rectangle 3"/>
          <p:cNvSpPr>
            <a:spLocks noGrp="1" noChangeArrowheads="1"/>
          </p:cNvSpPr>
          <p:nvPr>
            <p:ph type="body" idx="1"/>
          </p:nvPr>
        </p:nvSpPr>
        <p:spPr>
          <a:xfrm>
            <a:off x="838200" y="1981200"/>
            <a:ext cx="7620000" cy="4114800"/>
          </a:xfrm>
        </p:spPr>
        <p:txBody>
          <a:bodyPr/>
          <a:lstStyle/>
          <a:p>
            <a:pPr algn="l" rtl="0" eaLnBrk="1" hangingPunct="1"/>
            <a:r>
              <a:rPr lang="en-US" sz="2400" dirty="0" smtClean="0"/>
              <a:t>Application of clear chemicals that fluoresce under UV light   : </a:t>
            </a:r>
            <a:r>
              <a:rPr lang="en-US" sz="2200" dirty="0" smtClean="0">
                <a:solidFill>
                  <a:srgbClr val="FF0000"/>
                </a:solidFill>
              </a:rPr>
              <a:t>GLO Germ</a:t>
            </a:r>
          </a:p>
          <a:p>
            <a:pPr algn="l" rtl="0" eaLnBrk="1" hangingPunct="1"/>
            <a:r>
              <a:rPr lang="en-US" sz="2400" dirty="0" smtClean="0"/>
              <a:t>The GLO Germ Kit contains a bottle of liquid or gel, a bottle of powder, and an ultra-violet lamp. The liquid or gel and the powder contain the </a:t>
            </a:r>
            <a:r>
              <a:rPr lang="en-US" sz="2400" b="1" dirty="0" smtClean="0"/>
              <a:t>plastic simulated germs</a:t>
            </a:r>
            <a:r>
              <a:rPr lang="en-US" sz="2400" dirty="0" smtClean="0"/>
              <a:t>, and the lamp illuminates them to test the effectiveness of cleaning practices. </a:t>
            </a:r>
          </a:p>
          <a:p>
            <a:pPr lvl="1" eaLnBrk="1" hangingPunct="1"/>
            <a:endParaRPr lang="en-US" sz="2200" dirty="0" smtClean="0"/>
          </a:p>
        </p:txBody>
      </p:sp>
      <p:pic>
        <p:nvPicPr>
          <p:cNvPr id="2050" name="Picture 2" descr="C:\Documents and Settings\user\My Documents\My Pictures\uv28.jpg"/>
          <p:cNvPicPr>
            <a:picLocks noChangeAspect="1" noChangeArrowheads="1"/>
          </p:cNvPicPr>
          <p:nvPr/>
        </p:nvPicPr>
        <p:blipFill>
          <a:blip r:embed="rId2"/>
          <a:srcRect/>
          <a:stretch>
            <a:fillRect/>
          </a:stretch>
        </p:blipFill>
        <p:spPr bwMode="auto">
          <a:xfrm>
            <a:off x="1928794" y="4929198"/>
            <a:ext cx="2571768" cy="1295400"/>
          </a:xfrm>
          <a:prstGeom prst="rect">
            <a:avLst/>
          </a:prstGeom>
          <a:noFill/>
        </p:spPr>
      </p:pic>
      <p:pic>
        <p:nvPicPr>
          <p:cNvPr id="2051" name="Picture 3" descr="C:\Documents and Settings\user\My Documents\My Pictures\1003gel.jpg"/>
          <p:cNvPicPr>
            <a:picLocks noChangeAspect="1" noChangeArrowheads="1"/>
          </p:cNvPicPr>
          <p:nvPr/>
        </p:nvPicPr>
        <p:blipFill>
          <a:blip r:embed="rId3"/>
          <a:srcRect/>
          <a:stretch>
            <a:fillRect/>
          </a:stretch>
        </p:blipFill>
        <p:spPr bwMode="auto">
          <a:xfrm>
            <a:off x="5786446" y="4429132"/>
            <a:ext cx="2547942" cy="200026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 Germ</a:t>
            </a:r>
            <a:endParaRPr lang="ar-SA" dirty="0"/>
          </a:p>
        </p:txBody>
      </p:sp>
      <p:sp>
        <p:nvSpPr>
          <p:cNvPr id="3" name="Content Placeholder 2"/>
          <p:cNvSpPr>
            <a:spLocks noGrp="1"/>
          </p:cNvSpPr>
          <p:nvPr>
            <p:ph idx="1"/>
          </p:nvPr>
        </p:nvSpPr>
        <p:spPr/>
        <p:txBody>
          <a:bodyPr>
            <a:normAutofit fontScale="92500"/>
          </a:bodyPr>
          <a:lstStyle/>
          <a:p>
            <a:pPr algn="l" rtl="0"/>
            <a:r>
              <a:rPr lang="en-US" dirty="0" smtClean="0"/>
              <a:t>GLO Germ is the world leader in demonstrating cross-contamination issues in food service, health care and educational markets. </a:t>
            </a:r>
          </a:p>
          <a:p>
            <a:pPr algn="l" rtl="0"/>
            <a:r>
              <a:rPr lang="en-US" dirty="0" smtClean="0"/>
              <a:t>GLO Germ stands out as an effective way to show just how easy it is to overlook proper hand washing and cleaning. Not enough can be said about how important cleanliness and proper hand washing are to keep infections from being spread.</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work</a:t>
            </a:r>
            <a:endParaRPr lang="ar-SA" dirty="0"/>
          </a:p>
        </p:txBody>
      </p:sp>
      <p:sp>
        <p:nvSpPr>
          <p:cNvPr id="3" name="Content Placeholder 2"/>
          <p:cNvSpPr>
            <a:spLocks noGrp="1"/>
          </p:cNvSpPr>
          <p:nvPr>
            <p:ph idx="1"/>
          </p:nvPr>
        </p:nvSpPr>
        <p:spPr/>
        <p:txBody>
          <a:bodyPr>
            <a:normAutofit fontScale="92500" lnSpcReduction="10000"/>
          </a:bodyPr>
          <a:lstStyle/>
          <a:p>
            <a:pPr algn="l" rtl="0"/>
            <a:r>
              <a:rPr lang="en-US" dirty="0" smtClean="0"/>
              <a:t>Each 3 students will have 3 PCA plates</a:t>
            </a:r>
          </a:p>
          <a:p>
            <a:pPr algn="l" rtl="0"/>
            <a:r>
              <a:rPr lang="en-US" dirty="0" smtClean="0"/>
              <a:t>Label plates as clean , moderate , dirty , student name ,name of surface.</a:t>
            </a:r>
          </a:p>
          <a:p>
            <a:pPr algn="l" rtl="0"/>
            <a:r>
              <a:rPr lang="en-US" dirty="0" smtClean="0"/>
              <a:t>Swab surface with sterile swab after pre wetting in S.Saline, by rubbing slowly firmly back and forth at 3 times over a certain area.</a:t>
            </a:r>
          </a:p>
          <a:p>
            <a:pPr algn="l" rtl="0"/>
            <a:r>
              <a:rPr lang="en-US" dirty="0" smtClean="0"/>
              <a:t>Inoculate the labeled plate with swab.</a:t>
            </a:r>
          </a:p>
          <a:p>
            <a:pPr algn="l" rtl="0"/>
            <a:r>
              <a:rPr lang="en-US" dirty="0" smtClean="0"/>
              <a:t>Incubate plates 48hours at 37 c</a:t>
            </a:r>
          </a:p>
          <a:p>
            <a:pPr algn="l" rtl="0"/>
            <a:r>
              <a:rPr lang="en-US" dirty="0" smtClean="0"/>
              <a:t>Read results </a:t>
            </a:r>
            <a:r>
              <a:rPr lang="en-US" smtClean="0"/>
              <a:t>with instructor.</a:t>
            </a:r>
            <a:endParaRPr lang="en-US" dirty="0" smtClean="0"/>
          </a:p>
          <a:p>
            <a:pPr algn="l" rtl="0"/>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of results</a:t>
            </a:r>
            <a:endParaRPr lang="ar-SA" dirty="0"/>
          </a:p>
        </p:txBody>
      </p:sp>
      <p:sp>
        <p:nvSpPr>
          <p:cNvPr id="3" name="Content Placeholder 2"/>
          <p:cNvSpPr>
            <a:spLocks noGrp="1"/>
          </p:cNvSpPr>
          <p:nvPr>
            <p:ph idx="1"/>
          </p:nvPr>
        </p:nvSpPr>
        <p:spPr/>
        <p:txBody>
          <a:bodyPr>
            <a:normAutofit fontScale="92500" lnSpcReduction="10000"/>
          </a:bodyPr>
          <a:lstStyle/>
          <a:p>
            <a:pPr algn="l" rtl="0"/>
            <a:r>
              <a:rPr lang="en-US" dirty="0" smtClean="0"/>
              <a:t>Determine the type and number of organisms</a:t>
            </a:r>
          </a:p>
          <a:p>
            <a:pPr algn="l" rtl="0"/>
            <a:r>
              <a:rPr lang="en-US" dirty="0" smtClean="0"/>
              <a:t>An accountable plate is one which contains from 30-300 colonies</a:t>
            </a:r>
          </a:p>
          <a:p>
            <a:pPr algn="l" rtl="0"/>
            <a:r>
              <a:rPr lang="en-US" dirty="0" smtClean="0"/>
              <a:t>An acceptable plate is one containing less than 100 colonies for moderate and dirty surfaces and sanitation is said to be acceptable. For clean surfaces account of less than 20 colonies is said to acceptable.</a:t>
            </a:r>
          </a:p>
          <a:p>
            <a:pPr algn="l" rtl="0"/>
            <a:r>
              <a:rPr lang="en-US" dirty="0" smtClean="0"/>
              <a:t>If a there is a </a:t>
            </a:r>
            <a:r>
              <a:rPr lang="en-US" b="1" dirty="0" smtClean="0"/>
              <a:t>Predominant</a:t>
            </a:r>
            <a:r>
              <a:rPr lang="en-US" dirty="0" smtClean="0"/>
              <a:t> organism , this is not normal .It needs investigation.</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My Documents\My Pictures\090721test_results320.jpg"/>
          <p:cNvPicPr>
            <a:picLocks noChangeAspect="1" noChangeArrowheads="1"/>
          </p:cNvPicPr>
          <p:nvPr/>
        </p:nvPicPr>
        <p:blipFill>
          <a:blip r:embed="rId2"/>
          <a:srcRect/>
          <a:stretch>
            <a:fillRect/>
          </a:stretch>
        </p:blipFill>
        <p:spPr bwMode="auto">
          <a:xfrm>
            <a:off x="500034" y="2071678"/>
            <a:ext cx="3971925" cy="4052895"/>
          </a:xfrm>
          <a:prstGeom prst="rect">
            <a:avLst/>
          </a:prstGeom>
          <a:noFill/>
        </p:spPr>
      </p:pic>
      <p:pic>
        <p:nvPicPr>
          <p:cNvPr id="3075" name="Picture 3" descr="C:\Documents and Settings\user\My Documents\My Pictures\plates.jpg"/>
          <p:cNvPicPr>
            <a:picLocks noChangeAspect="1" noChangeArrowheads="1"/>
          </p:cNvPicPr>
          <p:nvPr/>
        </p:nvPicPr>
        <p:blipFill>
          <a:blip r:embed="rId3"/>
          <a:srcRect/>
          <a:stretch>
            <a:fillRect/>
          </a:stretch>
        </p:blipFill>
        <p:spPr bwMode="auto">
          <a:xfrm>
            <a:off x="4857752" y="2000240"/>
            <a:ext cx="3895719" cy="4368809"/>
          </a:xfrm>
          <a:prstGeom prst="rect">
            <a:avLst/>
          </a:prstGeom>
          <a:noFill/>
        </p:spPr>
      </p:pic>
      <p:sp>
        <p:nvSpPr>
          <p:cNvPr id="4" name="Title 3"/>
          <p:cNvSpPr>
            <a:spLocks noGrp="1"/>
          </p:cNvSpPr>
          <p:nvPr>
            <p:ph type="title"/>
          </p:nvPr>
        </p:nvSpPr>
        <p:spPr/>
        <p:txBody>
          <a:bodyPr/>
          <a:lstStyle/>
          <a:p>
            <a:r>
              <a:rPr lang="en-US" dirty="0" smtClean="0"/>
              <a:t>RODAC/ PCA plates after sampling</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609600"/>
            <a:ext cx="7848600" cy="1143000"/>
          </a:xfrm>
        </p:spPr>
        <p:txBody>
          <a:bodyPr/>
          <a:lstStyle/>
          <a:p>
            <a:pPr algn="ctr" eaLnBrk="1" hangingPunct="1">
              <a:lnSpc>
                <a:spcPct val="90000"/>
              </a:lnSpc>
            </a:pPr>
            <a:r>
              <a:rPr lang="en-US" sz="3600" dirty="0" smtClean="0">
                <a:latin typeface="Arial" pitchFamily="34" charset="0"/>
              </a:rPr>
              <a:t>Things to Consider Prior </a:t>
            </a:r>
            <a:br>
              <a:rPr lang="en-US" sz="3600" dirty="0" smtClean="0">
                <a:latin typeface="Arial" pitchFamily="34" charset="0"/>
              </a:rPr>
            </a:br>
            <a:r>
              <a:rPr lang="en-US" sz="3600" dirty="0" smtClean="0">
                <a:latin typeface="Arial" pitchFamily="34" charset="0"/>
              </a:rPr>
              <a:t>to </a:t>
            </a:r>
            <a:r>
              <a:rPr lang="en-US" sz="3600" b="1" dirty="0" smtClean="0">
                <a:solidFill>
                  <a:srgbClr val="FF0000"/>
                </a:solidFill>
                <a:latin typeface="Arial" pitchFamily="34" charset="0"/>
              </a:rPr>
              <a:t>Surface</a:t>
            </a:r>
            <a:r>
              <a:rPr lang="en-US" sz="3600" dirty="0" smtClean="0">
                <a:latin typeface="Arial" pitchFamily="34" charset="0"/>
              </a:rPr>
              <a:t> Sampling</a:t>
            </a:r>
          </a:p>
        </p:txBody>
      </p:sp>
      <p:sp>
        <p:nvSpPr>
          <p:cNvPr id="25603" name="Rectangle 3"/>
          <p:cNvSpPr>
            <a:spLocks noGrp="1" noChangeArrowheads="1"/>
          </p:cNvSpPr>
          <p:nvPr>
            <p:ph type="body" idx="1"/>
          </p:nvPr>
        </p:nvSpPr>
        <p:spPr>
          <a:xfrm>
            <a:off x="533400" y="1981200"/>
            <a:ext cx="8077200" cy="4114800"/>
          </a:xfrm>
        </p:spPr>
        <p:txBody>
          <a:bodyPr/>
          <a:lstStyle/>
          <a:p>
            <a:pPr algn="l" rtl="0" eaLnBrk="1" hangingPunct="1">
              <a:lnSpc>
                <a:spcPct val="90000"/>
              </a:lnSpc>
            </a:pPr>
            <a:r>
              <a:rPr lang="en-US" sz="2400" dirty="0" smtClean="0"/>
              <a:t>Background – literature and present activities</a:t>
            </a:r>
          </a:p>
          <a:p>
            <a:pPr lvl="1" algn="l" rtl="0" eaLnBrk="1" hangingPunct="1">
              <a:lnSpc>
                <a:spcPct val="90000"/>
              </a:lnSpc>
            </a:pPr>
            <a:r>
              <a:rPr lang="en-US" sz="2200" dirty="0" smtClean="0"/>
              <a:t>Preliminary results from epidemiological investigation</a:t>
            </a:r>
          </a:p>
          <a:p>
            <a:pPr algn="l" rtl="0" eaLnBrk="1" hangingPunct="1">
              <a:lnSpc>
                <a:spcPct val="90000"/>
              </a:lnSpc>
            </a:pPr>
            <a:r>
              <a:rPr lang="en-US" sz="2400" dirty="0" smtClean="0"/>
              <a:t>Locations to sample</a:t>
            </a:r>
          </a:p>
          <a:p>
            <a:pPr algn="l" rtl="0" eaLnBrk="1" hangingPunct="1">
              <a:lnSpc>
                <a:spcPct val="90000"/>
              </a:lnSpc>
            </a:pPr>
            <a:r>
              <a:rPr lang="en-US" sz="2400" dirty="0" smtClean="0"/>
              <a:t>Collection method and equipment</a:t>
            </a:r>
          </a:p>
          <a:p>
            <a:pPr algn="l" rtl="0" eaLnBrk="1" hangingPunct="1">
              <a:lnSpc>
                <a:spcPct val="90000"/>
              </a:lnSpc>
            </a:pPr>
            <a:r>
              <a:rPr lang="en-US" sz="2400" dirty="0" smtClean="0"/>
              <a:t>Number of replicate samples needed</a:t>
            </a:r>
          </a:p>
          <a:p>
            <a:pPr algn="l" rtl="0" eaLnBrk="1" hangingPunct="1">
              <a:lnSpc>
                <a:spcPct val="90000"/>
              </a:lnSpc>
            </a:pPr>
            <a:r>
              <a:rPr lang="en-US" sz="2400" dirty="0" smtClean="0"/>
              <a:t>Are controls or comparisons needed?</a:t>
            </a:r>
          </a:p>
          <a:p>
            <a:pPr algn="l" rtl="0" eaLnBrk="1" hangingPunct="1">
              <a:lnSpc>
                <a:spcPct val="90000"/>
              </a:lnSpc>
            </a:pPr>
            <a:r>
              <a:rPr lang="en-US" sz="2400" dirty="0" smtClean="0"/>
              <a:t>Parameters for assay; qualitative, quantitative, or both?</a:t>
            </a:r>
          </a:p>
          <a:p>
            <a:pPr algn="l" rtl="0" eaLnBrk="1" hangingPunct="1">
              <a:lnSpc>
                <a:spcPct val="90000"/>
              </a:lnSpc>
            </a:pPr>
            <a:r>
              <a:rPr lang="en-US" sz="2400" dirty="0" smtClean="0"/>
              <a:t>Estimate of maximum allowable microbial numbers or types on surface(s) sampled</a:t>
            </a:r>
          </a:p>
          <a:p>
            <a:pPr algn="l" rtl="0" eaLnBrk="1" hangingPunct="1">
              <a:lnSpc>
                <a:spcPct val="90000"/>
              </a:lnSpc>
            </a:pPr>
            <a:r>
              <a:rPr lang="en-US" sz="2400" dirty="0" smtClean="0"/>
              <a:t>Some anticipation of a plan of action based on results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90600" y="609600"/>
            <a:ext cx="7239000" cy="1143000"/>
          </a:xfrm>
        </p:spPr>
        <p:txBody>
          <a:bodyPr/>
          <a:lstStyle/>
          <a:p>
            <a:pPr algn="ctr" eaLnBrk="1" hangingPunct="1">
              <a:lnSpc>
                <a:spcPct val="90000"/>
              </a:lnSpc>
            </a:pPr>
            <a:r>
              <a:rPr lang="en-US" sz="3600" smtClean="0">
                <a:latin typeface="Arial" pitchFamily="34" charset="0"/>
              </a:rPr>
              <a:t>Things to Consider Before Conducting Surface Sampling</a:t>
            </a:r>
          </a:p>
        </p:txBody>
      </p:sp>
      <p:sp>
        <p:nvSpPr>
          <p:cNvPr id="27651" name="Rectangle 3"/>
          <p:cNvSpPr>
            <a:spLocks noGrp="1" noChangeArrowheads="1"/>
          </p:cNvSpPr>
          <p:nvPr>
            <p:ph type="body" idx="1"/>
          </p:nvPr>
        </p:nvSpPr>
        <p:spPr>
          <a:xfrm>
            <a:off x="609600" y="1981200"/>
            <a:ext cx="8077200" cy="4114800"/>
          </a:xfrm>
        </p:spPr>
        <p:txBody>
          <a:bodyPr>
            <a:normAutofit lnSpcReduction="10000"/>
          </a:bodyPr>
          <a:lstStyle/>
          <a:p>
            <a:pPr algn="l" rtl="0" eaLnBrk="1" hangingPunct="1">
              <a:lnSpc>
                <a:spcPct val="90000"/>
              </a:lnSpc>
            </a:pPr>
            <a:r>
              <a:rPr lang="en-US" b="1" dirty="0" smtClean="0"/>
              <a:t>Asepsis is critical</a:t>
            </a:r>
          </a:p>
          <a:p>
            <a:pPr lvl="1" algn="l" rtl="0" eaLnBrk="1" hangingPunct="1">
              <a:lnSpc>
                <a:spcPct val="90000"/>
              </a:lnSpc>
            </a:pPr>
            <a:r>
              <a:rPr lang="en-US" dirty="0" smtClean="0"/>
              <a:t>Sterilized sampling materials</a:t>
            </a:r>
          </a:p>
          <a:p>
            <a:pPr lvl="1" algn="l" rtl="0" eaLnBrk="1" hangingPunct="1">
              <a:lnSpc>
                <a:spcPct val="90000"/>
              </a:lnSpc>
            </a:pPr>
            <a:r>
              <a:rPr lang="en-US" dirty="0" smtClean="0"/>
              <a:t>Aseptic technique</a:t>
            </a:r>
          </a:p>
          <a:p>
            <a:pPr algn="l" rtl="0" eaLnBrk="1" hangingPunct="1">
              <a:lnSpc>
                <a:spcPct val="90000"/>
              </a:lnSpc>
            </a:pPr>
            <a:r>
              <a:rPr lang="en-US" b="1" dirty="0" smtClean="0"/>
              <a:t>Document the circumstances of sampling</a:t>
            </a:r>
          </a:p>
          <a:p>
            <a:pPr lvl="1" algn="l" rtl="0" eaLnBrk="1" hangingPunct="1">
              <a:lnSpc>
                <a:spcPct val="90000"/>
              </a:lnSpc>
            </a:pPr>
            <a:r>
              <a:rPr lang="en-US" dirty="0" smtClean="0"/>
              <a:t>State of the surface and its preparation, if any, prior to sampling</a:t>
            </a:r>
          </a:p>
          <a:p>
            <a:pPr algn="l" rtl="0" eaLnBrk="1" hangingPunct="1">
              <a:lnSpc>
                <a:spcPct val="90000"/>
              </a:lnSpc>
            </a:pPr>
            <a:r>
              <a:rPr lang="en-US" b="1" dirty="0" smtClean="0"/>
              <a:t>Prepare a sampling strategy or plan </a:t>
            </a:r>
            <a:r>
              <a:rPr lang="en-US" dirty="0" smtClean="0"/>
              <a:t>that </a:t>
            </a:r>
            <a:r>
              <a:rPr lang="en-US" sz="2800" dirty="0" smtClean="0"/>
              <a:t>ensures the validity of the results and is appropriate for the organism(s) being sampled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43000" y="500042"/>
            <a:ext cx="7086600" cy="1252558"/>
          </a:xfrm>
        </p:spPr>
        <p:txBody>
          <a:bodyPr>
            <a:normAutofit/>
          </a:bodyPr>
          <a:lstStyle/>
          <a:p>
            <a:pPr algn="ctr" eaLnBrk="1" hangingPunct="1">
              <a:lnSpc>
                <a:spcPct val="90000"/>
              </a:lnSpc>
            </a:pPr>
            <a:r>
              <a:rPr lang="en-US" sz="4000" dirty="0" smtClean="0">
                <a:latin typeface="Arial" pitchFamily="34" charset="0"/>
              </a:rPr>
              <a:t>Environmental Surface Sampling</a:t>
            </a:r>
          </a:p>
        </p:txBody>
      </p:sp>
      <p:sp>
        <p:nvSpPr>
          <p:cNvPr id="24579" name="Rectangle 3"/>
          <p:cNvSpPr>
            <a:spLocks noGrp="1" noChangeArrowheads="1"/>
          </p:cNvSpPr>
          <p:nvPr>
            <p:ph type="body" idx="1"/>
          </p:nvPr>
        </p:nvSpPr>
        <p:spPr>
          <a:xfrm>
            <a:off x="533400" y="1714488"/>
            <a:ext cx="8077200" cy="4381512"/>
          </a:xfrm>
        </p:spPr>
        <p:txBody>
          <a:bodyPr>
            <a:noAutofit/>
          </a:bodyPr>
          <a:lstStyle/>
          <a:p>
            <a:pPr algn="l" rtl="0" eaLnBrk="1" hangingPunct="1"/>
            <a:r>
              <a:rPr lang="en-US" dirty="0" smtClean="0"/>
              <a:t>Disinfectant neutralizers may be needed</a:t>
            </a:r>
          </a:p>
          <a:p>
            <a:pPr algn="l" rtl="0" eaLnBrk="1" hangingPunct="1"/>
            <a:r>
              <a:rPr lang="en-US" b="1" dirty="0" smtClean="0"/>
              <a:t>Major methods include:</a:t>
            </a:r>
          </a:p>
          <a:p>
            <a:pPr lvl="1" algn="l" rtl="0" eaLnBrk="1" hangingPunct="1"/>
            <a:r>
              <a:rPr lang="en-US" sz="3200" b="1" dirty="0" smtClean="0"/>
              <a:t>RODAC plate (direct surface sampling)</a:t>
            </a:r>
          </a:p>
          <a:p>
            <a:pPr lvl="1" algn="l" rtl="0" eaLnBrk="1" hangingPunct="1"/>
            <a:r>
              <a:rPr lang="en-US" sz="3200" b="1" dirty="0" smtClean="0"/>
              <a:t>Swab method</a:t>
            </a:r>
          </a:p>
          <a:p>
            <a:pPr lvl="1" algn="l" rtl="0" eaLnBrk="1" hangingPunct="1"/>
            <a:r>
              <a:rPr lang="en-US" sz="3200" b="1" dirty="0" smtClean="0"/>
              <a:t>Wipe method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90600" y="304800"/>
            <a:ext cx="7391400" cy="981060"/>
          </a:xfrm>
        </p:spPr>
        <p:txBody>
          <a:bodyPr>
            <a:normAutofit/>
          </a:bodyPr>
          <a:lstStyle/>
          <a:p>
            <a:pPr algn="ctr" eaLnBrk="1" hangingPunct="1">
              <a:lnSpc>
                <a:spcPct val="90000"/>
              </a:lnSpc>
            </a:pPr>
            <a:r>
              <a:rPr lang="en-US" sz="3200" b="1" dirty="0" smtClean="0">
                <a:latin typeface="Arial" pitchFamily="34" charset="0"/>
              </a:rPr>
              <a:t>RODAC</a:t>
            </a:r>
            <a:r>
              <a:rPr lang="en-US" sz="3200" dirty="0" smtClean="0">
                <a:latin typeface="Arial" pitchFamily="34" charset="0"/>
              </a:rPr>
              <a:t> Plate Sampling Method</a:t>
            </a:r>
          </a:p>
        </p:txBody>
      </p:sp>
      <p:sp>
        <p:nvSpPr>
          <p:cNvPr id="30723" name="Rectangle 3"/>
          <p:cNvSpPr>
            <a:spLocks noGrp="1" noChangeArrowheads="1"/>
          </p:cNvSpPr>
          <p:nvPr>
            <p:ph type="body" idx="1"/>
          </p:nvPr>
        </p:nvSpPr>
        <p:spPr>
          <a:xfrm>
            <a:off x="285720" y="1142984"/>
            <a:ext cx="8001000" cy="4357718"/>
          </a:xfrm>
        </p:spPr>
        <p:txBody>
          <a:bodyPr>
            <a:normAutofit/>
          </a:bodyPr>
          <a:lstStyle/>
          <a:p>
            <a:pPr algn="l" rtl="0" eaLnBrk="1" hangingPunct="1">
              <a:lnSpc>
                <a:spcPct val="90000"/>
              </a:lnSpc>
            </a:pPr>
            <a:r>
              <a:rPr lang="en-US" sz="2800" b="1" dirty="0" smtClean="0"/>
              <a:t>Materials used</a:t>
            </a:r>
            <a:r>
              <a:rPr lang="en-US" sz="2800" dirty="0" smtClean="0"/>
              <a:t>:</a:t>
            </a:r>
          </a:p>
          <a:p>
            <a:pPr lvl="1" algn="l" rtl="0" eaLnBrk="1" hangingPunct="1">
              <a:lnSpc>
                <a:spcPct val="90000"/>
              </a:lnSpc>
            </a:pPr>
            <a:r>
              <a:rPr lang="en-US" b="1" dirty="0" smtClean="0"/>
              <a:t>RODAC plate </a:t>
            </a:r>
            <a:r>
              <a:rPr lang="en-US" dirty="0" smtClean="0"/>
              <a:t>: agar medium is overfilled to give a convex surface(</a:t>
            </a:r>
            <a:r>
              <a:rPr lang="en-US" sz="2000" b="1" dirty="0" smtClean="0"/>
              <a:t>Replicate organism detection and counting</a:t>
            </a:r>
            <a:r>
              <a:rPr lang="en-US" sz="2000" dirty="0" smtClean="0"/>
              <a:t>)</a:t>
            </a:r>
          </a:p>
          <a:p>
            <a:pPr algn="l" rtl="0" eaLnBrk="1" hangingPunct="1">
              <a:lnSpc>
                <a:spcPct val="90000"/>
              </a:lnSpc>
            </a:pPr>
            <a:r>
              <a:rPr lang="en-US" sz="2800" dirty="0" smtClean="0">
                <a:cs typeface="+mj-cs"/>
              </a:rPr>
              <a:t>Used to sample cleaned </a:t>
            </a:r>
            <a:r>
              <a:rPr lang="en-US" sz="2800" b="1" dirty="0" smtClean="0">
                <a:cs typeface="+mj-cs"/>
              </a:rPr>
              <a:t>flat</a:t>
            </a:r>
            <a:r>
              <a:rPr lang="en-US" sz="2800" dirty="0" smtClean="0">
                <a:cs typeface="+mj-cs"/>
              </a:rPr>
              <a:t> surfaces; not suitable for visibly dirty or irregular surfaces</a:t>
            </a:r>
          </a:p>
          <a:p>
            <a:pPr algn="l" rtl="0" eaLnBrk="1" hangingPunct="1">
              <a:lnSpc>
                <a:spcPct val="90000"/>
              </a:lnSpc>
            </a:pPr>
            <a:r>
              <a:rPr lang="en-US" sz="2800" dirty="0" smtClean="0"/>
              <a:t>Neutralizers can be incorporated into the medium if surface disinfectant residuals are present</a:t>
            </a:r>
          </a:p>
          <a:p>
            <a:pPr algn="l" rtl="0" eaLnBrk="1" hangingPunct="1">
              <a:lnSpc>
                <a:spcPct val="90000"/>
              </a:lnSpc>
            </a:pPr>
            <a:r>
              <a:rPr lang="en-US" sz="2800" dirty="0" smtClean="0"/>
              <a:t>Press the convex medium onto the surface; do not twist or move the plate around</a:t>
            </a:r>
          </a:p>
        </p:txBody>
      </p:sp>
      <p:pic>
        <p:nvPicPr>
          <p:cNvPr id="1026" name="Picture 2" descr="C:\Documents and Settings\user\My Documents\My Pictures\agar.jpg"/>
          <p:cNvPicPr>
            <a:picLocks noChangeAspect="1" noChangeArrowheads="1"/>
          </p:cNvPicPr>
          <p:nvPr/>
        </p:nvPicPr>
        <p:blipFill>
          <a:blip r:embed="rId2"/>
          <a:srcRect/>
          <a:stretch>
            <a:fillRect/>
          </a:stretch>
        </p:blipFill>
        <p:spPr bwMode="auto">
          <a:xfrm>
            <a:off x="5143504" y="5000636"/>
            <a:ext cx="3748085" cy="1857364"/>
          </a:xfrm>
          <a:prstGeom prst="rect">
            <a:avLst/>
          </a:prstGeom>
          <a:noFill/>
        </p:spPr>
      </p:pic>
      <p:pic>
        <p:nvPicPr>
          <p:cNvPr id="5" name="Picture 3" descr="C:\Documents and Settings\user\My Documents\My Pictures\90mm.jpg"/>
          <p:cNvPicPr>
            <a:picLocks noChangeAspect="1" noChangeArrowheads="1"/>
          </p:cNvPicPr>
          <p:nvPr/>
        </p:nvPicPr>
        <p:blipFill>
          <a:blip r:embed="rId3" cstate="print"/>
          <a:srcRect/>
          <a:stretch>
            <a:fillRect/>
          </a:stretch>
        </p:blipFill>
        <p:spPr bwMode="auto">
          <a:xfrm>
            <a:off x="857224" y="5214950"/>
            <a:ext cx="3929090" cy="141501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219200" y="381000"/>
            <a:ext cx="6781800" cy="1066800"/>
          </a:xfrm>
        </p:spPr>
        <p:txBody>
          <a:bodyPr/>
          <a:lstStyle/>
          <a:p>
            <a:pPr algn="ctr" eaLnBrk="1" hangingPunct="1">
              <a:lnSpc>
                <a:spcPct val="90000"/>
              </a:lnSpc>
            </a:pPr>
            <a:r>
              <a:rPr lang="en-US" sz="4000" b="1" dirty="0" smtClean="0">
                <a:latin typeface="Arial" pitchFamily="34" charset="0"/>
              </a:rPr>
              <a:t>Swab</a:t>
            </a:r>
            <a:r>
              <a:rPr lang="en-US" sz="4000" dirty="0" smtClean="0">
                <a:latin typeface="Arial" pitchFamily="34" charset="0"/>
              </a:rPr>
              <a:t> Sampling Procedure</a:t>
            </a:r>
          </a:p>
        </p:txBody>
      </p:sp>
      <p:sp>
        <p:nvSpPr>
          <p:cNvPr id="29699" name="Rectangle 3"/>
          <p:cNvSpPr>
            <a:spLocks noGrp="1" noChangeArrowheads="1"/>
          </p:cNvSpPr>
          <p:nvPr>
            <p:ph type="body" idx="1"/>
          </p:nvPr>
        </p:nvSpPr>
        <p:spPr>
          <a:xfrm>
            <a:off x="285720" y="1571612"/>
            <a:ext cx="6286544" cy="4714908"/>
          </a:xfrm>
        </p:spPr>
        <p:txBody>
          <a:bodyPr>
            <a:normAutofit lnSpcReduction="10000"/>
          </a:bodyPr>
          <a:lstStyle/>
          <a:p>
            <a:pPr algn="l" rtl="0" eaLnBrk="1" hangingPunct="1">
              <a:lnSpc>
                <a:spcPct val="90000"/>
              </a:lnSpc>
            </a:pPr>
            <a:r>
              <a:rPr lang="en-US" sz="2800" b="1" dirty="0" smtClean="0"/>
              <a:t>Materials used</a:t>
            </a:r>
            <a:r>
              <a:rPr lang="en-US" sz="2800" dirty="0" smtClean="0"/>
              <a:t>:</a:t>
            </a:r>
          </a:p>
          <a:p>
            <a:pPr lvl="1" algn="l" rtl="0" eaLnBrk="1" hangingPunct="1">
              <a:lnSpc>
                <a:spcPct val="90000"/>
              </a:lnSpc>
            </a:pPr>
            <a:r>
              <a:rPr lang="en-US" dirty="0" smtClean="0"/>
              <a:t>Sterile items: gloves, sample containers (e.g., large tubes), wrapped non-cotton swabs, wetting solution, scissors, sealable plastic bags, markers, tags</a:t>
            </a:r>
          </a:p>
          <a:p>
            <a:pPr algn="l" rtl="0" eaLnBrk="1" hangingPunct="1">
              <a:lnSpc>
                <a:spcPct val="90000"/>
              </a:lnSpc>
            </a:pPr>
            <a:r>
              <a:rPr lang="en-US" sz="2800" dirty="0" smtClean="0"/>
              <a:t>Wet the swab and wipe using an S-shaped pattern (vertically &amp; horizontally), rolling the swab over the surface</a:t>
            </a:r>
          </a:p>
          <a:p>
            <a:pPr algn="l" rtl="0" eaLnBrk="1" hangingPunct="1">
              <a:lnSpc>
                <a:spcPct val="90000"/>
              </a:lnSpc>
            </a:pPr>
            <a:r>
              <a:rPr lang="en-US" sz="2800" dirty="0" smtClean="0"/>
              <a:t>Place the swab aseptically in a sample tube; label</a:t>
            </a:r>
          </a:p>
        </p:txBody>
      </p:sp>
      <p:pic>
        <p:nvPicPr>
          <p:cNvPr id="4" name="Picture 2" descr="http://www.mysynergylab.com/uploads/images/COPAN%20LQ%20STUART,%20MRSA%20Swab.jpg"/>
          <p:cNvPicPr>
            <a:picLocks noChangeAspect="1" noChangeArrowheads="1"/>
          </p:cNvPicPr>
          <p:nvPr/>
        </p:nvPicPr>
        <p:blipFill>
          <a:blip r:embed="rId2"/>
          <a:srcRect/>
          <a:stretch>
            <a:fillRect/>
          </a:stretch>
        </p:blipFill>
        <p:spPr bwMode="auto">
          <a:xfrm rot="5400000">
            <a:off x="5679273" y="2821798"/>
            <a:ext cx="4214841" cy="271461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swab a surface</a:t>
            </a:r>
            <a:endParaRPr lang="ar-SA" dirty="0"/>
          </a:p>
        </p:txBody>
      </p:sp>
      <p:pic>
        <p:nvPicPr>
          <p:cNvPr id="1026" name="Picture 2" descr="C:\Documents and Settings\user\My Documents\My Pictures\untitled.bmp"/>
          <p:cNvPicPr>
            <a:picLocks noGrp="1" noChangeAspect="1" noChangeArrowheads="1"/>
          </p:cNvPicPr>
          <p:nvPr>
            <p:ph idx="1"/>
          </p:nvPr>
        </p:nvPicPr>
        <p:blipFill>
          <a:blip r:embed="rId2"/>
          <a:srcRect/>
          <a:stretch>
            <a:fillRect/>
          </a:stretch>
        </p:blipFill>
        <p:spPr bwMode="auto">
          <a:xfrm>
            <a:off x="5072066" y="1928802"/>
            <a:ext cx="3357586" cy="3571900"/>
          </a:xfrm>
          <a:prstGeom prst="rect">
            <a:avLst/>
          </a:prstGeom>
          <a:noFill/>
        </p:spPr>
      </p:pic>
      <p:pic>
        <p:nvPicPr>
          <p:cNvPr id="1027" name="Picture 3" descr="C:\Documents and Settings\user\My Documents\My Pictures\sur sampling.bmp"/>
          <p:cNvPicPr>
            <a:picLocks noChangeAspect="1" noChangeArrowheads="1"/>
          </p:cNvPicPr>
          <p:nvPr/>
        </p:nvPicPr>
        <p:blipFill>
          <a:blip r:embed="rId3"/>
          <a:srcRect/>
          <a:stretch>
            <a:fillRect/>
          </a:stretch>
        </p:blipFill>
        <p:spPr bwMode="auto">
          <a:xfrm>
            <a:off x="928662" y="2000240"/>
            <a:ext cx="3643338" cy="35719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676400" y="304800"/>
            <a:ext cx="6096000" cy="1066800"/>
          </a:xfrm>
        </p:spPr>
        <p:txBody>
          <a:bodyPr/>
          <a:lstStyle/>
          <a:p>
            <a:pPr algn="ctr" eaLnBrk="1" hangingPunct="1">
              <a:lnSpc>
                <a:spcPct val="90000"/>
              </a:lnSpc>
            </a:pPr>
            <a:r>
              <a:rPr lang="en-US" sz="4000" b="1" dirty="0" smtClean="0">
                <a:latin typeface="Arial" pitchFamily="34" charset="0"/>
              </a:rPr>
              <a:t>Wipe</a:t>
            </a:r>
            <a:r>
              <a:rPr lang="en-US" sz="4000" dirty="0" smtClean="0">
                <a:latin typeface="Arial" pitchFamily="34" charset="0"/>
              </a:rPr>
              <a:t> Method</a:t>
            </a:r>
          </a:p>
        </p:txBody>
      </p:sp>
      <p:sp>
        <p:nvSpPr>
          <p:cNvPr id="28675" name="Rectangle 3"/>
          <p:cNvSpPr>
            <a:spLocks noGrp="1" noChangeArrowheads="1"/>
          </p:cNvSpPr>
          <p:nvPr>
            <p:ph type="body" idx="1"/>
          </p:nvPr>
        </p:nvSpPr>
        <p:spPr>
          <a:xfrm>
            <a:off x="428596" y="1285860"/>
            <a:ext cx="7543800" cy="4724400"/>
          </a:xfrm>
        </p:spPr>
        <p:txBody>
          <a:bodyPr>
            <a:normAutofit/>
          </a:bodyPr>
          <a:lstStyle/>
          <a:p>
            <a:pPr algn="l" rtl="0" eaLnBrk="1" hangingPunct="1"/>
            <a:r>
              <a:rPr lang="en-US" sz="2800" b="1" dirty="0" smtClean="0"/>
              <a:t>Materials used</a:t>
            </a:r>
            <a:r>
              <a:rPr lang="en-US" sz="2800" dirty="0" smtClean="0"/>
              <a:t>:</a:t>
            </a:r>
          </a:p>
          <a:p>
            <a:pPr lvl="1" algn="l" rtl="0" eaLnBrk="1" hangingPunct="1"/>
            <a:r>
              <a:rPr lang="en-US" dirty="0" smtClean="0"/>
              <a:t>Sterile gloves, sterile sample containers, sterile wrapped 2x2 gauze sponge pads, sterile water or saline, plastic bags, tags</a:t>
            </a:r>
          </a:p>
          <a:p>
            <a:pPr algn="l" rtl="0" eaLnBrk="1" hangingPunct="1"/>
            <a:r>
              <a:rPr lang="en-US" sz="2800" dirty="0" smtClean="0"/>
              <a:t>Aseptically wet the gauze with fluid and thoroughly wipe the area within the template</a:t>
            </a:r>
          </a:p>
          <a:p>
            <a:pPr algn="l" rtl="0"/>
            <a:r>
              <a:rPr lang="en-US" sz="2800" dirty="0" smtClean="0"/>
              <a:t>Fold the gauze so the exposed </a:t>
            </a:r>
          </a:p>
          <a:p>
            <a:pPr algn="l" rtl="0">
              <a:buNone/>
            </a:pPr>
            <a:r>
              <a:rPr lang="en-US" sz="2800" dirty="0" smtClean="0"/>
              <a:t>    side is inward and place in </a:t>
            </a:r>
          </a:p>
          <a:p>
            <a:pPr algn="l" rtl="0">
              <a:buNone/>
            </a:pPr>
            <a:r>
              <a:rPr lang="en-US" sz="2800" dirty="0" smtClean="0"/>
              <a:t>    sample container; label</a:t>
            </a:r>
          </a:p>
        </p:txBody>
      </p:sp>
      <p:pic>
        <p:nvPicPr>
          <p:cNvPr id="5" name="Picture 2" descr="C:\Documents and Settings\user\My Documents\My Pictures\curity-gauze-sponges-kendall-covidien__64142_zoom.jpg"/>
          <p:cNvPicPr>
            <a:picLocks noChangeAspect="1" noChangeArrowheads="1"/>
          </p:cNvPicPr>
          <p:nvPr/>
        </p:nvPicPr>
        <p:blipFill>
          <a:blip r:embed="rId3"/>
          <a:srcRect/>
          <a:stretch>
            <a:fillRect/>
          </a:stretch>
        </p:blipFill>
        <p:spPr bwMode="auto">
          <a:xfrm>
            <a:off x="5500694" y="4071942"/>
            <a:ext cx="3643306" cy="278605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762000" y="304800"/>
            <a:ext cx="7620000" cy="981060"/>
          </a:xfrm>
        </p:spPr>
        <p:txBody>
          <a:bodyPr>
            <a:normAutofit/>
          </a:bodyPr>
          <a:lstStyle/>
          <a:p>
            <a:pPr algn="ctr" eaLnBrk="1" hangingPunct="1">
              <a:lnSpc>
                <a:spcPct val="90000"/>
              </a:lnSpc>
            </a:pPr>
            <a:r>
              <a:rPr lang="en-US" sz="2400" b="1" dirty="0" smtClean="0">
                <a:latin typeface="Arial" pitchFamily="34" charset="0"/>
              </a:rPr>
              <a:t>Compare and Contrast Surface Sampling Methods</a:t>
            </a:r>
          </a:p>
        </p:txBody>
      </p:sp>
      <p:graphicFrame>
        <p:nvGraphicFramePr>
          <p:cNvPr id="181370" name="Group 122"/>
          <p:cNvGraphicFramePr>
            <a:graphicFrameLocks noGrp="1"/>
          </p:cNvGraphicFramePr>
          <p:nvPr>
            <p:ph idx="1"/>
          </p:nvPr>
        </p:nvGraphicFramePr>
        <p:xfrm>
          <a:off x="357159" y="1285860"/>
          <a:ext cx="8482041" cy="5286412"/>
        </p:xfrm>
        <a:graphic>
          <a:graphicData uri="http://schemas.openxmlformats.org/drawingml/2006/table">
            <a:tbl>
              <a:tblPr/>
              <a:tblGrid>
                <a:gridCol w="1069807"/>
                <a:gridCol w="1833955"/>
                <a:gridCol w="1757540"/>
                <a:gridCol w="2445273"/>
                <a:gridCol w="1375466"/>
              </a:tblGrid>
              <a:tr h="808164">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Sample Type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Description</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Target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Uses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Biological Agents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217769">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Wipe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Sterile 2 x 2 non-cotton gauze, moistened; wipe area of known size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Nonporous surfaces, usually </a:t>
                      </a:r>
                      <a:r>
                        <a:rPr kumimoji="0" lang="en-US" sz="1400" b="1" i="0" u="none" strike="noStrike" cap="none" normalizeH="0" baseline="0" dirty="0" smtClean="0">
                          <a:ln>
                            <a:noFill/>
                          </a:ln>
                          <a:solidFill>
                            <a:srgbClr val="FF0000"/>
                          </a:solidFill>
                          <a:effectLst/>
                          <a:latin typeface="Arial" charset="0"/>
                        </a:rPr>
                        <a:t>small</a:t>
                      </a:r>
                      <a:r>
                        <a:rPr kumimoji="0" lang="en-US" sz="1400" b="1" i="0" u="none" strike="noStrike" cap="none" normalizeH="0" baseline="0" dirty="0" smtClean="0">
                          <a:ln>
                            <a:noFill/>
                          </a:ln>
                          <a:solidFill>
                            <a:schemeClr val="tx1"/>
                          </a:solidFill>
                          <a:effectLst/>
                          <a:latin typeface="Arial" charset="0"/>
                        </a:rPr>
                        <a:t> in area</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Char char="n"/>
                        <a:tabLst/>
                      </a:pPr>
                      <a:r>
                        <a:rPr kumimoji="0" lang="en-US" sz="1400" b="0" i="0" u="none" strike="noStrike" cap="none" normalizeH="0" baseline="0" dirty="0" smtClean="0">
                          <a:ln>
                            <a:noFill/>
                          </a:ln>
                          <a:solidFill>
                            <a:schemeClr val="tx1"/>
                          </a:solidFill>
                          <a:effectLst/>
                          <a:latin typeface="Arial" charset="0"/>
                        </a:rPr>
                        <a:t> </a:t>
                      </a:r>
                      <a:r>
                        <a:rPr kumimoji="0" lang="en-US" sz="1400" b="1" i="0" u="none" strike="noStrike" cap="none" normalizeH="0" baseline="0" dirty="0" smtClean="0">
                          <a:ln>
                            <a:noFill/>
                          </a:ln>
                          <a:solidFill>
                            <a:schemeClr val="tx1"/>
                          </a:solidFill>
                          <a:effectLst/>
                          <a:latin typeface="Arial" charset="0"/>
                        </a:rPr>
                        <a:t>Screening small nonporous surfaces</a:t>
                      </a:r>
                    </a:p>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Char char="n"/>
                        <a:tabLst/>
                      </a:pPr>
                      <a:r>
                        <a:rPr kumimoji="0" lang="en-US" sz="1400" b="1" i="0" u="none" strike="noStrike" cap="none" normalizeH="0" baseline="0" dirty="0" smtClean="0">
                          <a:ln>
                            <a:noFill/>
                          </a:ln>
                          <a:solidFill>
                            <a:schemeClr val="tx1"/>
                          </a:solidFill>
                          <a:effectLst/>
                          <a:latin typeface="Arial" charset="0"/>
                        </a:rPr>
                        <a:t> extent of contamination</a:t>
                      </a:r>
                    </a:p>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Char char="n"/>
                        <a:tabLst/>
                      </a:pPr>
                      <a:r>
                        <a:rPr kumimoji="0" lang="en-US" sz="1400" b="1" i="0" u="none" strike="noStrike" cap="none" normalizeH="0" baseline="0" dirty="0" smtClean="0">
                          <a:ln>
                            <a:noFill/>
                          </a:ln>
                          <a:solidFill>
                            <a:schemeClr val="tx1"/>
                          </a:solidFill>
                          <a:effectLst/>
                          <a:latin typeface="Arial" charset="0"/>
                        </a:rPr>
                        <a:t> decontamination effectiveness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Bacteria, fungi, biological toxins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2710">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Swab</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Sterile non-cotton swab, individually wrapped, then moistened with sterile solution; wipe area of known size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Nonporous surfaces, usually </a:t>
                      </a:r>
                      <a:r>
                        <a:rPr kumimoji="0" lang="en-US" sz="1400" b="1" i="0" u="none" strike="noStrike" cap="none" normalizeH="0" baseline="0" dirty="0" smtClean="0">
                          <a:ln>
                            <a:noFill/>
                          </a:ln>
                          <a:solidFill>
                            <a:srgbClr val="FF0000"/>
                          </a:solidFill>
                          <a:effectLst/>
                          <a:latin typeface="Arial" charset="0"/>
                        </a:rPr>
                        <a:t>very small </a:t>
                      </a:r>
                      <a:r>
                        <a:rPr kumimoji="0" lang="en-US" sz="1400" b="1" i="0" u="none" strike="noStrike" cap="none" normalizeH="0" baseline="0" dirty="0" smtClean="0">
                          <a:ln>
                            <a:noFill/>
                          </a:ln>
                          <a:solidFill>
                            <a:schemeClr val="tx1"/>
                          </a:solidFill>
                          <a:effectLst/>
                          <a:latin typeface="Arial" charset="0"/>
                        </a:rPr>
                        <a:t>in area, </a:t>
                      </a:r>
                      <a:r>
                        <a:rPr kumimoji="0" lang="en-US" sz="1400" b="1" i="0" u="none" strike="noStrike" cap="none" normalizeH="0" baseline="0" dirty="0" smtClean="0">
                          <a:ln>
                            <a:noFill/>
                          </a:ln>
                          <a:solidFill>
                            <a:srgbClr val="FF0000"/>
                          </a:solidFill>
                          <a:effectLst/>
                          <a:latin typeface="Arial" charset="0"/>
                        </a:rPr>
                        <a:t>complex </a:t>
                      </a:r>
                      <a:r>
                        <a:rPr kumimoji="0" lang="en-US" sz="1400" b="1" i="0" u="none" strike="noStrike" cap="none" normalizeH="0" baseline="0" dirty="0" smtClean="0">
                          <a:ln>
                            <a:noFill/>
                          </a:ln>
                          <a:solidFill>
                            <a:schemeClr val="tx1"/>
                          </a:solidFill>
                          <a:effectLst/>
                          <a:latin typeface="Arial" charset="0"/>
                        </a:rPr>
                        <a:t>surfaces with crevices, corners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ar-SA" dirty="0"/>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7769">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RODAC</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Convex agar surface in culture dish, press onto surface, incubate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Nonporous surfaces, relatively small area </a:t>
                      </a:r>
                      <a:r>
                        <a:rPr kumimoji="0" lang="en-US" sz="1400" b="1" i="0" u="none" strike="noStrike" cap="none" normalizeH="0" baseline="0" dirty="0" smtClean="0">
                          <a:ln>
                            <a:noFill/>
                          </a:ln>
                          <a:solidFill>
                            <a:srgbClr val="FF0000"/>
                          </a:solidFill>
                          <a:effectLst/>
                          <a:latin typeface="Arial" charset="0"/>
                        </a:rPr>
                        <a:t>,f lat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ar-SA" dirty="0"/>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66"/>
                        </a:buClr>
                        <a:buSzPct val="65000"/>
                        <a:buFont typeface="Wingdings" pitchFamily="16" charset="2"/>
                        <a:buNone/>
                        <a:tabLst/>
                      </a:pPr>
                      <a:r>
                        <a:rPr kumimoji="0" lang="en-US" sz="1400" b="1" i="0" u="none" strike="noStrike" cap="none" normalizeH="0" baseline="0" dirty="0" smtClean="0">
                          <a:ln>
                            <a:noFill/>
                          </a:ln>
                          <a:solidFill>
                            <a:schemeClr val="tx1"/>
                          </a:solidFill>
                          <a:effectLst/>
                          <a:latin typeface="Arial" charset="0"/>
                        </a:rPr>
                        <a:t>Bacteria, fungi</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924</Words>
  <Application>Microsoft Office PowerPoint</Application>
  <PresentationFormat>On-screen Show (4:3)</PresentationFormat>
  <Paragraphs>96</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Wingdings</vt:lpstr>
      <vt:lpstr>سمة Office</vt:lpstr>
      <vt:lpstr>Practical 3 Environmental Sampling  of Surfaces</vt:lpstr>
      <vt:lpstr>Things to Consider Prior  to Surface Sampling</vt:lpstr>
      <vt:lpstr>Things to Consider Before Conducting Surface Sampling</vt:lpstr>
      <vt:lpstr>Environmental Surface Sampling</vt:lpstr>
      <vt:lpstr>RODAC Plate Sampling Method</vt:lpstr>
      <vt:lpstr>Swab Sampling Procedure</vt:lpstr>
      <vt:lpstr>How to swab a surface</vt:lpstr>
      <vt:lpstr>Wipe Method</vt:lpstr>
      <vt:lpstr>Compare and Contrast Surface Sampling Methods</vt:lpstr>
      <vt:lpstr>Other Methods of Sampling </vt:lpstr>
      <vt:lpstr> 2-Tape Sample </vt:lpstr>
      <vt:lpstr>Visual Methods Currently  Used to Teach and Evaluate Cleaning Practices</vt:lpstr>
      <vt:lpstr>GLO Germ</vt:lpstr>
      <vt:lpstr>Practical work</vt:lpstr>
      <vt:lpstr>Reading of results</vt:lpstr>
      <vt:lpstr>RODAC/ PCA plates after sampling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Sampling of Surfaces</dc:title>
  <dc:creator>wabodassa</dc:creator>
  <cp:lastModifiedBy>wabodassa</cp:lastModifiedBy>
  <cp:revision>68</cp:revision>
  <dcterms:modified xsi:type="dcterms:W3CDTF">2014-05-29T06:07:53Z</dcterms:modified>
</cp:coreProperties>
</file>