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75" r:id="rId7"/>
    <p:sldId id="276" r:id="rId8"/>
    <p:sldId id="261" r:id="rId9"/>
    <p:sldId id="263" r:id="rId10"/>
    <p:sldId id="267" r:id="rId11"/>
    <p:sldId id="277" r:id="rId12"/>
    <p:sldId id="268" r:id="rId13"/>
    <p:sldId id="269" r:id="rId14"/>
    <p:sldId id="270" r:id="rId15"/>
    <p:sldId id="271" r:id="rId16"/>
    <p:sldId id="272" r:id="rId17"/>
    <p:sldId id="278" r:id="rId18"/>
    <p:sldId id="279" r:id="rId19"/>
    <p:sldId id="273" r:id="rId20"/>
    <p:sldId id="280" r:id="rId21"/>
    <p:sldId id="274" r:id="rId22"/>
    <p:sldId id="281" r:id="rId23"/>
    <p:sldId id="282" r:id="rId24"/>
    <p:sldId id="283" r:id="rId25"/>
    <p:sldId id="285" r:id="rId26"/>
    <p:sldId id="284" r:id="rId27"/>
    <p:sldId id="286" r:id="rId28"/>
    <p:sldId id="287" r:id="rId29"/>
    <p:sldId id="288" r:id="rId30"/>
    <p:sldId id="289" r:id="rId31"/>
    <p:sldId id="29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8/23/2015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holar.google.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rtl="0"/>
            <a:r>
              <a:rPr lang="en-US" dirty="0" smtClean="0"/>
              <a:t>EndNote</a:t>
            </a:r>
            <a:endParaRPr lang="ar-SA" dirty="0"/>
          </a:p>
        </p:txBody>
      </p:sp>
    </p:spTree>
    <p:extLst>
      <p:ext uri="{BB962C8B-B14F-4D97-AF65-F5344CB8AC3E}">
        <p14:creationId xmlns:p14="http://schemas.microsoft.com/office/powerpoint/2010/main" val="1257654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Author &amp; </a:t>
            </a:r>
            <a:r>
              <a:rPr lang="en-US" sz="3200" dirty="0" smtClean="0">
                <a:latin typeface="Times New Roman" panose="02020603050405020304" pitchFamily="18" charset="0"/>
                <a:cs typeface="Times New Roman" panose="02020603050405020304" pitchFamily="18" charset="0"/>
              </a:rPr>
              <a:t>Editor </a:t>
            </a:r>
            <a:r>
              <a:rPr lang="en-US" sz="3200" dirty="0">
                <a:latin typeface="Times New Roman" panose="02020603050405020304" pitchFamily="18" charset="0"/>
                <a:cs typeface="Times New Roman" panose="02020603050405020304" pitchFamily="18" charset="0"/>
              </a:rPr>
              <a:t>names </a:t>
            </a:r>
            <a:endParaRPr lang="ar-SA"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300766"/>
            <a:ext cx="8596668" cy="5280337"/>
          </a:xfrm>
        </p:spPr>
        <p:txBody>
          <a:bodyPr>
            <a:normAutofit fontScale="62500" lnSpcReduction="20000"/>
          </a:bodyPr>
          <a:lstStyle/>
          <a:p>
            <a:pPr marL="0" indent="0" algn="l" rtl="0">
              <a:buNone/>
            </a:pPr>
            <a:endParaRPr lang="en-US" dirty="0" smtClean="0">
              <a:latin typeface="Times New Roman" panose="02020603050405020304" pitchFamily="18" charset="0"/>
              <a:cs typeface="Times New Roman" panose="02020603050405020304" pitchFamily="18" charset="0"/>
            </a:endParaRPr>
          </a:p>
          <a:p>
            <a:pPr algn="l" rtl="0"/>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there is more than one author, each author must be entered on a separate line. (Use Enter button to start new line</a:t>
            </a:r>
            <a:r>
              <a:rPr lang="en-US" sz="2400" dirty="0" smtClean="0">
                <a:latin typeface="Times New Roman" panose="02020603050405020304" pitchFamily="18" charset="0"/>
                <a:cs typeface="Times New Roman" panose="02020603050405020304" pitchFamily="18" charset="0"/>
              </a:rPr>
              <a:t>).</a:t>
            </a:r>
          </a:p>
          <a:p>
            <a:pPr algn="l" rtl="0"/>
            <a:r>
              <a:rPr lang="en-US" sz="2400" dirty="0">
                <a:latin typeface="Times New Roman" panose="02020603050405020304" pitchFamily="18" charset="0"/>
                <a:cs typeface="Times New Roman" panose="02020603050405020304" pitchFamily="18" charset="0"/>
              </a:rPr>
              <a:t>Personal authors &amp; </a:t>
            </a:r>
            <a:r>
              <a:rPr lang="en-US" sz="2400" dirty="0" smtClean="0">
                <a:latin typeface="Times New Roman" panose="02020603050405020304" pitchFamily="18" charset="0"/>
                <a:cs typeface="Times New Roman" panose="02020603050405020304" pitchFamily="18" charset="0"/>
              </a:rPr>
              <a:t>editor</a:t>
            </a:r>
          </a:p>
          <a:p>
            <a:pPr marL="0" indent="0" algn="l" rtl="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Author names should be entered with the last name followed by a comma and the first name (or initials), e.g. </a:t>
            </a:r>
            <a:r>
              <a:rPr lang="en-US" sz="2400" i="1" dirty="0">
                <a:latin typeface="Times New Roman" panose="02020603050405020304" pitchFamily="18" charset="0"/>
                <a:cs typeface="Times New Roman" panose="02020603050405020304" pitchFamily="18" charset="0"/>
              </a:rPr>
              <a:t>Smith, John </a:t>
            </a:r>
            <a:r>
              <a:rPr lang="en-US" sz="2400" dirty="0">
                <a:latin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cs typeface="Times New Roman" panose="02020603050405020304" pitchFamily="18" charset="0"/>
            </a:endParaRPr>
          </a:p>
          <a:p>
            <a:pPr marL="0" indent="0" algn="l" rtl="0">
              <a:buNone/>
            </a:pPr>
            <a:r>
              <a:rPr lang="en-US" sz="2400" dirty="0" smtClean="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You must type capital letters where required, </a:t>
            </a:r>
            <a:r>
              <a:rPr lang="en-US" sz="2400" dirty="0" smtClean="0">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Smith, John </a:t>
            </a:r>
            <a:r>
              <a:rPr lang="en-US" sz="2400" dirty="0">
                <a:latin typeface="Times New Roman" panose="02020603050405020304" pitchFamily="18" charset="0"/>
                <a:cs typeface="Times New Roman" panose="02020603050405020304" pitchFamily="18" charset="0"/>
              </a:rPr>
              <a:t>(not </a:t>
            </a:r>
            <a:r>
              <a:rPr lang="en-US" sz="2400" i="1" dirty="0">
                <a:latin typeface="Times New Roman" panose="02020603050405020304" pitchFamily="18" charset="0"/>
                <a:cs typeface="Times New Roman" panose="02020603050405020304" pitchFamily="18" charset="0"/>
              </a:rPr>
              <a:t>smith, john</a:t>
            </a:r>
            <a:r>
              <a:rPr lang="en-US" sz="2400" dirty="0">
                <a:latin typeface="Times New Roman" panose="02020603050405020304" pitchFamily="18" charset="0"/>
                <a:cs typeface="Times New Roman" panose="02020603050405020304" pitchFamily="18" charset="0"/>
              </a:rPr>
              <a:t>) .</a:t>
            </a:r>
          </a:p>
          <a:p>
            <a:pPr algn="l" rtl="0"/>
            <a:endParaRPr lang="ar-SA"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When entering corporate authors (companies, institutions, </a:t>
            </a:r>
            <a:r>
              <a:rPr lang="en-US" sz="2400" dirty="0" smtClean="0">
                <a:latin typeface="Times New Roman" panose="02020603050405020304" pitchFamily="18" charset="0"/>
                <a:cs typeface="Times New Roman" panose="02020603050405020304" pitchFamily="18" charset="0"/>
              </a:rPr>
              <a:t>organizations, </a:t>
            </a:r>
            <a:r>
              <a:rPr lang="en-US" sz="2400" dirty="0">
                <a:latin typeface="Times New Roman" panose="02020603050405020304" pitchFamily="18" charset="0"/>
                <a:cs typeface="Times New Roman" panose="02020603050405020304" pitchFamily="18" charset="0"/>
              </a:rPr>
              <a:t>etc.), put a comma after the name, for example: </a:t>
            </a:r>
            <a:r>
              <a:rPr lang="en-US" sz="2400" i="1" dirty="0" smtClean="0">
                <a:latin typeface="Times New Roman" panose="02020603050405020304" pitchFamily="18" charset="0"/>
                <a:cs typeface="Times New Roman" panose="02020603050405020304" pitchFamily="18" charset="0"/>
              </a:rPr>
              <a:t>University </a:t>
            </a:r>
            <a:r>
              <a:rPr lang="en-US" sz="2400" i="1" dirty="0">
                <a:latin typeface="Times New Roman" panose="02020603050405020304" pitchFamily="18" charset="0"/>
                <a:cs typeface="Times New Roman" panose="02020603050405020304" pitchFamily="18" charset="0"/>
              </a:rPr>
              <a:t>of </a:t>
            </a:r>
            <a:r>
              <a:rPr lang="en-US" sz="2400" i="1" dirty="0" err="1">
                <a:latin typeface="Times New Roman" panose="02020603050405020304" pitchFamily="18" charset="0"/>
                <a:cs typeface="Times New Roman" panose="02020603050405020304" pitchFamily="18" charset="0"/>
              </a:rPr>
              <a:t>Salford</a:t>
            </a:r>
            <a:r>
              <a:rPr lang="en-US" sz="2400" i="1" dirty="0">
                <a:latin typeface="Times New Roman" panose="02020603050405020304" pitchFamily="18" charset="0"/>
                <a:cs typeface="Times New Roman" panose="02020603050405020304" pitchFamily="18" charset="0"/>
              </a:rPr>
              <a:t>, </a:t>
            </a:r>
            <a:endParaRPr lang="en-US" sz="2400" i="1" dirty="0" smtClean="0">
              <a:latin typeface="Times New Roman" panose="02020603050405020304" pitchFamily="18" charset="0"/>
              <a:cs typeface="Times New Roman" panose="02020603050405020304" pitchFamily="18" charset="0"/>
            </a:endParaRPr>
          </a:p>
          <a:p>
            <a:pPr algn="l" rtl="0"/>
            <a:endParaRPr lang="ar-SA"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If your corporate author name includes a comma in the name itself, use two commas in place of the first comma, for example: </a:t>
            </a:r>
            <a:r>
              <a:rPr lang="en-US" sz="2400" i="1" dirty="0" smtClean="0">
                <a:latin typeface="Times New Roman" panose="02020603050405020304" pitchFamily="18" charset="0"/>
                <a:cs typeface="Times New Roman" panose="02020603050405020304" pitchFamily="18" charset="0"/>
              </a:rPr>
              <a:t>Institute </a:t>
            </a:r>
            <a:r>
              <a:rPr lang="en-US" sz="2400" i="1" dirty="0">
                <a:latin typeface="Times New Roman" panose="02020603050405020304" pitchFamily="18" charset="0"/>
                <a:cs typeface="Times New Roman" panose="02020603050405020304" pitchFamily="18" charset="0"/>
              </a:rPr>
              <a:t>for Social Research,, University of </a:t>
            </a:r>
            <a:r>
              <a:rPr lang="en-US" sz="2400" i="1" dirty="0" err="1">
                <a:latin typeface="Times New Roman" panose="02020603050405020304" pitchFamily="18" charset="0"/>
                <a:cs typeface="Times New Roman" panose="02020603050405020304" pitchFamily="18" charset="0"/>
              </a:rPr>
              <a:t>Salford</a:t>
            </a:r>
            <a:r>
              <a:rPr lang="en-US" sz="2400" i="1" dirty="0">
                <a:latin typeface="Times New Roman" panose="02020603050405020304" pitchFamily="18" charset="0"/>
                <a:cs typeface="Times New Roman" panose="02020603050405020304" pitchFamily="18" charset="0"/>
              </a:rPr>
              <a:t> </a:t>
            </a:r>
            <a:endParaRPr lang="en-US" sz="2400" i="1" dirty="0" smtClean="0">
              <a:latin typeface="Times New Roman" panose="02020603050405020304" pitchFamily="18" charset="0"/>
              <a:cs typeface="Times New Roman" panose="02020603050405020304" pitchFamily="18" charset="0"/>
            </a:endParaRPr>
          </a:p>
          <a:p>
            <a:pPr marL="0" indent="0" algn="l" rtl="0">
              <a:buNone/>
            </a:pPr>
            <a:endParaRPr lang="en-US" sz="2400" dirty="0">
              <a:latin typeface="Times New Roman" panose="02020603050405020304" pitchFamily="18" charset="0"/>
              <a:cs typeface="Times New Roman" panose="02020603050405020304" pitchFamily="18" charset="0"/>
            </a:endParaRPr>
          </a:p>
          <a:p>
            <a:pPr algn="l" rtl="0"/>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Use the URL field to link to an electronic version of the document on the web</a:t>
            </a:r>
            <a:r>
              <a:rPr lang="en-US" sz="2400" dirty="0" smtClean="0">
                <a:latin typeface="Times New Roman" panose="02020603050405020304" pitchFamily="18" charset="0"/>
                <a:cs typeface="Times New Roman" panose="02020603050405020304" pitchFamily="18" charset="0"/>
              </a:rPr>
              <a:t>.</a:t>
            </a:r>
          </a:p>
          <a:p>
            <a:pPr marL="0" indent="0" algn="l" rtl="0">
              <a:buNone/>
            </a:pPr>
            <a:endParaRPr lang="en-US" sz="2400" dirty="0">
              <a:latin typeface="Times New Roman" panose="02020603050405020304" pitchFamily="18" charset="0"/>
              <a:cs typeface="Times New Roman" panose="02020603050405020304" pitchFamily="18" charset="0"/>
            </a:endParaRPr>
          </a:p>
          <a:p>
            <a:pPr algn="l" rtl="0"/>
            <a:r>
              <a:rPr lang="en-US" sz="2400" dirty="0" smtClean="0">
                <a:latin typeface="Times New Roman" panose="02020603050405020304" pitchFamily="18" charset="0"/>
                <a:cs typeface="Times New Roman" panose="02020603050405020304" pitchFamily="18" charset="0"/>
              </a:rPr>
              <a:t>Use </a:t>
            </a:r>
            <a:r>
              <a:rPr lang="en-US" sz="2400" dirty="0">
                <a:latin typeface="Times New Roman" panose="02020603050405020304" pitchFamily="18" charset="0"/>
                <a:cs typeface="Times New Roman" panose="02020603050405020304" pitchFamily="18" charset="0"/>
              </a:rPr>
              <a:t>the File Attachments field to link to a PDF version of the document stored on your own computer.</a:t>
            </a:r>
          </a:p>
          <a:p>
            <a:pPr marL="0" indent="0" algn="l" rtl="0">
              <a:buNone/>
            </a:pP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84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Attaching </a:t>
            </a:r>
            <a:r>
              <a:rPr lang="en-US" sz="3200" dirty="0" smtClean="0">
                <a:latin typeface="Times New Roman" panose="02020603050405020304" pitchFamily="18" charset="0"/>
                <a:cs typeface="Times New Roman" panose="02020603050405020304" pitchFamily="18" charset="0"/>
              </a:rPr>
              <a:t>Images </a:t>
            </a:r>
            <a:endParaRPr lang="ar-SA" sz="32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5641" y="1262130"/>
            <a:ext cx="8699343" cy="176440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41" y="3227853"/>
            <a:ext cx="4135522" cy="189624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1404" y="3270732"/>
            <a:ext cx="2277396" cy="1810482"/>
          </a:xfrm>
          <a:prstGeom prst="rect">
            <a:avLst/>
          </a:prstGeom>
        </p:spPr>
      </p:pic>
    </p:spTree>
    <p:extLst>
      <p:ext uri="{BB962C8B-B14F-4D97-AF65-F5344CB8AC3E}">
        <p14:creationId xmlns:p14="http://schemas.microsoft.com/office/powerpoint/2010/main" val="2142341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Editing References </a:t>
            </a:r>
            <a:endParaRPr lang="ar-SA"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l" rtl="0"/>
            <a:r>
              <a:rPr lang="en-US" sz="2600" dirty="0">
                <a:latin typeface="Times New Roman" panose="02020603050405020304" pitchFamily="18" charset="0"/>
                <a:cs typeface="Times New Roman" panose="02020603050405020304" pitchFamily="18" charset="0"/>
              </a:rPr>
              <a:t>In the library window, double-click on one of the references that you have </a:t>
            </a:r>
            <a:r>
              <a:rPr lang="en-US" sz="2600" dirty="0" smtClean="0">
                <a:latin typeface="Times New Roman" panose="02020603050405020304" pitchFamily="18" charset="0"/>
                <a:cs typeface="Times New Roman" panose="02020603050405020304" pitchFamily="18" charset="0"/>
              </a:rPr>
              <a:t>entered.</a:t>
            </a:r>
          </a:p>
          <a:p>
            <a:pPr marL="0" indent="0" algn="l" rtl="0">
              <a:buNone/>
            </a:pPr>
            <a:r>
              <a:rPr lang="en-US" sz="2600" dirty="0" smtClean="0">
                <a:latin typeface="Times New Roman" panose="02020603050405020304" pitchFamily="18" charset="0"/>
                <a:cs typeface="Times New Roman" panose="02020603050405020304" pitchFamily="18" charset="0"/>
              </a:rPr>
              <a:t>OR</a:t>
            </a:r>
          </a:p>
          <a:p>
            <a:pPr algn="l" rtl="0"/>
            <a:r>
              <a:rPr lang="en-US" sz="2600" dirty="0" smtClean="0">
                <a:latin typeface="Times New Roman" panose="02020603050405020304" pitchFamily="18" charset="0"/>
                <a:cs typeface="Times New Roman" panose="02020603050405020304" pitchFamily="18" charset="0"/>
              </a:rPr>
              <a:t>Highlight </a:t>
            </a:r>
            <a:r>
              <a:rPr lang="en-US" sz="2600" dirty="0">
                <a:latin typeface="Times New Roman" panose="02020603050405020304" pitchFamily="18" charset="0"/>
                <a:cs typeface="Times New Roman" panose="02020603050405020304" pitchFamily="18" charset="0"/>
              </a:rPr>
              <a:t>the reference you would like to </a:t>
            </a:r>
            <a:r>
              <a:rPr lang="en-US" sz="2600" dirty="0" smtClean="0">
                <a:latin typeface="Times New Roman" panose="02020603050405020304" pitchFamily="18" charset="0"/>
                <a:cs typeface="Times New Roman" panose="02020603050405020304" pitchFamily="18" charset="0"/>
              </a:rPr>
              <a:t>edit</a:t>
            </a:r>
            <a:r>
              <a:rPr lang="en-US" sz="2600" dirty="0">
                <a:latin typeface="Times New Roman" panose="02020603050405020304" pitchFamily="18" charset="0"/>
                <a:cs typeface="Times New Roman" panose="02020603050405020304" pitchFamily="18" charset="0"/>
              </a:rPr>
              <a:t>.</a:t>
            </a:r>
            <a:endParaRPr lang="en-US" sz="2600" dirty="0" smtClean="0">
              <a:latin typeface="Times New Roman" panose="02020603050405020304" pitchFamily="18" charset="0"/>
              <a:cs typeface="Times New Roman" panose="02020603050405020304" pitchFamily="18" charset="0"/>
            </a:endParaRPr>
          </a:p>
          <a:p>
            <a:pPr algn="l" rtl="0"/>
            <a:r>
              <a:rPr lang="en-US" sz="2600" dirty="0" smtClean="0">
                <a:latin typeface="Times New Roman" panose="02020603050405020304" pitchFamily="18" charset="0"/>
                <a:cs typeface="Times New Roman" panose="02020603050405020304" pitchFamily="18" charset="0"/>
              </a:rPr>
              <a:t>Then </a:t>
            </a:r>
            <a:r>
              <a:rPr lang="en-US" sz="2600" dirty="0">
                <a:latin typeface="Times New Roman" panose="02020603050405020304" pitchFamily="18" charset="0"/>
                <a:cs typeface="Times New Roman" panose="02020603050405020304" pitchFamily="18" charset="0"/>
              </a:rPr>
              <a:t>select </a:t>
            </a:r>
            <a:r>
              <a:rPr lang="en-US" sz="2600" b="1" dirty="0">
                <a:latin typeface="Times New Roman" panose="02020603050405020304" pitchFamily="18" charset="0"/>
                <a:cs typeface="Times New Roman" panose="02020603050405020304" pitchFamily="18" charset="0"/>
              </a:rPr>
              <a:t>Reference </a:t>
            </a:r>
            <a:r>
              <a:rPr lang="en-US" sz="2600" dirty="0">
                <a:latin typeface="Times New Roman" panose="02020603050405020304" pitchFamily="18" charset="0"/>
                <a:cs typeface="Times New Roman" panose="02020603050405020304" pitchFamily="18" charset="0"/>
              </a:rPr>
              <a:t>from the Preview Pane at the right</a:t>
            </a:r>
            <a:r>
              <a:rPr lang="en-US" sz="2600" dirty="0" smtClean="0">
                <a:latin typeface="Times New Roman" panose="02020603050405020304" pitchFamily="18" charset="0"/>
                <a:cs typeface="Times New Roman" panose="02020603050405020304" pitchFamily="18" charset="0"/>
              </a:rPr>
              <a:t>.</a:t>
            </a:r>
          </a:p>
          <a:p>
            <a:pPr algn="l" rtl="0"/>
            <a:r>
              <a:rPr lang="en-US" sz="2600" dirty="0">
                <a:latin typeface="Times New Roman" panose="02020603050405020304" pitchFamily="18" charset="0"/>
                <a:cs typeface="Times New Roman" panose="02020603050405020304" pitchFamily="18" charset="0"/>
              </a:rPr>
              <a:t>You can change any of the details </a:t>
            </a:r>
            <a:r>
              <a:rPr lang="en-US" sz="2600" dirty="0" smtClean="0">
                <a:latin typeface="Times New Roman" panose="02020603050405020304" pitchFamily="18" charset="0"/>
                <a:cs typeface="Times New Roman" panose="02020603050405020304" pitchFamily="18" charset="0"/>
              </a:rPr>
              <a:t>. </a:t>
            </a:r>
            <a:endParaRPr lang="ar-SA"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658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D</a:t>
            </a:r>
            <a:r>
              <a:rPr lang="en-US" sz="3200" dirty="0" smtClean="0">
                <a:latin typeface="Times New Roman" panose="02020603050405020304" pitchFamily="18" charset="0"/>
                <a:cs typeface="Times New Roman" panose="02020603050405020304" pitchFamily="18" charset="0"/>
              </a:rPr>
              <a:t>elete </a:t>
            </a:r>
            <a:r>
              <a:rPr lang="en-US" sz="3200" dirty="0">
                <a:latin typeface="Times New Roman" panose="02020603050405020304" pitchFamily="18" charset="0"/>
                <a:cs typeface="Times New Roman" panose="02020603050405020304" pitchFamily="18" charset="0"/>
              </a:rPr>
              <a:t>a </a:t>
            </a:r>
            <a:r>
              <a:rPr lang="en-US" sz="3200" dirty="0" smtClean="0">
                <a:latin typeface="Times New Roman" panose="02020603050405020304" pitchFamily="18" charset="0"/>
                <a:cs typeface="Times New Roman" panose="02020603050405020304" pitchFamily="18" charset="0"/>
              </a:rPr>
              <a:t>Reference </a:t>
            </a:r>
            <a:r>
              <a:rPr lang="en-US" sz="3200" dirty="0">
                <a:latin typeface="Times New Roman" panose="02020603050405020304" pitchFamily="18" charset="0"/>
                <a:cs typeface="Times New Roman" panose="02020603050405020304" pitchFamily="18" charset="0"/>
              </a:rPr>
              <a:t>from your library </a:t>
            </a:r>
            <a:endParaRPr lang="ar-SA"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429555"/>
            <a:ext cx="8596668" cy="4611807"/>
          </a:xfrm>
        </p:spPr>
        <p:txBody>
          <a:bodyPr/>
          <a:lstStyle/>
          <a:p>
            <a:pPr algn="l" rtl="0"/>
            <a:r>
              <a:rPr lang="en-US" dirty="0" smtClean="0">
                <a:latin typeface="Times New Roman" panose="02020603050405020304" pitchFamily="18" charset="0"/>
                <a:cs typeface="Times New Roman" panose="02020603050405020304" pitchFamily="18" charset="0"/>
              </a:rPr>
              <a:t>Select the reference you want  to delete, then </a:t>
            </a:r>
            <a:r>
              <a:rPr lang="en-US" dirty="0">
                <a:latin typeface="Times New Roman" panose="02020603050405020304" pitchFamily="18" charset="0"/>
                <a:cs typeface="Times New Roman" panose="02020603050405020304" pitchFamily="18" charset="0"/>
              </a:rPr>
              <a:t>go to the </a:t>
            </a:r>
            <a:r>
              <a:rPr lang="en-US" b="1" dirty="0">
                <a:latin typeface="Times New Roman" panose="02020603050405020304" pitchFamily="18" charset="0"/>
                <a:cs typeface="Times New Roman" panose="02020603050405020304" pitchFamily="18" charset="0"/>
              </a:rPr>
              <a:t>References </a:t>
            </a:r>
            <a:r>
              <a:rPr lang="en-US" dirty="0">
                <a:latin typeface="Times New Roman" panose="02020603050405020304" pitchFamily="18" charset="0"/>
                <a:cs typeface="Times New Roman" panose="02020603050405020304" pitchFamily="18" charset="0"/>
              </a:rPr>
              <a:t>option on the menu bar, and select </a:t>
            </a:r>
            <a:r>
              <a:rPr lang="en-US" b="1" dirty="0">
                <a:latin typeface="Times New Roman" panose="02020603050405020304" pitchFamily="18" charset="0"/>
                <a:cs typeface="Times New Roman" panose="02020603050405020304" pitchFamily="18" charset="0"/>
              </a:rPr>
              <a:t>Move References to Trash</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lgn="l" rtl="0">
              <a:buNone/>
            </a:pPr>
            <a:endParaRPr lang="en-US" dirty="0">
              <a:latin typeface="Times New Roman" panose="02020603050405020304" pitchFamily="18" charset="0"/>
              <a:cs typeface="Times New Roman" panose="02020603050405020304" pitchFamily="18" charset="0"/>
            </a:endParaRPr>
          </a:p>
          <a:p>
            <a:pPr marL="0" indent="0" algn="l" rtl="0">
              <a:buNone/>
            </a:pPr>
            <a:endParaRPr lang="en-US" dirty="0" smtClean="0">
              <a:latin typeface="Times New Roman" panose="02020603050405020304" pitchFamily="18" charset="0"/>
              <a:cs typeface="Times New Roman" panose="02020603050405020304" pitchFamily="18" charset="0"/>
            </a:endParaRPr>
          </a:p>
          <a:p>
            <a:pPr marL="0" indent="0" algn="l" rtl="0">
              <a:buNone/>
            </a:pPr>
            <a:endParaRPr lang="en-US" dirty="0">
              <a:latin typeface="Times New Roman" panose="02020603050405020304" pitchFamily="18" charset="0"/>
              <a:cs typeface="Times New Roman" panose="02020603050405020304" pitchFamily="18" charset="0"/>
            </a:endParaRPr>
          </a:p>
          <a:p>
            <a:pPr marL="0" indent="0" algn="l" rtl="0">
              <a:buNone/>
            </a:pPr>
            <a:endParaRPr lang="en-US" dirty="0" smtClean="0">
              <a:latin typeface="Times New Roman" panose="02020603050405020304" pitchFamily="18" charset="0"/>
              <a:cs typeface="Times New Roman" panose="02020603050405020304" pitchFamily="18" charset="0"/>
            </a:endParaRPr>
          </a:p>
          <a:p>
            <a:pPr marL="0" indent="0" algn="l" rtl="0">
              <a:buNone/>
            </a:pPr>
            <a:r>
              <a:rPr lang="en-US" dirty="0" smtClean="0">
                <a:latin typeface="Times New Roman" panose="02020603050405020304" pitchFamily="18" charset="0"/>
                <a:cs typeface="Times New Roman" panose="02020603050405020304" pitchFamily="18" charset="0"/>
              </a:rPr>
              <a:t>OR</a:t>
            </a:r>
          </a:p>
          <a:p>
            <a:pPr algn="l" rtl="0"/>
            <a:r>
              <a:rPr lang="en-US" dirty="0" smtClean="0">
                <a:latin typeface="Times New Roman" panose="02020603050405020304" pitchFamily="18" charset="0"/>
                <a:cs typeface="Times New Roman" panose="02020603050405020304" pitchFamily="18" charset="0"/>
              </a:rPr>
              <a:t>Right click on the reference that you want to delete ..and  select </a:t>
            </a:r>
            <a:r>
              <a:rPr lang="en-US" b="1" dirty="0" smtClean="0">
                <a:latin typeface="Times New Roman" panose="02020603050405020304" pitchFamily="18" charset="0"/>
                <a:cs typeface="Times New Roman" panose="02020603050405020304" pitchFamily="18" charset="0"/>
              </a:rPr>
              <a:t>Move </a:t>
            </a:r>
            <a:r>
              <a:rPr lang="en-US" b="1" dirty="0">
                <a:latin typeface="Times New Roman" panose="02020603050405020304" pitchFamily="18" charset="0"/>
                <a:cs typeface="Times New Roman" panose="02020603050405020304" pitchFamily="18" charset="0"/>
              </a:rPr>
              <a:t>References to Trash</a:t>
            </a:r>
            <a:r>
              <a:rPr lang="en-US" dirty="0" smtClean="0">
                <a:latin typeface="Times New Roman" panose="02020603050405020304" pitchFamily="18" charset="0"/>
                <a:cs typeface="Times New Roman" panose="02020603050405020304" pitchFamily="18" charset="0"/>
              </a:rPr>
              <a:t>  </a:t>
            </a:r>
            <a:endParaRPr lang="ar-SA"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094" y="2086376"/>
            <a:ext cx="7737427" cy="16356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246" y="4853421"/>
            <a:ext cx="7737427" cy="1839068"/>
          </a:xfrm>
          <a:prstGeom prst="rect">
            <a:avLst/>
          </a:prstGeom>
        </p:spPr>
      </p:pic>
    </p:spTree>
    <p:extLst>
      <p:ext uri="{BB962C8B-B14F-4D97-AF65-F5344CB8AC3E}">
        <p14:creationId xmlns:p14="http://schemas.microsoft.com/office/powerpoint/2010/main" val="1141914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Output Styles</a:t>
            </a:r>
            <a:endParaRPr lang="ar-SA"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19816" y="1427504"/>
            <a:ext cx="8596668" cy="4302716"/>
          </a:xfrm>
        </p:spPr>
        <p:txBody>
          <a:bodyPr/>
          <a:lstStyle/>
          <a:p>
            <a:pPr marL="0" indent="0" algn="l" rtl="0">
              <a:buNone/>
            </a:pPr>
            <a:endParaRPr lang="en-US" dirty="0">
              <a:latin typeface="Times New Roman" panose="02020603050405020304" pitchFamily="18" charset="0"/>
              <a:cs typeface="Times New Roman" panose="02020603050405020304" pitchFamily="18" charset="0"/>
            </a:endParaRPr>
          </a:p>
          <a:p>
            <a:pPr algn="l" rtl="0"/>
            <a:r>
              <a:rPr lang="en-US" sz="2000" dirty="0">
                <a:latin typeface="Times New Roman" panose="02020603050405020304" pitchFamily="18" charset="0"/>
                <a:cs typeface="Times New Roman" panose="02020603050405020304" pitchFamily="18" charset="0"/>
              </a:rPr>
              <a:t>An EndNote output </a:t>
            </a:r>
            <a:r>
              <a:rPr lang="en-US" sz="2000" dirty="0" smtClean="0">
                <a:latin typeface="Times New Roman" panose="02020603050405020304" pitchFamily="18" charset="0"/>
                <a:cs typeface="Times New Roman" panose="02020603050405020304" pitchFamily="18" charset="0"/>
              </a:rPr>
              <a:t>style </a:t>
            </a:r>
            <a:r>
              <a:rPr lang="en-US" sz="2000" dirty="0">
                <a:latin typeface="Times New Roman" panose="02020603050405020304" pitchFamily="18" charset="0"/>
                <a:cs typeface="Times New Roman" panose="02020603050405020304" pitchFamily="18" charset="0"/>
              </a:rPr>
              <a:t>is a piece of software that will convert the data in your library into formatted references that correspond to the bibliographical styles used by journal publishers or specified in style manuals </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l" rtl="0"/>
            <a:r>
              <a:rPr lang="en-US" sz="2000" dirty="0">
                <a:latin typeface="Times New Roman" panose="02020603050405020304" pitchFamily="18" charset="0"/>
                <a:cs typeface="Times New Roman" panose="02020603050405020304" pitchFamily="18" charset="0"/>
              </a:rPr>
              <a:t>A range of output styles is supplied with the software, and hundreds more styles can be downloaded from the EndNote website, so there is a good chance that you will find one suitable for your needs. If not, EndNote allows you to create your own output styles or edit an existing output style. 	</a:t>
            </a:r>
          </a:p>
          <a:p>
            <a:pPr marL="0" indent="0" algn="l" rtl="0">
              <a:buNone/>
            </a:pPr>
            <a:endParaRPr lang="ar-SA"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393" y="4557363"/>
            <a:ext cx="7633514" cy="1959348"/>
          </a:xfrm>
          <a:prstGeom prst="rect">
            <a:avLst/>
          </a:prstGeom>
        </p:spPr>
      </p:pic>
    </p:spTree>
    <p:extLst>
      <p:ext uri="{BB962C8B-B14F-4D97-AF65-F5344CB8AC3E}">
        <p14:creationId xmlns:p14="http://schemas.microsoft.com/office/powerpoint/2010/main" val="2548058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8653" y="1133341"/>
            <a:ext cx="4778062" cy="4638228"/>
          </a:xfrm>
        </p:spPr>
      </p:pic>
    </p:spTree>
    <p:extLst>
      <p:ext uri="{BB962C8B-B14F-4D97-AF65-F5344CB8AC3E}">
        <p14:creationId xmlns:p14="http://schemas.microsoft.com/office/powerpoint/2010/main" val="867982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Grouping References</a:t>
            </a:r>
            <a:endParaRPr lang="ar-SA"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275009"/>
            <a:ext cx="8596668" cy="5582992"/>
          </a:xfrm>
        </p:spPr>
        <p:txBody>
          <a:bodyPr>
            <a:normAutofit/>
          </a:bodyPr>
          <a:lstStyle/>
          <a:p>
            <a:pPr algn="l" rtl="0"/>
            <a:r>
              <a:rPr lang="en-US" b="1" dirty="0" smtClean="0">
                <a:latin typeface="Times New Roman" panose="02020603050405020304" pitchFamily="18" charset="0"/>
                <a:cs typeface="Times New Roman" panose="02020603050405020304" pitchFamily="18" charset="0"/>
              </a:rPr>
              <a:t>Groups </a:t>
            </a:r>
            <a:r>
              <a:rPr lang="en-US" dirty="0">
                <a:latin typeface="Times New Roman" panose="02020603050405020304" pitchFamily="18" charset="0"/>
                <a:cs typeface="Times New Roman" panose="02020603050405020304" pitchFamily="18" charset="0"/>
              </a:rPr>
              <a:t>on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menu </a:t>
            </a:r>
            <a:r>
              <a:rPr lang="en-US" dirty="0" smtClean="0">
                <a:latin typeface="Times New Roman" panose="02020603050405020304" pitchFamily="18" charset="0"/>
                <a:cs typeface="Times New Roman" panose="02020603050405020304" pitchFamily="18" charset="0"/>
              </a:rPr>
              <a:t>bar / </a:t>
            </a:r>
            <a:r>
              <a:rPr lang="en-US" b="1" dirty="0">
                <a:latin typeface="Times New Roman" panose="02020603050405020304" pitchFamily="18" charset="0"/>
                <a:cs typeface="Times New Roman" panose="02020603050405020304" pitchFamily="18" charset="0"/>
              </a:rPr>
              <a:t>Create Group </a:t>
            </a:r>
            <a:endParaRPr lang="en-US" dirty="0">
              <a:latin typeface="Times New Roman" panose="02020603050405020304" pitchFamily="18" charset="0"/>
              <a:cs typeface="Times New Roman" panose="02020603050405020304" pitchFamily="18" charset="0"/>
            </a:endParaRPr>
          </a:p>
          <a:p>
            <a:pPr algn="l" rtl="0"/>
            <a:endParaRPr lang="en-US" dirty="0" smtClean="0">
              <a:latin typeface="Times New Roman" panose="02020603050405020304" pitchFamily="18" charset="0"/>
              <a:cs typeface="Times New Roman" panose="02020603050405020304" pitchFamily="18" charset="0"/>
            </a:endParaRPr>
          </a:p>
          <a:p>
            <a:pPr marL="0" indent="0" algn="l" rtl="0">
              <a:buNone/>
            </a:pPr>
            <a:endParaRPr lang="en-US" dirty="0" smtClean="0">
              <a:latin typeface="Times New Roman" panose="02020603050405020304" pitchFamily="18" charset="0"/>
              <a:cs typeface="Times New Roman" panose="02020603050405020304" pitchFamily="18" charset="0"/>
            </a:endParaRPr>
          </a:p>
          <a:p>
            <a:pPr algn="l" rtl="0"/>
            <a:endParaRPr lang="en-US" dirty="0" smtClean="0">
              <a:latin typeface="Times New Roman" panose="02020603050405020304" pitchFamily="18" charset="0"/>
              <a:cs typeface="Times New Roman" panose="02020603050405020304" pitchFamily="18" charset="0"/>
            </a:endParaRPr>
          </a:p>
          <a:p>
            <a:pPr algn="l" rtl="0"/>
            <a:endParaRPr lang="en-US" dirty="0">
              <a:latin typeface="Times New Roman" panose="02020603050405020304" pitchFamily="18" charset="0"/>
              <a:cs typeface="Times New Roman" panose="02020603050405020304" pitchFamily="18" charset="0"/>
            </a:endParaRPr>
          </a:p>
          <a:p>
            <a:pPr algn="l" rtl="0"/>
            <a:endParaRPr lang="en-US" dirty="0" smtClean="0">
              <a:latin typeface="Times New Roman" panose="02020603050405020304" pitchFamily="18" charset="0"/>
              <a:cs typeface="Times New Roman" panose="02020603050405020304" pitchFamily="18" charset="0"/>
            </a:endParaRPr>
          </a:p>
          <a:p>
            <a:pPr marL="0" indent="0" algn="l" rtl="0">
              <a:buNone/>
            </a:pPr>
            <a:endParaRPr lang="en-US" dirty="0" smtClean="0">
              <a:latin typeface="Times New Roman" panose="02020603050405020304" pitchFamily="18" charset="0"/>
              <a:cs typeface="Times New Roman" panose="02020603050405020304" pitchFamily="18" charset="0"/>
            </a:endParaRPr>
          </a:p>
          <a:p>
            <a:pPr marL="0" indent="0" algn="l" rtl="0">
              <a:buNone/>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add a reference to a </a:t>
            </a:r>
            <a:r>
              <a:rPr lang="en-US" dirty="0" smtClean="0">
                <a:latin typeface="Times New Roman" panose="02020603050405020304" pitchFamily="18" charset="0"/>
                <a:cs typeface="Times New Roman" panose="02020603050405020304" pitchFamily="18" charset="0"/>
              </a:rPr>
              <a:t>group</a:t>
            </a:r>
          </a:p>
          <a:p>
            <a:pPr algn="l" rtl="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elect </a:t>
            </a:r>
            <a:r>
              <a:rPr lang="en-US" b="1" dirty="0">
                <a:latin typeface="Times New Roman" panose="02020603050405020304" pitchFamily="18" charset="0"/>
                <a:cs typeface="Times New Roman" panose="02020603050405020304" pitchFamily="18" charset="0"/>
              </a:rPr>
              <a:t>All References </a:t>
            </a:r>
            <a:r>
              <a:rPr lang="en-US" dirty="0">
                <a:latin typeface="Times New Roman" panose="02020603050405020304" pitchFamily="18" charset="0"/>
                <a:cs typeface="Times New Roman" panose="02020603050405020304" pitchFamily="18" charset="0"/>
              </a:rPr>
              <a:t>in the Groups </a:t>
            </a:r>
            <a:r>
              <a:rPr lang="en-US" dirty="0" smtClean="0">
                <a:latin typeface="Times New Roman" panose="02020603050405020304" pitchFamily="18" charset="0"/>
                <a:cs typeface="Times New Roman" panose="02020603050405020304" pitchFamily="18" charset="0"/>
              </a:rPr>
              <a:t>Pane. </a:t>
            </a:r>
          </a:p>
          <a:p>
            <a:pPr algn="l" rtl="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Highlight the </a:t>
            </a:r>
            <a:r>
              <a:rPr lang="en-US" dirty="0">
                <a:latin typeface="Times New Roman" panose="02020603050405020304" pitchFamily="18" charset="0"/>
                <a:cs typeface="Times New Roman" panose="02020603050405020304" pitchFamily="18" charset="0"/>
              </a:rPr>
              <a:t>reference in the library window. </a:t>
            </a:r>
            <a:endParaRPr lang="en-US" dirty="0" smtClean="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Click </a:t>
            </a:r>
            <a:r>
              <a:rPr lang="en-US" dirty="0">
                <a:latin typeface="Times New Roman" panose="02020603050405020304" pitchFamily="18" charset="0"/>
                <a:cs typeface="Times New Roman" panose="02020603050405020304" pitchFamily="18" charset="0"/>
              </a:rPr>
              <a:t>on </a:t>
            </a:r>
            <a:r>
              <a:rPr lang="en-US" b="1" dirty="0">
                <a:latin typeface="Times New Roman" panose="02020603050405020304" pitchFamily="18" charset="0"/>
                <a:cs typeface="Times New Roman" panose="02020603050405020304" pitchFamily="18" charset="0"/>
              </a:rPr>
              <a:t>Groups </a:t>
            </a:r>
            <a:r>
              <a:rPr lang="en-US" dirty="0">
                <a:latin typeface="Times New Roman" panose="02020603050405020304" pitchFamily="18" charset="0"/>
                <a:cs typeface="Times New Roman" panose="02020603050405020304" pitchFamily="18" charset="0"/>
              </a:rPr>
              <a:t>on the top menu bar</a:t>
            </a:r>
            <a:r>
              <a:rPr lang="en-US" dirty="0" smtClean="0">
                <a:latin typeface="Times New Roman" panose="02020603050405020304" pitchFamily="18" charset="0"/>
                <a:cs typeface="Times New Roman" panose="02020603050405020304" pitchFamily="18" charset="0"/>
              </a:rPr>
              <a:t>,</a:t>
            </a:r>
          </a:p>
          <a:p>
            <a:pPr algn="l" rtl="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Click </a:t>
            </a:r>
            <a:r>
              <a:rPr lang="en-US" dirty="0">
                <a:latin typeface="Times New Roman" panose="02020603050405020304" pitchFamily="18" charset="0"/>
                <a:cs typeface="Times New Roman" panose="02020603050405020304" pitchFamily="18" charset="0"/>
              </a:rPr>
              <a:t>on </a:t>
            </a:r>
            <a:r>
              <a:rPr lang="en-US" b="1" dirty="0">
                <a:latin typeface="Times New Roman" panose="02020603050405020304" pitchFamily="18" charset="0"/>
                <a:cs typeface="Times New Roman" panose="02020603050405020304" pitchFamily="18" charset="0"/>
              </a:rPr>
              <a:t>Add References To </a:t>
            </a:r>
            <a:r>
              <a:rPr lang="en-US" dirty="0">
                <a:latin typeface="Times New Roman" panose="02020603050405020304" pitchFamily="18" charset="0"/>
                <a:cs typeface="Times New Roman" panose="02020603050405020304" pitchFamily="18" charset="0"/>
              </a:rPr>
              <a:t>from the drop-down menu, and then select the name of the group. </a:t>
            </a:r>
            <a:r>
              <a:rPr lang="en-US" dirty="0" smtClean="0">
                <a:latin typeface="Times New Roman" panose="02020603050405020304" pitchFamily="18" charset="0"/>
                <a:cs typeface="Times New Roman" panose="02020603050405020304" pitchFamily="18" charset="0"/>
              </a:rPr>
              <a:t> </a:t>
            </a:r>
          </a:p>
          <a:p>
            <a:pPr marL="0" indent="0" algn="l" rtl="0">
              <a:buNone/>
            </a:pPr>
            <a:endParaRPr lang="en-US" dirty="0">
              <a:latin typeface="Times New Roman" panose="02020603050405020304" pitchFamily="18" charset="0"/>
              <a:cs typeface="Times New Roman" panose="02020603050405020304" pitchFamily="18" charset="0"/>
            </a:endParaRPr>
          </a:p>
          <a:p>
            <a:pPr algn="l" rtl="0"/>
            <a:endParaRPr lang="en-US" dirty="0" smtClean="0">
              <a:latin typeface="Times New Roman" panose="02020603050405020304" pitchFamily="18" charset="0"/>
              <a:cs typeface="Times New Roman" panose="02020603050405020304" pitchFamily="18" charset="0"/>
            </a:endParaRPr>
          </a:p>
          <a:p>
            <a:pPr algn="l" rtl="0"/>
            <a:endParaRPr lang="en-US" dirty="0" smtClean="0">
              <a:latin typeface="Times New Roman" panose="02020603050405020304" pitchFamily="18" charset="0"/>
              <a:cs typeface="Times New Roman" panose="02020603050405020304" pitchFamily="18" charset="0"/>
            </a:endParaRPr>
          </a:p>
          <a:p>
            <a:pPr marL="0" indent="0" algn="l" rtl="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885" y="1725769"/>
            <a:ext cx="7508383" cy="2047741"/>
          </a:xfrm>
          <a:prstGeom prst="rect">
            <a:avLst/>
          </a:prstGeom>
        </p:spPr>
      </p:pic>
    </p:spTree>
    <p:extLst>
      <p:ext uri="{BB962C8B-B14F-4D97-AF65-F5344CB8AC3E}">
        <p14:creationId xmlns:p14="http://schemas.microsoft.com/office/powerpoint/2010/main" val="1345636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7889" y="1159099"/>
            <a:ext cx="7392472" cy="4187467"/>
          </a:xfrm>
        </p:spPr>
      </p:pic>
    </p:spTree>
    <p:extLst>
      <p:ext uri="{BB962C8B-B14F-4D97-AF65-F5344CB8AC3E}">
        <p14:creationId xmlns:p14="http://schemas.microsoft.com/office/powerpoint/2010/main" val="3050893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Direct Export </a:t>
            </a:r>
            <a:endParaRPr lang="ar-SA"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l" rtl="0"/>
            <a:endParaRPr lang="ar-SA" dirty="0">
              <a:latin typeface="Times New Roman" panose="02020603050405020304" pitchFamily="18" charset="0"/>
              <a:cs typeface="Times New Roman" panose="02020603050405020304" pitchFamily="18" charset="0"/>
            </a:endParaRPr>
          </a:p>
          <a:p>
            <a:pPr algn="l" rtl="0"/>
            <a:r>
              <a:rPr lang="en-US" sz="2600" dirty="0">
                <a:latin typeface="Times New Roman" panose="02020603050405020304" pitchFamily="18" charset="0"/>
                <a:cs typeface="Times New Roman" panose="02020603050405020304" pitchFamily="18" charset="0"/>
              </a:rPr>
              <a:t>When you are searching certain databases via the web, you will find that they allow you to select records and then send them directly to your EndNote library. This is called "direct export". 	</a:t>
            </a:r>
          </a:p>
          <a:p>
            <a:pPr algn="l" rtl="0"/>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8728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anose="02020603050405020304" pitchFamily="18" charset="0"/>
                <a:cs typeface="Times New Roman" panose="02020603050405020304" pitchFamily="18" charset="0"/>
              </a:rPr>
              <a:t> Export </a:t>
            </a:r>
            <a:r>
              <a:rPr lang="en-US" sz="3200" dirty="0">
                <a:latin typeface="Times New Roman" panose="02020603050405020304" pitchFamily="18" charset="0"/>
                <a:cs typeface="Times New Roman" panose="02020603050405020304" pitchFamily="18" charset="0"/>
              </a:rPr>
              <a:t>from Google Scholar to EndNote</a:t>
            </a:r>
            <a:endParaRPr lang="ar-SA"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l" rtl="0"/>
            <a:r>
              <a:rPr lang="en-US" sz="2600" dirty="0">
                <a:latin typeface="Times New Roman" panose="02020603050405020304" pitchFamily="18" charset="0"/>
                <a:cs typeface="Times New Roman" panose="02020603050405020304" pitchFamily="18" charset="0"/>
              </a:rPr>
              <a:t>Go to the Google Scholar homepage (via Library homepage). Conduct a search</a:t>
            </a:r>
            <a:r>
              <a:rPr lang="en-US" sz="2600" dirty="0" smtClean="0">
                <a:latin typeface="Times New Roman" panose="02020603050405020304" pitchFamily="18" charset="0"/>
                <a:cs typeface="Times New Roman" panose="02020603050405020304" pitchFamily="18" charset="0"/>
              </a:rPr>
              <a:t>.  </a:t>
            </a:r>
          </a:p>
          <a:p>
            <a:pPr marL="0" indent="0" algn="l" rtl="0">
              <a:buNone/>
            </a:pP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hlinkClick r:id="rId2"/>
              </a:rPr>
              <a:t>http://scholar.google.com</a:t>
            </a:r>
            <a:r>
              <a:rPr lang="en-US" sz="2600" dirty="0" smtClean="0">
                <a:latin typeface="Times New Roman" panose="02020603050405020304" pitchFamily="18" charset="0"/>
                <a:cs typeface="Times New Roman" panose="02020603050405020304" pitchFamily="18" charset="0"/>
                <a:hlinkClick r:id="rId2"/>
              </a:rPr>
              <a:t>/</a:t>
            </a:r>
            <a:r>
              <a:rPr lang="en-US" sz="2600" dirty="0" smtClean="0">
                <a:latin typeface="Times New Roman" panose="02020603050405020304" pitchFamily="18" charset="0"/>
                <a:cs typeface="Times New Roman" panose="02020603050405020304" pitchFamily="18" charset="0"/>
              </a:rPr>
              <a:t> </a:t>
            </a:r>
          </a:p>
          <a:p>
            <a:pPr marL="0" indent="0" algn="l" rtl="0">
              <a:buNone/>
            </a:pPr>
            <a:endParaRPr lang="en-US" sz="2600" dirty="0">
              <a:latin typeface="Times New Roman" panose="02020603050405020304" pitchFamily="18" charset="0"/>
              <a:cs typeface="Times New Roman" panose="02020603050405020304" pitchFamily="18" charset="0"/>
            </a:endParaRPr>
          </a:p>
          <a:p>
            <a:pPr algn="l" rtl="0"/>
            <a:r>
              <a:rPr lang="en-US" sz="2600" dirty="0">
                <a:latin typeface="Times New Roman" panose="02020603050405020304" pitchFamily="18" charset="0"/>
                <a:cs typeface="Times New Roman" panose="02020603050405020304" pitchFamily="18" charset="0"/>
              </a:rPr>
              <a:t>Look for ‘Cite’ under the record</a:t>
            </a:r>
            <a:r>
              <a:rPr lang="en-US" sz="2600" dirty="0" smtClean="0">
                <a:latin typeface="Times New Roman" panose="02020603050405020304" pitchFamily="18" charset="0"/>
                <a:cs typeface="Times New Roman" panose="02020603050405020304" pitchFamily="18" charset="0"/>
              </a:rPr>
              <a:t>.</a:t>
            </a:r>
          </a:p>
          <a:p>
            <a:pPr marL="0" indent="0" algn="l" rtl="0">
              <a:buNone/>
            </a:pPr>
            <a:endParaRPr lang="ar-SA"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554" y="4833542"/>
            <a:ext cx="5831657" cy="1286395"/>
          </a:xfrm>
          <a:prstGeom prst="rect">
            <a:avLst/>
          </a:prstGeom>
        </p:spPr>
      </p:pic>
    </p:spTree>
    <p:extLst>
      <p:ext uri="{BB962C8B-B14F-4D97-AF65-F5344CB8AC3E}">
        <p14:creationId xmlns:p14="http://schemas.microsoft.com/office/powerpoint/2010/main" val="3314286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What is </a:t>
            </a:r>
            <a:r>
              <a:rPr lang="en-US" sz="3200" dirty="0" smtClean="0">
                <a:latin typeface="Times New Roman" panose="02020603050405020304" pitchFamily="18" charset="0"/>
                <a:cs typeface="Times New Roman" panose="02020603050405020304" pitchFamily="18" charset="0"/>
              </a:rPr>
              <a:t>EndNote?</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ctr" rtl="0">
              <a:buNone/>
            </a:pPr>
            <a:r>
              <a:rPr lang="en-AU" sz="2800" dirty="0">
                <a:latin typeface="Times New Roman" panose="02020603050405020304" pitchFamily="18" charset="0"/>
                <a:cs typeface="Times New Roman" panose="02020603050405020304" pitchFamily="18" charset="0"/>
              </a:rPr>
              <a:t>EndNote is referencing software that enables you to create a database of </a:t>
            </a:r>
            <a:r>
              <a:rPr lang="en-AU" sz="2800" dirty="0" smtClean="0">
                <a:latin typeface="Times New Roman" panose="02020603050405020304" pitchFamily="18" charset="0"/>
                <a:cs typeface="Times New Roman" panose="02020603050405020304" pitchFamily="18" charset="0"/>
              </a:rPr>
              <a:t>references from your readings. </a:t>
            </a:r>
          </a:p>
          <a:p>
            <a:pPr algn="l" rtl="0"/>
            <a:endParaRPr lang="en-AU" sz="2800" dirty="0" smtClean="0">
              <a:latin typeface="Times New Roman" panose="02020603050405020304" pitchFamily="18" charset="0"/>
              <a:cs typeface="Times New Roman" panose="02020603050405020304" pitchFamily="18" charset="0"/>
            </a:endParaRPr>
          </a:p>
          <a:p>
            <a:pPr marL="0" indent="0" algn="l" rtl="0">
              <a:buNone/>
            </a:pPr>
            <a:endParaRPr lang="en-AU" sz="2800" dirty="0">
              <a:latin typeface="Times New Roman" panose="02020603050405020304" pitchFamily="18" charset="0"/>
              <a:cs typeface="Times New Roman" panose="02020603050405020304" pitchFamily="18" charset="0"/>
            </a:endParaRPr>
          </a:p>
          <a:p>
            <a:pPr marL="0" indent="0" algn="l" rtl="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503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sz="2600" dirty="0" smtClean="0">
                <a:latin typeface="Times New Roman" panose="02020603050405020304" pitchFamily="18" charset="0"/>
                <a:cs typeface="Times New Roman" panose="02020603050405020304" pitchFamily="18" charset="0"/>
              </a:rPr>
              <a:t>Now Import into Endnote.</a:t>
            </a:r>
            <a:endParaRPr lang="ar-SA" sz="2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9580" y="2951145"/>
            <a:ext cx="5012176" cy="2629963"/>
          </a:xfrm>
          <a:prstGeom prst="rect">
            <a:avLst/>
          </a:prstGeom>
        </p:spPr>
      </p:pic>
    </p:spTree>
    <p:extLst>
      <p:ext uri="{BB962C8B-B14F-4D97-AF65-F5344CB8AC3E}">
        <p14:creationId xmlns:p14="http://schemas.microsoft.com/office/powerpoint/2010/main" val="2445351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normAutofit/>
          </a:bodyPr>
          <a:lstStyle/>
          <a:p>
            <a:pPr algn="l" rtl="0"/>
            <a:r>
              <a:rPr lang="en-US" sz="2600" dirty="0" smtClean="0">
                <a:latin typeface="Times New Roman" panose="02020603050405020304" pitchFamily="18" charset="0"/>
                <a:cs typeface="Times New Roman" panose="02020603050405020304" pitchFamily="18" charset="0"/>
              </a:rPr>
              <a:t>Click on open</a:t>
            </a:r>
            <a:endParaRPr lang="ar-SA" sz="2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633" y="2808484"/>
            <a:ext cx="4812070" cy="3630492"/>
          </a:xfrm>
          <a:prstGeom prst="rect">
            <a:avLst/>
          </a:prstGeom>
        </p:spPr>
      </p:pic>
    </p:spTree>
    <p:extLst>
      <p:ext uri="{BB962C8B-B14F-4D97-AF65-F5344CB8AC3E}">
        <p14:creationId xmlns:p14="http://schemas.microsoft.com/office/powerpoint/2010/main" val="806594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Producing a Bibliography </a:t>
            </a:r>
            <a:endParaRPr lang="ar-SA"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l" rtl="0"/>
            <a:r>
              <a:rPr lang="en-US" dirty="0" smtClean="0">
                <a:latin typeface="Times New Roman" panose="02020603050405020304" pitchFamily="18" charset="0"/>
                <a:cs typeface="Times New Roman" panose="02020603050405020304" pitchFamily="18" charset="0"/>
              </a:rPr>
              <a:t>Click </a:t>
            </a:r>
            <a:r>
              <a:rPr lang="en-US" dirty="0">
                <a:latin typeface="Times New Roman" panose="02020603050405020304" pitchFamily="18" charset="0"/>
                <a:cs typeface="Times New Roman" panose="02020603050405020304" pitchFamily="18" charset="0"/>
              </a:rPr>
              <a:t>on the </a:t>
            </a:r>
            <a:r>
              <a:rPr lang="en-US" b="1" dirty="0">
                <a:latin typeface="Times New Roman" panose="02020603050405020304" pitchFamily="18" charset="0"/>
                <a:cs typeface="Times New Roman" panose="02020603050405020304" pitchFamily="18" charset="0"/>
              </a:rPr>
              <a:t>Export </a:t>
            </a:r>
            <a:r>
              <a:rPr lang="en-US" dirty="0" smtClean="0">
                <a:latin typeface="Times New Roman" panose="02020603050405020304" pitchFamily="18" charset="0"/>
                <a:cs typeface="Times New Roman" panose="02020603050405020304" pitchFamily="18" charset="0"/>
              </a:rPr>
              <a:t>button </a:t>
            </a:r>
            <a:r>
              <a:rPr lang="en-US" dirty="0">
                <a:latin typeface="Times New Roman" panose="02020603050405020304" pitchFamily="18" charset="0"/>
                <a:cs typeface="Times New Roman" panose="02020603050405020304" pitchFamily="18" charset="0"/>
              </a:rPr>
              <a:t>on the library toolbar. </a:t>
            </a:r>
            <a:endParaRPr lang="en-US" dirty="0" smtClean="0">
              <a:latin typeface="Times New Roman" panose="02020603050405020304" pitchFamily="18" charset="0"/>
              <a:cs typeface="Times New Roman" panose="02020603050405020304" pitchFamily="18" charset="0"/>
            </a:endParaRPr>
          </a:p>
          <a:p>
            <a:pPr marL="0" indent="0" algn="l" rtl="0">
              <a:buNone/>
            </a:pPr>
            <a:endParaRPr lang="ar-SA"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1114" t="5891" r="26889" b="32163"/>
          <a:stretch/>
        </p:blipFill>
        <p:spPr>
          <a:xfrm>
            <a:off x="2756079" y="2640169"/>
            <a:ext cx="4224271" cy="3503053"/>
          </a:xfrm>
          <a:prstGeom prst="rect">
            <a:avLst/>
          </a:prstGeom>
        </p:spPr>
      </p:pic>
    </p:spTree>
    <p:extLst>
      <p:ext uri="{BB962C8B-B14F-4D97-AF65-F5344CB8AC3E}">
        <p14:creationId xmlns:p14="http://schemas.microsoft.com/office/powerpoint/2010/main" val="3086312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Using EndNote with a Word Processor </a:t>
            </a:r>
            <a:endParaRPr lang="ar-SA"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l" rtl="0"/>
            <a:r>
              <a:rPr lang="en-US" sz="2600" dirty="0">
                <a:latin typeface="Times New Roman" panose="02020603050405020304" pitchFamily="18" charset="0"/>
                <a:cs typeface="Times New Roman" panose="02020603050405020304" pitchFamily="18" charset="0"/>
              </a:rPr>
              <a:t>If you have a compatible version of Microsoft Word (Windows or Macintosh) installed on your computer, the EndNote installation will insert extra files into your word processing software. These files make up the </a:t>
            </a:r>
            <a:r>
              <a:rPr lang="en-US" sz="2600" b="1" dirty="0">
                <a:latin typeface="Times New Roman" panose="02020603050405020304" pitchFamily="18" charset="0"/>
                <a:cs typeface="Times New Roman" panose="02020603050405020304" pitchFamily="18" charset="0"/>
              </a:rPr>
              <a:t>Cite While You Write </a:t>
            </a:r>
            <a:r>
              <a:rPr lang="en-US" sz="2600" dirty="0" smtClean="0">
                <a:latin typeface="Times New Roman" panose="02020603050405020304" pitchFamily="18" charset="0"/>
                <a:cs typeface="Times New Roman" panose="02020603050405020304" pitchFamily="18" charset="0"/>
              </a:rPr>
              <a:t>add-in. </a:t>
            </a:r>
          </a:p>
          <a:p>
            <a:pPr marL="0" indent="0" algn="l" rtl="0">
              <a:buNone/>
            </a:pPr>
            <a:endParaRPr lang="ar-SA"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529" y="4369404"/>
            <a:ext cx="8004714" cy="1272447"/>
          </a:xfrm>
          <a:prstGeom prst="rect">
            <a:avLst/>
          </a:prstGeom>
        </p:spPr>
      </p:pic>
    </p:spTree>
    <p:extLst>
      <p:ext uri="{BB962C8B-B14F-4D97-AF65-F5344CB8AC3E}">
        <p14:creationId xmlns:p14="http://schemas.microsoft.com/office/powerpoint/2010/main" val="348632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a:bodyPr>
          <a:lstStyle/>
          <a:p>
            <a:pPr algn="l" rtl="0"/>
            <a:r>
              <a:rPr lang="en-US" sz="2600" dirty="0">
                <a:latin typeface="Times New Roman" panose="02020603050405020304" pitchFamily="18" charset="0"/>
                <a:cs typeface="Times New Roman" panose="02020603050405020304" pitchFamily="18" charset="0"/>
              </a:rPr>
              <a:t>Open your Word document. </a:t>
            </a:r>
          </a:p>
          <a:p>
            <a:pPr algn="l" rtl="0"/>
            <a:r>
              <a:rPr lang="en-US" sz="2600" dirty="0">
                <a:latin typeface="Times New Roman" panose="02020603050405020304" pitchFamily="18" charset="0"/>
                <a:cs typeface="Times New Roman" panose="02020603050405020304" pitchFamily="18" charset="0"/>
              </a:rPr>
              <a:t>First you need to select the output </a:t>
            </a:r>
            <a:r>
              <a:rPr lang="en-US" sz="2600" dirty="0" smtClean="0">
                <a:latin typeface="Times New Roman" panose="02020603050405020304" pitchFamily="18" charset="0"/>
                <a:cs typeface="Times New Roman" panose="02020603050405020304" pitchFamily="18" charset="0"/>
              </a:rPr>
              <a:t>style. </a:t>
            </a:r>
            <a:r>
              <a:rPr lang="en-US" sz="2600" dirty="0">
                <a:latin typeface="Times New Roman" panose="02020603050405020304" pitchFamily="18" charset="0"/>
                <a:cs typeface="Times New Roman" panose="02020603050405020304" pitchFamily="18" charset="0"/>
              </a:rPr>
              <a:t>To change </a:t>
            </a:r>
            <a:r>
              <a:rPr lang="en-US" sz="2600" dirty="0" smtClean="0">
                <a:latin typeface="Times New Roman" panose="02020603050405020304" pitchFamily="18" charset="0"/>
                <a:cs typeface="Times New Roman" panose="02020603050405020304" pitchFamily="18" charset="0"/>
              </a:rPr>
              <a:t>style, </a:t>
            </a:r>
            <a:r>
              <a:rPr lang="en-US" sz="2600" dirty="0">
                <a:latin typeface="Times New Roman" panose="02020603050405020304" pitchFamily="18" charset="0"/>
                <a:cs typeface="Times New Roman" panose="02020603050405020304" pitchFamily="18" charset="0"/>
              </a:rPr>
              <a:t>go to the styles manager on the ribbon and choose </a:t>
            </a:r>
            <a:r>
              <a:rPr lang="en-US" sz="2600" b="1" dirty="0">
                <a:latin typeface="Times New Roman" panose="02020603050405020304" pitchFamily="18" charset="0"/>
                <a:cs typeface="Times New Roman" panose="02020603050405020304" pitchFamily="18" charset="0"/>
              </a:rPr>
              <a:t>Select Another </a:t>
            </a:r>
            <a:r>
              <a:rPr lang="en-US" sz="2600" b="1" dirty="0" smtClean="0">
                <a:latin typeface="Times New Roman" panose="02020603050405020304" pitchFamily="18" charset="0"/>
                <a:cs typeface="Times New Roman" panose="02020603050405020304" pitchFamily="18" charset="0"/>
              </a:rPr>
              <a:t>Style</a:t>
            </a:r>
            <a:r>
              <a:rPr lang="en-US" sz="2600" dirty="0">
                <a:latin typeface="Times New Roman" panose="02020603050405020304" pitchFamily="18" charset="0"/>
                <a:cs typeface="Times New Roman" panose="02020603050405020304" pitchFamily="18" charset="0"/>
              </a:rPr>
              <a:t> </a:t>
            </a:r>
            <a:endParaRPr lang="ar-SA"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500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2452" y="1712890"/>
            <a:ext cx="7787133" cy="4211392"/>
          </a:xfrm>
        </p:spPr>
      </p:pic>
    </p:spTree>
    <p:extLst>
      <p:ext uri="{BB962C8B-B14F-4D97-AF65-F5344CB8AC3E}">
        <p14:creationId xmlns:p14="http://schemas.microsoft.com/office/powerpoint/2010/main" val="2345411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sz="2600" b="1" dirty="0">
                <a:latin typeface="Times New Roman" panose="02020603050405020304" pitchFamily="18" charset="0"/>
                <a:cs typeface="Times New Roman" panose="02020603050405020304" pitchFamily="18" charset="0"/>
              </a:rPr>
              <a:t>In EndNote: </a:t>
            </a:r>
            <a:endParaRPr lang="en-US" sz="2600" b="1" dirty="0" smtClean="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ü"/>
            </a:pPr>
            <a:r>
              <a:rPr lang="en-US" sz="2600" dirty="0" smtClean="0">
                <a:latin typeface="Times New Roman" panose="02020603050405020304" pitchFamily="18" charset="0"/>
                <a:cs typeface="Times New Roman" panose="02020603050405020304" pitchFamily="18" charset="0"/>
              </a:rPr>
              <a:t>  Click </a:t>
            </a:r>
            <a:r>
              <a:rPr lang="en-US" sz="2600" dirty="0">
                <a:latin typeface="Times New Roman" panose="02020603050405020304" pitchFamily="18" charset="0"/>
                <a:cs typeface="Times New Roman" panose="02020603050405020304" pitchFamily="18" charset="0"/>
              </a:rPr>
              <a:t>once to highlight the reference you want to use. </a:t>
            </a:r>
          </a:p>
          <a:p>
            <a:pPr algn="l" rtl="0">
              <a:buFont typeface="Wingdings" panose="05000000000000000000" pitchFamily="2" charset="2"/>
              <a:buChar char="ü"/>
            </a:pPr>
            <a:r>
              <a:rPr lang="en-US" sz="2600" dirty="0" smtClean="0">
                <a:latin typeface="Times New Roman" panose="02020603050405020304" pitchFamily="18" charset="0"/>
                <a:cs typeface="Times New Roman" panose="02020603050405020304" pitchFamily="18" charset="0"/>
              </a:rPr>
              <a:t>  Click </a:t>
            </a:r>
            <a:r>
              <a:rPr lang="en-US" sz="2600" dirty="0">
                <a:latin typeface="Times New Roman" panose="02020603050405020304" pitchFamily="18" charset="0"/>
                <a:cs typeface="Times New Roman" panose="02020603050405020304" pitchFamily="18" charset="0"/>
              </a:rPr>
              <a:t>the </a:t>
            </a:r>
            <a:r>
              <a:rPr lang="en-US" sz="2600" b="1" dirty="0">
                <a:latin typeface="Times New Roman" panose="02020603050405020304" pitchFamily="18" charset="0"/>
                <a:cs typeface="Times New Roman" panose="02020603050405020304" pitchFamily="18" charset="0"/>
              </a:rPr>
              <a:t>Insert Citation </a:t>
            </a:r>
            <a:r>
              <a:rPr lang="en-US" sz="2600" dirty="0">
                <a:latin typeface="Times New Roman" panose="02020603050405020304" pitchFamily="18" charset="0"/>
                <a:cs typeface="Times New Roman" panose="02020603050405020304" pitchFamily="18" charset="0"/>
              </a:rPr>
              <a:t>button</a:t>
            </a:r>
            <a:r>
              <a:rPr lang="en-US" sz="2600" dirty="0" smtClean="0">
                <a:latin typeface="Times New Roman" panose="02020603050405020304" pitchFamily="18" charset="0"/>
                <a:cs typeface="Times New Roman" panose="02020603050405020304" pitchFamily="18" charset="0"/>
              </a:rPr>
              <a:t>.</a:t>
            </a:r>
          </a:p>
          <a:p>
            <a:pPr marL="0" indent="0" algn="l" rtl="0">
              <a:buNone/>
            </a:pPr>
            <a:endParaRPr lang="en-US" dirty="0">
              <a:latin typeface="Times New Roman" panose="02020603050405020304" pitchFamily="18" charset="0"/>
              <a:cs typeface="Times New Roman" panose="02020603050405020304" pitchFamily="18" charset="0"/>
            </a:endParaRPr>
          </a:p>
          <a:p>
            <a:pPr marL="0" indent="0" algn="l" rtl="0">
              <a:buNone/>
            </a:pPr>
            <a:endParaRPr lang="en-US" dirty="0" smtClean="0">
              <a:latin typeface="Times New Roman" panose="02020603050405020304" pitchFamily="18" charset="0"/>
              <a:cs typeface="Times New Roman" panose="02020603050405020304" pitchFamily="18" charset="0"/>
            </a:endParaRPr>
          </a:p>
          <a:p>
            <a:pPr marL="0" indent="0" algn="ctr" rtl="0">
              <a:buNone/>
            </a:pPr>
            <a:endParaRPr lang="en-US" dirty="0">
              <a:latin typeface="Times New Roman" panose="02020603050405020304" pitchFamily="18" charset="0"/>
              <a:cs typeface="Times New Roman" panose="02020603050405020304" pitchFamily="18" charset="0"/>
            </a:endParaRPr>
          </a:p>
          <a:p>
            <a:pPr marL="0" indent="0" algn="ctr" rtl="0">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Return to your Word document. You should see a </a:t>
            </a:r>
            <a:r>
              <a:rPr lang="en-US" dirty="0" smtClean="0">
                <a:latin typeface="Times New Roman" panose="02020603050405020304" pitchFamily="18" charset="0"/>
                <a:cs typeface="Times New Roman" panose="02020603050405020304" pitchFamily="18" charset="0"/>
              </a:rPr>
              <a:t>citation </a:t>
            </a:r>
          </a:p>
          <a:p>
            <a:pPr marL="0" indent="0" algn="l" rtl="0">
              <a:buNone/>
            </a:pPr>
            <a:r>
              <a:rPr lang="en-US" dirty="0" smtClean="0">
                <a:latin typeface="Times New Roman" panose="02020603050405020304" pitchFamily="18" charset="0"/>
                <a:cs typeface="Times New Roman" panose="02020603050405020304" pitchFamily="18" charset="0"/>
              </a:rPr>
              <a:t> </a:t>
            </a:r>
          </a:p>
          <a:p>
            <a:pPr marL="0" indent="0" algn="l" rtl="0">
              <a:buNone/>
            </a:pPr>
            <a:endParaRPr lang="en-US" dirty="0" smtClean="0">
              <a:latin typeface="Times New Roman" panose="02020603050405020304" pitchFamily="18" charset="0"/>
              <a:cs typeface="Times New Roman" panose="02020603050405020304" pitchFamily="18" charset="0"/>
            </a:endParaRPr>
          </a:p>
          <a:p>
            <a:pPr algn="l" rtl="0"/>
            <a:endParaRPr lang="ar-SA"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316" y="3763271"/>
            <a:ext cx="4688195" cy="790895"/>
          </a:xfrm>
          <a:prstGeom prst="rect">
            <a:avLst/>
          </a:prstGeom>
        </p:spPr>
      </p:pic>
    </p:spTree>
    <p:extLst>
      <p:ext uri="{BB962C8B-B14F-4D97-AF65-F5344CB8AC3E}">
        <p14:creationId xmlns:p14="http://schemas.microsoft.com/office/powerpoint/2010/main" val="2826615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Direct quotations and page numbers </a:t>
            </a:r>
            <a:endParaRPr lang="ar-SA"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l" rtl="0"/>
            <a:r>
              <a:rPr lang="en-US" sz="2600" dirty="0">
                <a:latin typeface="Times New Roman" panose="02020603050405020304" pitchFamily="18" charset="0"/>
                <a:cs typeface="Times New Roman" panose="02020603050405020304" pitchFamily="18" charset="0"/>
              </a:rPr>
              <a:t>Many referencing styles require that a citation for a direct quote </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must include the page number where you found it. </a:t>
            </a:r>
            <a:endParaRPr lang="en-US" sz="2600" dirty="0" smtClean="0">
              <a:latin typeface="Times New Roman" panose="02020603050405020304" pitchFamily="18" charset="0"/>
              <a:cs typeface="Times New Roman" panose="02020603050405020304" pitchFamily="18" charset="0"/>
            </a:endParaRPr>
          </a:p>
          <a:p>
            <a:pPr marL="0" indent="0" algn="l" rtl="0">
              <a:buNone/>
            </a:pPr>
            <a:r>
              <a:rPr lang="en-US" sz="2600" dirty="0" smtClean="0">
                <a:latin typeface="Times New Roman" panose="02020603050405020304" pitchFamily="18" charset="0"/>
                <a:cs typeface="Times New Roman" panose="02020603050405020304" pitchFamily="18" charset="0"/>
              </a:rPr>
              <a:t> Click the </a:t>
            </a:r>
            <a:r>
              <a:rPr lang="en-US" sz="2600" b="1" dirty="0" smtClean="0">
                <a:latin typeface="Times New Roman" panose="02020603050405020304" pitchFamily="18" charset="0"/>
                <a:cs typeface="Times New Roman" panose="02020603050405020304" pitchFamily="18" charset="0"/>
              </a:rPr>
              <a:t>Edit &amp; Manage Citation(s) </a:t>
            </a:r>
          </a:p>
          <a:p>
            <a:pPr marL="0" indent="0" algn="l" rtl="0">
              <a:buNone/>
            </a:pPr>
            <a:endParaRPr lang="ar-SA"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802" y="3996035"/>
            <a:ext cx="8069108" cy="1272447"/>
          </a:xfrm>
          <a:prstGeom prst="rect">
            <a:avLst/>
          </a:prstGeom>
        </p:spPr>
      </p:pic>
    </p:spTree>
    <p:extLst>
      <p:ext uri="{BB962C8B-B14F-4D97-AF65-F5344CB8AC3E}">
        <p14:creationId xmlns:p14="http://schemas.microsoft.com/office/powerpoint/2010/main" val="4092031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3640" y="566670"/>
            <a:ext cx="9182636" cy="5718220"/>
          </a:xfrm>
        </p:spPr>
      </p:pic>
    </p:spTree>
    <p:extLst>
      <p:ext uri="{BB962C8B-B14F-4D97-AF65-F5344CB8AC3E}">
        <p14:creationId xmlns:p14="http://schemas.microsoft.com/office/powerpoint/2010/main" val="3930480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normAutofit/>
          </a:bodyPr>
          <a:lstStyle/>
          <a:p>
            <a:pPr algn="l" rtl="0"/>
            <a:r>
              <a:rPr lang="en-US" sz="2600" b="1" dirty="0">
                <a:latin typeface="Times New Roman" panose="02020603050405020304" pitchFamily="18" charset="0"/>
                <a:cs typeface="Times New Roman" panose="02020603050405020304" pitchFamily="18" charset="0"/>
              </a:rPr>
              <a:t>Changing the citation format </a:t>
            </a:r>
            <a:endParaRPr lang="en-US" sz="2600" b="1" dirty="0" smtClean="0">
              <a:latin typeface="Times New Roman" panose="02020603050405020304" pitchFamily="18" charset="0"/>
              <a:cs typeface="Times New Roman" panose="02020603050405020304" pitchFamily="18" charset="0"/>
            </a:endParaRPr>
          </a:p>
          <a:p>
            <a:pPr marL="0" indent="0" algn="l" rtl="0">
              <a:buNone/>
            </a:pPr>
            <a:r>
              <a:rPr lang="en-US" sz="2600" dirty="0" smtClean="0">
                <a:latin typeface="Times New Roman" panose="02020603050405020304" pitchFamily="18" charset="0"/>
                <a:cs typeface="Times New Roman" panose="02020603050405020304" pitchFamily="18" charset="0"/>
              </a:rPr>
              <a:t>     - Right-click </a:t>
            </a:r>
            <a:r>
              <a:rPr lang="en-US" sz="2600" dirty="0">
                <a:latin typeface="Times New Roman" panose="02020603050405020304" pitchFamily="18" charset="0"/>
                <a:cs typeface="Times New Roman" panose="02020603050405020304" pitchFamily="18" charset="0"/>
              </a:rPr>
              <a:t>on the citation you have just inserted, </a:t>
            </a:r>
            <a:endParaRPr lang="en-US" sz="2600" dirty="0" smtClean="0">
              <a:latin typeface="Times New Roman" panose="02020603050405020304" pitchFamily="18" charset="0"/>
              <a:cs typeface="Times New Roman" panose="02020603050405020304" pitchFamily="18" charset="0"/>
            </a:endParaRPr>
          </a:p>
          <a:p>
            <a:pPr marL="0" indent="0" algn="l" rtl="0">
              <a:buNone/>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 go </a:t>
            </a:r>
            <a:r>
              <a:rPr lang="en-US" sz="2600" dirty="0">
                <a:latin typeface="Times New Roman" panose="02020603050405020304" pitchFamily="18" charset="0"/>
                <a:cs typeface="Times New Roman" panose="02020603050405020304" pitchFamily="18" charset="0"/>
              </a:rPr>
              <a:t>to </a:t>
            </a:r>
            <a:r>
              <a:rPr lang="en-US" sz="2600" b="1" dirty="0">
                <a:latin typeface="Times New Roman" panose="02020603050405020304" pitchFamily="18" charset="0"/>
                <a:cs typeface="Times New Roman" panose="02020603050405020304" pitchFamily="18" charset="0"/>
              </a:rPr>
              <a:t>Edit Citation(s) </a:t>
            </a:r>
            <a:endParaRPr lang="en-US" sz="2600" dirty="0">
              <a:latin typeface="Times New Roman" panose="02020603050405020304" pitchFamily="18" charset="0"/>
              <a:cs typeface="Times New Roman" panose="02020603050405020304" pitchFamily="18" charset="0"/>
            </a:endParaRPr>
          </a:p>
          <a:p>
            <a:pPr marL="0" indent="0" algn="l" rtl="0">
              <a:buNone/>
            </a:pPr>
            <a:r>
              <a:rPr lang="en-US" sz="2600" dirty="0" smtClean="0">
                <a:latin typeface="Times New Roman" panose="02020603050405020304" pitchFamily="18" charset="0"/>
                <a:cs typeface="Times New Roman" panose="02020603050405020304" pitchFamily="18" charset="0"/>
              </a:rPr>
              <a:t>     - select </a:t>
            </a:r>
            <a:r>
              <a:rPr lang="en-US" sz="2600" b="1" dirty="0" smtClean="0">
                <a:latin typeface="Times New Roman" panose="02020603050405020304" pitchFamily="18" charset="0"/>
                <a:cs typeface="Times New Roman" panose="02020603050405020304" pitchFamily="18" charset="0"/>
              </a:rPr>
              <a:t>Display </a:t>
            </a:r>
            <a:r>
              <a:rPr lang="en-US" sz="2600" b="1" dirty="0">
                <a:latin typeface="Times New Roman" panose="02020603050405020304" pitchFamily="18" charset="0"/>
                <a:cs typeface="Times New Roman" panose="02020603050405020304" pitchFamily="18" charset="0"/>
              </a:rPr>
              <a:t>as: </a:t>
            </a:r>
            <a:r>
              <a:rPr lang="en-US" sz="2600" b="1" dirty="0" smtClean="0">
                <a:latin typeface="Times New Roman" panose="02020603050405020304" pitchFamily="18" charset="0"/>
                <a:cs typeface="Times New Roman" panose="02020603050405020304" pitchFamily="18" charset="0"/>
              </a:rPr>
              <a:t>Year </a:t>
            </a:r>
            <a:r>
              <a:rPr lang="en-US" sz="2600" dirty="0" smtClean="0">
                <a:latin typeface="Times New Roman" panose="02020603050405020304" pitchFamily="18" charset="0"/>
                <a:cs typeface="Times New Roman" panose="02020603050405020304" pitchFamily="18" charset="0"/>
              </a:rPr>
              <a:t>…..</a:t>
            </a:r>
            <a:r>
              <a:rPr lang="en-US" sz="2600" dirty="0" err="1" smtClean="0">
                <a:latin typeface="Times New Roman" panose="02020603050405020304" pitchFamily="18" charset="0"/>
                <a:cs typeface="Times New Roman" panose="02020603050405020304" pitchFamily="18" charset="0"/>
              </a:rPr>
              <a:t>etc</a:t>
            </a:r>
            <a:endParaRPr lang="en-US" sz="2600" dirty="0" smtClean="0">
              <a:latin typeface="Times New Roman" panose="02020603050405020304" pitchFamily="18" charset="0"/>
              <a:cs typeface="Times New Roman" panose="02020603050405020304" pitchFamily="18" charset="0"/>
            </a:endParaRPr>
          </a:p>
          <a:p>
            <a:pPr marL="0" indent="0" algn="l" rtl="0">
              <a:buNone/>
            </a:pPr>
            <a:r>
              <a:rPr lang="en-US" sz="2600" dirty="0" smtClean="0">
                <a:latin typeface="Times New Roman" panose="02020603050405020304" pitchFamily="18" charset="0"/>
                <a:cs typeface="Times New Roman" panose="02020603050405020304" pitchFamily="18" charset="0"/>
              </a:rPr>
              <a:t> </a:t>
            </a:r>
            <a:endParaRPr lang="ar-SA"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82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213" y="962853"/>
            <a:ext cx="8596668" cy="4459153"/>
          </a:xfrm>
        </p:spPr>
        <p:txBody>
          <a:bodyPr>
            <a:noAutofit/>
          </a:bodyPr>
          <a:lstStyle/>
          <a:p>
            <a:pPr marL="0" indent="0" algn="l" rtl="0">
              <a:buNone/>
            </a:pPr>
            <a:r>
              <a:rPr lang="en-US" sz="2600" dirty="0">
                <a:latin typeface="Times New Roman" panose="02020603050405020304" pitchFamily="18" charset="0"/>
                <a:cs typeface="Times New Roman" panose="02020603050405020304" pitchFamily="18" charset="0"/>
              </a:rPr>
              <a:t>The main functions of such programs are: </a:t>
            </a:r>
            <a:endParaRPr lang="en-US" sz="2600" dirty="0" smtClean="0">
              <a:latin typeface="Times New Roman" panose="02020603050405020304" pitchFamily="18" charset="0"/>
              <a:cs typeface="Times New Roman" panose="02020603050405020304" pitchFamily="18" charset="0"/>
            </a:endParaRPr>
          </a:p>
          <a:p>
            <a:pPr marL="0" indent="0" algn="l" rtl="0">
              <a:buNone/>
            </a:pPr>
            <a:endParaRPr lang="en-US" sz="2600" dirty="0">
              <a:latin typeface="Times New Roman" panose="02020603050405020304" pitchFamily="18" charset="0"/>
              <a:cs typeface="Times New Roman" panose="02020603050405020304" pitchFamily="18" charset="0"/>
            </a:endParaRPr>
          </a:p>
          <a:p>
            <a:pPr algn="l" rtl="0"/>
            <a:r>
              <a:rPr lang="en-US" sz="2600" dirty="0" smtClean="0">
                <a:latin typeface="Times New Roman" panose="02020603050405020304" pitchFamily="18" charset="0"/>
                <a:cs typeface="Times New Roman" panose="02020603050405020304" pitchFamily="18" charset="0"/>
              </a:rPr>
              <a:t>Maintenance </a:t>
            </a:r>
            <a:r>
              <a:rPr lang="en-US" sz="2600" dirty="0">
                <a:latin typeface="Times New Roman" panose="02020603050405020304" pitchFamily="18" charset="0"/>
                <a:cs typeface="Times New Roman" panose="02020603050405020304" pitchFamily="18" charset="0"/>
              </a:rPr>
              <a:t>of a personal database of references. </a:t>
            </a:r>
          </a:p>
          <a:p>
            <a:pPr algn="l" rtl="0"/>
            <a:r>
              <a:rPr lang="en-US" sz="2600" dirty="0" smtClean="0">
                <a:latin typeface="Times New Roman" panose="02020603050405020304" pitchFamily="18" charset="0"/>
                <a:cs typeface="Times New Roman" panose="02020603050405020304" pitchFamily="18" charset="0"/>
              </a:rPr>
              <a:t>Downloading </a:t>
            </a:r>
            <a:r>
              <a:rPr lang="en-US" sz="2600" dirty="0">
                <a:latin typeface="Times New Roman" panose="02020603050405020304" pitchFamily="18" charset="0"/>
                <a:cs typeface="Times New Roman" panose="02020603050405020304" pitchFamily="18" charset="0"/>
              </a:rPr>
              <a:t>references from other databases. </a:t>
            </a:r>
          </a:p>
          <a:p>
            <a:pPr algn="l" rtl="0"/>
            <a:r>
              <a:rPr lang="en-US" sz="2600" dirty="0" smtClean="0">
                <a:latin typeface="Times New Roman" panose="02020603050405020304" pitchFamily="18" charset="0"/>
                <a:cs typeface="Times New Roman" panose="02020603050405020304" pitchFamily="18" charset="0"/>
              </a:rPr>
              <a:t>Using </a:t>
            </a:r>
            <a:r>
              <a:rPr lang="en-US" sz="2600" dirty="0">
                <a:latin typeface="Times New Roman" panose="02020603050405020304" pitchFamily="18" charset="0"/>
                <a:cs typeface="Times New Roman" panose="02020603050405020304" pitchFamily="18" charset="0"/>
              </a:rPr>
              <a:t>the personal database to insert references in word-processed documents. </a:t>
            </a:r>
          </a:p>
          <a:p>
            <a:pPr algn="l" rtl="0"/>
            <a:r>
              <a:rPr lang="en-US" sz="2600" dirty="0">
                <a:latin typeface="Times New Roman" panose="02020603050405020304" pitchFamily="18" charset="0"/>
                <a:cs typeface="Times New Roman" panose="02020603050405020304" pitchFamily="18" charset="0"/>
              </a:rPr>
              <a:t>Generating a bibliography in</a:t>
            </a:r>
            <a:r>
              <a:rPr lang="en-AU" sz="2600" dirty="0">
                <a:latin typeface="Times New Roman" panose="02020603050405020304" pitchFamily="18" charset="0"/>
                <a:cs typeface="Times New Roman" panose="02020603050405020304" pitchFamily="18" charset="0"/>
              </a:rPr>
              <a:t> many different styles, such as Harvard, APA, or Vancouver. </a:t>
            </a:r>
          </a:p>
          <a:p>
            <a:pPr marL="0" indent="0" algn="l" rtl="0">
              <a:buNone/>
            </a:pPr>
            <a:endParaRPr lang="en-US" sz="2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884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Deleting citations </a:t>
            </a:r>
            <a:endParaRPr lang="ar-SA"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l" rtl="0"/>
            <a:r>
              <a:rPr lang="en-US" sz="2600" dirty="0">
                <a:latin typeface="Times New Roman" panose="02020603050405020304" pitchFamily="18" charset="0"/>
                <a:cs typeface="Times New Roman" panose="02020603050405020304" pitchFamily="18" charset="0"/>
              </a:rPr>
              <a:t>Click on the citation </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then click the </a:t>
            </a:r>
            <a:r>
              <a:rPr lang="en-US" sz="2600" b="1" dirty="0">
                <a:latin typeface="Times New Roman" panose="02020603050405020304" pitchFamily="18" charset="0"/>
                <a:cs typeface="Times New Roman" panose="02020603050405020304" pitchFamily="18" charset="0"/>
              </a:rPr>
              <a:t>Edit &amp; Manage Citations </a:t>
            </a:r>
            <a:r>
              <a:rPr lang="en-US" sz="2600" dirty="0">
                <a:latin typeface="Times New Roman" panose="02020603050405020304" pitchFamily="18" charset="0"/>
                <a:cs typeface="Times New Roman" panose="02020603050405020304" pitchFamily="18" charset="0"/>
              </a:rPr>
              <a:t>button</a:t>
            </a:r>
            <a:r>
              <a:rPr lang="en-US" dirty="0" smtClean="0"/>
              <a:t>.</a:t>
            </a:r>
          </a:p>
          <a:p>
            <a:pPr marL="0" indent="0" algn="l" rtl="0">
              <a:buNone/>
            </a:pPr>
            <a:r>
              <a:rPr lang="en-US" dirty="0" smtClean="0"/>
              <a:t> </a:t>
            </a:r>
            <a:endParaRPr lang="ar-S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738" y="3798047"/>
            <a:ext cx="6731648" cy="2109695"/>
          </a:xfrm>
          <a:prstGeom prst="rect">
            <a:avLst/>
          </a:prstGeom>
        </p:spPr>
      </p:pic>
    </p:spTree>
    <p:extLst>
      <p:ext uri="{BB962C8B-B14F-4D97-AF65-F5344CB8AC3E}">
        <p14:creationId xmlns:p14="http://schemas.microsoft.com/office/powerpoint/2010/main" val="3647626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Formatting References in a Numbered Style </a:t>
            </a:r>
            <a:endParaRPr lang="ar-SA"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l" rtl="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Use </a:t>
            </a:r>
            <a:r>
              <a:rPr lang="en-US" dirty="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Styles Manager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a:t>
            </a:r>
            <a:r>
              <a:rPr lang="en-US" dirty="0" smtClean="0">
                <a:latin typeface="Times New Roman" panose="02020603050405020304" pitchFamily="18" charset="0"/>
                <a:cs typeface="Times New Roman" panose="02020603050405020304" pitchFamily="18" charset="0"/>
              </a:rPr>
              <a:t>select </a:t>
            </a:r>
            <a:r>
              <a:rPr lang="en-US" i="1" dirty="0" smtClean="0">
                <a:latin typeface="Times New Roman" panose="02020603050405020304" pitchFamily="18" charset="0"/>
                <a:cs typeface="Times New Roman" panose="02020603050405020304" pitchFamily="18" charset="0"/>
              </a:rPr>
              <a:t>Numbered  </a:t>
            </a:r>
            <a:r>
              <a:rPr lang="en-US" dirty="0" smtClean="0">
                <a:latin typeface="Times New Roman" panose="02020603050405020304" pitchFamily="18" charset="0"/>
                <a:cs typeface="Times New Roman" panose="02020603050405020304" pitchFamily="18" charset="0"/>
              </a:rPr>
              <a:t>style: </a:t>
            </a:r>
            <a:endParaRPr lang="ar-SA"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77" y="3661120"/>
            <a:ext cx="8604553" cy="2163049"/>
          </a:xfrm>
          <a:prstGeom prst="rect">
            <a:avLst/>
          </a:prstGeom>
        </p:spPr>
      </p:pic>
    </p:spTree>
    <p:extLst>
      <p:ext uri="{BB962C8B-B14F-4D97-AF65-F5344CB8AC3E}">
        <p14:creationId xmlns:p14="http://schemas.microsoft.com/office/powerpoint/2010/main" val="2767107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EndNote </a:t>
            </a:r>
            <a:endParaRPr lang="ar-SA" dirty="0"/>
          </a:p>
        </p:txBody>
      </p:sp>
      <p:sp>
        <p:nvSpPr>
          <p:cNvPr id="3" name="Content Placeholder 2"/>
          <p:cNvSpPr>
            <a:spLocks noGrp="1"/>
          </p:cNvSpPr>
          <p:nvPr>
            <p:ph idx="1"/>
          </p:nvPr>
        </p:nvSpPr>
        <p:spPr/>
        <p:txBody>
          <a:bodyPr/>
          <a:lstStyle/>
          <a:p>
            <a:pPr marL="0" indent="0" algn="l" rtl="0">
              <a:buNone/>
            </a:pPr>
            <a:r>
              <a:rPr lang="en-US" sz="2400" dirty="0">
                <a:latin typeface="Times New Roman" panose="02020603050405020304" pitchFamily="18" charset="0"/>
                <a:cs typeface="Times New Roman" panose="02020603050405020304" pitchFamily="18" charset="0"/>
              </a:rPr>
              <a:t>To create a new library:</a:t>
            </a:r>
          </a:p>
          <a:p>
            <a:pPr algn="l" rtl="0"/>
            <a:r>
              <a:rPr lang="en-US" sz="2400" dirty="0">
                <a:latin typeface="Times New Roman" panose="02020603050405020304" pitchFamily="18" charset="0"/>
                <a:cs typeface="Times New Roman" panose="02020603050405020304" pitchFamily="18" charset="0"/>
              </a:rPr>
              <a:t> File menu / New / Enter a name to identify your new </a:t>
            </a:r>
            <a:r>
              <a:rPr lang="en-US" sz="2400" dirty="0" smtClean="0">
                <a:latin typeface="Times New Roman" panose="02020603050405020304" pitchFamily="18" charset="0"/>
                <a:cs typeface="Times New Roman" panose="02020603050405020304" pitchFamily="18" charset="0"/>
              </a:rPr>
              <a:t>library</a:t>
            </a:r>
          </a:p>
          <a:p>
            <a:pPr marL="0" indent="0" algn="l" rtl="0">
              <a:buNone/>
            </a:pPr>
            <a:endParaRPr lang="en-US" dirty="0">
              <a:latin typeface="Times New Roman" panose="02020603050405020304" pitchFamily="18" charset="0"/>
              <a:cs typeface="Times New Roman" panose="02020603050405020304" pitchFamily="18" charset="0"/>
            </a:endParaRPr>
          </a:p>
          <a:p>
            <a:pPr marL="0" indent="0" algn="l" rtl="0">
              <a:buNone/>
            </a:pPr>
            <a:endParaRPr lang="en-US" dirty="0" smtClean="0">
              <a:latin typeface="Times New Roman" panose="02020603050405020304" pitchFamily="18" charset="0"/>
              <a:cs typeface="Times New Roman" panose="02020603050405020304" pitchFamily="18" charset="0"/>
            </a:endParaRPr>
          </a:p>
          <a:p>
            <a:pPr marL="0" indent="0" algn="l" rtl="0">
              <a:buNone/>
            </a:pPr>
            <a:endParaRPr lang="en-US" dirty="0" smtClean="0">
              <a:latin typeface="Times New Roman" panose="02020603050405020304" pitchFamily="18" charset="0"/>
              <a:cs typeface="Times New Roman" panose="02020603050405020304" pitchFamily="18" charset="0"/>
            </a:endParaRPr>
          </a:p>
          <a:p>
            <a:pPr marL="0" indent="0" algn="l" rtl="0">
              <a:buNone/>
            </a:pPr>
            <a:endParaRPr lang="en-US" dirty="0" smtClean="0">
              <a:latin typeface="Times New Roman" panose="02020603050405020304" pitchFamily="18" charset="0"/>
              <a:cs typeface="Times New Roman" panose="02020603050405020304" pitchFamily="18" charset="0"/>
            </a:endParaRPr>
          </a:p>
          <a:p>
            <a:pPr marL="0" indent="0" algn="l" rtl="0">
              <a:buNone/>
            </a:pP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open an exiting library:</a:t>
            </a:r>
          </a:p>
          <a:p>
            <a:pPr algn="l" rtl="0"/>
            <a:r>
              <a:rPr lang="en-US" sz="2400" dirty="0">
                <a:latin typeface="Times New Roman" panose="02020603050405020304" pitchFamily="18" charset="0"/>
                <a:cs typeface="Times New Roman" panose="02020603050405020304" pitchFamily="18" charset="0"/>
              </a:rPr>
              <a:t> File menu / Open library.</a:t>
            </a:r>
          </a:p>
          <a:p>
            <a:pPr marL="0" indent="0" algn="l" rtl="0">
              <a:buNone/>
            </a:pPr>
            <a:endParaRPr lang="en-US" dirty="0">
              <a:latin typeface="Times New Roman" panose="02020603050405020304" pitchFamily="18" charset="0"/>
              <a:cs typeface="Times New Roman" panose="02020603050405020304" pitchFamily="18" charset="0"/>
            </a:endParaRPr>
          </a:p>
          <a:p>
            <a:pPr marL="0" indent="0">
              <a:buNone/>
            </a:pPr>
            <a:endParaRPr lang="ar-S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309" y="3520009"/>
            <a:ext cx="6697015" cy="691383"/>
          </a:xfrm>
          <a:prstGeom prst="rect">
            <a:avLst/>
          </a:prstGeom>
        </p:spPr>
      </p:pic>
    </p:spTree>
    <p:extLst>
      <p:ext uri="{BB962C8B-B14F-4D97-AF65-F5344CB8AC3E}">
        <p14:creationId xmlns:p14="http://schemas.microsoft.com/office/powerpoint/2010/main" val="4050618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866" y="721217"/>
            <a:ext cx="8596668" cy="5217115"/>
          </a:xfrm>
        </p:spPr>
        <p:txBody>
          <a:bodyPr/>
          <a:lstStyle/>
          <a:p>
            <a:pPr marL="0" indent="0" algn="l" rtl="0">
              <a:buNone/>
            </a:pPr>
            <a:r>
              <a:rPr lang="en-US" sz="2400" dirty="0">
                <a:latin typeface="Times New Roman" panose="02020603050405020304" pitchFamily="18" charset="0"/>
                <a:cs typeface="Times New Roman" panose="02020603050405020304" pitchFamily="18" charset="0"/>
              </a:rPr>
              <a:t>The EndNote Library screen is split into three panes: a </a:t>
            </a:r>
            <a:r>
              <a:rPr lang="en-US" sz="2400" b="1" dirty="0">
                <a:latin typeface="Times New Roman" panose="02020603050405020304" pitchFamily="18" charset="0"/>
                <a:cs typeface="Times New Roman" panose="02020603050405020304" pitchFamily="18" charset="0"/>
              </a:rPr>
              <a:t>Reference List </a:t>
            </a:r>
            <a:r>
              <a:rPr lang="en-US" sz="2400" dirty="0">
                <a:latin typeface="Times New Roman" panose="02020603050405020304" pitchFamily="18" charset="0"/>
                <a:cs typeface="Times New Roman" panose="02020603050405020304" pitchFamily="18" charset="0"/>
              </a:rPr>
              <a:t>pane, a </a:t>
            </a:r>
            <a:r>
              <a:rPr lang="en-US" sz="2400" b="1" dirty="0">
                <a:latin typeface="Times New Roman" panose="02020603050405020304" pitchFamily="18" charset="0"/>
                <a:cs typeface="Times New Roman" panose="02020603050405020304" pitchFamily="18" charset="0"/>
              </a:rPr>
              <a:t>Groups </a:t>
            </a:r>
            <a:r>
              <a:rPr lang="en-US" sz="2400" dirty="0">
                <a:latin typeface="Times New Roman" panose="02020603050405020304" pitchFamily="18" charset="0"/>
                <a:cs typeface="Times New Roman" panose="02020603050405020304" pitchFamily="18" charset="0"/>
              </a:rPr>
              <a:t>pane, and a </a:t>
            </a:r>
            <a:r>
              <a:rPr lang="en-US" sz="2400" b="1" dirty="0">
                <a:latin typeface="Times New Roman" panose="02020603050405020304" pitchFamily="18" charset="0"/>
                <a:cs typeface="Times New Roman" panose="02020603050405020304" pitchFamily="18" charset="0"/>
              </a:rPr>
              <a:t>Tab </a:t>
            </a:r>
            <a:r>
              <a:rPr lang="en-US" sz="2400" dirty="0">
                <a:latin typeface="Times New Roman" panose="02020603050405020304" pitchFamily="18" charset="0"/>
                <a:cs typeface="Times New Roman" panose="02020603050405020304" pitchFamily="18" charset="0"/>
              </a:rPr>
              <a:t>pane </a:t>
            </a:r>
            <a:r>
              <a:rPr lang="en-US" sz="2400" dirty="0" smtClean="0">
                <a:latin typeface="Times New Roman" panose="02020603050405020304" pitchFamily="18" charset="0"/>
                <a:cs typeface="Times New Roman" panose="02020603050405020304" pitchFamily="18" charset="0"/>
              </a:rPr>
              <a:t>.</a:t>
            </a:r>
          </a:p>
          <a:p>
            <a:pPr marL="0" indent="0" algn="l" rtl="0">
              <a:buNone/>
            </a:pPr>
            <a:endParaRPr lang="en-US" dirty="0" smtClean="0">
              <a:latin typeface="Times New Roman" panose="02020603050405020304" pitchFamily="18" charset="0"/>
              <a:cs typeface="Times New Roman" panose="02020603050405020304" pitchFamily="18" charset="0"/>
            </a:endParaRPr>
          </a:p>
          <a:p>
            <a:pPr marL="0" indent="0" algn="l" rtl="0">
              <a:buNone/>
            </a:pPr>
            <a:endParaRPr lang="en-US" dirty="0" smtClean="0">
              <a:latin typeface="Times New Roman" panose="02020603050405020304" pitchFamily="18" charset="0"/>
              <a:cs typeface="Times New Roman" panose="02020603050405020304" pitchFamily="18" charset="0"/>
            </a:endParaRPr>
          </a:p>
          <a:p>
            <a:pPr marL="0" indent="0" algn="l" rtl="0">
              <a:buNone/>
            </a:pPr>
            <a:endParaRPr lang="en-US" dirty="0" smtClean="0">
              <a:latin typeface="Times New Roman" panose="02020603050405020304" pitchFamily="18" charset="0"/>
              <a:cs typeface="Times New Roman" panose="02020603050405020304" pitchFamily="18" charset="0"/>
            </a:endParaRPr>
          </a:p>
          <a:p>
            <a:pPr marL="0" indent="0" algn="l" rtl="0">
              <a:buNone/>
            </a:pPr>
            <a:endParaRPr lang="ar-SA"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982" y="2073499"/>
            <a:ext cx="8640867" cy="4082604"/>
          </a:xfrm>
          <a:prstGeom prst="rect">
            <a:avLst/>
          </a:prstGeom>
        </p:spPr>
      </p:pic>
      <p:sp>
        <p:nvSpPr>
          <p:cNvPr id="4" name="Rectangle 3"/>
          <p:cNvSpPr/>
          <p:nvPr/>
        </p:nvSpPr>
        <p:spPr>
          <a:xfrm>
            <a:off x="1171977" y="6353649"/>
            <a:ext cx="7714446" cy="369332"/>
          </a:xfrm>
          <a:prstGeom prst="rect">
            <a:avLst/>
          </a:prstGeom>
        </p:spPr>
        <p:txBody>
          <a:bodyPr wrap="square">
            <a:spAutoFit/>
          </a:bodyPr>
          <a:lstStyle/>
          <a:p>
            <a:r>
              <a:rPr lang="en-US" dirty="0">
                <a:solidFill>
                  <a:schemeClr val="accent2"/>
                </a:solidFill>
                <a:latin typeface="Times New Roman" panose="02020603050405020304" pitchFamily="18" charset="0"/>
                <a:cs typeface="Times New Roman" panose="02020603050405020304" pitchFamily="18" charset="0"/>
              </a:rPr>
              <a:t>We can change the layout by click the layout button  and select what you need.</a:t>
            </a:r>
          </a:p>
        </p:txBody>
      </p:sp>
    </p:spTree>
    <p:extLst>
      <p:ext uri="{BB962C8B-B14F-4D97-AF65-F5344CB8AC3E}">
        <p14:creationId xmlns:p14="http://schemas.microsoft.com/office/powerpoint/2010/main" val="4005775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marL="0" indent="0" algn="l" rtl="0">
              <a:buNone/>
            </a:pPr>
            <a:r>
              <a:rPr lang="en-US" sz="2400" dirty="0" smtClean="0">
                <a:solidFill>
                  <a:srgbClr val="FF0000"/>
                </a:solidFill>
                <a:latin typeface="Times New Roman" panose="02020603050405020304" pitchFamily="18" charset="0"/>
                <a:cs typeface="Times New Roman" panose="02020603050405020304" pitchFamily="18" charset="0"/>
              </a:rPr>
              <a:t>A- </a:t>
            </a:r>
            <a:r>
              <a:rPr lang="en-US" sz="2400" dirty="0" smtClean="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Reference List </a:t>
            </a:r>
            <a:r>
              <a:rPr lang="en-US" sz="2400" dirty="0" smtClean="0">
                <a:latin typeface="Times New Roman" panose="02020603050405020304" pitchFamily="18" charset="0"/>
                <a:cs typeface="Times New Roman" panose="02020603050405020304" pitchFamily="18" charset="0"/>
              </a:rPr>
              <a:t>Pane: </a:t>
            </a:r>
            <a:endParaRPr lang="en-US"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This shows a list of all your references, each displayed as a single line. </a:t>
            </a:r>
          </a:p>
          <a:p>
            <a:pPr algn="l" rtl="0"/>
            <a:r>
              <a:rPr lang="en-US" sz="2400" dirty="0">
                <a:latin typeface="Times New Roman" panose="02020603050405020304" pitchFamily="18" charset="0"/>
                <a:cs typeface="Times New Roman" panose="02020603050405020304" pitchFamily="18" charset="0"/>
              </a:rPr>
              <a:t>You can sort the references by clicking on a column heading. </a:t>
            </a:r>
            <a:endParaRPr lang="en-US" sz="2400" dirty="0" smtClean="0">
              <a:latin typeface="Times New Roman" panose="02020603050405020304" pitchFamily="18" charset="0"/>
              <a:cs typeface="Times New Roman" panose="02020603050405020304" pitchFamily="18" charset="0"/>
            </a:endParaRPr>
          </a:p>
          <a:p>
            <a:pPr marL="0" indent="0" algn="l" rtl="0">
              <a:buNone/>
            </a:pPr>
            <a:r>
              <a:rPr lang="en-US" sz="2400" dirty="0" smtClean="0">
                <a:solidFill>
                  <a:srgbClr val="FF0000"/>
                </a:solidFill>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The </a:t>
            </a:r>
            <a:r>
              <a:rPr lang="en-US" sz="2400" b="1" dirty="0">
                <a:latin typeface="Times New Roman" panose="02020603050405020304" pitchFamily="18" charset="0"/>
                <a:cs typeface="Times New Roman" panose="02020603050405020304" pitchFamily="18" charset="0"/>
              </a:rPr>
              <a:t>Groups </a:t>
            </a:r>
            <a:r>
              <a:rPr lang="en-US" sz="2400" dirty="0" smtClean="0">
                <a:latin typeface="Times New Roman" panose="02020603050405020304" pitchFamily="18" charset="0"/>
                <a:cs typeface="Times New Roman" panose="02020603050405020304" pitchFamily="18" charset="0"/>
              </a:rPr>
              <a:t>Pane: </a:t>
            </a:r>
            <a:endParaRPr lang="en-US"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These are subsets (or folders) of references saved for easy retrieval. Click on the title of a group to see its contents displayed in the Reference List pane. </a:t>
            </a:r>
            <a:endParaRPr lang="en-US" sz="2400" dirty="0" smtClean="0">
              <a:latin typeface="Times New Roman" panose="02020603050405020304" pitchFamily="18" charset="0"/>
              <a:cs typeface="Times New Roman" panose="02020603050405020304" pitchFamily="18" charset="0"/>
            </a:endParaRPr>
          </a:p>
          <a:p>
            <a:pPr marL="0" indent="0" algn="l" rtl="0">
              <a:buNone/>
            </a:pP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0700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marL="0" indent="0" algn="l" rtl="0">
              <a:buNone/>
            </a:pPr>
            <a:r>
              <a:rPr lang="en-US" sz="2400" dirty="0" smtClean="0">
                <a:solidFill>
                  <a:srgbClr val="FF0000"/>
                </a:solidFill>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Tabs</a:t>
            </a:r>
            <a:r>
              <a:rPr lang="en-US" sz="2400" dirty="0" smtClean="0">
                <a:latin typeface="Times New Roman" panose="02020603050405020304" pitchFamily="18" charset="0"/>
                <a:cs typeface="Times New Roman" panose="02020603050405020304" pitchFamily="18" charset="0"/>
              </a:rPr>
              <a:t> Panel displays</a:t>
            </a:r>
            <a:r>
              <a:rPr lang="en-US" sz="2400" dirty="0">
                <a:latin typeface="Times New Roman" panose="02020603050405020304" pitchFamily="18" charset="0"/>
                <a:cs typeface="Times New Roman" panose="02020603050405020304" pitchFamily="18" charset="0"/>
              </a:rPr>
              <a:t>:</a:t>
            </a:r>
          </a:p>
          <a:p>
            <a:pPr algn="l" rtl="0"/>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Reference tab for editing a reference</a:t>
            </a:r>
          </a:p>
          <a:p>
            <a:pPr algn="l" rtl="0"/>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Preview tab for viewing formatted references</a:t>
            </a:r>
          </a:p>
          <a:p>
            <a:pPr algn="l" rtl="0"/>
            <a:r>
              <a:rPr lang="en-US" sz="2400" dirty="0" smtClean="0">
                <a:latin typeface="Times New Roman" panose="02020603050405020304" pitchFamily="18" charset="0"/>
                <a:cs typeface="Times New Roman" panose="02020603050405020304" pitchFamily="18" charset="0"/>
              </a:rPr>
              <a:t>An </a:t>
            </a:r>
            <a:r>
              <a:rPr lang="en-US" sz="2400" dirty="0">
                <a:latin typeface="Times New Roman" panose="02020603050405020304" pitchFamily="18" charset="0"/>
                <a:cs typeface="Times New Roman" panose="02020603050405020304" pitchFamily="18" charset="0"/>
              </a:rPr>
              <a:t>Attached PDFs tab for viewing PDF files</a:t>
            </a:r>
          </a:p>
          <a:p>
            <a:pPr algn="l" rtl="0"/>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paper clip icon for attaching files to a </a:t>
            </a:r>
            <a:r>
              <a:rPr lang="en-US" sz="2400" dirty="0" smtClean="0">
                <a:latin typeface="Times New Roman" panose="02020603050405020304" pitchFamily="18" charset="0"/>
                <a:cs typeface="Times New Roman" panose="02020603050405020304" pitchFamily="18" charset="0"/>
              </a:rPr>
              <a:t>reference</a:t>
            </a:r>
          </a:p>
          <a:p>
            <a:pPr algn="l" rtl="0"/>
            <a:endParaRPr lang="en-US" dirty="0">
              <a:latin typeface="Times New Roman" panose="02020603050405020304" pitchFamily="18" charset="0"/>
              <a:cs typeface="Times New Roman" panose="02020603050405020304" pitchFamily="18" charset="0"/>
            </a:endParaRPr>
          </a:p>
          <a:p>
            <a:pPr algn="l" rtl="0"/>
            <a:endParaRPr lang="ar-SA"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1099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More about EndNote libraries 	</a:t>
            </a:r>
            <a:br>
              <a:rPr lang="en-US" sz="3200" dirty="0">
                <a:latin typeface="Times New Roman" panose="02020603050405020304" pitchFamily="18" charset="0"/>
                <a:cs typeface="Times New Roman" panose="02020603050405020304" pitchFamily="18" charset="0"/>
              </a:rPr>
            </a:br>
            <a:endParaRPr lang="ar-SA"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l" rtl="0"/>
            <a:r>
              <a:rPr lang="en-US" sz="2600" dirty="0">
                <a:latin typeface="Times New Roman" panose="02020603050405020304" pitchFamily="18" charset="0"/>
                <a:cs typeface="Times New Roman" panose="02020603050405020304" pitchFamily="18" charset="0"/>
              </a:rPr>
              <a:t>The file extension .</a:t>
            </a:r>
            <a:r>
              <a:rPr lang="en-US" sz="2600" b="1" dirty="0" err="1">
                <a:latin typeface="Times New Roman" panose="02020603050405020304" pitchFamily="18" charset="0"/>
                <a:cs typeface="Times New Roman" panose="02020603050405020304" pitchFamily="18" charset="0"/>
              </a:rPr>
              <a:t>enl</a:t>
            </a:r>
            <a:r>
              <a:rPr lang="en-US" sz="2600" b="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stands for EndNote Library. A library is just a </a:t>
            </a:r>
            <a:r>
              <a:rPr lang="en-US" sz="2600" dirty="0" smtClean="0">
                <a:latin typeface="Times New Roman" panose="02020603050405020304" pitchFamily="18" charset="0"/>
                <a:cs typeface="Times New Roman" panose="02020603050405020304" pitchFamily="18" charset="0"/>
              </a:rPr>
              <a:t>file </a:t>
            </a:r>
            <a:r>
              <a:rPr lang="en-US" sz="2600" dirty="0">
                <a:latin typeface="Times New Roman" panose="02020603050405020304" pitchFamily="18" charset="0"/>
                <a:cs typeface="Times New Roman" panose="02020603050405020304" pitchFamily="18" charset="0"/>
              </a:rPr>
              <a:t>like any other file. It can be copied, renamed, deleted, moved to another folder or compressed. 	</a:t>
            </a:r>
            <a:endParaRPr lang="en-US" sz="2600" dirty="0" smtClean="0">
              <a:latin typeface="Times New Roman" panose="02020603050405020304" pitchFamily="18" charset="0"/>
              <a:cs typeface="Times New Roman" panose="02020603050405020304" pitchFamily="18" charset="0"/>
            </a:endParaRPr>
          </a:p>
          <a:p>
            <a:pPr marL="0" indent="0" algn="l" rtl="0">
              <a:buNone/>
            </a:pPr>
            <a:endParaRPr lang="en-US" sz="2600" dirty="0" smtClean="0">
              <a:latin typeface="Times New Roman" panose="02020603050405020304" pitchFamily="18" charset="0"/>
              <a:cs typeface="Times New Roman" panose="02020603050405020304" pitchFamily="18" charset="0"/>
            </a:endParaRPr>
          </a:p>
          <a:p>
            <a:pPr algn="l" rtl="0"/>
            <a:r>
              <a:rPr lang="en-US" sz="2600" dirty="0">
                <a:latin typeface="Times New Roman" panose="02020603050405020304" pitchFamily="18" charset="0"/>
                <a:cs typeface="Times New Roman" panose="02020603050405020304" pitchFamily="18" charset="0"/>
              </a:rPr>
              <a:t>When EndNote creates the library, it will also create a </a:t>
            </a:r>
            <a:r>
              <a:rPr lang="en-US" sz="2600" b="1" dirty="0">
                <a:latin typeface="Times New Roman" panose="02020603050405020304" pitchFamily="18" charset="0"/>
                <a:cs typeface="Times New Roman" panose="02020603050405020304" pitchFamily="18" charset="0"/>
              </a:rPr>
              <a:t>.DATA folder </a:t>
            </a:r>
            <a:r>
              <a:rPr lang="en-US" sz="2600" dirty="0">
                <a:latin typeface="Times New Roman" panose="02020603050405020304" pitchFamily="18" charset="0"/>
                <a:cs typeface="Times New Roman" panose="02020603050405020304" pitchFamily="18" charset="0"/>
              </a:rPr>
              <a:t>which contains various files connected with the library </a:t>
            </a:r>
            <a:r>
              <a:rPr lang="en-US" sz="2600" dirty="0" smtClean="0">
                <a:latin typeface="Times New Roman" panose="02020603050405020304" pitchFamily="18" charset="0"/>
                <a:cs typeface="Times New Roman" panose="02020603050405020304" pitchFamily="18" charset="0"/>
              </a:rPr>
              <a:t>.</a:t>
            </a:r>
          </a:p>
          <a:p>
            <a:pPr marL="0" indent="0" algn="l" rtl="0">
              <a:buNone/>
            </a:pPr>
            <a:r>
              <a:rPr lang="en-US" sz="2600" dirty="0">
                <a:latin typeface="Times New Roman" panose="02020603050405020304" pitchFamily="18" charset="0"/>
                <a:cs typeface="Times New Roman" panose="02020603050405020304" pitchFamily="18" charset="0"/>
              </a:rPr>
              <a:t>	</a:t>
            </a:r>
          </a:p>
          <a:p>
            <a:pPr marL="0" indent="0" algn="l" rtl="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163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Inputting </a:t>
            </a:r>
            <a:r>
              <a:rPr lang="en-US" sz="3200" dirty="0" smtClean="0">
                <a:latin typeface="Times New Roman" panose="02020603050405020304" pitchFamily="18" charset="0"/>
                <a:cs typeface="Times New Roman" panose="02020603050405020304" pitchFamily="18" charset="0"/>
              </a:rPr>
              <a:t>References </a:t>
            </a:r>
            <a:r>
              <a:rPr lang="en-US" sz="3200" dirty="0" smtClean="0">
                <a:solidFill>
                  <a:srgbClr val="92D050"/>
                </a:solidFill>
                <a:latin typeface="Times New Roman" panose="02020603050405020304" pitchFamily="18" charset="0"/>
                <a:cs typeface="Times New Roman" panose="02020603050405020304" pitchFamily="18" charset="0"/>
              </a:rPr>
              <a:t>Manually</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endParaRPr lang="ar-SA"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51576" y="1700011"/>
            <a:ext cx="8596668" cy="5061397"/>
          </a:xfrm>
        </p:spPr>
        <p:txBody>
          <a:bodyPr>
            <a:normAutofit fontScale="92500" lnSpcReduction="20000"/>
          </a:bodyPr>
          <a:lstStyle/>
          <a:p>
            <a:pPr marL="0" indent="0" algn="l" rtl="0">
              <a:buNone/>
            </a:pPr>
            <a:r>
              <a:rPr lang="en-US" sz="2600" dirty="0" smtClean="0">
                <a:latin typeface="Times New Roman" panose="02020603050405020304" pitchFamily="18" charset="0"/>
                <a:cs typeface="Times New Roman" panose="02020603050405020304" pitchFamily="18" charset="0"/>
              </a:rPr>
              <a:t>Click </a:t>
            </a:r>
            <a:r>
              <a:rPr lang="en-US" sz="2600" dirty="0">
                <a:latin typeface="Times New Roman" panose="02020603050405020304" pitchFamily="18" charset="0"/>
                <a:cs typeface="Times New Roman" panose="02020603050405020304" pitchFamily="18" charset="0"/>
              </a:rPr>
              <a:t>on the </a:t>
            </a:r>
            <a:r>
              <a:rPr lang="en-US" sz="2600" b="1" dirty="0">
                <a:latin typeface="Times New Roman" panose="02020603050405020304" pitchFamily="18" charset="0"/>
                <a:cs typeface="Times New Roman" panose="02020603050405020304" pitchFamily="18" charset="0"/>
              </a:rPr>
              <a:t>New Reference </a:t>
            </a:r>
            <a:r>
              <a:rPr lang="en-US" sz="2600" dirty="0">
                <a:latin typeface="Times New Roman" panose="02020603050405020304" pitchFamily="18" charset="0"/>
                <a:cs typeface="Times New Roman" panose="02020603050405020304" pitchFamily="18" charset="0"/>
              </a:rPr>
              <a:t>button on the library toolbar. You should now see a New Reference </a:t>
            </a:r>
            <a:r>
              <a:rPr lang="en-US" sz="2600" dirty="0" smtClean="0">
                <a:latin typeface="Times New Roman" panose="02020603050405020304" pitchFamily="18" charset="0"/>
                <a:cs typeface="Times New Roman" panose="02020603050405020304" pitchFamily="18" charset="0"/>
              </a:rPr>
              <a:t>window</a:t>
            </a:r>
          </a:p>
          <a:p>
            <a:pPr marL="0" indent="0" algn="l" rtl="0">
              <a:buNone/>
            </a:pPr>
            <a:endParaRPr lang="en-US" dirty="0" smtClean="0">
              <a:latin typeface="Times New Roman" panose="02020603050405020304" pitchFamily="18" charset="0"/>
              <a:cs typeface="Times New Roman" panose="02020603050405020304" pitchFamily="18" charset="0"/>
            </a:endParaRPr>
          </a:p>
          <a:p>
            <a:pPr marL="0" indent="0" algn="l" rtl="0">
              <a:buNone/>
            </a:pPr>
            <a:endParaRPr lang="en-US" dirty="0">
              <a:latin typeface="Times New Roman" panose="02020603050405020304" pitchFamily="18" charset="0"/>
              <a:cs typeface="Times New Roman" panose="02020603050405020304" pitchFamily="18" charset="0"/>
            </a:endParaRPr>
          </a:p>
          <a:p>
            <a:pPr marL="0" indent="0" algn="l" rtl="0">
              <a:buNone/>
            </a:pPr>
            <a:endParaRPr lang="en-US" dirty="0">
              <a:latin typeface="Times New Roman" panose="02020603050405020304" pitchFamily="18" charset="0"/>
              <a:cs typeface="Times New Roman" panose="02020603050405020304" pitchFamily="18" charset="0"/>
            </a:endParaRPr>
          </a:p>
          <a:p>
            <a:pPr marL="0" indent="0" algn="l" rtl="0">
              <a:buNone/>
            </a:pPr>
            <a:endParaRPr lang="en-US" dirty="0" smtClean="0">
              <a:latin typeface="Times New Roman" panose="02020603050405020304" pitchFamily="18" charset="0"/>
              <a:cs typeface="Times New Roman" panose="02020603050405020304" pitchFamily="18" charset="0"/>
            </a:endParaRPr>
          </a:p>
          <a:p>
            <a:pPr marL="0" indent="0" algn="l" rtl="0">
              <a:buNone/>
            </a:pPr>
            <a:endParaRPr lang="en-US" dirty="0">
              <a:latin typeface="Times New Roman" panose="02020603050405020304" pitchFamily="18" charset="0"/>
              <a:cs typeface="Times New Roman" panose="02020603050405020304" pitchFamily="18" charset="0"/>
            </a:endParaRPr>
          </a:p>
          <a:p>
            <a:pPr marL="0" indent="0" algn="l" rtl="0">
              <a:buNone/>
            </a:pPr>
            <a:endParaRPr lang="en-US" dirty="0" smtClean="0">
              <a:latin typeface="Times New Roman" panose="02020603050405020304" pitchFamily="18" charset="0"/>
              <a:cs typeface="Times New Roman" panose="02020603050405020304" pitchFamily="18" charset="0"/>
            </a:endParaRPr>
          </a:p>
          <a:p>
            <a:pPr marL="0" indent="0" algn="l" rtl="0">
              <a:buNone/>
            </a:pPr>
            <a:endParaRPr lang="en-US" dirty="0">
              <a:latin typeface="Times New Roman" panose="02020603050405020304" pitchFamily="18" charset="0"/>
              <a:cs typeface="Times New Roman" panose="02020603050405020304" pitchFamily="18" charset="0"/>
            </a:endParaRPr>
          </a:p>
          <a:p>
            <a:pPr marL="0" indent="0" algn="l" rtl="0">
              <a:buNone/>
            </a:pPr>
            <a:endParaRPr lang="en-US" dirty="0" smtClean="0">
              <a:latin typeface="Times New Roman" panose="02020603050405020304" pitchFamily="18" charset="0"/>
              <a:cs typeface="Times New Roman" panose="02020603050405020304" pitchFamily="18" charset="0"/>
            </a:endParaRPr>
          </a:p>
          <a:p>
            <a:pPr marL="0" indent="0" algn="l" rtl="0">
              <a:buNone/>
            </a:pPr>
            <a:endParaRPr lang="en-US" dirty="0" smtClean="0">
              <a:latin typeface="Times New Roman" panose="02020603050405020304" pitchFamily="18" charset="0"/>
              <a:cs typeface="Times New Roman" panose="02020603050405020304" pitchFamily="18" charset="0"/>
            </a:endParaRPr>
          </a:p>
          <a:p>
            <a:pPr marL="0" indent="0" algn="ctr" rtl="0">
              <a:buNone/>
            </a:pPr>
            <a:r>
              <a:rPr lang="en-US" dirty="0" smtClean="0">
                <a:latin typeface="Times New Roman" panose="02020603050405020304" pitchFamily="18" charset="0"/>
                <a:cs typeface="Times New Roman" panose="02020603050405020304" pitchFamily="18" charset="0"/>
              </a:rPr>
              <a:t>Note </a:t>
            </a:r>
            <a:r>
              <a:rPr lang="en-US" dirty="0">
                <a:latin typeface="Times New Roman" panose="02020603050405020304" pitchFamily="18" charset="0"/>
                <a:cs typeface="Times New Roman" panose="02020603050405020304" pitchFamily="18" charset="0"/>
              </a:rPr>
              <a:t>that </a:t>
            </a:r>
            <a:r>
              <a:rPr lang="en-US" b="1" dirty="0">
                <a:latin typeface="Times New Roman" panose="02020603050405020304" pitchFamily="18" charset="0"/>
                <a:cs typeface="Times New Roman" panose="02020603050405020304" pitchFamily="18" charset="0"/>
              </a:rPr>
              <a:t>Journal Article </a:t>
            </a:r>
            <a:r>
              <a:rPr lang="en-US" dirty="0">
                <a:latin typeface="Times New Roman" panose="02020603050405020304" pitchFamily="18" charset="0"/>
                <a:cs typeface="Times New Roman" panose="02020603050405020304" pitchFamily="18" charset="0"/>
              </a:rPr>
              <a:t>is the default </a:t>
            </a:r>
            <a:r>
              <a:rPr lang="en-US" b="1" dirty="0">
                <a:latin typeface="Times New Roman" panose="02020603050405020304" pitchFamily="18" charset="0"/>
                <a:cs typeface="Times New Roman" panose="02020603050405020304" pitchFamily="18" charset="0"/>
              </a:rPr>
              <a:t>Reference Type </a:t>
            </a:r>
            <a:endParaRPr lang="en-US" dirty="0" smtClean="0">
              <a:latin typeface="Times New Roman" panose="02020603050405020304" pitchFamily="18" charset="0"/>
              <a:cs typeface="Times New Roman" panose="02020603050405020304" pitchFamily="18" charset="0"/>
            </a:endParaRPr>
          </a:p>
          <a:p>
            <a:pPr marL="0" indent="0" algn="l" rtl="0">
              <a:buNone/>
            </a:pPr>
            <a:endParaRPr lang="en-US" dirty="0" smtClean="0">
              <a:latin typeface="Times New Roman" panose="02020603050405020304" pitchFamily="18" charset="0"/>
              <a:cs typeface="Times New Roman" panose="02020603050405020304" pitchFamily="18" charset="0"/>
            </a:endParaRPr>
          </a:p>
          <a:p>
            <a:pPr marL="0" indent="0" algn="l" rtl="0">
              <a:buNone/>
            </a:pPr>
            <a:r>
              <a:rPr lang="en-US" dirty="0" smtClean="0">
                <a:latin typeface="Times New Roman" panose="02020603050405020304" pitchFamily="18" charset="0"/>
                <a:cs typeface="Times New Roman" panose="02020603050405020304" pitchFamily="18" charset="0"/>
              </a:rPr>
              <a:t> </a:t>
            </a:r>
            <a:endParaRPr lang="ar-SA"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6" y="2640170"/>
            <a:ext cx="6632739" cy="59242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676" y="3232597"/>
            <a:ext cx="6632739" cy="1738647"/>
          </a:xfrm>
          <a:prstGeom prst="rect">
            <a:avLst/>
          </a:prstGeom>
        </p:spPr>
      </p:pic>
    </p:spTree>
    <p:extLst>
      <p:ext uri="{BB962C8B-B14F-4D97-AF65-F5344CB8AC3E}">
        <p14:creationId xmlns:p14="http://schemas.microsoft.com/office/powerpoint/2010/main" val="4186864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مدني">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999</TotalTime>
  <Words>1079</Words>
  <Application>Microsoft Office PowerPoint</Application>
  <PresentationFormat>مخصص</PresentationFormat>
  <Paragraphs>137</Paragraphs>
  <Slides>31</Slides>
  <Notes>0</Notes>
  <HiddenSlides>0</HiddenSlides>
  <MMClips>0</MMClips>
  <ScaleCrop>false</ScaleCrop>
  <HeadingPairs>
    <vt:vector size="4" baseType="variant">
      <vt:variant>
        <vt:lpstr>نسق</vt:lpstr>
      </vt:variant>
      <vt:variant>
        <vt:i4>1</vt:i4>
      </vt:variant>
      <vt:variant>
        <vt:lpstr>عناوين الشرائح</vt:lpstr>
      </vt:variant>
      <vt:variant>
        <vt:i4>31</vt:i4>
      </vt:variant>
    </vt:vector>
  </HeadingPairs>
  <TitlesOfParts>
    <vt:vector size="32" baseType="lpstr">
      <vt:lpstr>Facet</vt:lpstr>
      <vt:lpstr>EndNote</vt:lpstr>
      <vt:lpstr>What is EndNote?</vt:lpstr>
      <vt:lpstr>عرض تقديمي في PowerPoint</vt:lpstr>
      <vt:lpstr>Opening EndNote </vt:lpstr>
      <vt:lpstr>عرض تقديمي في PowerPoint</vt:lpstr>
      <vt:lpstr>عرض تقديمي في PowerPoint</vt:lpstr>
      <vt:lpstr>عرض تقديمي في PowerPoint</vt:lpstr>
      <vt:lpstr>More about EndNote libraries   </vt:lpstr>
      <vt:lpstr>Inputting References Manually  </vt:lpstr>
      <vt:lpstr>Author &amp; Editor names </vt:lpstr>
      <vt:lpstr>Attaching Images </vt:lpstr>
      <vt:lpstr>Editing References </vt:lpstr>
      <vt:lpstr>Delete a Reference from your library </vt:lpstr>
      <vt:lpstr>Output Styles</vt:lpstr>
      <vt:lpstr>عرض تقديمي في PowerPoint</vt:lpstr>
      <vt:lpstr>Grouping References</vt:lpstr>
      <vt:lpstr>عرض تقديمي في PowerPoint</vt:lpstr>
      <vt:lpstr>Direct Export </vt:lpstr>
      <vt:lpstr> Export from Google Scholar to EndNote</vt:lpstr>
      <vt:lpstr>عرض تقديمي في PowerPoint</vt:lpstr>
      <vt:lpstr>عرض تقديمي في PowerPoint</vt:lpstr>
      <vt:lpstr>Producing a Bibliography </vt:lpstr>
      <vt:lpstr>Using EndNote with a Word Processor </vt:lpstr>
      <vt:lpstr>عرض تقديمي في PowerPoint</vt:lpstr>
      <vt:lpstr>عرض تقديمي في PowerPoint</vt:lpstr>
      <vt:lpstr>عرض تقديمي في PowerPoint</vt:lpstr>
      <vt:lpstr>Direct quotations and page numbers </vt:lpstr>
      <vt:lpstr>عرض تقديمي في PowerPoint</vt:lpstr>
      <vt:lpstr>عرض تقديمي في PowerPoint</vt:lpstr>
      <vt:lpstr>Deleting citations </vt:lpstr>
      <vt:lpstr>Formatting References in a Numbered Style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EndNOTE</dc:title>
  <dc:creator>Fatimah Al_Otaibi</dc:creator>
  <cp:lastModifiedBy>LatefahSH</cp:lastModifiedBy>
  <cp:revision>57</cp:revision>
  <dcterms:created xsi:type="dcterms:W3CDTF">2014-10-12T08:16:58Z</dcterms:created>
  <dcterms:modified xsi:type="dcterms:W3CDTF">2015-08-23T09:28:21Z</dcterms:modified>
</cp:coreProperties>
</file>