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78" r:id="rId2"/>
    <p:sldId id="480" r:id="rId3"/>
    <p:sldId id="481" r:id="rId4"/>
    <p:sldId id="482" r:id="rId5"/>
    <p:sldId id="483" r:id="rId6"/>
    <p:sldId id="484" r:id="rId7"/>
    <p:sldId id="479" r:id="rId8"/>
    <p:sldId id="485" r:id="rId9"/>
    <p:sldId id="486" r:id="rId10"/>
    <p:sldId id="489" r:id="rId11"/>
    <p:sldId id="498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10" r:id="rId20"/>
    <p:sldId id="511" r:id="rId21"/>
    <p:sldId id="512" r:id="rId22"/>
    <p:sldId id="513" r:id="rId23"/>
    <p:sldId id="518" r:id="rId24"/>
    <p:sldId id="519" r:id="rId25"/>
    <p:sldId id="520" r:id="rId26"/>
    <p:sldId id="529" r:id="rId27"/>
    <p:sldId id="530" r:id="rId28"/>
    <p:sldId id="531" r:id="rId29"/>
    <p:sldId id="532" r:id="rId30"/>
    <p:sldId id="534" r:id="rId31"/>
    <p:sldId id="53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DFA7F-912F-4F70-BDEE-AFA7587CFB9D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AECB4-2782-4E1E-A783-EA213A480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422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701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55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678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49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09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990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21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43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79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525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570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14FCE-A89A-4610-8A9C-0780499ABC65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64A2-A1F9-43F6-A445-2531133927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93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wbj\My%20Documents\FILESWBJ\Presentations%202001\Germany\Final%20Presentation%20&amp;%20Video%20Clips\11%20treatment.mpg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lmuammar\My%20Documents\My%20Received%20Files\7%20Easily%20Rolling%20Back%20Epithelial%20Flap.mpg" TargetMode="Externa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eyemdlink.com/POP/Intacs.ht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5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3" descr="KSU_Logo_COLORED_PNGP-2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 bwMode="auto">
          <a:xfrm>
            <a:off x="457200" y="685800"/>
            <a:ext cx="441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rt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+mj-ea"/>
                <a:cs typeface="Simplified Arabic" pitchFamily="18" charset="-78"/>
              </a:rPr>
              <a:t>King Saud University</a:t>
            </a:r>
          </a:p>
          <a:p>
            <a:pPr algn="ctr" rtl="1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ea typeface="+mj-ea"/>
                <a:cs typeface="Simplified Arabic" pitchFamily="18" charset="-78"/>
              </a:rPr>
              <a:t>College of Medicine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ea typeface="+mj-ea"/>
              <a:cs typeface="Simplified Arabic" pitchFamily="18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23528" y="2780928"/>
            <a:ext cx="864096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Refractive Surgery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87624" y="4869160"/>
            <a:ext cx="6984776" cy="11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Abdulrahman Al-Muammar, MD, FRCSC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3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PREOPERATIVE EVALUATION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IOP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Dilated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fundus exam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Optic nerve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Macula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Peripheral tear or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holes</a:t>
            </a:r>
          </a:p>
          <a:p>
            <a:pPr lvl="2">
              <a:spcBef>
                <a:spcPct val="20000"/>
              </a:spcBef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Eye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dominance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monovision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23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745" r="9616" b="10619"/>
          <a:stretch>
            <a:fillRect/>
          </a:stretch>
        </p:blipFill>
        <p:spPr bwMode="auto">
          <a:xfrm>
            <a:off x="1905000" y="1484784"/>
            <a:ext cx="52959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02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76400" y="1301452"/>
            <a:ext cx="5638800" cy="1714500"/>
            <a:chOff x="912" y="2152"/>
            <a:chExt cx="3552" cy="1080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912" y="2152"/>
              <a:ext cx="3552" cy="688"/>
              <a:chOff x="912" y="2152"/>
              <a:chExt cx="3552" cy="688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912" y="2152"/>
                <a:ext cx="1776" cy="680"/>
              </a:xfrm>
              <a:custGeom>
                <a:avLst/>
                <a:gdLst>
                  <a:gd name="T0" fmla="*/ 0 w 1776"/>
                  <a:gd name="T1" fmla="*/ 680 h 680"/>
                  <a:gd name="T2" fmla="*/ 1776 w 1776"/>
                  <a:gd name="T3" fmla="*/ 8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76" h="680">
                    <a:moveTo>
                      <a:pt x="0" y="680"/>
                    </a:moveTo>
                    <a:cubicBezTo>
                      <a:pt x="584" y="340"/>
                      <a:pt x="1168" y="0"/>
                      <a:pt x="1776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 flipH="1">
                <a:off x="2688" y="2160"/>
                <a:ext cx="1776" cy="680"/>
              </a:xfrm>
              <a:custGeom>
                <a:avLst/>
                <a:gdLst>
                  <a:gd name="T0" fmla="*/ 0 w 1776"/>
                  <a:gd name="T1" fmla="*/ 680 h 680"/>
                  <a:gd name="T2" fmla="*/ 1776 w 1776"/>
                  <a:gd name="T3" fmla="*/ 8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76" h="680">
                    <a:moveTo>
                      <a:pt x="0" y="680"/>
                    </a:moveTo>
                    <a:cubicBezTo>
                      <a:pt x="584" y="340"/>
                      <a:pt x="1168" y="0"/>
                      <a:pt x="1776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12" y="2544"/>
              <a:ext cx="3552" cy="688"/>
              <a:chOff x="912" y="2152"/>
              <a:chExt cx="3552" cy="688"/>
            </a:xfrm>
          </p:grpSpPr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912" y="2152"/>
                <a:ext cx="1776" cy="680"/>
              </a:xfrm>
              <a:custGeom>
                <a:avLst/>
                <a:gdLst>
                  <a:gd name="T0" fmla="*/ 0 w 1776"/>
                  <a:gd name="T1" fmla="*/ 680 h 680"/>
                  <a:gd name="T2" fmla="*/ 1776 w 1776"/>
                  <a:gd name="T3" fmla="*/ 8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76" h="680">
                    <a:moveTo>
                      <a:pt x="0" y="680"/>
                    </a:moveTo>
                    <a:cubicBezTo>
                      <a:pt x="584" y="340"/>
                      <a:pt x="1168" y="0"/>
                      <a:pt x="1776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 flipH="1">
                <a:off x="2688" y="2160"/>
                <a:ext cx="1776" cy="680"/>
              </a:xfrm>
              <a:custGeom>
                <a:avLst/>
                <a:gdLst>
                  <a:gd name="T0" fmla="*/ 0 w 1776"/>
                  <a:gd name="T1" fmla="*/ 680 h 680"/>
                  <a:gd name="T2" fmla="*/ 1776 w 1776"/>
                  <a:gd name="T3" fmla="*/ 8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76" h="680">
                    <a:moveTo>
                      <a:pt x="0" y="680"/>
                    </a:moveTo>
                    <a:cubicBezTo>
                      <a:pt x="584" y="340"/>
                      <a:pt x="1168" y="0"/>
                      <a:pt x="1776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4464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912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191000" y="2215852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1676400" y="3358852"/>
            <a:ext cx="5638800" cy="1485900"/>
            <a:chOff x="816" y="1344"/>
            <a:chExt cx="3552" cy="936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368" y="188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816" y="1344"/>
              <a:ext cx="3552" cy="936"/>
              <a:chOff x="816" y="1344"/>
              <a:chExt cx="3552" cy="936"/>
            </a:xfrm>
          </p:grpSpPr>
          <p:grpSp>
            <p:nvGrpSpPr>
              <p:cNvPr id="21" name="Group 17"/>
              <p:cNvGrpSpPr>
                <a:grpSpLocks/>
              </p:cNvGrpSpPr>
              <p:nvPr/>
            </p:nvGrpSpPr>
            <p:grpSpPr bwMode="auto">
              <a:xfrm>
                <a:off x="816" y="1592"/>
                <a:ext cx="3552" cy="688"/>
                <a:chOff x="912" y="2152"/>
                <a:chExt cx="3552" cy="688"/>
              </a:xfrm>
            </p:grpSpPr>
            <p:sp>
              <p:nvSpPr>
                <p:cNvPr id="27" name="Freeform 18"/>
                <p:cNvSpPr>
                  <a:spLocks/>
                </p:cNvSpPr>
                <p:nvPr/>
              </p:nvSpPr>
              <p:spPr bwMode="auto">
                <a:xfrm>
                  <a:off x="912" y="2152"/>
                  <a:ext cx="1776" cy="680"/>
                </a:xfrm>
                <a:custGeom>
                  <a:avLst/>
                  <a:gdLst>
                    <a:gd name="T0" fmla="*/ 0 w 1776"/>
                    <a:gd name="T1" fmla="*/ 680 h 680"/>
                    <a:gd name="T2" fmla="*/ 1776 w 1776"/>
                    <a:gd name="T3" fmla="*/ 8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76" h="680">
                      <a:moveTo>
                        <a:pt x="0" y="680"/>
                      </a:moveTo>
                      <a:cubicBezTo>
                        <a:pt x="584" y="340"/>
                        <a:pt x="1168" y="0"/>
                        <a:pt x="1776" y="8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19"/>
                <p:cNvSpPr>
                  <a:spLocks/>
                </p:cNvSpPr>
                <p:nvPr/>
              </p:nvSpPr>
              <p:spPr bwMode="auto">
                <a:xfrm flipH="1">
                  <a:off x="2688" y="2160"/>
                  <a:ext cx="1776" cy="680"/>
                </a:xfrm>
                <a:custGeom>
                  <a:avLst/>
                  <a:gdLst>
                    <a:gd name="T0" fmla="*/ 0 w 1776"/>
                    <a:gd name="T1" fmla="*/ 680 h 680"/>
                    <a:gd name="T2" fmla="*/ 1776 w 1776"/>
                    <a:gd name="T3" fmla="*/ 8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76" h="680">
                      <a:moveTo>
                        <a:pt x="0" y="680"/>
                      </a:moveTo>
                      <a:cubicBezTo>
                        <a:pt x="584" y="340"/>
                        <a:pt x="1168" y="0"/>
                        <a:pt x="1776" y="8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816" y="18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816" y="1440"/>
                <a:ext cx="816" cy="432"/>
              </a:xfrm>
              <a:custGeom>
                <a:avLst/>
                <a:gdLst>
                  <a:gd name="T0" fmla="*/ 0 w 816"/>
                  <a:gd name="T1" fmla="*/ 432 h 432"/>
                  <a:gd name="T2" fmla="*/ 816 w 816"/>
                  <a:gd name="T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16" h="432">
                    <a:moveTo>
                      <a:pt x="0" y="432"/>
                    </a:moveTo>
                    <a:cubicBezTo>
                      <a:pt x="336" y="256"/>
                      <a:pt x="672" y="80"/>
                      <a:pt x="816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 flipH="1">
                <a:off x="3552" y="1440"/>
                <a:ext cx="816" cy="432"/>
              </a:xfrm>
              <a:custGeom>
                <a:avLst/>
                <a:gdLst>
                  <a:gd name="T0" fmla="*/ 0 w 816"/>
                  <a:gd name="T1" fmla="*/ 432 h 432"/>
                  <a:gd name="T2" fmla="*/ 816 w 816"/>
                  <a:gd name="T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16" h="432">
                    <a:moveTo>
                      <a:pt x="0" y="432"/>
                    </a:moveTo>
                    <a:cubicBezTo>
                      <a:pt x="336" y="256"/>
                      <a:pt x="672" y="80"/>
                      <a:pt x="816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632" y="1344"/>
                <a:ext cx="864" cy="96"/>
              </a:xfrm>
              <a:custGeom>
                <a:avLst/>
                <a:gdLst>
                  <a:gd name="T0" fmla="*/ 0 w 864"/>
                  <a:gd name="T1" fmla="*/ 96 h 96"/>
                  <a:gd name="T2" fmla="*/ 864 w 864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64" h="96">
                    <a:moveTo>
                      <a:pt x="0" y="96"/>
                    </a:moveTo>
                    <a:cubicBezTo>
                      <a:pt x="360" y="52"/>
                      <a:pt x="720" y="8"/>
                      <a:pt x="86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 flipH="1">
                <a:off x="2688" y="1344"/>
                <a:ext cx="864" cy="96"/>
              </a:xfrm>
              <a:custGeom>
                <a:avLst/>
                <a:gdLst>
                  <a:gd name="T0" fmla="*/ 0 w 864"/>
                  <a:gd name="T1" fmla="*/ 96 h 96"/>
                  <a:gd name="T2" fmla="*/ 864 w 864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64" h="96">
                    <a:moveTo>
                      <a:pt x="0" y="96"/>
                    </a:moveTo>
                    <a:cubicBezTo>
                      <a:pt x="360" y="52"/>
                      <a:pt x="720" y="8"/>
                      <a:pt x="86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2496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736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676400" y="1026244"/>
            <a:ext cx="5638800" cy="1714500"/>
            <a:chOff x="912" y="2152"/>
            <a:chExt cx="3552" cy="1080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912" y="2152"/>
              <a:ext cx="3552" cy="688"/>
              <a:chOff x="912" y="2152"/>
              <a:chExt cx="3552" cy="688"/>
            </a:xfrm>
          </p:grpSpPr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912" y="2152"/>
                <a:ext cx="1776" cy="680"/>
              </a:xfrm>
              <a:custGeom>
                <a:avLst/>
                <a:gdLst>
                  <a:gd name="T0" fmla="*/ 0 w 1776"/>
                  <a:gd name="T1" fmla="*/ 680 h 680"/>
                  <a:gd name="T2" fmla="*/ 1776 w 1776"/>
                  <a:gd name="T3" fmla="*/ 8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76" h="680">
                    <a:moveTo>
                      <a:pt x="0" y="680"/>
                    </a:moveTo>
                    <a:cubicBezTo>
                      <a:pt x="584" y="340"/>
                      <a:pt x="1168" y="0"/>
                      <a:pt x="1776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7"/>
              <p:cNvSpPr>
                <a:spLocks/>
              </p:cNvSpPr>
              <p:nvPr/>
            </p:nvSpPr>
            <p:spPr bwMode="auto">
              <a:xfrm flipH="1">
                <a:off x="2688" y="2160"/>
                <a:ext cx="1776" cy="680"/>
              </a:xfrm>
              <a:custGeom>
                <a:avLst/>
                <a:gdLst>
                  <a:gd name="T0" fmla="*/ 0 w 1776"/>
                  <a:gd name="T1" fmla="*/ 680 h 680"/>
                  <a:gd name="T2" fmla="*/ 1776 w 1776"/>
                  <a:gd name="T3" fmla="*/ 8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76" h="680">
                    <a:moveTo>
                      <a:pt x="0" y="680"/>
                    </a:moveTo>
                    <a:cubicBezTo>
                      <a:pt x="584" y="340"/>
                      <a:pt x="1168" y="0"/>
                      <a:pt x="1776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12" y="2544"/>
              <a:ext cx="3552" cy="688"/>
              <a:chOff x="912" y="2152"/>
              <a:chExt cx="3552" cy="688"/>
            </a:xfrm>
          </p:grpSpPr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912" y="2152"/>
                <a:ext cx="1776" cy="680"/>
              </a:xfrm>
              <a:custGeom>
                <a:avLst/>
                <a:gdLst>
                  <a:gd name="T0" fmla="*/ 0 w 1776"/>
                  <a:gd name="T1" fmla="*/ 680 h 680"/>
                  <a:gd name="T2" fmla="*/ 1776 w 1776"/>
                  <a:gd name="T3" fmla="*/ 8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76" h="680">
                    <a:moveTo>
                      <a:pt x="0" y="680"/>
                    </a:moveTo>
                    <a:cubicBezTo>
                      <a:pt x="584" y="340"/>
                      <a:pt x="1168" y="0"/>
                      <a:pt x="1776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 flipH="1">
                <a:off x="2688" y="2160"/>
                <a:ext cx="1776" cy="680"/>
              </a:xfrm>
              <a:custGeom>
                <a:avLst/>
                <a:gdLst>
                  <a:gd name="T0" fmla="*/ 0 w 1776"/>
                  <a:gd name="T1" fmla="*/ 680 h 680"/>
                  <a:gd name="T2" fmla="*/ 1776 w 1776"/>
                  <a:gd name="T3" fmla="*/ 8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76" h="680">
                    <a:moveTo>
                      <a:pt x="0" y="680"/>
                    </a:moveTo>
                    <a:cubicBezTo>
                      <a:pt x="584" y="340"/>
                      <a:pt x="1168" y="0"/>
                      <a:pt x="1776" y="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4464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912" y="28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4267200" y="1788244"/>
            <a:ext cx="304800" cy="990600"/>
          </a:xfrm>
          <a:prstGeom prst="downArrow">
            <a:avLst>
              <a:gd name="adj1" fmla="val 50000"/>
              <a:gd name="adj2" fmla="val 8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1600200" y="3159844"/>
            <a:ext cx="5638800" cy="1485900"/>
            <a:chOff x="816" y="1344"/>
            <a:chExt cx="3552" cy="936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368" y="188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16"/>
            <p:cNvGrpSpPr>
              <a:grpSpLocks/>
            </p:cNvGrpSpPr>
            <p:nvPr/>
          </p:nvGrpSpPr>
          <p:grpSpPr bwMode="auto">
            <a:xfrm>
              <a:off x="816" y="1344"/>
              <a:ext cx="3552" cy="936"/>
              <a:chOff x="816" y="1344"/>
              <a:chExt cx="3552" cy="936"/>
            </a:xfrm>
          </p:grpSpPr>
          <p:grpSp>
            <p:nvGrpSpPr>
              <p:cNvPr id="21" name="Group 17"/>
              <p:cNvGrpSpPr>
                <a:grpSpLocks/>
              </p:cNvGrpSpPr>
              <p:nvPr/>
            </p:nvGrpSpPr>
            <p:grpSpPr bwMode="auto">
              <a:xfrm>
                <a:off x="816" y="1592"/>
                <a:ext cx="3552" cy="688"/>
                <a:chOff x="912" y="2152"/>
                <a:chExt cx="3552" cy="688"/>
              </a:xfrm>
            </p:grpSpPr>
            <p:sp>
              <p:nvSpPr>
                <p:cNvPr id="27" name="Freeform 18"/>
                <p:cNvSpPr>
                  <a:spLocks/>
                </p:cNvSpPr>
                <p:nvPr/>
              </p:nvSpPr>
              <p:spPr bwMode="auto">
                <a:xfrm>
                  <a:off x="912" y="2152"/>
                  <a:ext cx="1776" cy="680"/>
                </a:xfrm>
                <a:custGeom>
                  <a:avLst/>
                  <a:gdLst>
                    <a:gd name="T0" fmla="*/ 0 w 1776"/>
                    <a:gd name="T1" fmla="*/ 680 h 680"/>
                    <a:gd name="T2" fmla="*/ 1776 w 1776"/>
                    <a:gd name="T3" fmla="*/ 8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76" h="680">
                      <a:moveTo>
                        <a:pt x="0" y="680"/>
                      </a:moveTo>
                      <a:cubicBezTo>
                        <a:pt x="584" y="340"/>
                        <a:pt x="1168" y="0"/>
                        <a:pt x="1776" y="8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19"/>
                <p:cNvSpPr>
                  <a:spLocks/>
                </p:cNvSpPr>
                <p:nvPr/>
              </p:nvSpPr>
              <p:spPr bwMode="auto">
                <a:xfrm flipH="1">
                  <a:off x="2688" y="2160"/>
                  <a:ext cx="1776" cy="680"/>
                </a:xfrm>
                <a:custGeom>
                  <a:avLst/>
                  <a:gdLst>
                    <a:gd name="T0" fmla="*/ 0 w 1776"/>
                    <a:gd name="T1" fmla="*/ 680 h 680"/>
                    <a:gd name="T2" fmla="*/ 1776 w 1776"/>
                    <a:gd name="T3" fmla="*/ 8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76" h="680">
                      <a:moveTo>
                        <a:pt x="0" y="680"/>
                      </a:moveTo>
                      <a:cubicBezTo>
                        <a:pt x="584" y="340"/>
                        <a:pt x="1168" y="0"/>
                        <a:pt x="1776" y="8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816" y="1880"/>
                <a:ext cx="0" cy="3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816" y="1440"/>
                <a:ext cx="816" cy="432"/>
              </a:xfrm>
              <a:custGeom>
                <a:avLst/>
                <a:gdLst>
                  <a:gd name="T0" fmla="*/ 0 w 816"/>
                  <a:gd name="T1" fmla="*/ 432 h 432"/>
                  <a:gd name="T2" fmla="*/ 816 w 816"/>
                  <a:gd name="T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16" h="432">
                    <a:moveTo>
                      <a:pt x="0" y="432"/>
                    </a:moveTo>
                    <a:cubicBezTo>
                      <a:pt x="336" y="256"/>
                      <a:pt x="672" y="80"/>
                      <a:pt x="816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 flipH="1">
                <a:off x="3552" y="1440"/>
                <a:ext cx="816" cy="432"/>
              </a:xfrm>
              <a:custGeom>
                <a:avLst/>
                <a:gdLst>
                  <a:gd name="T0" fmla="*/ 0 w 816"/>
                  <a:gd name="T1" fmla="*/ 432 h 432"/>
                  <a:gd name="T2" fmla="*/ 816 w 816"/>
                  <a:gd name="T3" fmla="*/ 0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16" h="432">
                    <a:moveTo>
                      <a:pt x="0" y="432"/>
                    </a:moveTo>
                    <a:cubicBezTo>
                      <a:pt x="336" y="256"/>
                      <a:pt x="672" y="80"/>
                      <a:pt x="816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632" y="1344"/>
                <a:ext cx="864" cy="96"/>
              </a:xfrm>
              <a:custGeom>
                <a:avLst/>
                <a:gdLst>
                  <a:gd name="T0" fmla="*/ 0 w 864"/>
                  <a:gd name="T1" fmla="*/ 96 h 96"/>
                  <a:gd name="T2" fmla="*/ 864 w 864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64" h="96">
                    <a:moveTo>
                      <a:pt x="0" y="96"/>
                    </a:moveTo>
                    <a:cubicBezTo>
                      <a:pt x="360" y="52"/>
                      <a:pt x="720" y="8"/>
                      <a:pt x="86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 flipH="1">
                <a:off x="2688" y="1344"/>
                <a:ext cx="864" cy="96"/>
              </a:xfrm>
              <a:custGeom>
                <a:avLst/>
                <a:gdLst>
                  <a:gd name="T0" fmla="*/ 0 w 864"/>
                  <a:gd name="T1" fmla="*/ 96 h 96"/>
                  <a:gd name="T2" fmla="*/ 864 w 864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64" h="96">
                    <a:moveTo>
                      <a:pt x="0" y="96"/>
                    </a:moveTo>
                    <a:cubicBezTo>
                      <a:pt x="360" y="52"/>
                      <a:pt x="720" y="8"/>
                      <a:pt x="864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2496" y="134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4343400" y="3617044"/>
            <a:ext cx="76200" cy="457200"/>
          </a:xfrm>
          <a:prstGeom prst="up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28"/>
          <p:cNvSpPr>
            <a:spLocks noChangeArrowheads="1"/>
          </p:cNvSpPr>
          <p:nvPr/>
        </p:nvSpPr>
        <p:spPr bwMode="auto">
          <a:xfrm>
            <a:off x="4191000" y="4226644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29"/>
          <p:cNvGrpSpPr>
            <a:grpSpLocks/>
          </p:cNvGrpSpPr>
          <p:nvPr/>
        </p:nvGrpSpPr>
        <p:grpSpPr bwMode="auto">
          <a:xfrm>
            <a:off x="1676400" y="4836244"/>
            <a:ext cx="5638800" cy="1689100"/>
            <a:chOff x="912" y="2304"/>
            <a:chExt cx="3552" cy="1064"/>
          </a:xfrm>
        </p:grpSpPr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4464" y="298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912" y="298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" name="Group 32"/>
            <p:cNvGrpSpPr>
              <a:grpSpLocks/>
            </p:cNvGrpSpPr>
            <p:nvPr/>
          </p:nvGrpSpPr>
          <p:grpSpPr bwMode="auto">
            <a:xfrm>
              <a:off x="912" y="2304"/>
              <a:ext cx="3552" cy="1056"/>
              <a:chOff x="912" y="2304"/>
              <a:chExt cx="3552" cy="1056"/>
            </a:xfrm>
          </p:grpSpPr>
          <p:grpSp>
            <p:nvGrpSpPr>
              <p:cNvPr id="35" name="Group 33"/>
              <p:cNvGrpSpPr>
                <a:grpSpLocks/>
              </p:cNvGrpSpPr>
              <p:nvPr/>
            </p:nvGrpSpPr>
            <p:grpSpPr bwMode="auto">
              <a:xfrm>
                <a:off x="912" y="2304"/>
                <a:ext cx="3552" cy="688"/>
                <a:chOff x="912" y="2152"/>
                <a:chExt cx="3552" cy="688"/>
              </a:xfrm>
            </p:grpSpPr>
            <p:sp>
              <p:nvSpPr>
                <p:cNvPr id="39" name="Freeform 34"/>
                <p:cNvSpPr>
                  <a:spLocks/>
                </p:cNvSpPr>
                <p:nvPr/>
              </p:nvSpPr>
              <p:spPr bwMode="auto">
                <a:xfrm>
                  <a:off x="912" y="2152"/>
                  <a:ext cx="1776" cy="680"/>
                </a:xfrm>
                <a:custGeom>
                  <a:avLst/>
                  <a:gdLst>
                    <a:gd name="T0" fmla="*/ 0 w 1776"/>
                    <a:gd name="T1" fmla="*/ 680 h 680"/>
                    <a:gd name="T2" fmla="*/ 1776 w 1776"/>
                    <a:gd name="T3" fmla="*/ 8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76" h="680">
                      <a:moveTo>
                        <a:pt x="0" y="680"/>
                      </a:moveTo>
                      <a:cubicBezTo>
                        <a:pt x="584" y="340"/>
                        <a:pt x="1168" y="0"/>
                        <a:pt x="1776" y="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35"/>
                <p:cNvSpPr>
                  <a:spLocks/>
                </p:cNvSpPr>
                <p:nvPr/>
              </p:nvSpPr>
              <p:spPr bwMode="auto">
                <a:xfrm flipH="1">
                  <a:off x="2688" y="2160"/>
                  <a:ext cx="1776" cy="680"/>
                </a:xfrm>
                <a:custGeom>
                  <a:avLst/>
                  <a:gdLst>
                    <a:gd name="T0" fmla="*/ 0 w 1776"/>
                    <a:gd name="T1" fmla="*/ 680 h 680"/>
                    <a:gd name="T2" fmla="*/ 1776 w 1776"/>
                    <a:gd name="T3" fmla="*/ 8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76" h="680">
                      <a:moveTo>
                        <a:pt x="0" y="680"/>
                      </a:moveTo>
                      <a:cubicBezTo>
                        <a:pt x="584" y="340"/>
                        <a:pt x="1168" y="0"/>
                        <a:pt x="1776" y="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912" y="2496"/>
                <a:ext cx="1728" cy="864"/>
              </a:xfrm>
              <a:custGeom>
                <a:avLst/>
                <a:gdLst>
                  <a:gd name="T0" fmla="*/ 0 w 1728"/>
                  <a:gd name="T1" fmla="*/ 864 h 864"/>
                  <a:gd name="T2" fmla="*/ 1728 w 1728"/>
                  <a:gd name="T3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28" h="864">
                    <a:moveTo>
                      <a:pt x="0" y="864"/>
                    </a:moveTo>
                    <a:cubicBezTo>
                      <a:pt x="568" y="432"/>
                      <a:pt x="1136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 flipH="1">
                <a:off x="2736" y="2496"/>
                <a:ext cx="1728" cy="864"/>
              </a:xfrm>
              <a:custGeom>
                <a:avLst/>
                <a:gdLst>
                  <a:gd name="T0" fmla="*/ 0 w 1728"/>
                  <a:gd name="T1" fmla="*/ 864 h 864"/>
                  <a:gd name="T2" fmla="*/ 1728 w 1728"/>
                  <a:gd name="T3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28" h="864">
                    <a:moveTo>
                      <a:pt x="0" y="864"/>
                    </a:moveTo>
                    <a:cubicBezTo>
                      <a:pt x="568" y="432"/>
                      <a:pt x="1136" y="0"/>
                      <a:pt x="172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8"/>
              <p:cNvSpPr>
                <a:spLocks noChangeShapeType="1"/>
              </p:cNvSpPr>
              <p:nvPr/>
            </p:nvSpPr>
            <p:spPr bwMode="auto">
              <a:xfrm flipH="1">
                <a:off x="2640" y="24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01353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PRK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2034686"/>
              </p:ext>
            </p:extLst>
          </p:nvPr>
        </p:nvGraphicFramePr>
        <p:xfrm>
          <a:off x="1676400" y="1916832"/>
          <a:ext cx="5356225" cy="3979863"/>
        </p:xfrm>
        <a:graphic>
          <a:graphicData uri="http://schemas.openxmlformats.org/presentationml/2006/ole">
            <p:oleObj spid="_x0000_s5126" name="Paint Shop Pro Image" r:id="rId4" imgW="5356098" imgH="398048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529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INDICATION OF PRK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3548" y="1443743"/>
            <a:ext cx="8388932" cy="515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 preference: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fear of incision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safetys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refractive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error.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lnSpc>
                <a:spcPct val="150000"/>
              </a:lnSpc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myopia  -1 to -6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Contact sport.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RCES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EBMD.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corneas &lt; 500 µm or residual bed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&lt;250-300 µm.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Steep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 &gt; 48D or flat K &lt;38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INDICATION OF PRK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eye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syndrome.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Asymmetric astigmatism.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exposure-deep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orbit.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Retreatment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after previous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surgery.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6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LASIK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كائن 1"/>
          <p:cNvGraphicFramePr>
            <a:graphicFrameLocks noChangeAspect="1"/>
          </p:cNvGraphicFramePr>
          <p:nvPr/>
        </p:nvGraphicFramePr>
        <p:xfrm>
          <a:off x="1905000" y="1981200"/>
          <a:ext cx="5365750" cy="4059238"/>
        </p:xfrm>
        <a:graphic>
          <a:graphicData uri="http://schemas.openxmlformats.org/presentationml/2006/ole">
            <p:oleObj spid="_x0000_s6150" name="Paint Shop Pro Image" r:id="rId4" imgW="5365854" imgH="405853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245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INDICATION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OF LASIK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484784"/>
            <a:ext cx="82296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circumvent problems with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PRK: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Pain in the first few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days.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Prolonged wound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healing.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Prolonged visual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rehabilitation.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Follow-up.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Stromal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haze.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Side effects from the use of topical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steroid.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0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LASEK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LASE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66" t="28522" r="54826" b="48788"/>
          <a:stretch>
            <a:fillRect/>
          </a:stretch>
        </p:blipFill>
        <p:spPr bwMode="auto">
          <a:xfrm>
            <a:off x="1066800" y="2362200"/>
            <a:ext cx="3121025" cy="23415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LASE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66" t="55995" r="54625" b="21315"/>
          <a:stretch>
            <a:fillRect/>
          </a:stretch>
        </p:blipFill>
        <p:spPr bwMode="auto">
          <a:xfrm>
            <a:off x="4876800" y="2362200"/>
            <a:ext cx="3121025" cy="2341563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2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REFRACTIVE SURGERY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484784"/>
            <a:ext cx="820891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484784"/>
            <a:ext cx="8424936" cy="48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In the last 50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years,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refractive surgery has evolved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dramatically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improving outcome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Radial keratectomy became popular in the late 1970s and early 1980s for the treatment of myopia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Photorefractive keratectomy (PRK) using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excimer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laser, introduced in 1987, and laser-assisted in situ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keratomileusis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(LASIK), introduced in 1990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The use of laser to correct refractive errors has been the most popular.</a:t>
            </a:r>
          </a:p>
        </p:txBody>
      </p:sp>
    </p:spTree>
    <p:extLst>
      <p:ext uri="{BB962C8B-B14F-4D97-AF65-F5344CB8AC3E}">
        <p14:creationId xmlns:p14="http://schemas.microsoft.com/office/powerpoint/2010/main" xmlns="" val="17749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LASEK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09" t="35156" r="52734" b="42969"/>
          <a:stretch>
            <a:fillRect/>
          </a:stretch>
        </p:blipFill>
        <p:spPr bwMode="auto">
          <a:xfrm>
            <a:off x="1127125" y="1451000"/>
            <a:ext cx="2919413" cy="217328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1 treatment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51312"/>
            <a:ext cx="2895600" cy="2286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LASEK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41" t="27295" r="21196" b="49666"/>
          <a:stretch>
            <a:fillRect/>
          </a:stretch>
        </p:blipFill>
        <p:spPr bwMode="auto">
          <a:xfrm>
            <a:off x="4971305" y="1512912"/>
            <a:ext cx="2913063" cy="21859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LASEK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98" t="17578" r="32227" b="51563"/>
          <a:stretch>
            <a:fillRect/>
          </a:stretch>
        </p:blipFill>
        <p:spPr bwMode="auto">
          <a:xfrm>
            <a:off x="4953000" y="3951312"/>
            <a:ext cx="2981325" cy="22860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932331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7 Easily Rolling Back Epithelial Flap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0640"/>
            <a:ext cx="5638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85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LASEK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Theoretical advantage of: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Less pain  (no difference)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Faster visual rehabilitation</a:t>
            </a: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Less stromal haze  (maybe)</a:t>
            </a:r>
          </a:p>
        </p:txBody>
      </p:sp>
    </p:spTree>
    <p:extLst>
      <p:ext uri="{BB962C8B-B14F-4D97-AF65-F5344CB8AC3E}">
        <p14:creationId xmlns:p14="http://schemas.microsoft.com/office/powerpoint/2010/main" xmlns="" val="25304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INTACS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488413"/>
            <a:ext cx="8229600" cy="4748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INTACS is an option in correcting myopic refractive errors of less than  -3.00 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During this procedure, the ophthalmologist places a PMMA ring into the periphery of the cornea at about two thirds of its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depth.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ring causes the cornea to flatten, thus correcting the refractive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error.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INTACS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fig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37052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ntacsRingsSma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2400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12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INTACS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556792"/>
            <a:ext cx="8229600" cy="47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benefits of the INTACS include rapid vision recovery following placement (because surgical manipulation does not occur over the central cornea/visual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axis).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Safe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predictable.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added benefit is that the device can be removed at any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include infection, abnormal wound healing and irregular astigmatism. </a:t>
            </a:r>
          </a:p>
        </p:txBody>
      </p:sp>
    </p:spTree>
    <p:extLst>
      <p:ext uri="{BB962C8B-B14F-4D97-AF65-F5344CB8AC3E}">
        <p14:creationId xmlns:p14="http://schemas.microsoft.com/office/powerpoint/2010/main" xmlns="" val="4360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PHAKIC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IOL IMPLANTATION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484784"/>
            <a:ext cx="8229600" cy="48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spcBef>
                <a:spcPts val="1200"/>
              </a:spcBef>
              <a:buClr>
                <a:schemeClr val="tx2"/>
              </a:buClr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Phakic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intraocular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lens: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spcBef>
                <a:spcPts val="12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Anterior chamber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lenses.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238375" lvl="3" indent="-228600" algn="just">
              <a:spcBef>
                <a:spcPts val="1200"/>
              </a:spcBef>
              <a:buClr>
                <a:schemeClr val="tx1"/>
              </a:buClr>
              <a:buFontTx/>
              <a:buChar char="–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angle </a:t>
            </a:r>
            <a:r>
              <a:rPr lang="en-CA" sz="2800" dirty="0" smtClean="0">
                <a:latin typeface="Times New Roman" pitchFamily="18" charset="0"/>
                <a:cs typeface="Times New Roman" pitchFamily="18" charset="0"/>
              </a:rPr>
              <a:t>supported.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238375" lvl="3" indent="-228600" algn="just">
              <a:spcBef>
                <a:spcPts val="1200"/>
              </a:spcBef>
              <a:buClr>
                <a:schemeClr val="tx1"/>
              </a:buClr>
              <a:buFontTx/>
              <a:buChar char="–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iris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fixated – Artisan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spcBef>
                <a:spcPts val="12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Posterior chamber - ICL 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STAAR.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61938" indent="-261938" algn="just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 Available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high myopia and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hyperopia.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61938" indent="-261938" algn="just">
              <a:spcBef>
                <a:spcPts val="12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Avoid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monocular patient, glaucoma, cataract, uveitis, and low endothelial cell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count.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artiz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039" y="1506173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14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PHAKIC IOL IMPLANTATION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556792"/>
            <a:ext cx="8229600" cy="46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marL="261938" indent="-261938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Maintains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asphericity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prolate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cornea.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61938" indent="-261938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corneal weakening or risk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ectasia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61938" indent="-261938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accommodation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presbyopes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61938" indent="-261938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Stability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refractive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result.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61938" indent="-261938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Wider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range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correction.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8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PHAKIC IOL IMPLANTATION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520" y="1484784"/>
            <a:ext cx="8640959" cy="49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ts val="1800"/>
              </a:spcBef>
              <a:buClr>
                <a:schemeClr val="tx2"/>
              </a:buClr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marL="363538" indent="-363538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Technically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difficult.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Enclavement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challenging for iris claw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lenses.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Risks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intraocular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surgery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endophthalmitis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endothelial damage, pupil distortion,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CME.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63538" indent="-363538" algn="just">
              <a:spcBef>
                <a:spcPts val="18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Concern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over long-term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complications: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spcBef>
                <a:spcPts val="18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Cataract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 algn="just">
              <a:spcBef>
                <a:spcPts val="18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Endothelial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loss.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8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CLEAR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LENS EXTRACTION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560" y="1752600"/>
            <a:ext cx="80752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Effective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high myopia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hyperopia.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50.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Accurate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stable,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inexpensive.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Mean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UCVA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20/25-20/40.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2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REFRACTIVE SURGERY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484784"/>
            <a:ext cx="8229600" cy="48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Excimer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laser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Surface ablation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PRK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LASEK</a:t>
            </a:r>
          </a:p>
          <a:p>
            <a:pPr marL="1600200" lvl="3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-LASIK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LASIK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Femtosecond assisted LASIK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Intrastromal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Thermal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Intraocular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Clear lens extraction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Phakic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IOLs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25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CLEAR LENS EXTRACTION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560" y="1752600"/>
            <a:ext cx="80752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1938" indent="-261938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Invasive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procedure, loss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accommodation.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61938" indent="-261938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risk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61938" indent="-261938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YAG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capsulotomy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18-33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38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THERMOKERATOPLASTY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4600" y="2590800"/>
            <a:ext cx="424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0824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PATIENT ELIGIBILITY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628800"/>
            <a:ext cx="8229600" cy="47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selection and evaluation are the most important aspects of elective refractive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surgery.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information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education.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Dr. must have the same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expectation.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must understand the risks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benefits.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follow-up and recovery must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outlined.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Age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Age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should be 21 years  (at least18 years)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Stable refractive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error.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Progression of myopia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 /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Blip>
                <a:blip r:embed="rId3"/>
              </a:buBlip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DETAILED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HISTORY 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700808"/>
            <a:ext cx="8229600" cy="465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Past and present medical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history: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Pregnancy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Connective tissue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diseases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Immunocompromised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5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REFRACTIVE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SURGERY </a:t>
            </a: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544" y="1484784"/>
            <a:ext cx="828092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Refractive errors are some of the most common ophthalmic abnormalities worldwide.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young population, there are prevalence of 37%, and 44% for hyperopia and myopia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respectively.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prevalence of refractive error among population age 43 to 84 years was 49%, and 26% for hyperopia and myopia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respectively.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North America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% of people have some degree of myopia and almost 50% have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hyperopia.</a:t>
            </a:r>
          </a:p>
        </p:txBody>
      </p:sp>
    </p:spTree>
    <p:extLst>
      <p:ext uri="{BB962C8B-B14F-4D97-AF65-F5344CB8AC3E}">
        <p14:creationId xmlns:p14="http://schemas.microsoft.com/office/powerpoint/2010/main" xmlns="" val="5341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DETAILED HISTORY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" y="1484784"/>
            <a:ext cx="77152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present ocular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history: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Unstable refractive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error.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Glaucoma.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HSV.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Uveitis.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Previous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surgery.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lenses.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7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DETAILED HISTORY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KSU_Logo_COLORED_PNGP-24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486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1484784"/>
            <a:ext cx="86409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560" y="1484784"/>
            <a:ext cx="7632848" cy="479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Family history.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Medications: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Amiodarone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Isotretinoin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Topical or oral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steroid.</a:t>
            </a:r>
          </a:p>
          <a:p>
            <a:pPr lvl="2">
              <a:spcBef>
                <a:spcPct val="2000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Social history.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Occupational history.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7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3128568B1964AA6A40497C202D2B1" ma:contentTypeVersion="0" ma:contentTypeDescription="Create a new document." ma:contentTypeScope="" ma:versionID="585cc05df1366ced9d726cae6d5778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4911B9-3385-46DA-AC40-760BF9396AA2}"/>
</file>

<file path=customXml/itemProps2.xml><?xml version="1.0" encoding="utf-8"?>
<ds:datastoreItem xmlns:ds="http://schemas.openxmlformats.org/officeDocument/2006/customXml" ds:itemID="{1B8A31BA-5842-482C-A7C3-E490C2E6FF72}"/>
</file>

<file path=customXml/itemProps3.xml><?xml version="1.0" encoding="utf-8"?>
<ds:datastoreItem xmlns:ds="http://schemas.openxmlformats.org/officeDocument/2006/customXml" ds:itemID="{A45C954B-3073-4623-B986-E338755EBA6D}"/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763</Words>
  <Application>Microsoft Office PowerPoint</Application>
  <PresentationFormat>On-screen Show (4:3)</PresentationFormat>
  <Paragraphs>162</Paragraphs>
  <Slides>31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نسق Office</vt:lpstr>
      <vt:lpstr>Paint Shop Pro Image</vt:lpstr>
      <vt:lpstr>Slide 1</vt:lpstr>
      <vt:lpstr>REFRACTIVE SURGERY </vt:lpstr>
      <vt:lpstr>REFRACTIVE SURGERY </vt:lpstr>
      <vt:lpstr>PATIENT ELIGIBILITY</vt:lpstr>
      <vt:lpstr>Age</vt:lpstr>
      <vt:lpstr>DETAILED HISTORY </vt:lpstr>
      <vt:lpstr>REFRACTIVE SURGERY </vt:lpstr>
      <vt:lpstr>DETAILED HISTORY </vt:lpstr>
      <vt:lpstr>DETAILED HISTORY </vt:lpstr>
      <vt:lpstr>PREOPERATIVE EVALUATION</vt:lpstr>
      <vt:lpstr>   </vt:lpstr>
      <vt:lpstr>    </vt:lpstr>
      <vt:lpstr>    </vt:lpstr>
      <vt:lpstr>PRK</vt:lpstr>
      <vt:lpstr>INDICATION OF PRK</vt:lpstr>
      <vt:lpstr>INDICATION OF PRK</vt:lpstr>
      <vt:lpstr>LASIK</vt:lpstr>
      <vt:lpstr>INDICATION OF LASIK</vt:lpstr>
      <vt:lpstr>LASEK</vt:lpstr>
      <vt:lpstr>   </vt:lpstr>
      <vt:lpstr>   </vt:lpstr>
      <vt:lpstr>LASEK</vt:lpstr>
      <vt:lpstr>INTACS</vt:lpstr>
      <vt:lpstr>INTACS</vt:lpstr>
      <vt:lpstr>INTACS</vt:lpstr>
      <vt:lpstr>PHAKIC IOL IMPLANTATION</vt:lpstr>
      <vt:lpstr>PHAKIC IOL IMPLANTATION</vt:lpstr>
      <vt:lpstr>PHAKIC IOL IMPLANTATION</vt:lpstr>
      <vt:lpstr>CLEAR LENS EXTRACTION</vt:lpstr>
      <vt:lpstr>CLEAR LENS EXTRACTION</vt:lpstr>
      <vt:lpstr>THERMOKERATOPLASTY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saad2011</dc:creator>
  <cp:lastModifiedBy>Safa</cp:lastModifiedBy>
  <cp:revision>143</cp:revision>
  <dcterms:created xsi:type="dcterms:W3CDTF">2012-07-02T05:16:16Z</dcterms:created>
  <dcterms:modified xsi:type="dcterms:W3CDTF">2015-12-28T08:54:56Z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0x010100F9D3128568B1964AA6A40497C202D2B1</vt:lpwstr>
  </property>
</Properties>
</file>