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4"/>
  </p:notesMasterIdLst>
  <p:sldIdLst>
    <p:sldId id="265" r:id="rId2"/>
    <p:sldId id="256" r:id="rId3"/>
    <p:sldId id="257" r:id="rId4"/>
    <p:sldId id="260" r:id="rId5"/>
    <p:sldId id="259" r:id="rId6"/>
    <p:sldId id="261" r:id="rId7"/>
    <p:sldId id="263" r:id="rId8"/>
    <p:sldId id="264" r:id="rId9"/>
    <p:sldId id="262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025FF-54D0-AA4C-BA43-8F3D58F5DE42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CBB88-CCC0-AF4E-BA74-BA635BA2CA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635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532B5-4FE6-E344-9C66-ED993CE5A5BE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43013" y="563563"/>
            <a:ext cx="4383087" cy="3287712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838" y="3997325"/>
            <a:ext cx="5160962" cy="4306888"/>
          </a:xfrm>
        </p:spPr>
        <p:txBody>
          <a:bodyPr lIns="89797" tIns="44898" rIns="89797" bIns="44898"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1929A-4811-DD41-AFA6-0036FCC59A6E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3164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3733800"/>
            <a:ext cx="5032375" cy="4724400"/>
          </a:xfrm>
          <a:ln/>
        </p:spPr>
        <p:txBody>
          <a:bodyPr lIns="92061" tIns="46031" rIns="92061" bIns="46031"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  <p:sp>
        <p:nvSpPr>
          <p:cNvPr id="3164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8425" y="457200"/>
            <a:ext cx="4060825" cy="30464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F4834-34F4-A046-82EA-8DE94A049331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2813" y="3733800"/>
            <a:ext cx="5032375" cy="4724400"/>
          </a:xfrm>
          <a:ln/>
        </p:spPr>
        <p:txBody>
          <a:bodyPr lIns="92061" tIns="46031" rIns="92061" bIns="46031"/>
          <a:lstStyle/>
          <a:p>
            <a:endParaRPr lang="zh-CN" altLang="en-US">
              <a:ea typeface="宋体" charset="0"/>
              <a:cs typeface="宋体" charset="0"/>
            </a:endParaRPr>
          </a:p>
        </p:txBody>
      </p:sp>
      <p:sp>
        <p:nvSpPr>
          <p:cNvPr id="3522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68425" y="457200"/>
            <a:ext cx="4060825" cy="30464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9D0A90-B7CE-C047-903E-7AFDD55B2386}" type="datetimeFigureOut">
              <a:rPr lang="en-US" smtClean="0"/>
              <a:pPr/>
              <a:t>2015-04-08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E4A526-C1F1-8C47-B74E-1F9E0AD498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9836" y="2427514"/>
            <a:ext cx="7498080" cy="1143000"/>
          </a:xfrm>
        </p:spPr>
        <p:txBody>
          <a:bodyPr/>
          <a:lstStyle/>
          <a:p>
            <a:pPr algn="ctr"/>
            <a:r>
              <a:rPr lang="en-US" dirty="0" smtClean="0"/>
              <a:t>EIGRP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3628571"/>
            <a:ext cx="8229600" cy="361405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Router1&gt;enable </a:t>
            </a:r>
            <a:br>
              <a:rPr lang="en-US" sz="3100" dirty="0" smtClean="0"/>
            </a:br>
            <a:r>
              <a:rPr lang="en-US" sz="3100" dirty="0" smtClean="0"/>
              <a:t>Router1# Configure terminal</a:t>
            </a:r>
            <a:br>
              <a:rPr lang="en-US" sz="3100" dirty="0" smtClean="0"/>
            </a:br>
            <a:r>
              <a:rPr lang="en-US" sz="3100" dirty="0" smtClean="0"/>
              <a:t>Router1(</a:t>
            </a:r>
            <a:r>
              <a:rPr lang="en-US" sz="3100" dirty="0" err="1" smtClean="0"/>
              <a:t>config</a:t>
            </a:r>
            <a:r>
              <a:rPr lang="en-US" sz="3100" dirty="0" smtClean="0"/>
              <a:t>)# Router </a:t>
            </a:r>
            <a:r>
              <a:rPr lang="en-US" sz="3100" dirty="0" err="1" smtClean="0"/>
              <a:t>eigrp</a:t>
            </a:r>
            <a:r>
              <a:rPr lang="en-US" sz="3100" dirty="0" smtClean="0"/>
              <a:t> 1</a:t>
            </a:r>
            <a:br>
              <a:rPr lang="en-US" sz="3100" dirty="0" smtClean="0"/>
            </a:br>
            <a:r>
              <a:rPr lang="en-US" sz="3100" dirty="0" smtClean="0"/>
              <a:t>Router1(</a:t>
            </a:r>
            <a:r>
              <a:rPr lang="en-US" sz="3100" dirty="0" err="1" smtClean="0"/>
              <a:t>config</a:t>
            </a:r>
            <a:r>
              <a:rPr lang="en-US" sz="3100" dirty="0" smtClean="0"/>
              <a:t>-Router)#network 192.168.10.0   0.0.0.255</a:t>
            </a:r>
            <a:br>
              <a:rPr lang="en-US" sz="3100" dirty="0" smtClean="0"/>
            </a:br>
            <a:r>
              <a:rPr lang="en-US" sz="3100" dirty="0" smtClean="0"/>
              <a:t>Router1(</a:t>
            </a:r>
            <a:r>
              <a:rPr lang="en-US" sz="3100" dirty="0" err="1" smtClean="0"/>
              <a:t>config</a:t>
            </a:r>
            <a:r>
              <a:rPr lang="en-US" sz="3100" dirty="0" smtClean="0"/>
              <a:t>-Router)#network 192.168.20.0   0.0.0.3</a:t>
            </a:r>
            <a:br>
              <a:rPr lang="en-US" sz="3100" dirty="0" smtClean="0"/>
            </a:br>
            <a:r>
              <a:rPr lang="en-US" sz="3100" dirty="0" smtClean="0"/>
              <a:t>end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7887" t="22619" r="35565" b="30754"/>
          <a:stretch>
            <a:fillRect/>
          </a:stretch>
        </p:blipFill>
        <p:spPr bwMode="auto">
          <a:xfrm>
            <a:off x="1153886" y="174171"/>
            <a:ext cx="7990114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7887" t="22619" r="35565" b="30754"/>
          <a:stretch>
            <a:fillRect/>
          </a:stretch>
        </p:blipFill>
        <p:spPr bwMode="auto">
          <a:xfrm>
            <a:off x="1241946" y="0"/>
            <a:ext cx="7198544" cy="2929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3272755"/>
            <a:ext cx="8229600" cy="361405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Router2&gt;enable </a:t>
            </a:r>
            <a:br>
              <a:rPr lang="en-US" sz="3100" dirty="0" smtClean="0"/>
            </a:br>
            <a:r>
              <a:rPr lang="en-US" sz="3100" dirty="0" smtClean="0"/>
              <a:t>Router2# Configure terminal</a:t>
            </a:r>
            <a:br>
              <a:rPr lang="en-US" sz="3100" dirty="0" smtClean="0"/>
            </a:br>
            <a:r>
              <a:rPr lang="en-US" sz="3100" dirty="0" smtClean="0"/>
              <a:t>Router2(</a:t>
            </a:r>
            <a:r>
              <a:rPr lang="en-US" sz="3100" dirty="0" err="1" smtClean="0"/>
              <a:t>config</a:t>
            </a:r>
            <a:r>
              <a:rPr lang="en-US" sz="3100" dirty="0" smtClean="0"/>
              <a:t>)# Router </a:t>
            </a:r>
            <a:r>
              <a:rPr lang="en-US" sz="3100" dirty="0" err="1" smtClean="0"/>
              <a:t>eigrp</a:t>
            </a:r>
            <a:r>
              <a:rPr lang="en-US" sz="3100" dirty="0" smtClean="0"/>
              <a:t> 1</a:t>
            </a:r>
            <a:br>
              <a:rPr lang="en-US" sz="3100" dirty="0" smtClean="0"/>
            </a:br>
            <a:r>
              <a:rPr lang="en-US" sz="3100" dirty="0" smtClean="0"/>
              <a:t>Router2(</a:t>
            </a:r>
            <a:r>
              <a:rPr lang="en-US" sz="3100" dirty="0" err="1" smtClean="0"/>
              <a:t>config</a:t>
            </a:r>
            <a:r>
              <a:rPr lang="en-US" sz="3100" dirty="0" smtClean="0"/>
              <a:t>-Router)#network 192.168.30.0   0.0.0.255</a:t>
            </a:r>
            <a:br>
              <a:rPr lang="en-US" sz="3100" dirty="0" smtClean="0"/>
            </a:br>
            <a:r>
              <a:rPr lang="en-US" sz="3100" dirty="0" smtClean="0"/>
              <a:t>Router2(</a:t>
            </a:r>
            <a:r>
              <a:rPr lang="en-US" sz="3100" dirty="0" err="1" smtClean="0"/>
              <a:t>config</a:t>
            </a:r>
            <a:r>
              <a:rPr lang="en-US" sz="3100" dirty="0" smtClean="0"/>
              <a:t>-Router)#network 192.168.20.0    0.0.0.3</a:t>
            </a:r>
            <a:br>
              <a:rPr lang="en-US" sz="3100" dirty="0" smtClean="0"/>
            </a:br>
            <a:r>
              <a:rPr lang="en-US" sz="3100" dirty="0" smtClean="0"/>
              <a:t> Router2(</a:t>
            </a:r>
            <a:r>
              <a:rPr lang="en-US" sz="3100" dirty="0" err="1" smtClean="0"/>
              <a:t>config</a:t>
            </a:r>
            <a:r>
              <a:rPr lang="en-US" sz="3100" dirty="0" smtClean="0"/>
              <a:t>-Router)#network 192.168.40.0    0.0.0.3 end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3628571"/>
            <a:ext cx="8229600" cy="361405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Router3&gt;enable </a:t>
            </a:r>
            <a:br>
              <a:rPr lang="en-US" sz="3100" dirty="0" smtClean="0"/>
            </a:br>
            <a:r>
              <a:rPr lang="en-US" sz="3100" dirty="0" smtClean="0"/>
              <a:t>Router3# Configure terminal</a:t>
            </a:r>
            <a:br>
              <a:rPr lang="en-US" sz="3100" dirty="0" smtClean="0"/>
            </a:br>
            <a:r>
              <a:rPr lang="en-US" sz="3100" dirty="0" smtClean="0"/>
              <a:t>Router3(</a:t>
            </a:r>
            <a:r>
              <a:rPr lang="en-US" sz="3100" dirty="0" err="1" smtClean="0"/>
              <a:t>config</a:t>
            </a:r>
            <a:r>
              <a:rPr lang="en-US" sz="3100" dirty="0" smtClean="0"/>
              <a:t>)# Router </a:t>
            </a:r>
            <a:r>
              <a:rPr lang="en-US" sz="3100" dirty="0" err="1" smtClean="0"/>
              <a:t>eigrp</a:t>
            </a:r>
            <a:r>
              <a:rPr lang="en-US" sz="3100" dirty="0" smtClean="0"/>
              <a:t> 1</a:t>
            </a:r>
            <a:br>
              <a:rPr lang="en-US" sz="3100" dirty="0" smtClean="0"/>
            </a:br>
            <a:r>
              <a:rPr lang="en-US" sz="3100" dirty="0" smtClean="0"/>
              <a:t>Router3(</a:t>
            </a:r>
            <a:r>
              <a:rPr lang="en-US" sz="3100" dirty="0" err="1" smtClean="0"/>
              <a:t>config</a:t>
            </a:r>
            <a:r>
              <a:rPr lang="en-US" sz="3100" dirty="0" smtClean="0"/>
              <a:t>-Router)#network 192.168.50.0    0.0.0.255</a:t>
            </a:r>
            <a:br>
              <a:rPr lang="en-US" sz="3100" dirty="0" smtClean="0"/>
            </a:br>
            <a:r>
              <a:rPr lang="en-US" sz="3100" dirty="0" smtClean="0"/>
              <a:t>Router3(</a:t>
            </a:r>
            <a:r>
              <a:rPr lang="en-US" sz="3100" dirty="0" err="1" smtClean="0"/>
              <a:t>config</a:t>
            </a:r>
            <a:r>
              <a:rPr lang="en-US" sz="3100" dirty="0" smtClean="0"/>
              <a:t>-Router)#network 192.168.40.0   0.0.0.3</a:t>
            </a:r>
            <a:br>
              <a:rPr lang="en-US" sz="3100" dirty="0" smtClean="0"/>
            </a:br>
            <a:r>
              <a:rPr lang="en-US" sz="3100" dirty="0" smtClean="0"/>
              <a:t>end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 l="7887" t="22619" r="35565" b="30754"/>
          <a:stretch>
            <a:fillRect/>
          </a:stretch>
        </p:blipFill>
        <p:spPr bwMode="auto">
          <a:xfrm>
            <a:off x="1153886" y="174171"/>
            <a:ext cx="7990114" cy="345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798" y="-359761"/>
            <a:ext cx="7772400" cy="1470025"/>
          </a:xfrm>
        </p:spPr>
        <p:txBody>
          <a:bodyPr/>
          <a:lstStyle/>
          <a:p>
            <a:r>
              <a:rPr lang="en-US" dirty="0" smtClean="0"/>
              <a:t>EIGRP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798" y="1110264"/>
            <a:ext cx="8047399" cy="512249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EIGRP Stands for Enhanced Interior Gateway Routing Protocol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It is a Cisco proprietary routing protocol loosely based on their original IGRP.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EIGRP is an advanced distance-vector routing protocol.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It can only use it in an all-Cisco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242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19009"/>
            <a:ext cx="8229600" cy="3090191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EIGRP</a:t>
            </a:r>
            <a:r>
              <a:rPr lang="en-US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based on a distance vector algorithm that determines the best path to a destination</a:t>
            </a:r>
            <a:b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But EIGRP uses a more complex metric than RIP's simple hop count.</a:t>
            </a:r>
            <a:r>
              <a:rPr lang="en-US" sz="3200" b="1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3509200"/>
            <a:ext cx="8229600" cy="256370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dirty="0" smtClean="0"/>
              <a:t>EIGRP </a:t>
            </a:r>
            <a:r>
              <a:rPr lang="en-US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operates very efficiently over large </a:t>
            </a:r>
            <a:r>
              <a:rPr lang="en-US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networks.</a:t>
            </a:r>
          </a:p>
          <a:p>
            <a:pPr marL="0" indent="0" algn="l">
              <a:buNone/>
            </a:pPr>
            <a:endParaRPr lang="en-US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marL="0" indent="0" algn="l">
              <a:buNone/>
            </a:pPr>
            <a:r>
              <a:rPr lang="en-US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The rest of the time, routers only exchange small "Hello" packets to verify that routing peers are still available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024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‏لقطة الشاشة ١٤٣٦-٠١-٢٢ في ٧‎.٣٢‎.١٣ م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3843" y="0"/>
            <a:ext cx="7638277" cy="1949996"/>
          </a:xfrm>
          <a:prstGeom prst="rect">
            <a:avLst/>
          </a:prstGeom>
        </p:spPr>
      </p:pic>
      <p:pic>
        <p:nvPicPr>
          <p:cNvPr id="4" name="Picture 3" descr="‏لقطة الشاشة ١٤٣٦-٠١-٢٢ في ٧‎.٣٧‎.٣٢ م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3843" y="5014480"/>
            <a:ext cx="3263900" cy="1028700"/>
          </a:xfrm>
          <a:prstGeom prst="rect">
            <a:avLst/>
          </a:prstGeom>
        </p:spPr>
      </p:pic>
      <p:pic>
        <p:nvPicPr>
          <p:cNvPr id="5" name="Picture 4" descr="‏لقطة الشاشة ١٤٣٦-٠١-٢٢ في ٧‎.٣٧‎.٢٨ م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3843" y="3985875"/>
            <a:ext cx="3162300" cy="711200"/>
          </a:xfrm>
          <a:prstGeom prst="rect">
            <a:avLst/>
          </a:prstGeom>
        </p:spPr>
      </p:pic>
      <p:pic>
        <p:nvPicPr>
          <p:cNvPr id="6" name="Picture 5" descr="‏لقطة الشاشة ١٤٣٦-٠١-٢٢ في ٧‎.٣٧‎.٢٠ م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3843" y="2802502"/>
            <a:ext cx="2933700" cy="73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3441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089" name="Picture 9" descr="327P_09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323975"/>
            <a:ext cx="7002462" cy="296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20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>
                <a:ea typeface="宋体" charset="0"/>
                <a:cs typeface="宋体" charset="0"/>
              </a:rPr>
              <a:t>EIGRP Features</a:t>
            </a:r>
          </a:p>
        </p:txBody>
      </p:sp>
      <p:sp>
        <p:nvSpPr>
          <p:cNvPr id="302090" name="Rectangle 10"/>
          <p:cNvSpPr>
            <a:spLocks noChangeArrowheads="1"/>
          </p:cNvSpPr>
          <p:nvPr/>
        </p:nvSpPr>
        <p:spPr bwMode="auto">
          <a:xfrm>
            <a:off x="4388387" y="4418013"/>
            <a:ext cx="4310063" cy="179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Flexible network design</a:t>
            </a:r>
          </a:p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Multicast and unicast instead of broadcast </a:t>
            </a:r>
            <a:br>
              <a:rPr lang="en-US" altLang="zh-CN" sz="1600" dirty="0">
                <a:latin typeface="Arial" charset="0"/>
                <a:ea typeface="宋体" charset="0"/>
                <a:cs typeface="宋体" charset="0"/>
              </a:rPr>
            </a:b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address</a:t>
            </a:r>
          </a:p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Support for VLSM and </a:t>
            </a:r>
            <a:r>
              <a:rPr lang="en-US" altLang="zh-CN" sz="1600" dirty="0" err="1">
                <a:latin typeface="Arial" charset="0"/>
                <a:ea typeface="宋体" charset="0"/>
                <a:cs typeface="宋体" charset="0"/>
              </a:rPr>
              <a:t>discontiguous</a:t>
            </a: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 subnets</a:t>
            </a:r>
          </a:p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Manual summarization at any point in the </a:t>
            </a:r>
            <a:br>
              <a:rPr lang="en-US" altLang="zh-CN" sz="1600" dirty="0">
                <a:latin typeface="Arial" charset="0"/>
                <a:ea typeface="宋体" charset="0"/>
                <a:cs typeface="宋体" charset="0"/>
              </a:rPr>
            </a:b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internetwork</a:t>
            </a:r>
          </a:p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Support for multiple network layer protocols</a:t>
            </a:r>
          </a:p>
        </p:txBody>
      </p:sp>
      <p:sp>
        <p:nvSpPr>
          <p:cNvPr id="302091" name="Rectangle 11"/>
          <p:cNvSpPr>
            <a:spLocks noChangeArrowheads="1"/>
          </p:cNvSpPr>
          <p:nvPr/>
        </p:nvSpPr>
        <p:spPr bwMode="auto">
          <a:xfrm>
            <a:off x="1050925" y="4418013"/>
            <a:ext cx="3168650" cy="188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Advanced distance vector</a:t>
            </a:r>
          </a:p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Rapid convergence</a:t>
            </a:r>
          </a:p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100% loop-free classless routing</a:t>
            </a:r>
          </a:p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Easy configuration</a:t>
            </a:r>
          </a:p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Incremental updates</a:t>
            </a:r>
          </a:p>
          <a:p>
            <a:pPr marL="233363" indent="-233363" algn="l" defTabSz="814388">
              <a:lnSpc>
                <a:spcPct val="85000"/>
              </a:lnSpc>
              <a:spcBef>
                <a:spcPct val="35000"/>
              </a:spcBef>
              <a:buClr>
                <a:schemeClr val="accent1"/>
              </a:buClr>
              <a:buFont typeface="Wingdings" charset="0"/>
              <a:buChar char="§"/>
            </a:pP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Load balancing across equal</a:t>
            </a:r>
            <a:r>
              <a:rPr lang="en-US" altLang="zh-CN" sz="1600" dirty="0">
                <a:latin typeface="Arial" charset="0"/>
                <a:ea typeface="宋体" charset="0"/>
                <a:cs typeface="Arial" charset="0"/>
              </a:rPr>
              <a:t>- </a:t>
            </a:r>
            <a:br>
              <a:rPr lang="en-US" altLang="zh-CN" sz="1600" dirty="0">
                <a:latin typeface="Arial" charset="0"/>
                <a:ea typeface="宋体" charset="0"/>
                <a:cs typeface="Arial" charset="0"/>
              </a:rPr>
            </a:br>
            <a:r>
              <a:rPr lang="en-US" altLang="zh-CN" sz="1600" dirty="0">
                <a:latin typeface="Arial" charset="0"/>
                <a:ea typeface="宋体" charset="0"/>
                <a:cs typeface="宋体" charset="0"/>
              </a:rPr>
              <a:t>and unequal-cost pathways</a:t>
            </a:r>
          </a:p>
        </p:txBody>
      </p:sp>
    </p:spTree>
    <p:extLst>
      <p:ext uri="{BB962C8B-B14F-4D97-AF65-F5344CB8AC3E}">
        <p14:creationId xmlns:p14="http://schemas.microsoft.com/office/powerpoint/2010/main" xmlns="" val="3538348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19460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ea typeface="宋体" charset="0"/>
                <a:cs typeface="宋体" charset="0"/>
              </a:rPr>
              <a:t>The criteria that EIGRP uses by default to calculate its metric:</a:t>
            </a:r>
            <a:br>
              <a:rPr lang="en-US" altLang="zh-CN" dirty="0" smtClean="0">
                <a:ea typeface="宋体" charset="0"/>
                <a:cs typeface="宋体" charset="0"/>
              </a:rPr>
            </a:br>
            <a:r>
              <a:rPr lang="en-US" altLang="zh-CN" b="1" dirty="0" smtClean="0">
                <a:solidFill>
                  <a:srgbClr val="FF0000"/>
                </a:solidFill>
                <a:ea typeface="宋体" charset="0"/>
                <a:cs typeface="宋体" charset="0"/>
              </a:rPr>
              <a:t>Bandwidth</a:t>
            </a:r>
            <a:r>
              <a:rPr lang="en-US" altLang="zh-CN" b="1" dirty="0" smtClean="0">
                <a:ea typeface="宋体" charset="0"/>
                <a:cs typeface="宋体" charset="0"/>
              </a:rPr>
              <a:t/>
            </a:r>
            <a:br>
              <a:rPr lang="en-US" altLang="zh-CN" b="1" dirty="0" smtClean="0">
                <a:ea typeface="宋体" charset="0"/>
                <a:cs typeface="宋体" charset="0"/>
              </a:rPr>
            </a:br>
            <a:r>
              <a:rPr lang="en-US" altLang="zh-CN" b="1" dirty="0" smtClean="0">
                <a:solidFill>
                  <a:srgbClr val="FF0000"/>
                </a:solidFill>
                <a:ea typeface="宋体" charset="0"/>
                <a:cs typeface="宋体" charset="0"/>
              </a:rPr>
              <a:t>Delay</a:t>
            </a:r>
            <a:r>
              <a:rPr lang="en-US" altLang="zh-CN" dirty="0" smtClean="0">
                <a:ea typeface="宋体" charset="0"/>
                <a:cs typeface="宋体" charset="0"/>
              </a:rPr>
              <a:t/>
            </a:r>
            <a:br>
              <a:rPr lang="en-US" altLang="zh-CN" dirty="0" smtClean="0">
                <a:ea typeface="宋体" charset="0"/>
                <a:cs typeface="宋体" charset="0"/>
              </a:rPr>
            </a:br>
            <a:r>
              <a:rPr lang="en-US" altLang="zh-CN" dirty="0" smtClean="0">
                <a:ea typeface="宋体" charset="0"/>
                <a:cs typeface="宋体" charset="0"/>
              </a:rPr>
              <a:t>The optional criteria that EIGRP can be configured to use when calculating its metric:</a:t>
            </a:r>
            <a:br>
              <a:rPr lang="en-US" altLang="zh-CN" dirty="0" smtClean="0">
                <a:ea typeface="宋体" charset="0"/>
                <a:cs typeface="宋体" charset="0"/>
              </a:rPr>
            </a:br>
            <a:r>
              <a:rPr lang="en-US" altLang="zh-CN" b="1" dirty="0" smtClean="0">
                <a:solidFill>
                  <a:srgbClr val="FF0000"/>
                </a:solidFill>
                <a:ea typeface="宋体" charset="0"/>
                <a:cs typeface="宋体" charset="0"/>
              </a:rPr>
              <a:t>Reliability</a:t>
            </a:r>
            <a:r>
              <a:rPr lang="en-US" altLang="zh-CN" dirty="0" smtClean="0">
                <a:ea typeface="宋体" charset="0"/>
                <a:cs typeface="宋体" charset="0"/>
              </a:rPr>
              <a:t/>
            </a:r>
            <a:br>
              <a:rPr lang="en-US" altLang="zh-CN" dirty="0" smtClean="0">
                <a:ea typeface="宋体" charset="0"/>
                <a:cs typeface="宋体" charset="0"/>
              </a:rPr>
            </a:br>
            <a:r>
              <a:rPr lang="ar-SA" altLang="zh-CN" dirty="0" smtClean="0">
                <a:ea typeface="宋体" charset="0"/>
                <a:cs typeface="宋体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ea typeface="宋体" charset="0"/>
                <a:cs typeface="宋体" charset="0"/>
              </a:rPr>
              <a:t>Load</a:t>
            </a:r>
            <a:r>
              <a:rPr lang="en-US" altLang="zh-CN" dirty="0" smtClean="0">
                <a:ea typeface="宋体" charset="0"/>
                <a:cs typeface="宋体" charset="0"/>
              </a:rPr>
              <a:t/>
            </a:r>
            <a:br>
              <a:rPr lang="en-US" altLang="zh-CN" dirty="0" smtClean="0">
                <a:ea typeface="宋体" charset="0"/>
                <a:cs typeface="宋体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351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5411" name="Picture 19" descr="327P_04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94631" y="813249"/>
            <a:ext cx="6883400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5395" name="Rectangle 3"/>
          <p:cNvSpPr>
            <a:spLocks noChangeArrowheads="1"/>
          </p:cNvSpPr>
          <p:nvPr/>
        </p:nvSpPr>
        <p:spPr bwMode="auto">
          <a:xfrm>
            <a:off x="941388" y="414338"/>
            <a:ext cx="77152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416" name="Rectangle 24"/>
          <p:cNvSpPr>
            <a:spLocks noChangeArrowheads="1"/>
          </p:cNvSpPr>
          <p:nvPr/>
        </p:nvSpPr>
        <p:spPr bwMode="auto">
          <a:xfrm>
            <a:off x="1141413" y="4268655"/>
            <a:ext cx="7326312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06774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EIGRP, by default, does not advertise subnets and, therefore, cannot support </a:t>
            </a:r>
            <a:r>
              <a:rPr lang="en-US" altLang="zh-CN" sz="2000" dirty="0" err="1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discontiguous</a:t>
            </a:r>
            <a:r>
              <a:rPr lang="en-US" altLang="zh-CN" sz="2000" dirty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 subnets.</a:t>
            </a:r>
          </a:p>
        </p:txBody>
      </p:sp>
    </p:spTree>
    <p:extLst>
      <p:ext uri="{BB962C8B-B14F-4D97-AF65-F5344CB8AC3E}">
        <p14:creationId xmlns:p14="http://schemas.microsoft.com/office/powerpoint/2010/main" xmlns="" val="36476360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252" name="Picture 20" descr="327P_0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9794" y="689769"/>
            <a:ext cx="6856413" cy="264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1235" name="Rectangle 3"/>
          <p:cNvSpPr>
            <a:spLocks noChangeArrowheads="1"/>
          </p:cNvSpPr>
          <p:nvPr/>
        </p:nvSpPr>
        <p:spPr bwMode="auto">
          <a:xfrm>
            <a:off x="941388" y="414338"/>
            <a:ext cx="77152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1258" name="Rectangle 26"/>
          <p:cNvSpPr>
            <a:spLocks noChangeArrowheads="1"/>
          </p:cNvSpPr>
          <p:nvPr/>
        </p:nvSpPr>
        <p:spPr bwMode="auto">
          <a:xfrm>
            <a:off x="1128713" y="4083020"/>
            <a:ext cx="681037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306774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 defTabSz="814388">
              <a:lnSpc>
                <a:spcPct val="95000"/>
              </a:lnSpc>
              <a:spcBef>
                <a:spcPct val="35000"/>
              </a:spcBef>
              <a:buClr>
                <a:schemeClr val="accent1"/>
              </a:buClr>
              <a:buSzPct val="100000"/>
              <a:buFont typeface="Wingdings" charset="0"/>
              <a:buNone/>
            </a:pPr>
            <a:r>
              <a:rPr lang="en-US" altLang="zh-CN" sz="2000" dirty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EIGRP with the </a:t>
            </a:r>
            <a:r>
              <a:rPr lang="en-US" altLang="zh-CN" sz="2000" b="1" dirty="0">
                <a:latin typeface="Arial" charset="0"/>
                <a:ea typeface="宋体" charset="0"/>
                <a:cs typeface="宋体" charset="0"/>
              </a:rPr>
              <a:t>no auto-summary</a:t>
            </a:r>
            <a:r>
              <a:rPr lang="en-US" altLang="zh-CN" sz="2000" b="1" dirty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 </a:t>
            </a:r>
            <a:r>
              <a:rPr lang="en-US" altLang="zh-CN" sz="2000" dirty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parameter can advertise </a:t>
            </a:r>
            <a:br>
              <a:rPr lang="en-US" altLang="zh-CN" sz="2000" dirty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</a:br>
            <a:r>
              <a:rPr lang="en-US" altLang="zh-CN" sz="2000" dirty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subnets and, therefore, can support </a:t>
            </a:r>
            <a:r>
              <a:rPr lang="en-US" altLang="zh-CN" sz="2000" dirty="0" err="1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discontiguous</a:t>
            </a:r>
            <a:r>
              <a:rPr lang="en-US" altLang="zh-CN" sz="2000" dirty="0">
                <a:solidFill>
                  <a:srgbClr val="000000"/>
                </a:solidFill>
                <a:latin typeface="Arial" charset="0"/>
                <a:ea typeface="宋体" charset="0"/>
                <a:cs typeface="宋体" charset="0"/>
              </a:rPr>
              <a:t> subnets.</a:t>
            </a:r>
          </a:p>
        </p:txBody>
      </p:sp>
    </p:spTree>
    <p:extLst>
      <p:ext uri="{BB962C8B-B14F-4D97-AF65-F5344CB8AC3E}">
        <p14:creationId xmlns:p14="http://schemas.microsoft.com/office/powerpoint/2010/main" xmlns="" val="207215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7887" t="22619" r="35565" b="30754"/>
          <a:stretch>
            <a:fillRect/>
          </a:stretch>
        </p:blipFill>
        <p:spPr bwMode="auto">
          <a:xfrm>
            <a:off x="1153886" y="1417638"/>
            <a:ext cx="7990114" cy="3947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onfiguration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73785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</TotalTime>
  <Words>163</Words>
  <Application>Microsoft Office PowerPoint</Application>
  <PresentationFormat>On-screen Show (4:3)</PresentationFormat>
  <Paragraphs>35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انقلاب</vt:lpstr>
      <vt:lpstr>EIGRP</vt:lpstr>
      <vt:lpstr>EIGRP</vt:lpstr>
      <vt:lpstr>EIGRP is based on a distance vector algorithm that determines the best path to a destination  But EIGRP uses a more complex metric than RIP's simple hop count. </vt:lpstr>
      <vt:lpstr>Slide 4</vt:lpstr>
      <vt:lpstr>EIGRP Features</vt:lpstr>
      <vt:lpstr>The criteria that EIGRP uses by default to calculate its metric: Bandwidth Delay The optional criteria that EIGRP can be configured to use when calculating its metric: Reliability  Load </vt:lpstr>
      <vt:lpstr>Slide 7</vt:lpstr>
      <vt:lpstr>Slide 8</vt:lpstr>
      <vt:lpstr>Configuration</vt:lpstr>
      <vt:lpstr>Router1&gt;enable  Router1# Configure terminal Router1(config)# Router eigrp 1 Router1(config-Router)#network 192.168.10.0   0.0.0.255 Router1(config-Router)#network 192.168.20.0   0.0.0.3 end </vt:lpstr>
      <vt:lpstr>Router2&gt;enable  Router2# Configure terminal Router2(config)# Router eigrp 1 Router2(config-Router)#network 192.168.30.0   0.0.0.255 Router2(config-Router)#network 192.168.20.0    0.0.0.3  Router2(config-Router)#network 192.168.40.0    0.0.0.3 end </vt:lpstr>
      <vt:lpstr>Router3&gt;enable  Router3# Configure terminal Router3(config)# Router eigrp 1 Router3(config-Router)#network 192.168.50.0    0.0.0.255 Router3(config-Router)#network 192.168.40.0   0.0.0.3 end </vt:lpstr>
    </vt:vector>
  </TitlesOfParts>
  <Company>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EIGRB</dc:title>
  <dc:creator>khaled alobaid</dc:creator>
  <cp:lastModifiedBy>Dr. Ashraf Abdelaziz</cp:lastModifiedBy>
  <cp:revision>20</cp:revision>
  <dcterms:created xsi:type="dcterms:W3CDTF">2014-11-15T16:18:01Z</dcterms:created>
  <dcterms:modified xsi:type="dcterms:W3CDTF">2015-04-08T09:54:25Z</dcterms:modified>
</cp:coreProperties>
</file>