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notesMasterIdLst>
    <p:notesMasterId r:id="rId13"/>
  </p:notes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27F836-5D14-4ABC-8B93-6003E5907617}" type="datetimeFigureOut">
              <a:rPr lang="ar-SA" smtClean="0"/>
              <a:pPr/>
              <a:t>19/06/1436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F24E16-1572-4FC8-9FD2-8F5F0E57624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329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4E16-1572-4FC8-9FD2-8F5F0E57624D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392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13704509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822357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646209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757210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481078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543628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254411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847694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769506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464808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792117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502793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480989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58346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667459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995745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861081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D1443B-5182-4899-BF51-EC3F5B31320A}" type="datetime1">
              <a:rPr lang="ar-SA" smtClean="0"/>
              <a:pPr/>
              <a:t>19/06/1436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6504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95128" y="188640"/>
            <a:ext cx="7848872" cy="2304256"/>
          </a:xfrm>
        </p:spPr>
        <p:txBody>
          <a:bodyPr>
            <a:noAutofit/>
          </a:bodyPr>
          <a:lstStyle/>
          <a:p>
            <a:pPr algn="ctr"/>
            <a:endParaRPr lang="ar-SA" sz="2800" dirty="0" smtClean="0">
              <a:solidFill>
                <a:srgbClr val="FF0000"/>
              </a:solidFill>
            </a:endParaRPr>
          </a:p>
          <a:p>
            <a:pPr algn="ctr"/>
            <a:endParaRPr lang="ar-SA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nhanced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nterior </a:t>
            </a:r>
            <a:r>
              <a:rPr lang="en-US" sz="2800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/>
              <a:t>ateway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outing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rotocol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EIGRP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14356"/>
          </a:xfrm>
        </p:spPr>
        <p:txBody>
          <a:bodyPr/>
          <a:lstStyle/>
          <a:p>
            <a:r>
              <a:rPr lang="en-US" dirty="0" smtClean="0"/>
              <a:t>EIGRP CONFIGURATION :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072462" y="5857892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871" t="22868" r="26710" b="10671"/>
          <a:stretch>
            <a:fillRect/>
          </a:stretch>
        </p:blipFill>
        <p:spPr bwMode="auto">
          <a:xfrm>
            <a:off x="1071538" y="714356"/>
            <a:ext cx="778674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5" cy="1240096"/>
          </a:xfrm>
        </p:spPr>
        <p:txBody>
          <a:bodyPr/>
          <a:lstStyle/>
          <a:p>
            <a:r>
              <a:rPr lang="en-US" dirty="0" smtClean="0"/>
              <a:t>EIGRP CONFIGURATION :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072462" y="5857892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870" t="22868" r="49612" b="10671"/>
          <a:stretch>
            <a:fillRect/>
          </a:stretch>
        </p:blipFill>
        <p:spPr bwMode="auto">
          <a:xfrm>
            <a:off x="1643042" y="1214422"/>
            <a:ext cx="607223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979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INTRODUACTION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276872"/>
            <a:ext cx="7467600" cy="2736304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* EIGRP is enhanced version of IGRP. </a:t>
            </a:r>
          </a:p>
          <a:p>
            <a:pPr algn="l">
              <a:buNone/>
            </a:pPr>
            <a:r>
              <a:rPr lang="en-US" dirty="0" smtClean="0"/>
              <a:t>             </a:t>
            </a:r>
          </a:p>
          <a:p>
            <a:pPr algn="l">
              <a:buNone/>
            </a:pPr>
            <a:r>
              <a:rPr lang="en-US" dirty="0" smtClean="0"/>
              <a:t>* EIGRP classifies route entries into one of three categories: interior routes, system routes, and exterior routes.</a:t>
            </a:r>
          </a:p>
          <a:p>
            <a:pPr algn="l">
              <a:buNone/>
            </a:pP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rcRect t="7885" r="59816" b="39774"/>
          <a:stretch>
            <a:fillRect/>
          </a:stretch>
        </p:blipFill>
        <p:spPr bwMode="auto">
          <a:xfrm>
            <a:off x="1331640" y="188640"/>
            <a:ext cx="6072230" cy="382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43608" y="3861048"/>
            <a:ext cx="7643866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 </a:t>
            </a:r>
          </a:p>
          <a:p>
            <a:pPr algn="l"/>
            <a:r>
              <a:rPr lang="en-US" sz="2000" b="1" dirty="0" smtClean="0"/>
              <a:t>Interior route:  </a:t>
            </a:r>
            <a:r>
              <a:rPr lang="en-US" sz="2000" dirty="0" smtClean="0"/>
              <a:t>is a path to a subnet of the network address of the data link on which the update is being broadcast.</a:t>
            </a:r>
          </a:p>
          <a:p>
            <a:pPr algn="l"/>
            <a:r>
              <a:rPr lang="en-US" sz="2000" b="1" dirty="0" smtClean="0"/>
              <a:t>System route : </a:t>
            </a:r>
            <a:r>
              <a:rPr lang="en-US" sz="2000" dirty="0" smtClean="0"/>
              <a:t>is a path to a network address, which has been summarized by a network boundary router.</a:t>
            </a:r>
          </a:p>
          <a:p>
            <a:pPr algn="l"/>
            <a:r>
              <a:rPr lang="en-US" sz="2000" b="1" dirty="0" smtClean="0"/>
              <a:t>Exterior route :  </a:t>
            </a:r>
            <a:r>
              <a:rPr lang="en-US" sz="2000" dirty="0" smtClean="0"/>
              <a:t>is a path to a network that has been flagged as a default network.</a:t>
            </a:r>
          </a:p>
          <a:p>
            <a:pPr algn="l"/>
            <a:endParaRPr lang="ar-SA" sz="2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EIGRP Overview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9065" y="2204864"/>
            <a:ext cx="8424935" cy="307696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- Fast convergence : ”routing table store in each router” </a:t>
            </a:r>
          </a:p>
          <a:p>
            <a:pPr algn="l">
              <a:buNone/>
            </a:pPr>
            <a:r>
              <a:rPr lang="en-US" dirty="0" smtClean="0"/>
              <a:t>- AD = 90</a:t>
            </a:r>
          </a:p>
          <a:p>
            <a:pPr algn="l">
              <a:buFontTx/>
              <a:buChar char="-"/>
            </a:pPr>
            <a:r>
              <a:rPr lang="en-US" dirty="0" smtClean="0"/>
              <a:t>-</a:t>
            </a:r>
            <a:r>
              <a:rPr lang="en-US" dirty="0" err="1" smtClean="0"/>
              <a:t>Eigrp</a:t>
            </a:r>
            <a:r>
              <a:rPr lang="en-US" dirty="0" smtClean="0"/>
              <a:t> is classless … Supports VLSM</a:t>
            </a:r>
          </a:p>
          <a:p>
            <a:pPr algn="l">
              <a:buFontTx/>
              <a:buChar char="-"/>
            </a:pPr>
            <a:r>
              <a:rPr lang="en-US" dirty="0" smtClean="0"/>
              <a:t> Router send update only when there is change</a:t>
            </a:r>
          </a:p>
          <a:p>
            <a:pPr algn="l">
              <a:buNone/>
            </a:pPr>
            <a:r>
              <a:rPr lang="en-US" dirty="0" smtClean="0"/>
              <a:t>- Use Diffusing update algorithm (DUAL).</a:t>
            </a:r>
          </a:p>
          <a:p>
            <a:pPr algn="l">
              <a:buNone/>
            </a:pPr>
            <a:r>
              <a:rPr lang="en-US" dirty="0" smtClean="0"/>
              <a:t>- Successor &amp; Feasible Successor.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EIGRP TABLES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4838" y="2438401"/>
            <a:ext cx="8219256" cy="280490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*Neighbor table : Keep information of Neighbors.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*Topology table : Successor and Feasible successor.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*Routing table  :  EIGRP places best routers form its topology table into the common routing table.</a:t>
            </a:r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-32064"/>
            <a:ext cx="7704667" cy="1981200"/>
          </a:xfrm>
        </p:spPr>
        <p:txBody>
          <a:bodyPr/>
          <a:lstStyle/>
          <a:p>
            <a:r>
              <a:rPr lang="en-US" dirty="0" smtClean="0"/>
              <a:t>EIGRP MESSAGES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772816"/>
            <a:ext cx="7615262" cy="487375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Hello : Identifies neighbors and serves as a keep alive mechanism.</a:t>
            </a:r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r>
              <a:rPr lang="en-US" dirty="0" smtClean="0"/>
              <a:t>Update : Reliably send route information.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Query : Reliably requests specific route information.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Reply : Reliably  responds to a query.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ACK : Acknowledgment.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12648"/>
            <a:ext cx="7704667" cy="1981200"/>
          </a:xfrm>
        </p:spPr>
        <p:txBody>
          <a:bodyPr/>
          <a:lstStyle/>
          <a:p>
            <a:r>
              <a:rPr lang="en-US" dirty="0" smtClean="0"/>
              <a:t>NEIGHBOR DISCOVERY AND ROUTE EXCHANGE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24029" y="1772816"/>
            <a:ext cx="7543824" cy="487375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600" dirty="0" smtClean="0"/>
              <a:t>Step 1 : Router A sends out a hello (5-15,60-180)sec.</a:t>
            </a:r>
          </a:p>
          <a:p>
            <a:pPr algn="l">
              <a:buNone/>
            </a:pPr>
            <a:r>
              <a:rPr lang="en-US" sz="2600" dirty="0" smtClean="0"/>
              <a:t>Step 2 : Router B sends back a hello and an update,</a:t>
            </a:r>
          </a:p>
          <a:p>
            <a:pPr algn="l">
              <a:buNone/>
            </a:pPr>
            <a:r>
              <a:rPr lang="en-US" sz="2600" dirty="0" smtClean="0"/>
              <a:t>the update contains routing table.</a:t>
            </a:r>
          </a:p>
          <a:p>
            <a:pPr algn="l">
              <a:buNone/>
            </a:pPr>
            <a:r>
              <a:rPr lang="ar-SA" sz="2600" dirty="0" smtClean="0"/>
              <a:t>      </a:t>
            </a:r>
            <a:r>
              <a:rPr lang="en-US" sz="2600" dirty="0" smtClean="0"/>
              <a:t>Step 3 : Router A acknowledges the update.</a:t>
            </a:r>
          </a:p>
          <a:p>
            <a:pPr algn="l">
              <a:buNone/>
            </a:pPr>
            <a:r>
              <a:rPr lang="en-US" sz="2600" dirty="0" smtClean="0"/>
              <a:t>Step 4 : Router A sends its update.</a:t>
            </a:r>
          </a:p>
          <a:p>
            <a:pPr algn="l">
              <a:buNone/>
            </a:pPr>
            <a:r>
              <a:rPr lang="en-US" sz="2600" dirty="0" smtClean="0"/>
              <a:t>Step 5 : Router b acknowledges.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EIGRP CONFIGURATION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)# router </a:t>
            </a:r>
            <a:r>
              <a:rPr lang="en-US" dirty="0" err="1" smtClean="0"/>
              <a:t>eigrp</a:t>
            </a:r>
            <a:r>
              <a:rPr lang="en-US" dirty="0" smtClean="0"/>
              <a:t> AS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-router)# network network-ID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Router1(</a:t>
            </a:r>
            <a:r>
              <a:rPr lang="en-US" dirty="0" err="1" smtClean="0"/>
              <a:t>config</a:t>
            </a:r>
            <a:r>
              <a:rPr lang="en-US" dirty="0" smtClean="0"/>
              <a:t>-router)# no auto-summary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ar-SA" dirty="0" smtClean="0"/>
          </a:p>
        </p:txBody>
      </p:sp>
      <p:sp>
        <p:nvSpPr>
          <p:cNvPr id="6" name="مربع نص 5"/>
          <p:cNvSpPr txBox="1"/>
          <p:nvPr/>
        </p:nvSpPr>
        <p:spPr>
          <a:xfrm>
            <a:off x="8143900" y="5857892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148" y="0"/>
            <a:ext cx="7704667" cy="1981200"/>
          </a:xfrm>
        </p:spPr>
        <p:txBody>
          <a:bodyPr/>
          <a:lstStyle/>
          <a:p>
            <a:r>
              <a:rPr lang="en-US" dirty="0" smtClean="0"/>
              <a:t>EIGRP ROUTING </a:t>
            </a:r>
            <a:endParaRPr lang="ar-SA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74" t="25309" r="45854" b="37257"/>
          <a:stretch>
            <a:fillRect/>
          </a:stretch>
        </p:blipFill>
        <p:spPr bwMode="auto">
          <a:xfrm>
            <a:off x="928662" y="1633530"/>
            <a:ext cx="77153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ربع نص 10"/>
          <p:cNvSpPr txBox="1"/>
          <p:nvPr/>
        </p:nvSpPr>
        <p:spPr>
          <a:xfrm>
            <a:off x="8001024" y="5857892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512</TotalTime>
  <Words>266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Slide 1</vt:lpstr>
      <vt:lpstr>INTRODUACTION</vt:lpstr>
      <vt:lpstr>Slide 3</vt:lpstr>
      <vt:lpstr>EIGRP Overview</vt:lpstr>
      <vt:lpstr>EIGRP TABLES </vt:lpstr>
      <vt:lpstr>EIGRP MESSAGES </vt:lpstr>
      <vt:lpstr>NEIGHBOR DISCOVERY AND ROUTE EXCHANGE</vt:lpstr>
      <vt:lpstr>BASIC EIGRP CONFIGURATION :</vt:lpstr>
      <vt:lpstr>EIGRP ROUTING </vt:lpstr>
      <vt:lpstr>EIGRP CONFIGURATION :</vt:lpstr>
      <vt:lpstr>EIGRP CONFIGURATION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Dr. Ashraf Abdelaziz</cp:lastModifiedBy>
  <cp:revision>35</cp:revision>
  <dcterms:created xsi:type="dcterms:W3CDTF">2014-11-14T00:59:52Z</dcterms:created>
  <dcterms:modified xsi:type="dcterms:W3CDTF">2015-04-08T09:53:43Z</dcterms:modified>
</cp:coreProperties>
</file>