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61" r:id="rId2"/>
    <p:sldId id="269" r:id="rId3"/>
    <p:sldId id="257" r:id="rId4"/>
    <p:sldId id="259" r:id="rId5"/>
    <p:sldId id="260" r:id="rId6"/>
    <p:sldId id="256" r:id="rId7"/>
    <p:sldId id="258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6268-B120-460A-85F2-1BDF8CC8E871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CC6D5-EE65-4FB6-8FF7-CBAF297E1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6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CC6D5-EE65-4FB6-8FF7-CBAF297E11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05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4581DC-7E9D-4BFD-AC0D-1EE95E68E25A}" type="datetimeFigureOut">
              <a:rPr lang="en-US" smtClean="0"/>
              <a:pPr/>
              <a:t>2015-04-08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EE343E-C29D-4236-B841-B4C336AF09A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>EIGRP </a:t>
            </a:r>
          </a:p>
          <a:p>
            <a:pPr algn="ctr">
              <a:buNone/>
            </a:pP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(Enhanced Interior Gateway Routing Protocol)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143000" y="611188"/>
          <a:ext cx="7086600" cy="6246812"/>
        </p:xfrm>
        <a:graphic>
          <a:graphicData uri="http://schemas.openxmlformats.org/presentationml/2006/ole">
            <p:oleObj spid="_x0000_s3077" name="Bitmap Image" r:id="rId3" imgW="5866667" imgH="5172797" progId="PBrush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7400" y="26685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S0/0 192.168.64.2/30</a:t>
            </a:r>
            <a:endParaRPr lang="en-US" b="1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S0/0 192.168.64.1/30</a:t>
            </a:r>
            <a:endParaRPr lang="en-US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29200" y="26685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S0/1 192.168.64.6/30</a:t>
            </a:r>
            <a:endParaRPr lang="en-US" b="1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48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S0/0 192.168.64.5/30</a:t>
            </a:r>
            <a:endParaRPr lang="en-US" b="1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81400" y="1676400"/>
            <a:ext cx="2286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Fa0/0 192.168.72.1/24</a:t>
            </a:r>
            <a:endParaRPr lang="en-US" b="1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67000" y="5106988"/>
            <a:ext cx="3581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Fa0/0 192.168.1.1/24</a:t>
            </a:r>
            <a:endParaRPr lang="en-US" b="1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81400" y="4268788"/>
            <a:ext cx="2362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Fa0/0 192.168.1.2/24</a:t>
            </a:r>
            <a:endParaRPr lang="en-US" b="1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38600" y="5792788"/>
            <a:ext cx="1600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EIGRP AS 100</a:t>
            </a:r>
            <a:endParaRPr lang="en-US" b="1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8001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Arial" charset="0"/>
              </a:rPr>
              <a:t>Delay = (delay/10) * 256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114800" y="2439988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R1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0198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R2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336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R3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6172200" y="4421188"/>
            <a:ext cx="9144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086600" y="4268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1,657,856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4572000" y="2058988"/>
            <a:ext cx="8382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10200" y="1982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25,600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 flipH="1">
            <a:off x="6248400" y="37353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7086600" y="3276600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Delay = 512,000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H="1">
            <a:off x="4648200" y="13731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486400" y="1068388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Delay = 2,560</a:t>
            </a:r>
            <a:endParaRPr lang="en-US" b="1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sz="3200" b="1" dirty="0" smtClean="0">
                <a:latin typeface="Arial" charset="0"/>
              </a:rPr>
              <a:t>Determining the Delay between R1 &amp; R2</a:t>
            </a:r>
            <a:endParaRPr kumimoji="1" lang="en-US" sz="3200" b="1" dirty="0">
              <a:latin typeface="Arial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152400" y="1295400"/>
            <a:ext cx="3429000" cy="2743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b="1" dirty="0" err="1">
                <a:latin typeface="Arial" charset="0"/>
              </a:rPr>
              <a:t>FastEthernet</a:t>
            </a:r>
            <a:endParaRPr lang="en-US" sz="1800" b="1" dirty="0">
              <a:latin typeface="Arial" charset="0"/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(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100</a:t>
            </a:r>
            <a:r>
              <a:rPr lang="en-US" sz="1800" dirty="0">
                <a:latin typeface="Arial" charset="0"/>
              </a:rPr>
              <a:t>/10) * 256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2,560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endParaRPr lang="en-US" sz="1800" b="1" dirty="0">
              <a:latin typeface="Arial" charset="0"/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b="1" dirty="0">
                <a:latin typeface="Arial" charset="0"/>
              </a:rPr>
              <a:t>T1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(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20,000</a:t>
            </a:r>
            <a:r>
              <a:rPr lang="en-US" sz="1800" dirty="0">
                <a:latin typeface="Arial" charset="0"/>
              </a:rPr>
              <a:t>/10) * 256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512,000</a:t>
            </a: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8077200" y="533400"/>
            <a:ext cx="685800" cy="609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143000" y="611188"/>
          <a:ext cx="7086600" cy="6246812"/>
        </p:xfrm>
        <a:graphic>
          <a:graphicData uri="http://schemas.openxmlformats.org/presentationml/2006/ole">
            <p:oleObj spid="_x0000_s4101" name="Bitmap Image" r:id="rId4" imgW="5866667" imgH="5172797" progId="PBrush">
              <p:embed/>
            </p:oleObj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7400" y="26685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S0/0 192.168.64.2/30</a:t>
            </a:r>
            <a:endParaRPr lang="en-US" b="1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S0/0 192.168.64.1/30</a:t>
            </a:r>
            <a:endParaRPr lang="en-US" b="1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29200" y="26685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S0/1 192.168.64.6/30</a:t>
            </a:r>
            <a:endParaRPr lang="en-US" b="1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48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S0/0 192.168.64.5/30</a:t>
            </a:r>
            <a:endParaRPr lang="en-US" b="1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05200" y="1677988"/>
            <a:ext cx="2286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Fa0/0 192.168.72.1/24</a:t>
            </a:r>
            <a:endParaRPr lang="en-US" b="1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667000" y="5106988"/>
            <a:ext cx="3581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Fa0/0 192.168.1.1/24</a:t>
            </a:r>
            <a:endParaRPr lang="en-US" b="1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81400" y="4268788"/>
            <a:ext cx="2362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Fa0/0 192.168.1.2/24</a:t>
            </a:r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191000" y="5867400"/>
            <a:ext cx="1600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EIGRP AS 100</a:t>
            </a:r>
            <a:endParaRPr lang="en-US" b="1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52400" y="611188"/>
            <a:ext cx="8001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latin typeface="Arial" charset="0"/>
              </a:rPr>
              <a:t>What is the cost (metric) for 192.168.72.0/24 from </a:t>
            </a:r>
            <a:r>
              <a:rPr lang="en-US" sz="2000" b="1" dirty="0" smtClean="0">
                <a:latin typeface="Arial" charset="0"/>
              </a:rPr>
              <a:t>R2?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114800" y="2439988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R1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9436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R2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21336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R3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6172200" y="4421188"/>
            <a:ext cx="9144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086600" y="4268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1,657,856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>
            <a:off x="4572000" y="2058988"/>
            <a:ext cx="8382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410200" y="1982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25,600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7239000" y="49545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/>
              <a:t>Slowest!</a:t>
            </a: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6248400" y="37353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7086600" y="3278188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Delay = 512,000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>
            <a:off x="4648200" y="13731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5486400" y="1068388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Delay = 2,560</a:t>
            </a:r>
            <a:endParaRPr lang="en-US" b="1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228600" y="1982788"/>
            <a:ext cx="1295400" cy="1878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800" b="1" dirty="0">
                <a:solidFill>
                  <a:srgbClr val="3F42C3"/>
                </a:solidFill>
                <a:latin typeface="Arial" charset="0"/>
              </a:rPr>
              <a:t>1,657,856</a:t>
            </a:r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512,000 2,560</a:t>
            </a:r>
            <a:r>
              <a:rPr lang="en-US" sz="1800" b="1" dirty="0">
                <a:latin typeface="Arial" charset="0"/>
              </a:rPr>
              <a:t>        --------------2,172,416</a:t>
            </a:r>
          </a:p>
          <a:p>
            <a:pPr eaLnBrk="0" hangingPunct="0">
              <a:spcBef>
                <a:spcPct val="50000"/>
              </a:spcBef>
            </a:pPr>
            <a:endParaRPr lang="en-US" sz="1800" b="1" dirty="0">
              <a:latin typeface="Arial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152400" y="1220788"/>
            <a:ext cx="2971800" cy="779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 u="sng" dirty="0">
                <a:solidFill>
                  <a:srgbClr val="7030A0"/>
                </a:solidFill>
                <a:latin typeface="Arial" charset="0"/>
              </a:rPr>
              <a:t>Cost: Slowest bandwidth</a:t>
            </a:r>
          </a:p>
          <a:p>
            <a:pPr eaLnBrk="0" hangingPunct="0">
              <a:spcBef>
                <a:spcPct val="50000"/>
              </a:spcBef>
            </a:pPr>
            <a:r>
              <a:rPr lang="en-US" sz="1800" b="1" dirty="0">
                <a:latin typeface="Arial" charset="0"/>
              </a:rPr>
              <a:t>+ sum of delays</a:t>
            </a:r>
            <a:endParaRPr lang="en-US" b="1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 flipV="1">
            <a:off x="1524000" y="3278188"/>
            <a:ext cx="1066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667000" y="3278188"/>
            <a:ext cx="1676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The cost!</a:t>
            </a:r>
            <a:endParaRPr lang="en-US" b="1"/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52400" y="5638800"/>
            <a:ext cx="4648200" cy="6731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400" b="1">
                <a:solidFill>
                  <a:srgbClr val="3F42C3"/>
                </a:solidFill>
                <a:latin typeface="Arial" charset="0"/>
                <a:cs typeface="Times New Roman" charset="0"/>
              </a:rPr>
              <a:t>bandwidth</a:t>
            </a:r>
            <a:r>
              <a:rPr lang="en-US" sz="1400" b="1">
                <a:latin typeface="Arial" charset="0"/>
                <a:cs typeface="Times New Roman" charset="0"/>
              </a:rPr>
              <a:t> = (10,000,000/</a:t>
            </a:r>
            <a:r>
              <a:rPr lang="en-US" sz="1400" b="1" i="1">
                <a:latin typeface="Arial" charset="0"/>
                <a:cs typeface="Times New Roman" charset="0"/>
              </a:rPr>
              <a:t>bandwidth kbps</a:t>
            </a:r>
            <a:r>
              <a:rPr lang="en-US" sz="1400" b="1">
                <a:latin typeface="Arial" charset="0"/>
                <a:cs typeface="Times New Roman" charset="0"/>
              </a:rPr>
              <a:t>) * 256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400" b="1">
                <a:solidFill>
                  <a:schemeClr val="accent2"/>
                </a:solidFill>
                <a:latin typeface="Arial" charset="0"/>
                <a:cs typeface="Times New Roman" charset="0"/>
              </a:rPr>
              <a:t>delay</a:t>
            </a:r>
            <a:r>
              <a:rPr lang="en-US" sz="1400" b="1">
                <a:latin typeface="Arial" charset="0"/>
                <a:cs typeface="Times New Roman" charset="0"/>
              </a:rPr>
              <a:t> = (</a:t>
            </a:r>
            <a:r>
              <a:rPr lang="en-US" sz="1400" b="1" i="1">
                <a:latin typeface="Arial" charset="0"/>
                <a:cs typeface="Times New Roman" charset="0"/>
              </a:rPr>
              <a:t>delay</a:t>
            </a:r>
            <a:r>
              <a:rPr lang="en-US" sz="1400" b="1">
                <a:latin typeface="Arial" charset="0"/>
                <a:cs typeface="Times New Roman" charset="0"/>
              </a:rPr>
              <a:t>/10) * 256</a:t>
            </a:r>
            <a:r>
              <a:rPr lang="en-US" sz="1800">
                <a:latin typeface="Arial" charset="0"/>
              </a:rPr>
              <a:t> </a:t>
            </a:r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sz="3200" b="1" dirty="0" smtClean="0">
                <a:latin typeface="Arial" charset="0"/>
              </a:rPr>
              <a:t>Determining the cost between R1 &amp; R2</a:t>
            </a:r>
            <a:endParaRPr kumimoji="1" lang="en-US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 autoUpdateAnimBg="0"/>
      <p:bldP spid="20" grpId="0" animBg="1"/>
      <p:bldP spid="21" grpId="0" animBg="1" autoUpdateAnimBg="0"/>
      <p:bldP spid="22" grpId="0" autoUpdateAnimBg="0"/>
      <p:bldP spid="23" grpId="0" animBg="1"/>
      <p:bldP spid="24" grpId="0" animBg="1" autoUpdateAnimBg="0"/>
      <p:bldP spid="25" grpId="0" animBg="1"/>
      <p:bldP spid="26" grpId="0" animBg="1" autoUpdateAnimBg="0"/>
      <p:bldP spid="27" grpId="0" animBg="1" autoUpdateAnimBg="0"/>
      <p:bldP spid="28" grpId="0" animBg="1" autoUpdateAnimBg="0"/>
      <p:bldP spid="29" grpId="0" animBg="1"/>
      <p:bldP spid="3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Routing Table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76800" y="5410200"/>
            <a:ext cx="3886200" cy="347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FF0000"/>
                </a:solidFill>
                <a:latin typeface="Arial" charset="0"/>
              </a:rPr>
              <a:t>Administrative Distance / Metric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410200"/>
            <a:ext cx="9144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124" tIns="41061" rIns="82124" bIns="41061"/>
          <a:lstStyle/>
          <a:p>
            <a:pPr marL="288925" indent="-288925" defTabSz="814388">
              <a:spcBef>
                <a:spcPct val="20000"/>
              </a:spcBef>
              <a:buClr>
                <a:srgbClr val="009999"/>
              </a:buClr>
              <a:buSzPct val="125000"/>
              <a:buFont typeface="Arial" charset="0"/>
              <a:buNone/>
            </a:pPr>
            <a:r>
              <a:rPr lang="en-US" sz="2000" b="1" dirty="0" smtClean="0">
                <a:latin typeface="Courier New" pitchFamily="49" charset="0"/>
              </a:rPr>
              <a:t>R3#show </a:t>
            </a:r>
            <a:r>
              <a:rPr lang="en-US" sz="2000" b="1" dirty="0" err="1">
                <a:latin typeface="Courier New" pitchFamily="49" charset="0"/>
              </a:rPr>
              <a:t>ip</a:t>
            </a:r>
            <a:r>
              <a:rPr lang="en-US" sz="2000" b="1" dirty="0">
                <a:latin typeface="Courier New" pitchFamily="49" charset="0"/>
              </a:rPr>
              <a:t> route</a:t>
            </a:r>
          </a:p>
          <a:p>
            <a:pPr marL="288925" indent="-288925" defTabSz="814388">
              <a:spcBef>
                <a:spcPct val="20000"/>
              </a:spcBef>
              <a:buClr>
                <a:srgbClr val="009999"/>
              </a:buClr>
              <a:buSzPct val="125000"/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D    192.168.72.0/24 [90/2172416] </a:t>
            </a:r>
          </a:p>
          <a:p>
            <a:pPr marL="288925" indent="-288925" defTabSz="814388">
              <a:spcBef>
                <a:spcPct val="20000"/>
              </a:spcBef>
              <a:buClr>
                <a:srgbClr val="009999"/>
              </a:buClr>
              <a:buSzPct val="125000"/>
              <a:buFont typeface="Arial" charset="0"/>
              <a:buNone/>
            </a:pPr>
            <a:r>
              <a:rPr lang="en-US" sz="2000" b="1" dirty="0">
                <a:latin typeface="Courier New" pitchFamily="49" charset="0"/>
              </a:rPr>
              <a:t>            via 192.168.64.6, 00:28:26, Serial0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192588" y="5791200"/>
            <a:ext cx="1524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27619" t="21362" r="13404" b="12155"/>
          <a:stretch>
            <a:fillRect/>
          </a:stretch>
        </p:blipFill>
        <p:spPr bwMode="auto">
          <a:xfrm>
            <a:off x="0" y="11430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Thank you for listing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effectLst/>
              </a:rPr>
              <a:t>EIGRP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EIGRP (</a:t>
            </a:r>
            <a:r>
              <a:rPr lang="en-US" sz="2400" b="1" dirty="0"/>
              <a:t>Enhanced Interior Gateway Routing Protocol</a:t>
            </a:r>
            <a:r>
              <a:rPr lang="en-US" sz="2400" dirty="0"/>
              <a:t>) is a network </a:t>
            </a:r>
            <a:r>
              <a:rPr lang="en-US" sz="2400" dirty="0" smtClean="0"/>
              <a:t>protocol that </a:t>
            </a:r>
            <a:r>
              <a:rPr lang="en-US" sz="2400" dirty="0"/>
              <a:t>lets routers exchange information more efficiently than with earlier network protocols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b="1" dirty="0" smtClean="0"/>
              <a:t>EIGRP</a:t>
            </a:r>
            <a:r>
              <a:rPr lang="en-US" sz="2400" dirty="0" smtClean="0"/>
              <a:t> evolved from </a:t>
            </a:r>
            <a:r>
              <a:rPr lang="en-US" sz="2400" b="1" dirty="0" smtClean="0"/>
              <a:t>IGRP</a:t>
            </a:r>
            <a:r>
              <a:rPr lang="en-US" sz="2400" dirty="0" smtClean="0"/>
              <a:t> (Interior Gateway Routing Protocol) and routers using either EIGRP and IGRP can </a:t>
            </a:r>
            <a:r>
              <a:rPr lang="en-US" sz="2400" u="sng" dirty="0" smtClean="0"/>
              <a:t>interoperate </a:t>
            </a:r>
            <a:r>
              <a:rPr lang="en-US" sz="2400" dirty="0" smtClean="0"/>
              <a:t>because the metric (criteria used for selecting a route) used with one protocol can be translated into the metrics of the other protocol. EIGRP can be used not only for Internet Protocol (IP) networks but also for AppleTalk and </a:t>
            </a:r>
            <a:r>
              <a:rPr lang="en-US" sz="2400" dirty="0"/>
              <a:t>Novell NetWare networks.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87309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EIGRP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EIGRP scales IGRP’s metrics by a factor of 256</a:t>
            </a:r>
          </a:p>
          <a:p>
            <a:pPr lvl="1"/>
            <a:r>
              <a:rPr lang="en-US" dirty="0" smtClean="0"/>
              <a:t>IGRP metric = 24 bits; EIGRP metric = 32 bits</a:t>
            </a:r>
          </a:p>
          <a:p>
            <a:pPr lvl="1"/>
            <a:r>
              <a:rPr lang="en-US" dirty="0" smtClean="0"/>
              <a:t>Bandwidth and Delay are equally weighted</a:t>
            </a:r>
          </a:p>
          <a:p>
            <a:pPr lvl="1"/>
            <a:r>
              <a:rPr lang="en-US" dirty="0" smtClean="0"/>
              <a:t>Reliability, Load, and MTU are off by default</a:t>
            </a:r>
          </a:p>
          <a:p>
            <a:pPr lvl="1"/>
            <a:r>
              <a:rPr lang="en-US" dirty="0" smtClean="0"/>
              <a:t>Hop count limited to 224 (IGRP’s limit is 255)</a:t>
            </a:r>
          </a:p>
          <a:p>
            <a:r>
              <a:rPr lang="en-US" b="1" dirty="0" smtClean="0"/>
              <a:t>To remember of metric EIGRP components:</a:t>
            </a:r>
          </a:p>
          <a:p>
            <a:pPr lvl="1"/>
            <a:r>
              <a:rPr lang="en-US" b="1" dirty="0" smtClean="0"/>
              <a:t>Big</a:t>
            </a:r>
            <a:r>
              <a:rPr lang="en-US" dirty="0" smtClean="0"/>
              <a:t> 	= </a:t>
            </a:r>
            <a:r>
              <a:rPr lang="en-US" b="1" dirty="0" smtClean="0"/>
              <a:t>B</a:t>
            </a:r>
            <a:r>
              <a:rPr lang="en-US" dirty="0" smtClean="0"/>
              <a:t>andwidth</a:t>
            </a:r>
          </a:p>
          <a:p>
            <a:pPr lvl="1"/>
            <a:r>
              <a:rPr lang="en-US" b="1" dirty="0" smtClean="0"/>
              <a:t>Dogs</a:t>
            </a:r>
            <a:r>
              <a:rPr lang="en-US" dirty="0" smtClean="0"/>
              <a:t>	= </a:t>
            </a:r>
            <a:r>
              <a:rPr lang="en-US" b="1" dirty="0" smtClean="0"/>
              <a:t>D</a:t>
            </a:r>
            <a:r>
              <a:rPr lang="en-US" dirty="0" smtClean="0"/>
              <a:t>elay</a:t>
            </a:r>
          </a:p>
          <a:p>
            <a:pPr lvl="1"/>
            <a:r>
              <a:rPr lang="en-US" b="1" dirty="0" smtClean="0"/>
              <a:t>Really</a:t>
            </a:r>
            <a:r>
              <a:rPr lang="en-US" dirty="0" smtClean="0"/>
              <a:t>	= </a:t>
            </a:r>
            <a:r>
              <a:rPr lang="en-US" b="1" dirty="0" smtClean="0"/>
              <a:t>R</a:t>
            </a:r>
            <a:r>
              <a:rPr lang="en-US" dirty="0" smtClean="0"/>
              <a:t>eliability</a:t>
            </a:r>
          </a:p>
          <a:p>
            <a:pPr lvl="1"/>
            <a:r>
              <a:rPr lang="en-US" b="1" dirty="0" smtClean="0"/>
              <a:t>Like</a:t>
            </a:r>
            <a:r>
              <a:rPr lang="en-US" dirty="0" smtClean="0"/>
              <a:t>	= </a:t>
            </a:r>
            <a:r>
              <a:rPr lang="en-US" b="1" dirty="0" smtClean="0"/>
              <a:t>L</a:t>
            </a:r>
            <a:r>
              <a:rPr lang="en-US" dirty="0" smtClean="0"/>
              <a:t>oad</a:t>
            </a:r>
          </a:p>
          <a:p>
            <a:pPr lvl="1"/>
            <a:r>
              <a:rPr lang="en-US" b="1" dirty="0" smtClean="0"/>
              <a:t>Me</a:t>
            </a:r>
            <a:r>
              <a:rPr lang="en-US" dirty="0" smtClean="0"/>
              <a:t>	= </a:t>
            </a:r>
            <a:r>
              <a:rPr lang="en-US" b="1" dirty="0" smtClean="0"/>
              <a:t>M</a:t>
            </a:r>
            <a:r>
              <a:rPr lang="en-US" dirty="0" smtClean="0"/>
              <a:t>TU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EIGRP for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No updates. Route updates sent only when a change </a:t>
            </a:r>
            <a:r>
              <a:rPr lang="en-US" smtClean="0"/>
              <a:t>occurs </a:t>
            </a:r>
          </a:p>
          <a:p>
            <a:r>
              <a:rPr lang="en-US" smtClean="0"/>
              <a:t>Hello </a:t>
            </a:r>
            <a:r>
              <a:rPr lang="en-US" dirty="0" smtClean="0"/>
              <a:t>messages sent to neighbors every 5 seconds (60 seconds in most WANs)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43000" y="4343400"/>
            <a:ext cx="6900862" cy="1671638"/>
            <a:chOff x="680" y="1504"/>
            <a:chExt cx="3864" cy="936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2016" y="1544"/>
              <a:ext cx="118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124" tIns="38427" rIns="27124" bIns="38427"/>
            <a:lstStyle/>
            <a:p>
              <a:pPr defTabSz="1028700">
                <a:lnSpc>
                  <a:spcPts val="2250"/>
                </a:lnSpc>
                <a:spcAft>
                  <a:spcPts val="900"/>
                </a:spcAft>
                <a:tabLst>
                  <a:tab pos="514350" algn="l"/>
                  <a:tab pos="1028700" algn="l"/>
                  <a:tab pos="1543050" algn="l"/>
                </a:tabLst>
              </a:pPr>
              <a:r>
                <a:rPr kumimoji="1" lang="en-US" sz="2300" b="1"/>
                <a:t>Enhanced IGRP</a:t>
              </a:r>
            </a:p>
          </p:txBody>
        </p:sp>
        <p:pic>
          <p:nvPicPr>
            <p:cNvPr id="6" name="Picture 10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0" y="1504"/>
              <a:ext cx="1104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032" y="1904"/>
              <a:ext cx="8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124" tIns="38427" rIns="27124" bIns="38427"/>
            <a:lstStyle/>
            <a:p>
              <a:pPr defTabSz="1028700">
                <a:lnSpc>
                  <a:spcPts val="2025"/>
                </a:lnSpc>
                <a:spcAft>
                  <a:spcPts val="900"/>
                </a:spcAft>
                <a:tabLst>
                  <a:tab pos="514350" algn="l"/>
                  <a:tab pos="1028700" algn="l"/>
                  <a:tab pos="1543050" algn="l"/>
                </a:tabLst>
              </a:pPr>
              <a:r>
                <a:rPr kumimoji="1" lang="en-US" sz="2000" b="1"/>
                <a:t>EIGRP</a:t>
              </a:r>
            </a:p>
          </p:txBody>
        </p:sp>
        <p:pic>
          <p:nvPicPr>
            <p:cNvPr id="8" name="Picture 12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12" y="1504"/>
              <a:ext cx="1133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3641" y="1904"/>
              <a:ext cx="9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7124" tIns="38427" rIns="27124" bIns="38427"/>
            <a:lstStyle/>
            <a:p>
              <a:pPr defTabSz="1028700">
                <a:lnSpc>
                  <a:spcPts val="2025"/>
                </a:lnSpc>
                <a:spcAft>
                  <a:spcPts val="900"/>
                </a:spcAft>
                <a:tabLst>
                  <a:tab pos="514350" algn="l"/>
                  <a:tab pos="1028700" algn="l"/>
                  <a:tab pos="1543050" algn="l"/>
                </a:tabLst>
              </a:pPr>
              <a:r>
                <a:rPr kumimoji="1" lang="en-US" sz="2000" b="1"/>
                <a:t>EIGRP</a:t>
              </a:r>
            </a:p>
          </p:txBody>
        </p:sp>
        <p:pic>
          <p:nvPicPr>
            <p:cNvPr id="10" name="Picture 14"/>
            <p:cNvPicPr>
              <a:picLocks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2856" y="1961"/>
              <a:ext cx="518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5"/>
            <p:cNvPicPr>
              <a:picLocks noChangeArrowheads="1"/>
            </p:cNvPicPr>
            <p:nvPr/>
          </p:nvPicPr>
          <p:blipFill>
            <a:blip r:embed="rId3" cstate="print">
              <a:grayscl/>
            </a:blip>
            <a:srcRect/>
            <a:stretch>
              <a:fillRect/>
            </a:stretch>
          </p:blipFill>
          <p:spPr bwMode="auto">
            <a:xfrm>
              <a:off x="1680" y="1961"/>
              <a:ext cx="520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Configuring EIGRP for IP</a:t>
            </a:r>
            <a:endParaRPr lang="en-US" dirty="0"/>
          </a:p>
        </p:txBody>
      </p:sp>
      <p:pic>
        <p:nvPicPr>
          <p:cNvPr id="4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2838" y="2033588"/>
            <a:ext cx="22240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4388" y="2039938"/>
            <a:ext cx="2224087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53038" y="2676525"/>
            <a:ext cx="90011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80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b="1"/>
              <a:t>172.16.10.0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573338" y="2689225"/>
            <a:ext cx="885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80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b="1"/>
              <a:t>10.110.1.0</a:t>
            </a: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447800" y="1828800"/>
            <a:ext cx="544513" cy="1108075"/>
            <a:chOff x="1038" y="1529"/>
            <a:chExt cx="288" cy="840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54" y="1929"/>
              <a:ext cx="272" cy="3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86034" tIns="405214" rIns="286034" bIns="405214"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38" y="1529"/>
              <a:ext cx="24" cy="84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286034" tIns="405214" rIns="286034" bIns="405214"/>
            <a:lstStyle/>
            <a:p>
              <a:endParaRPr lang="en-US"/>
            </a:p>
          </p:txBody>
        </p:sp>
      </p:grp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7721600" y="2309813"/>
            <a:ext cx="361950" cy="85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endParaRPr lang="en-US"/>
          </a:p>
        </p:txBody>
      </p:sp>
      <p:pic>
        <p:nvPicPr>
          <p:cNvPr id="12" name="Picture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978025"/>
            <a:ext cx="757238" cy="735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3951288" y="1990725"/>
            <a:ext cx="11430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/>
            <a:r>
              <a:rPr kumimoji="1" lang="en-US" sz="2000" b="1" dirty="0"/>
              <a:t>AS=10</a:t>
            </a:r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1985963" y="2346325"/>
            <a:ext cx="2297112" cy="47942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984" y="0"/>
              </a:cxn>
              <a:cxn ang="0">
                <a:pos x="654" y="302"/>
              </a:cxn>
              <a:cxn ang="0">
                <a:pos x="1447" y="302"/>
              </a:cxn>
            </a:cxnLst>
            <a:rect l="0" t="0" r="r" b="b"/>
            <a:pathLst>
              <a:path w="1447" h="302">
                <a:moveTo>
                  <a:pt x="0" y="1"/>
                </a:moveTo>
                <a:lnTo>
                  <a:pt x="984" y="0"/>
                </a:lnTo>
                <a:lnTo>
                  <a:pt x="654" y="302"/>
                </a:lnTo>
                <a:lnTo>
                  <a:pt x="1447" y="302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4983163" y="2384425"/>
            <a:ext cx="2084387" cy="434975"/>
          </a:xfrm>
          <a:custGeom>
            <a:avLst/>
            <a:gdLst/>
            <a:ahLst/>
            <a:cxnLst>
              <a:cxn ang="0">
                <a:pos x="0" y="274"/>
              </a:cxn>
              <a:cxn ang="0">
                <a:pos x="683" y="270"/>
              </a:cxn>
              <a:cxn ang="0">
                <a:pos x="359" y="0"/>
              </a:cxn>
              <a:cxn ang="0">
                <a:pos x="1313" y="0"/>
              </a:cxn>
            </a:cxnLst>
            <a:rect l="0" t="0" r="r" b="b"/>
            <a:pathLst>
              <a:path w="1313" h="274">
                <a:moveTo>
                  <a:pt x="0" y="274"/>
                </a:moveTo>
                <a:lnTo>
                  <a:pt x="683" y="270"/>
                </a:lnTo>
                <a:lnTo>
                  <a:pt x="359" y="0"/>
                </a:lnTo>
                <a:lnTo>
                  <a:pt x="1313" y="0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7239000" y="2743200"/>
            <a:ext cx="885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80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b="1"/>
              <a:t>192.168.0.0</a:t>
            </a:r>
          </a:p>
        </p:txBody>
      </p:sp>
      <p:pic>
        <p:nvPicPr>
          <p:cNvPr id="17" name="Picture 1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762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133600" y="2209800"/>
            <a:ext cx="271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35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sz="1400" b="1"/>
              <a:t>A</a:t>
            </a:r>
          </a:p>
        </p:txBody>
      </p:sp>
      <p:pic>
        <p:nvPicPr>
          <p:cNvPr id="19" name="Picture 2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138363"/>
            <a:ext cx="762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7194550" y="2190750"/>
            <a:ext cx="271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35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sz="1400" b="1"/>
              <a:t>C</a:t>
            </a:r>
          </a:p>
        </p:txBody>
      </p:sp>
      <p:pic>
        <p:nvPicPr>
          <p:cNvPr id="21" name="Picture 2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4188" y="2609850"/>
            <a:ext cx="762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508500" y="2662238"/>
            <a:ext cx="2714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86034" tIns="405214" rIns="286034" bIns="405214"/>
          <a:lstStyle/>
          <a:p>
            <a:pPr defTabSz="1028700">
              <a:lnSpc>
                <a:spcPts val="1350"/>
              </a:lnSpc>
              <a:spcAft>
                <a:spcPts val="900"/>
              </a:spcAft>
              <a:tabLst>
                <a:tab pos="514350" algn="l"/>
                <a:tab pos="1028700" algn="l"/>
                <a:tab pos="1543050" algn="l"/>
              </a:tabLst>
            </a:pPr>
            <a:r>
              <a:rPr kumimoji="1" lang="en-US" sz="1400" b="1"/>
              <a:t>B</a:t>
            </a: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1066800" y="4267200"/>
            <a:ext cx="1905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3584" tIns="51793" rIns="103584" bIns="51793">
            <a:spAutoFit/>
          </a:bodyPr>
          <a:lstStyle/>
          <a:p>
            <a:pPr defTabSz="1028700"/>
            <a:r>
              <a:rPr kumimoji="1" lang="en-US" sz="1600" b="1" dirty="0"/>
              <a:t>Enable EIGRP </a:t>
            </a:r>
          </a:p>
          <a:p>
            <a:pPr defTabSz="1028700"/>
            <a:endParaRPr kumimoji="1" lang="en-US" sz="1600" b="1" dirty="0"/>
          </a:p>
          <a:p>
            <a:pPr defTabSz="1028700"/>
            <a:r>
              <a:rPr kumimoji="1" lang="en-US" sz="1600" b="1" dirty="0"/>
              <a:t>Assign networks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2895600" y="4343400"/>
            <a:ext cx="8223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V="1">
            <a:off x="2895600" y="4953000"/>
            <a:ext cx="80645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>
            <a:off x="4686300" y="3092450"/>
            <a:ext cx="1588" cy="752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609600" y="5562600"/>
            <a:ext cx="8010525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Garamond" pitchFamily="18" charset="0"/>
                <a:cs typeface="Times New Roman" charset="0"/>
              </a:rPr>
              <a:t>If you use the same AS number for EIGRP as IGRP, EIGRP will automatically redistribute IGRP into EIGRP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886200" y="41148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kumimoji="1" lang="en-US" dirty="0" smtClean="0"/>
              <a:t>Router(</a:t>
            </a:r>
            <a:r>
              <a:rPr kumimoji="1" lang="en-US" dirty="0" err="1" smtClean="0"/>
              <a:t>config</a:t>
            </a:r>
            <a:r>
              <a:rPr kumimoji="1" lang="en-US" dirty="0" smtClean="0"/>
              <a:t>)#</a:t>
            </a:r>
            <a:r>
              <a:rPr kumimoji="1" lang="en-US" sz="2000" b="1" dirty="0" smtClean="0"/>
              <a:t>router </a:t>
            </a:r>
            <a:r>
              <a:rPr kumimoji="1" lang="en-US" sz="2000" b="1" dirty="0" err="1" smtClean="0"/>
              <a:t>eigrp</a:t>
            </a:r>
            <a:r>
              <a:rPr kumimoji="1" lang="en-US" sz="2000" b="1" dirty="0" smtClean="0"/>
              <a:t> 10</a:t>
            </a:r>
            <a:br>
              <a:rPr kumimoji="1" lang="en-US" sz="2000" b="1" dirty="0" smtClean="0"/>
            </a:br>
            <a:r>
              <a:rPr kumimoji="1" lang="en-US" dirty="0" smtClean="0"/>
              <a:t>Router(</a:t>
            </a:r>
            <a:r>
              <a:rPr kumimoji="1" lang="en-US" dirty="0" err="1" smtClean="0"/>
              <a:t>config</a:t>
            </a:r>
            <a:r>
              <a:rPr kumimoji="1" lang="en-US" dirty="0" smtClean="0"/>
              <a:t>-router)#</a:t>
            </a:r>
            <a:r>
              <a:rPr kumimoji="1" lang="en-US" sz="2000" b="1" dirty="0" smtClean="0"/>
              <a:t>network 10.0.0.0</a:t>
            </a:r>
            <a:br>
              <a:rPr kumimoji="1" lang="en-US" sz="2000" b="1" dirty="0" smtClean="0"/>
            </a:br>
            <a:r>
              <a:rPr kumimoji="1" lang="en-US" dirty="0" smtClean="0"/>
              <a:t>Router(</a:t>
            </a:r>
            <a:r>
              <a:rPr kumimoji="1" lang="en-US" dirty="0" err="1" smtClean="0"/>
              <a:t>config</a:t>
            </a:r>
            <a:r>
              <a:rPr kumimoji="1" lang="en-US" dirty="0" smtClean="0"/>
              <a:t>-router)#</a:t>
            </a:r>
            <a:r>
              <a:rPr kumimoji="1" lang="en-US" sz="2000" b="1" dirty="0" smtClean="0"/>
              <a:t>network 172.16.0.0</a:t>
            </a:r>
            <a:endParaRPr kumimoji="1" 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/>
          <a:lstStyle/>
          <a:p>
            <a:r>
              <a:rPr lang="en-US" dirty="0" smtClean="0"/>
              <a:t>EIGRP Metrics (4)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24000"/>
            <a:ext cx="43434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The table in the figure shows the default delay values for various interfaces. </a:t>
            </a:r>
          </a:p>
          <a:p>
            <a:r>
              <a:rPr lang="en-US" dirty="0" smtClean="0"/>
              <a:t>Notice that the default value is 20,000 microseconds for Serial interfaces and 100 microseconds for </a:t>
            </a:r>
            <a:r>
              <a:rPr lang="en-US" dirty="0" err="1" smtClean="0"/>
              <a:t>FastEthernet</a:t>
            </a:r>
            <a:r>
              <a:rPr lang="en-US" dirty="0" smtClean="0"/>
              <a:t> interfaces.</a:t>
            </a:r>
            <a:endParaRPr lang="th-TH" dirty="0" smtClean="0"/>
          </a:p>
          <a:p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524000"/>
          <a:ext cx="4376738" cy="4564062"/>
        </p:xfrm>
        <a:graphic>
          <a:graphicData uri="http://schemas.openxmlformats.org/presentationml/2006/ole">
            <p:oleObj spid="_x0000_s1029" name="Bitmap Image" r:id="rId3" imgW="2209524" imgH="2305372" progId="PBrush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Comparing between EIGRP &amp; IGRP</a:t>
            </a:r>
            <a:endParaRPr lang="en-US" dirty="0"/>
          </a:p>
        </p:txBody>
      </p:sp>
      <p:graphicFrame>
        <p:nvGraphicFramePr>
          <p:cNvPr id="5" name="Group 2077"/>
          <p:cNvGraphicFramePr>
            <a:graphicFrameLocks noGrp="1"/>
          </p:cNvGraphicFramePr>
          <p:nvPr/>
        </p:nvGraphicFramePr>
        <p:xfrm>
          <a:off x="0" y="1600200"/>
          <a:ext cx="9144000" cy="5082138"/>
        </p:xfrm>
        <a:graphic>
          <a:graphicData uri="http://schemas.openxmlformats.org/drawingml/2006/table">
            <a:tbl>
              <a:tblPr/>
              <a:tblGrid>
                <a:gridCol w="4473466"/>
                <a:gridCol w="4670534"/>
              </a:tblGrid>
              <a:tr h="61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IGRP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EIGRP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860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Classful Routing Protocol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Classless Routing Protocol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VLSM, CIDR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111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bandwidth = (10,000,000/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bandwidth kbps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delay         =  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delay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/10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24 bit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metric for bandwidth and delay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bandwidth = (10,000,000/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bandwidth kbps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) * 256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delay  = (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delay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charset="0"/>
                        </a:rPr>
                        <a:t>/10) * 256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99"/>
                        </a:buClr>
                        <a:buSzPct val="12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bit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metric for bandwidth and delay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00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Hop Count =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Hop Count =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95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differentiation between internal and external routes.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Outside routes (redistributed) are tagged as external routes.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5010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Automatic redistribution between IGRP and EIGRP as long as “AS” numbers are the same.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Displaying Interface Values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12954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 smtClean="0">
                <a:latin typeface="Courier New" pitchFamily="49" charset="0"/>
                <a:cs typeface="Times New Roman" charset="0"/>
              </a:rPr>
              <a:t>R1&gt; </a:t>
            </a:r>
            <a:r>
              <a:rPr kumimoji="1" lang="en-US" sz="1600" b="1" dirty="0">
                <a:latin typeface="Courier New" pitchFamily="49" charset="0"/>
                <a:cs typeface="Times New Roman" charset="0"/>
              </a:rPr>
              <a:t>show interface fa0/0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Ethernet0 is up, line protocol is up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Hardware is Lance, address is 0010.7b3a.cf84 (</a:t>
            </a:r>
            <a:r>
              <a:rPr lang="en-US" sz="1600" b="1" dirty="0" err="1">
                <a:latin typeface="Courier New" pitchFamily="49" charset="0"/>
              </a:rPr>
              <a:t>bia</a:t>
            </a:r>
            <a:r>
              <a:rPr lang="en-US" sz="1600" b="1" dirty="0">
                <a:latin typeface="Courier New" pitchFamily="49" charset="0"/>
              </a:rPr>
              <a:t> 0010.7b3a.cf84)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MTU 1500 bytes, BW 100000 Kbit, DLY 100 </a:t>
            </a:r>
            <a:r>
              <a:rPr lang="en-US" sz="1600" b="1" dirty="0" err="1">
                <a:latin typeface="Courier New" pitchFamily="49" charset="0"/>
              </a:rPr>
              <a:t>usec</a:t>
            </a:r>
            <a:r>
              <a:rPr lang="en-US" sz="1600" b="1" dirty="0">
                <a:latin typeface="Courier New" pitchFamily="49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1600" b="1" dirty="0">
                <a:latin typeface="Courier New" pitchFamily="49" charset="0"/>
              </a:rPr>
              <a:t>     rely 255/255, load 1/255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&lt;output omitted&gt;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en-US" sz="1600" b="1" dirty="0">
              <a:latin typeface="Courier New" pitchFamily="49" charset="0"/>
              <a:cs typeface="Times New Roman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 smtClean="0">
                <a:latin typeface="Courier New" pitchFamily="49" charset="0"/>
                <a:cs typeface="Times New Roman" charset="0"/>
              </a:rPr>
              <a:t>R3&gt; </a:t>
            </a:r>
            <a:r>
              <a:rPr kumimoji="1" lang="en-US" sz="1600" b="1" dirty="0">
                <a:latin typeface="Courier New" pitchFamily="49" charset="0"/>
                <a:cs typeface="Times New Roman" charset="0"/>
              </a:rPr>
              <a:t>show interface s0/0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Serial0/0 is up, line protocol is up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 Hardware is QUICC Serial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 Description: Out to </a:t>
            </a:r>
            <a:r>
              <a:rPr kumimoji="1" lang="en-US" sz="1600" b="1" dirty="0" smtClean="0">
                <a:latin typeface="Courier New" pitchFamily="49" charset="0"/>
                <a:cs typeface="Times New Roman" charset="0"/>
              </a:rPr>
              <a:t>R1</a:t>
            </a:r>
            <a:endParaRPr kumimoji="1" lang="en-US" sz="1600" b="1" dirty="0">
              <a:latin typeface="Courier New" pitchFamily="49" charset="0"/>
              <a:cs typeface="Times New Roman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 Internet address is 192.168.64.5/30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 MTU 1500 bytes, BW 1544 Kbit, DLY </a:t>
            </a:r>
            <a:r>
              <a:rPr lang="en-US" sz="1600" b="1" dirty="0">
                <a:latin typeface="Courier New" pitchFamily="49" charset="0"/>
              </a:rPr>
              <a:t>20000</a:t>
            </a: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</a:t>
            </a:r>
            <a:r>
              <a:rPr kumimoji="1" lang="en-US" sz="1600" b="1" dirty="0" err="1">
                <a:latin typeface="Courier New" pitchFamily="49" charset="0"/>
                <a:cs typeface="Times New Roman" charset="0"/>
              </a:rPr>
              <a:t>usec</a:t>
            </a:r>
            <a:r>
              <a:rPr kumimoji="1" lang="en-US" sz="1600" b="1" dirty="0">
                <a:latin typeface="Courier New" pitchFamily="49" charset="0"/>
                <a:cs typeface="Times New Roman" charset="0"/>
              </a:rPr>
              <a:t>,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     rely 255/255, load 246/255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en-US" sz="1600" b="1" dirty="0">
                <a:latin typeface="Courier New" pitchFamily="49" charset="0"/>
                <a:cs typeface="Times New Roman" charset="0"/>
              </a:rPr>
              <a:t>&lt;output omitted&gt;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en-US" sz="1600" b="1" dirty="0">
              <a:latin typeface="Courier New" pitchFamily="49" charset="0"/>
              <a:cs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19400" y="2209800"/>
            <a:ext cx="19050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00600" y="2209800"/>
            <a:ext cx="19050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9400" y="4800600"/>
            <a:ext cx="1676400" cy="304800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4800600"/>
            <a:ext cx="1905000" cy="304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73025" tIns="36512" rIns="73025" bIns="36512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1143000" y="611188"/>
          <a:ext cx="7086600" cy="6246812"/>
        </p:xfrm>
        <a:graphic>
          <a:graphicData uri="http://schemas.openxmlformats.org/presentationml/2006/ole">
            <p:oleObj spid="_x0000_s2055" name="Bitmap Image" r:id="rId4" imgW="5866667" imgH="5172797" progId="PBrush">
              <p:embed/>
            </p:oleObj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55351" y="2744404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S0/0 192.168.64.2/30</a:t>
            </a:r>
            <a:endParaRPr lang="en-US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14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S0/0 192.168.64.1/30</a:t>
            </a:r>
            <a:endParaRPr lang="en-US" b="1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29200" y="26685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S0/1 192.168.64.6/30</a:t>
            </a:r>
            <a:endParaRPr lang="en-US" b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248400" y="4040188"/>
            <a:ext cx="21336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S0/0 192.168.64.5/30</a:t>
            </a:r>
            <a:endParaRPr lang="en-US" b="1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05200" y="1677988"/>
            <a:ext cx="2286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Fa0/0 192.168.72.1/24</a:t>
            </a:r>
            <a:endParaRPr lang="en-US" b="1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22151" y="5001446"/>
            <a:ext cx="35814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charset="0"/>
              </a:rPr>
              <a:t>Fa0/0 192.168.1.1/24</a:t>
            </a:r>
            <a:endParaRPr lang="en-US" b="1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581400" y="4268788"/>
            <a:ext cx="2362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Fa0/0 192.168.1.2/24</a:t>
            </a:r>
            <a:endParaRPr lang="en-US" b="1"/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038600" y="5792788"/>
            <a:ext cx="16002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latin typeface="Arial" charset="0"/>
              </a:rPr>
              <a:t>EIGRP AS 100</a:t>
            </a:r>
            <a:endParaRPr lang="en-US" b="1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304800" y="609600"/>
            <a:ext cx="86106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3F42C3"/>
                </a:solidFill>
                <a:latin typeface="Arial" charset="0"/>
              </a:rPr>
              <a:t>Bandwidth = (10,000,000/bandwidth kbps) * 256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14800" y="2439988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R1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9436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R2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209800" y="4724400"/>
            <a:ext cx="1066800" cy="2746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solidFill>
                  <a:srgbClr val="00B050"/>
                </a:solidFill>
                <a:latin typeface="Arial" charset="0"/>
              </a:rPr>
              <a:t>R3</a:t>
            </a:r>
            <a:endParaRPr lang="en-US" sz="1200" b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H="1">
            <a:off x="6172200" y="4421188"/>
            <a:ext cx="9144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7086600" y="4268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1,657,856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>
            <a:off x="4572000" y="2058988"/>
            <a:ext cx="838200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5410200" y="1982788"/>
            <a:ext cx="1752600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rgbClr val="3F42C3"/>
                </a:solidFill>
                <a:latin typeface="Arial" charset="0"/>
              </a:rPr>
              <a:t>Bandwidth = 25,600</a:t>
            </a:r>
            <a:endParaRPr lang="en-US" b="1">
              <a:solidFill>
                <a:srgbClr val="3F42C3"/>
              </a:solidFill>
            </a:endParaRP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 flipH="1">
            <a:off x="6248400" y="37353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7086600" y="3278188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Delay = 512,000</a:t>
            </a:r>
            <a:endParaRPr lang="en-US" b="1">
              <a:solidFill>
                <a:schemeClr val="accent2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4648200" y="1373188"/>
            <a:ext cx="8382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5486400" y="1068388"/>
            <a:ext cx="1219200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latin typeface="Arial" charset="0"/>
              </a:rPr>
              <a:t>Delay = 2,560</a:t>
            </a:r>
            <a:endParaRPr lang="en-US" b="1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sz="3200" b="1" dirty="0">
                <a:latin typeface="Arial" charset="0"/>
              </a:rPr>
              <a:t>Determining the </a:t>
            </a:r>
            <a:r>
              <a:rPr kumimoji="1" lang="en-US" sz="3200" b="1" dirty="0" smtClean="0">
                <a:latin typeface="Arial" charset="0"/>
              </a:rPr>
              <a:t>Bandwidth between R1 &amp; R2</a:t>
            </a:r>
            <a:endParaRPr kumimoji="1" lang="en-US" sz="3200" b="1" dirty="0">
              <a:latin typeface="Arial" charset="0"/>
            </a:endParaRP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64213" y="1129177"/>
            <a:ext cx="3429000" cy="23451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3025" tIns="36512" rIns="73025" bIns="36512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b="1" dirty="0" err="1">
                <a:latin typeface="Arial" charset="0"/>
              </a:rPr>
              <a:t>FastEthernet</a:t>
            </a:r>
            <a:endParaRPr lang="en-US" sz="1800" b="1" dirty="0">
              <a:latin typeface="Arial" charset="0"/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(10,000,000/</a:t>
            </a:r>
            <a:r>
              <a:rPr lang="en-US" sz="1800" b="1" dirty="0">
                <a:solidFill>
                  <a:srgbClr val="3F42C3"/>
                </a:solidFill>
                <a:latin typeface="Arial" charset="0"/>
              </a:rPr>
              <a:t>100,000</a:t>
            </a:r>
            <a:r>
              <a:rPr lang="en-US" sz="1800" dirty="0">
                <a:latin typeface="Arial" charset="0"/>
              </a:rPr>
              <a:t>) * 256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</a:t>
            </a:r>
            <a:r>
              <a:rPr lang="en-US" sz="1800" b="1" dirty="0" smtClean="0">
                <a:solidFill>
                  <a:srgbClr val="3F42C3"/>
                </a:solidFill>
                <a:latin typeface="Arial" charset="0"/>
              </a:rPr>
              <a:t>25,600</a:t>
            </a:r>
            <a:endParaRPr lang="en-US" sz="1800" b="1" dirty="0">
              <a:latin typeface="Arial" charset="0"/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b="1" dirty="0">
                <a:latin typeface="Arial" charset="0"/>
              </a:rPr>
              <a:t>T1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(10,000,000/</a:t>
            </a:r>
            <a:r>
              <a:rPr lang="en-US" sz="1800" b="1" dirty="0">
                <a:solidFill>
                  <a:srgbClr val="3F42C3"/>
                </a:solidFill>
                <a:latin typeface="Arial" charset="0"/>
              </a:rPr>
              <a:t>1544</a:t>
            </a:r>
            <a:r>
              <a:rPr lang="en-US" sz="1800" dirty="0">
                <a:latin typeface="Arial" charset="0"/>
              </a:rPr>
              <a:t>) * 256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chemeClr val="folHlink"/>
              </a:buClr>
              <a:buSzPct val="100000"/>
              <a:buFont typeface="Arial" charset="0"/>
              <a:buNone/>
            </a:pPr>
            <a:r>
              <a:rPr lang="en-US" sz="1800" dirty="0">
                <a:latin typeface="Arial" charset="0"/>
              </a:rPr>
              <a:t>= </a:t>
            </a:r>
            <a:r>
              <a:rPr lang="en-US" sz="1800" b="1" dirty="0">
                <a:solidFill>
                  <a:srgbClr val="3F42C3"/>
                </a:solidFill>
                <a:latin typeface="Arial" charset="0"/>
              </a:rPr>
              <a:t>1,657,856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8077200" y="762000"/>
            <a:ext cx="5334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267</TotalTime>
  <Words>625</Words>
  <Application>Microsoft Office PowerPoint</Application>
  <PresentationFormat>On-screen Show (4:3)</PresentationFormat>
  <Paragraphs>153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Trek</vt:lpstr>
      <vt:lpstr>Bitmap Image</vt:lpstr>
      <vt:lpstr>Slide 1</vt:lpstr>
      <vt:lpstr>What is EIGRP ?</vt:lpstr>
      <vt:lpstr>EIGRP Metrics</vt:lpstr>
      <vt:lpstr>EIGRP for IP</vt:lpstr>
      <vt:lpstr>Configuring EIGRP for IP</vt:lpstr>
      <vt:lpstr>EIGRP Metrics (4)</vt:lpstr>
      <vt:lpstr>Comparing between EIGRP &amp; IGRP</vt:lpstr>
      <vt:lpstr>Displaying Interface Values</vt:lpstr>
      <vt:lpstr>Slide 9</vt:lpstr>
      <vt:lpstr>Slide 10</vt:lpstr>
      <vt:lpstr>Slide 11</vt:lpstr>
      <vt:lpstr>The Routing Table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mosad</dc:creator>
  <cp:lastModifiedBy>Dr. Ashraf Abdelaziz</cp:lastModifiedBy>
  <cp:revision>17</cp:revision>
  <dcterms:created xsi:type="dcterms:W3CDTF">2014-11-11T16:46:11Z</dcterms:created>
  <dcterms:modified xsi:type="dcterms:W3CDTF">2015-04-08T09:54:15Z</dcterms:modified>
</cp:coreProperties>
</file>