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66F57DB-C954-482A-B2C5-8E4C31DC3A46}"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C98FD0-CAC8-4B5A-A5F0-8C2B353304C1}" type="slidenum">
              <a:rPr lang="en-US" smtClean="0"/>
              <a:t>‹#›</a:t>
            </a:fld>
            <a:endParaRPr lang="en-US"/>
          </a:p>
        </p:txBody>
      </p:sp>
    </p:spTree>
    <p:extLst>
      <p:ext uri="{BB962C8B-B14F-4D97-AF65-F5344CB8AC3E}">
        <p14:creationId xmlns:p14="http://schemas.microsoft.com/office/powerpoint/2010/main" val="4089050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6F57DB-C954-482A-B2C5-8E4C31DC3A46}"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C98FD0-CAC8-4B5A-A5F0-8C2B353304C1}" type="slidenum">
              <a:rPr lang="en-US" smtClean="0"/>
              <a:t>‹#›</a:t>
            </a:fld>
            <a:endParaRPr lang="en-US"/>
          </a:p>
        </p:txBody>
      </p:sp>
    </p:spTree>
    <p:extLst>
      <p:ext uri="{BB962C8B-B14F-4D97-AF65-F5344CB8AC3E}">
        <p14:creationId xmlns:p14="http://schemas.microsoft.com/office/powerpoint/2010/main" val="64625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6F57DB-C954-482A-B2C5-8E4C31DC3A46}"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C98FD0-CAC8-4B5A-A5F0-8C2B353304C1}" type="slidenum">
              <a:rPr lang="en-US" smtClean="0"/>
              <a:t>‹#›</a:t>
            </a:fld>
            <a:endParaRPr lang="en-US"/>
          </a:p>
        </p:txBody>
      </p:sp>
    </p:spTree>
    <p:extLst>
      <p:ext uri="{BB962C8B-B14F-4D97-AF65-F5344CB8AC3E}">
        <p14:creationId xmlns:p14="http://schemas.microsoft.com/office/powerpoint/2010/main" val="812758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6F57DB-C954-482A-B2C5-8E4C31DC3A46}"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C98FD0-CAC8-4B5A-A5F0-8C2B353304C1}" type="slidenum">
              <a:rPr lang="en-US" smtClean="0"/>
              <a:t>‹#›</a:t>
            </a:fld>
            <a:endParaRPr lang="en-US"/>
          </a:p>
        </p:txBody>
      </p:sp>
    </p:spTree>
    <p:extLst>
      <p:ext uri="{BB962C8B-B14F-4D97-AF65-F5344CB8AC3E}">
        <p14:creationId xmlns:p14="http://schemas.microsoft.com/office/powerpoint/2010/main" val="1441139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6F57DB-C954-482A-B2C5-8E4C31DC3A46}"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C98FD0-CAC8-4B5A-A5F0-8C2B353304C1}" type="slidenum">
              <a:rPr lang="en-US" smtClean="0"/>
              <a:t>‹#›</a:t>
            </a:fld>
            <a:endParaRPr lang="en-US"/>
          </a:p>
        </p:txBody>
      </p:sp>
    </p:spTree>
    <p:extLst>
      <p:ext uri="{BB962C8B-B14F-4D97-AF65-F5344CB8AC3E}">
        <p14:creationId xmlns:p14="http://schemas.microsoft.com/office/powerpoint/2010/main" val="4350276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66F57DB-C954-482A-B2C5-8E4C31DC3A46}"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C98FD0-CAC8-4B5A-A5F0-8C2B353304C1}" type="slidenum">
              <a:rPr lang="en-US" smtClean="0"/>
              <a:t>‹#›</a:t>
            </a:fld>
            <a:endParaRPr lang="en-US"/>
          </a:p>
        </p:txBody>
      </p:sp>
    </p:spTree>
    <p:extLst>
      <p:ext uri="{BB962C8B-B14F-4D97-AF65-F5344CB8AC3E}">
        <p14:creationId xmlns:p14="http://schemas.microsoft.com/office/powerpoint/2010/main" val="38712285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66F57DB-C954-482A-B2C5-8E4C31DC3A46}"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C98FD0-CAC8-4B5A-A5F0-8C2B353304C1}" type="slidenum">
              <a:rPr lang="en-US" smtClean="0"/>
              <a:t>‹#›</a:t>
            </a:fld>
            <a:endParaRPr lang="en-US"/>
          </a:p>
        </p:txBody>
      </p:sp>
    </p:spTree>
    <p:extLst>
      <p:ext uri="{BB962C8B-B14F-4D97-AF65-F5344CB8AC3E}">
        <p14:creationId xmlns:p14="http://schemas.microsoft.com/office/powerpoint/2010/main" val="3529323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6F57DB-C954-482A-B2C5-8E4C31DC3A46}"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C98FD0-CAC8-4B5A-A5F0-8C2B353304C1}" type="slidenum">
              <a:rPr lang="en-US" smtClean="0"/>
              <a:t>‹#›</a:t>
            </a:fld>
            <a:endParaRPr lang="en-US"/>
          </a:p>
        </p:txBody>
      </p:sp>
    </p:spTree>
    <p:extLst>
      <p:ext uri="{BB962C8B-B14F-4D97-AF65-F5344CB8AC3E}">
        <p14:creationId xmlns:p14="http://schemas.microsoft.com/office/powerpoint/2010/main" val="990171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F57DB-C954-482A-B2C5-8E4C31DC3A46}"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C98FD0-CAC8-4B5A-A5F0-8C2B353304C1}" type="slidenum">
              <a:rPr lang="en-US" smtClean="0"/>
              <a:t>‹#›</a:t>
            </a:fld>
            <a:endParaRPr lang="en-US"/>
          </a:p>
        </p:txBody>
      </p:sp>
    </p:spTree>
    <p:extLst>
      <p:ext uri="{BB962C8B-B14F-4D97-AF65-F5344CB8AC3E}">
        <p14:creationId xmlns:p14="http://schemas.microsoft.com/office/powerpoint/2010/main" val="3839665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F57DB-C954-482A-B2C5-8E4C31DC3A46}"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C98FD0-CAC8-4B5A-A5F0-8C2B353304C1}" type="slidenum">
              <a:rPr lang="en-US" smtClean="0"/>
              <a:t>‹#›</a:t>
            </a:fld>
            <a:endParaRPr lang="en-US"/>
          </a:p>
        </p:txBody>
      </p:sp>
    </p:spTree>
    <p:extLst>
      <p:ext uri="{BB962C8B-B14F-4D97-AF65-F5344CB8AC3E}">
        <p14:creationId xmlns:p14="http://schemas.microsoft.com/office/powerpoint/2010/main" val="740871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6F57DB-C954-482A-B2C5-8E4C31DC3A46}"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C98FD0-CAC8-4B5A-A5F0-8C2B353304C1}" type="slidenum">
              <a:rPr lang="en-US" smtClean="0"/>
              <a:t>‹#›</a:t>
            </a:fld>
            <a:endParaRPr lang="en-US"/>
          </a:p>
        </p:txBody>
      </p:sp>
    </p:spTree>
    <p:extLst>
      <p:ext uri="{BB962C8B-B14F-4D97-AF65-F5344CB8AC3E}">
        <p14:creationId xmlns:p14="http://schemas.microsoft.com/office/powerpoint/2010/main" val="4073560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6F57DB-C954-482A-B2C5-8E4C31DC3A46}" type="datetimeFigureOut">
              <a:rPr lang="en-US" smtClean="0"/>
              <a:t>4/8/2015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C98FD0-CAC8-4B5A-A5F0-8C2B353304C1}" type="slidenum">
              <a:rPr lang="en-US" smtClean="0"/>
              <a:t>‹#›</a:t>
            </a:fld>
            <a:endParaRPr lang="en-US"/>
          </a:p>
        </p:txBody>
      </p:sp>
    </p:spTree>
    <p:extLst>
      <p:ext uri="{BB962C8B-B14F-4D97-AF65-F5344CB8AC3E}">
        <p14:creationId xmlns:p14="http://schemas.microsoft.com/office/powerpoint/2010/main" val="250291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b="1" dirty="0" smtClean="0">
                <a:latin typeface="+mn-lt"/>
              </a:rPr>
              <a:t>Education</a:t>
            </a:r>
            <a:endParaRPr lang="en-US" sz="6000" b="1" dirty="0">
              <a:latin typeface="+mn-lt"/>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879333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85800"/>
            <a:ext cx="8229600" cy="5715000"/>
          </a:xfrm>
        </p:spPr>
        <p:txBody>
          <a:bodyPr>
            <a:normAutofit lnSpcReduction="10000"/>
          </a:bodyPr>
          <a:lstStyle/>
          <a:p>
            <a:pPr marL="0" indent="0">
              <a:buNone/>
            </a:pPr>
            <a:r>
              <a:rPr lang="en-US" dirty="0" smtClean="0"/>
              <a:t>-A </a:t>
            </a:r>
            <a:r>
              <a:rPr lang="en-US" dirty="0"/>
              <a:t>wiki is a Web site that allows users to add and update content on the site using their own Web browser. This is made possible by Wiki software that runs on the Web server</a:t>
            </a:r>
            <a:r>
              <a:rPr lang="en-US" dirty="0" smtClean="0"/>
              <a:t>.</a:t>
            </a:r>
          </a:p>
          <a:p>
            <a:pPr marL="0" indent="0">
              <a:buNone/>
            </a:pPr>
            <a:endParaRPr lang="en-US" dirty="0" smtClean="0"/>
          </a:p>
          <a:p>
            <a:pPr marL="0" indent="0">
              <a:buNone/>
            </a:pPr>
            <a:r>
              <a:rPr lang="en-US" dirty="0" smtClean="0"/>
              <a:t>-A great example of a large wiki is the Wikipedia, a free encyclopedia in many languages that anyone can edit. </a:t>
            </a:r>
          </a:p>
          <a:p>
            <a:pPr marL="0" indent="0">
              <a:buNone/>
            </a:pPr>
            <a:endParaRPr lang="en-US" dirty="0" smtClean="0"/>
          </a:p>
          <a:p>
            <a:pPr marL="0" indent="0">
              <a:buNone/>
            </a:pPr>
            <a:r>
              <a:rPr lang="en-US" dirty="0" smtClean="0"/>
              <a:t>-</a:t>
            </a:r>
            <a:r>
              <a:rPr lang="en-US" dirty="0"/>
              <a:t>The term "wiki" comes from the Hawaiian phrase, "wiki </a:t>
            </a:r>
            <a:r>
              <a:rPr lang="en-US" dirty="0" err="1"/>
              <a:t>wiki</a:t>
            </a:r>
            <a:r>
              <a:rPr lang="en-US" dirty="0"/>
              <a:t>," which means "super </a:t>
            </a:r>
            <a:r>
              <a:rPr lang="en-US" dirty="0" smtClean="0"/>
              <a:t>fast”.</a:t>
            </a:r>
            <a:endParaRPr lang="en-US" dirty="0"/>
          </a:p>
        </p:txBody>
      </p:sp>
    </p:spTree>
    <p:extLst>
      <p:ext uri="{BB962C8B-B14F-4D97-AF65-F5344CB8AC3E}">
        <p14:creationId xmlns:p14="http://schemas.microsoft.com/office/powerpoint/2010/main" val="3001437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mn-lt"/>
                <a:cs typeface="Andalus" panose="02020603050405020304" pitchFamily="18" charset="-78"/>
              </a:rPr>
              <a:t>Stages in a person’s education</a:t>
            </a:r>
            <a:br>
              <a:rPr lang="en-US" dirty="0" smtClean="0">
                <a:latin typeface="+mn-lt"/>
                <a:cs typeface="Andalus" panose="02020603050405020304" pitchFamily="18" charset="-78"/>
              </a:rPr>
            </a:br>
            <a:r>
              <a:rPr lang="en-US" dirty="0" smtClean="0">
                <a:latin typeface="+mn-lt"/>
                <a:cs typeface="Andalus" panose="02020603050405020304" pitchFamily="18" charset="-78"/>
              </a:rPr>
              <a:t>(UK system)</a:t>
            </a:r>
            <a:endParaRPr lang="en-US" dirty="0">
              <a:latin typeface="+mn-lt"/>
              <a:cs typeface="Andalus" panose="02020603050405020304" pitchFamily="18" charset="-78"/>
            </a:endParaRPr>
          </a:p>
        </p:txBody>
      </p:sp>
      <p:sp>
        <p:nvSpPr>
          <p:cNvPr id="3" name="Content Placeholder 2"/>
          <p:cNvSpPr>
            <a:spLocks noGrp="1"/>
          </p:cNvSpPr>
          <p:nvPr>
            <p:ph idx="1"/>
          </p:nvPr>
        </p:nvSpPr>
        <p:spPr/>
        <p:txBody>
          <a:bodyPr/>
          <a:lstStyle/>
          <a:p>
            <a:pPr marL="514350" indent="-514350">
              <a:buAutoNum type="arabicPeriod"/>
            </a:pPr>
            <a:r>
              <a:rPr lang="en-US" b="1" dirty="0" smtClean="0">
                <a:cs typeface="Andalus" panose="02020603050405020304" pitchFamily="18" charset="-78"/>
              </a:rPr>
              <a:t>Crèche.</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438520"/>
            <a:ext cx="3771900" cy="289548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93347" y="2438520"/>
            <a:ext cx="3865615" cy="2895480"/>
          </a:xfrm>
          <a:prstGeom prst="rect">
            <a:avLst/>
          </a:prstGeom>
        </p:spPr>
      </p:pic>
    </p:spTree>
    <p:extLst>
      <p:ext uri="{BB962C8B-B14F-4D97-AF65-F5344CB8AC3E}">
        <p14:creationId xmlns:p14="http://schemas.microsoft.com/office/powerpoint/2010/main" val="2754774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dirty="0" smtClean="0">
                <a:cs typeface="Andalus" panose="02020603050405020304" pitchFamily="18" charset="-78"/>
              </a:rPr>
              <a:t>2. Nursery school.</a:t>
            </a:r>
          </a:p>
          <a:p>
            <a:pPr marL="0" indent="0">
              <a:buNone/>
            </a:pPr>
            <a:r>
              <a:rPr lang="en-US" sz="2800" dirty="0" smtClean="0">
                <a:cs typeface="Andalus" panose="02020603050405020304" pitchFamily="18" charset="-78"/>
              </a:rPr>
              <a:t>     Normally for children between the ages of 3-5.</a:t>
            </a:r>
            <a:endParaRPr lang="en-US" sz="2800" dirty="0">
              <a:cs typeface="Andalus" panose="02020603050405020304" pitchFamily="18" charset="-78"/>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6626" y="2895600"/>
            <a:ext cx="5198412" cy="2847975"/>
          </a:xfrm>
          <a:prstGeom prst="rect">
            <a:avLst/>
          </a:prstGeom>
        </p:spPr>
      </p:pic>
    </p:spTree>
    <p:extLst>
      <p:ext uri="{BB962C8B-B14F-4D97-AF65-F5344CB8AC3E}">
        <p14:creationId xmlns:p14="http://schemas.microsoft.com/office/powerpoint/2010/main" val="2865768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990600"/>
            <a:ext cx="8458200" cy="5135563"/>
          </a:xfrm>
        </p:spPr>
        <p:txBody>
          <a:bodyPr/>
          <a:lstStyle/>
          <a:p>
            <a:pPr marL="0" indent="0">
              <a:buNone/>
            </a:pPr>
            <a:r>
              <a:rPr lang="en-US" b="1" dirty="0" smtClean="0"/>
              <a:t>3. Primary school.</a:t>
            </a:r>
          </a:p>
          <a:p>
            <a:pPr marL="0" indent="0">
              <a:buNone/>
            </a:pPr>
            <a:r>
              <a:rPr lang="en-US" dirty="0" smtClean="0"/>
              <a:t>- learn </a:t>
            </a:r>
            <a:r>
              <a:rPr lang="en-US" dirty="0" smtClean="0"/>
              <a:t>the basics of reading, writing, </a:t>
            </a:r>
            <a:r>
              <a:rPr lang="en-US" dirty="0" err="1" smtClean="0"/>
              <a:t>arithmetic,etc</a:t>
            </a:r>
            <a:r>
              <a:rPr lang="en-US" dirty="0" smtClean="0"/>
              <a:t>. </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2892154"/>
            <a:ext cx="5410200" cy="3032862"/>
          </a:xfrm>
          <a:prstGeom prst="rect">
            <a:avLst/>
          </a:prstGeom>
        </p:spPr>
      </p:pic>
    </p:spTree>
    <p:extLst>
      <p:ext uri="{BB962C8B-B14F-4D97-AF65-F5344CB8AC3E}">
        <p14:creationId xmlns:p14="http://schemas.microsoft.com/office/powerpoint/2010/main" val="3771281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85800"/>
            <a:ext cx="8229600" cy="5440363"/>
          </a:xfrm>
        </p:spPr>
        <p:txBody>
          <a:bodyPr/>
          <a:lstStyle/>
          <a:p>
            <a:pPr marL="0" indent="0">
              <a:buNone/>
            </a:pPr>
            <a:r>
              <a:rPr lang="en-US" b="1" dirty="0" smtClean="0"/>
              <a:t>4. Secondary school.</a:t>
            </a:r>
          </a:p>
          <a:p>
            <a:pPr marL="0" indent="0">
              <a:buNone/>
            </a:pPr>
            <a:r>
              <a:rPr lang="en-US" dirty="0" smtClean="0"/>
              <a:t>-for children between 11-16.</a:t>
            </a:r>
          </a:p>
          <a:p>
            <a:pPr marL="0" indent="0">
              <a:buNone/>
            </a:pPr>
            <a:r>
              <a:rPr lang="en-US" dirty="0" smtClean="0"/>
              <a:t>-Primary </a:t>
            </a:r>
            <a:r>
              <a:rPr lang="en-US" dirty="0"/>
              <a:t>and secondary education is mandatory in the UK; after age 16, education is optional.</a:t>
            </a:r>
            <a:endParaRPr lang="en-US" dirty="0" smtClean="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3200400"/>
            <a:ext cx="4419600" cy="2651760"/>
          </a:xfrm>
          <a:prstGeom prst="rect">
            <a:avLst/>
          </a:prstGeom>
        </p:spPr>
      </p:pic>
    </p:spTree>
    <p:extLst>
      <p:ext uri="{BB962C8B-B14F-4D97-AF65-F5344CB8AC3E}">
        <p14:creationId xmlns:p14="http://schemas.microsoft.com/office/powerpoint/2010/main" val="6459709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219200"/>
            <a:ext cx="8229600" cy="5181600"/>
          </a:xfrm>
        </p:spPr>
        <p:txBody>
          <a:bodyPr>
            <a:normAutofit/>
          </a:bodyPr>
          <a:lstStyle/>
          <a:p>
            <a:pPr marL="0" indent="0">
              <a:buNone/>
            </a:pPr>
            <a:r>
              <a:rPr lang="en-US" b="1" u="sng" dirty="0" err="1" smtClean="0"/>
              <a:t>compehensive</a:t>
            </a:r>
            <a:r>
              <a:rPr lang="en-US" b="1" u="sng" dirty="0" smtClean="0"/>
              <a:t> </a:t>
            </a:r>
            <a:r>
              <a:rPr lang="en-US" b="1" u="sng" dirty="0" smtClean="0"/>
              <a:t>school:</a:t>
            </a:r>
            <a:endParaRPr lang="en-US" b="1" u="sng" dirty="0" smtClean="0"/>
          </a:p>
          <a:p>
            <a:pPr marL="0" indent="0">
              <a:buNone/>
            </a:pPr>
            <a:r>
              <a:rPr lang="en-US" dirty="0" smtClean="0"/>
              <a:t>-It is a type of secondary school that does not select its intake on the basis of academic achievement,</a:t>
            </a:r>
            <a:r>
              <a:rPr lang="en-US" dirty="0"/>
              <a:t> </a:t>
            </a:r>
            <a:r>
              <a:rPr lang="en-US" dirty="0" smtClean="0"/>
              <a:t>qualifications or the wealth of the parents of the children it accepts.</a:t>
            </a:r>
          </a:p>
          <a:p>
            <a:pPr marL="0" indent="0">
              <a:buNone/>
            </a:pPr>
            <a:r>
              <a:rPr lang="en-US" dirty="0" smtClean="0"/>
              <a:t>- </a:t>
            </a:r>
            <a:r>
              <a:rPr lang="en-US" dirty="0" smtClean="0"/>
              <a:t>A </a:t>
            </a:r>
            <a:r>
              <a:rPr lang="en-US" dirty="0" smtClean="0"/>
              <a:t>secondary school for children of all abilities from the same district.</a:t>
            </a:r>
          </a:p>
          <a:p>
            <a:pPr marL="0" indent="0">
              <a:buNone/>
            </a:pPr>
            <a:r>
              <a:rPr lang="en-US" dirty="0" smtClean="0"/>
              <a:t>-About </a:t>
            </a:r>
            <a:r>
              <a:rPr lang="en-US" dirty="0"/>
              <a:t>90% of British pupils attend comprehensive schools. </a:t>
            </a:r>
          </a:p>
        </p:txBody>
      </p:sp>
    </p:spTree>
    <p:extLst>
      <p:ext uri="{BB962C8B-B14F-4D97-AF65-F5344CB8AC3E}">
        <p14:creationId xmlns:p14="http://schemas.microsoft.com/office/powerpoint/2010/main" val="35336207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Grammar school</a:t>
            </a:r>
            <a:r>
              <a:rPr lang="en-US" b="1" u="sng" dirty="0" smtClean="0"/>
              <a:t>:</a:t>
            </a:r>
          </a:p>
          <a:p>
            <a:pPr marL="0" indent="0">
              <a:buNone/>
            </a:pPr>
            <a:r>
              <a:rPr lang="en-US" dirty="0" smtClean="0"/>
              <a:t>-</a:t>
            </a:r>
            <a:r>
              <a:rPr lang="en-GB" dirty="0" smtClean="0"/>
              <a:t>A </a:t>
            </a:r>
            <a:r>
              <a:rPr lang="en-GB" dirty="0"/>
              <a:t>state secondary school to which pupils are admitted on the basis of ability. </a:t>
            </a:r>
            <a:endParaRPr lang="en-GB" dirty="0" smtClean="0"/>
          </a:p>
          <a:p>
            <a:pPr marL="0" indent="0">
              <a:buNone/>
            </a:pPr>
            <a:endParaRPr lang="en-US" dirty="0" smtClean="0"/>
          </a:p>
          <a:p>
            <a:pPr marL="0" indent="0">
              <a:buNone/>
            </a:pPr>
            <a:r>
              <a:rPr lang="en-US" dirty="0" smtClean="0"/>
              <a:t>-</a:t>
            </a:r>
            <a:r>
              <a:rPr lang="en-GB" dirty="0" smtClean="0"/>
              <a:t>A secondary </a:t>
            </a:r>
            <a:r>
              <a:rPr lang="en-GB" dirty="0"/>
              <a:t>school in which Latin and Greek are among the principal subjects taught.</a:t>
            </a:r>
            <a:endParaRPr lang="en-US" dirty="0"/>
          </a:p>
        </p:txBody>
      </p:sp>
    </p:spTree>
    <p:extLst>
      <p:ext uri="{BB962C8B-B14F-4D97-AF65-F5344CB8AC3E}">
        <p14:creationId xmlns:p14="http://schemas.microsoft.com/office/powerpoint/2010/main" val="1551099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143000"/>
            <a:ext cx="8229600" cy="4983163"/>
          </a:xfrm>
        </p:spPr>
        <p:txBody>
          <a:bodyPr/>
          <a:lstStyle/>
          <a:p>
            <a:pPr marL="0" indent="0">
              <a:buNone/>
            </a:pPr>
            <a:r>
              <a:rPr lang="en-US" b="1" u="sng" dirty="0" smtClean="0"/>
              <a:t>Sixth form college:</a:t>
            </a:r>
          </a:p>
          <a:p>
            <a:pPr marL="0" indent="0">
              <a:buNone/>
            </a:pPr>
            <a:r>
              <a:rPr lang="en-GB" dirty="0" smtClean="0"/>
              <a:t>-sixth </a:t>
            </a:r>
            <a:r>
              <a:rPr lang="en-GB" dirty="0"/>
              <a:t>form </a:t>
            </a:r>
            <a:r>
              <a:rPr lang="en-GB" dirty="0" smtClean="0"/>
              <a:t>represents </a:t>
            </a:r>
            <a:r>
              <a:rPr lang="en-GB" dirty="0"/>
              <a:t>the final two years of secondary education, where students (typically between sixteen and eighteen years of age) prepare for their A-level (or equivalent) examinations.</a:t>
            </a:r>
            <a:endParaRPr lang="en-US" dirty="0"/>
          </a:p>
        </p:txBody>
      </p:sp>
    </p:spTree>
    <p:extLst>
      <p:ext uri="{BB962C8B-B14F-4D97-AF65-F5344CB8AC3E}">
        <p14:creationId xmlns:p14="http://schemas.microsoft.com/office/powerpoint/2010/main" val="33295713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classes in higher education</a:t>
            </a:r>
            <a:br>
              <a:rPr lang="en-US" dirty="0" smtClean="0"/>
            </a:br>
            <a:endParaRPr lang="en-US" dirty="0"/>
          </a:p>
        </p:txBody>
      </p:sp>
      <p:sp>
        <p:nvSpPr>
          <p:cNvPr id="3" name="Content Placeholder 2"/>
          <p:cNvSpPr>
            <a:spLocks noGrp="1"/>
          </p:cNvSpPr>
          <p:nvPr>
            <p:ph idx="1"/>
          </p:nvPr>
        </p:nvSpPr>
        <p:spPr>
          <a:xfrm>
            <a:off x="457200" y="1066800"/>
            <a:ext cx="8229600" cy="5486400"/>
          </a:xfrm>
        </p:spPr>
        <p:txBody>
          <a:bodyPr>
            <a:normAutofit/>
          </a:bodyPr>
          <a:lstStyle/>
          <a:p>
            <a:pPr marL="514350" indent="-514350">
              <a:buAutoNum type="arabicPeriod"/>
            </a:pPr>
            <a:r>
              <a:rPr lang="en-US" dirty="0" smtClean="0"/>
              <a:t>Lecture: large classes listening to the teacher and taking notes.</a:t>
            </a:r>
          </a:p>
          <a:p>
            <a:pPr marL="514350" indent="-514350">
              <a:buAutoNum type="arabicPeriod"/>
            </a:pPr>
            <a:r>
              <a:rPr lang="en-US" dirty="0" smtClean="0"/>
              <a:t> seminar: 10-20 students actively taking part in discussion etc.</a:t>
            </a:r>
          </a:p>
          <a:p>
            <a:pPr marL="514350" indent="-514350">
              <a:buAutoNum type="arabicPeriod"/>
            </a:pPr>
            <a:r>
              <a:rPr lang="en-US" dirty="0" smtClean="0"/>
              <a:t>workshop: </a:t>
            </a:r>
            <a:r>
              <a:rPr lang="en-GB" dirty="0"/>
              <a:t>a meeting at which a group of people engage in intensive discussion and activity on a particular subject or project</a:t>
            </a:r>
            <a:r>
              <a:rPr lang="en-GB" dirty="0" smtClean="0"/>
              <a:t>.</a:t>
            </a:r>
            <a:endParaRPr lang="en-US" dirty="0" smtClean="0"/>
          </a:p>
          <a:p>
            <a:pPr marL="514350" indent="-514350">
              <a:buAutoNum type="arabicPeriod"/>
            </a:pPr>
            <a:r>
              <a:rPr lang="en-US" dirty="0" smtClean="0"/>
              <a:t>Tutorial: one student or a small group, working closely with a teacher. </a:t>
            </a:r>
            <a:endParaRPr lang="en-US" dirty="0"/>
          </a:p>
        </p:txBody>
      </p:sp>
    </p:spTree>
    <p:extLst>
      <p:ext uri="{BB962C8B-B14F-4D97-AF65-F5344CB8AC3E}">
        <p14:creationId xmlns:p14="http://schemas.microsoft.com/office/powerpoint/2010/main" val="87930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317</Words>
  <Application>Microsoft Office PowerPoint</Application>
  <PresentationFormat>On-screen Show (4:3)</PresentationFormat>
  <Paragraphs>30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Andalus</vt:lpstr>
      <vt:lpstr>Arial</vt:lpstr>
      <vt:lpstr>Calibri</vt:lpstr>
      <vt:lpstr>Office Theme</vt:lpstr>
      <vt:lpstr>Education</vt:lpstr>
      <vt:lpstr>Stages in a person’s education (UK system)</vt:lpstr>
      <vt:lpstr>PowerPoint Presentation</vt:lpstr>
      <vt:lpstr>PowerPoint Presentation</vt:lpstr>
      <vt:lpstr>PowerPoint Presentation</vt:lpstr>
      <vt:lpstr>PowerPoint Presentation</vt:lpstr>
      <vt:lpstr>PowerPoint Presentation</vt:lpstr>
      <vt:lpstr>PowerPoint Presentation</vt:lpstr>
      <vt:lpstr>Types of classes in higher education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Education</dc:title>
  <dc:creator>Ghadah Alotaibi</dc:creator>
  <cp:lastModifiedBy>Ghadah Alotaibi</cp:lastModifiedBy>
  <cp:revision>18</cp:revision>
  <dcterms:created xsi:type="dcterms:W3CDTF">2015-04-08T10:29:13Z</dcterms:created>
  <dcterms:modified xsi:type="dcterms:W3CDTF">2015-04-08T20:10:22Z</dcterms:modified>
</cp:coreProperties>
</file>