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51"/>
  </p:notesMasterIdLst>
  <p:handoutMasterIdLst>
    <p:handoutMasterId r:id="rId52"/>
  </p:handoutMasterIdLst>
  <p:sldIdLst>
    <p:sldId id="256" r:id="rId4"/>
    <p:sldId id="262" r:id="rId5"/>
    <p:sldId id="598" r:id="rId6"/>
    <p:sldId id="606" r:id="rId7"/>
    <p:sldId id="605" r:id="rId8"/>
    <p:sldId id="691" r:id="rId9"/>
    <p:sldId id="690" r:id="rId10"/>
    <p:sldId id="689" r:id="rId11"/>
    <p:sldId id="688" r:id="rId12"/>
    <p:sldId id="687" r:id="rId13"/>
    <p:sldId id="686" r:id="rId14"/>
    <p:sldId id="685" r:id="rId15"/>
    <p:sldId id="684" r:id="rId16"/>
    <p:sldId id="683" r:id="rId17"/>
    <p:sldId id="682" r:id="rId18"/>
    <p:sldId id="681" r:id="rId19"/>
    <p:sldId id="680" r:id="rId20"/>
    <p:sldId id="679" r:id="rId21"/>
    <p:sldId id="674" r:id="rId22"/>
    <p:sldId id="678" r:id="rId23"/>
    <p:sldId id="677" r:id="rId24"/>
    <p:sldId id="692" r:id="rId25"/>
    <p:sldId id="676" r:id="rId26"/>
    <p:sldId id="675" r:id="rId27"/>
    <p:sldId id="673" r:id="rId28"/>
    <p:sldId id="672" r:id="rId29"/>
    <p:sldId id="671" r:id="rId30"/>
    <p:sldId id="697" r:id="rId31"/>
    <p:sldId id="696" r:id="rId32"/>
    <p:sldId id="695" r:id="rId33"/>
    <p:sldId id="694" r:id="rId34"/>
    <p:sldId id="693" r:id="rId35"/>
    <p:sldId id="700" r:id="rId36"/>
    <p:sldId id="701" r:id="rId37"/>
    <p:sldId id="699" r:id="rId38"/>
    <p:sldId id="698" r:id="rId39"/>
    <p:sldId id="709" r:id="rId40"/>
    <p:sldId id="703" r:id="rId41"/>
    <p:sldId id="670" r:id="rId42"/>
    <p:sldId id="702" r:id="rId43"/>
    <p:sldId id="707" r:id="rId44"/>
    <p:sldId id="706" r:id="rId45"/>
    <p:sldId id="705" r:id="rId46"/>
    <p:sldId id="711" r:id="rId47"/>
    <p:sldId id="708" r:id="rId48"/>
    <p:sldId id="704" r:id="rId49"/>
    <p:sldId id="260"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EAEAEA"/>
    <a:srgbClr val="DA2A00"/>
    <a:srgbClr val="59626F"/>
    <a:srgbClr val="75808F"/>
    <a:srgbClr val="C1C6CD"/>
    <a:srgbClr val="C4EA08"/>
    <a:srgbClr val="BBD905"/>
    <a:srgbClr val="C5E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2" autoAdjust="0"/>
    <p:restoredTop sz="55836" autoAdjust="0"/>
  </p:normalViewPr>
  <p:slideViewPr>
    <p:cSldViewPr>
      <p:cViewPr varScale="1">
        <p:scale>
          <a:sx n="36" d="100"/>
          <a:sy n="36" d="100"/>
        </p:scale>
        <p:origin x="1908" y="2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67" d="100"/>
          <a:sy n="67" d="100"/>
        </p:scale>
        <p:origin x="-316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799A11-AD79-482A-B340-9F3667C17FE6}" type="datetimeFigureOut">
              <a:rPr lang="en-US" smtClean="0"/>
              <a:t>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DED608-0D8A-42AF-8F25-FDC1CF6688BC}" type="slidenum">
              <a:rPr lang="en-US" smtClean="0"/>
              <a:t>‹#›</a:t>
            </a:fld>
            <a:endParaRPr lang="en-US"/>
          </a:p>
        </p:txBody>
      </p:sp>
    </p:spTree>
    <p:extLst>
      <p:ext uri="{BB962C8B-B14F-4D97-AF65-F5344CB8AC3E}">
        <p14:creationId xmlns:p14="http://schemas.microsoft.com/office/powerpoint/2010/main" val="116992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a:t>
            </a:fld>
            <a:endParaRPr lang="en-US" dirty="0"/>
          </a:p>
        </p:txBody>
      </p:sp>
    </p:spTree>
    <p:extLst>
      <p:ext uri="{BB962C8B-B14F-4D97-AF65-F5344CB8AC3E}">
        <p14:creationId xmlns:p14="http://schemas.microsoft.com/office/powerpoint/2010/main" val="2338499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dividend is a payment to shareholders, on a per-share basis, from the company’s earnings. Dividend payments are optional and variable; the corporation’s board of directors decides whether and when a dividend will be paid, as well as the amount that is best for the future of the company and its shareholders. Many companies  distribute between 30 and 70 percent of their profits to shareholders. The so-called blue-chip stocks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those issued by the strongest, well-established, financially sound and respected firms, such as Coca-Cola and ExxonMobil, have historically provided investors steady income through consistent dividend payouts.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Mutual funds are created by companies such as T. Rowe Price and Vanguard that pool cash investments from individuals and organizations to purchase bundles of stocks, bonds, and other securities. The bundles are expected to appreciate in market value and otherwise produce income for the mutual fund and its investors. Thus, investors, as part owners, expect to receive financial gains as the fund’s assets become increasingly valuable. If you invest $1,000 in a mutual fund with assets worth $100,000, you own 1 percent of that fund. Investors in no-load funds are not charged sales commissions when they buy into or sell out of funds. Investors in load funds generally pay commissions of 2 percent to 8 percent.</a:t>
            </a:r>
            <a:endParaRPr lang="en-US" altLang="en-US" dirty="0" smtClean="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Stability and Safety – </a:t>
            </a:r>
            <a:r>
              <a:rPr lang="en-US" altLang="en-US" dirty="0" smtClean="0"/>
              <a:t>Funds stressing safety seek only modest growth with little fluctuation in principal value regardless of economic conditions. </a:t>
            </a:r>
          </a:p>
          <a:p>
            <a:r>
              <a:rPr lang="en-US" altLang="en-US" dirty="0" smtClean="0"/>
              <a:t>They include </a:t>
            </a:r>
            <a:r>
              <a:rPr lang="en-US" altLang="en-US" i="1" dirty="0" smtClean="0"/>
              <a:t>money market mutual funds </a:t>
            </a:r>
            <a:r>
              <a:rPr lang="en-US" altLang="en-US" dirty="0" smtClean="0"/>
              <a:t>and other funds that preserve the fund holders’ capital and reliably pay current income.</a:t>
            </a:r>
          </a:p>
          <a:p>
            <a:r>
              <a:rPr lang="en-US" altLang="en-US" b="1" dirty="0" smtClean="0"/>
              <a:t>Conservative Capital Growth – </a:t>
            </a:r>
            <a:r>
              <a:rPr lang="en-US" altLang="en-US" dirty="0" smtClean="0"/>
              <a:t>Mutual funds that stress preservation of capital and current income, but also seek some capital appreciation, are called </a:t>
            </a:r>
            <a:r>
              <a:rPr lang="en-US" altLang="en-US" i="1" dirty="0" smtClean="0"/>
              <a:t>balanced funds</a:t>
            </a:r>
            <a:r>
              <a:rPr lang="en-US" altLang="en-US" dirty="0" smtClean="0"/>
              <a:t>.</a:t>
            </a:r>
          </a:p>
          <a:p>
            <a:r>
              <a:rPr lang="en-US" altLang="en-US" b="1" dirty="0" smtClean="0"/>
              <a:t>Aggressive Growth – </a:t>
            </a:r>
            <a:r>
              <a:rPr lang="en-US" altLang="en-US" i="1" dirty="0" smtClean="0"/>
              <a:t>Aggressive growth funds </a:t>
            </a:r>
            <a:r>
              <a:rPr lang="en-US" altLang="en-US" dirty="0" smtClean="0"/>
              <a:t>seek maximum long-term capital growth. They sacrifice current income and safety by investing in stocks of </a:t>
            </a:r>
            <a:r>
              <a:rPr lang="en-US" altLang="en-US" dirty="0" smtClean="0"/>
              <a:t>new (</a:t>
            </a:r>
            <a:r>
              <a:rPr lang="en-US" altLang="en-US" dirty="0" smtClean="0"/>
              <a:t>and even troubled) companies, firms developing new products and technologies, and other higher-risk securities</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As with an index mutual fund, an exchange-traded fund (ETF) is a bundle of stocks (or bonds) that are in an index that tracks the overall movement of a market. Unlike a mutual fund, however, an ETF can be traded like a stock. Each share of an ETF rises and falls as market prices change continuously for the market being tracked.</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Stocks, bonds, and mutual funds are known as securities because they represent </a:t>
            </a:r>
            <a:r>
              <a:rPr lang="en-US" sz="1200" b="0" i="1" u="none" strike="noStrike" kern="1200" baseline="0" dirty="0" smtClean="0">
                <a:solidFill>
                  <a:schemeClr val="tx1"/>
                </a:solidFill>
                <a:latin typeface="+mn-lt"/>
                <a:ea typeface="+mn-ea"/>
                <a:cs typeface="Arial" charset="0"/>
              </a:rPr>
              <a:t>secured</a:t>
            </a:r>
            <a:r>
              <a:rPr lang="en-US" sz="1200" b="0" i="0" u="none" strike="noStrike" kern="1200" baseline="0" dirty="0" smtClean="0">
                <a:solidFill>
                  <a:schemeClr val="tx1"/>
                </a:solidFill>
                <a:latin typeface="+mn-lt"/>
                <a:ea typeface="+mn-ea"/>
                <a:cs typeface="Arial" charset="0"/>
              </a:rPr>
              <a:t>, or financially valuable claims on the part of investors. The markets in which stocks and bonds are sold are called securities markets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By facilitating the buying and selling of securities, the securities markets provide the capital that companies rely on for survival. Mutual funds, on the other hand, are not bought and sold on securities markets but are managed by financial professionals in the investment companies that create, buy, and sell the funds.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primary securities markets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new stocks and bonds are bought and sold by firms and governments. Sometimes, new securities are sold to single buyers or small groups of buyers. These </a:t>
            </a:r>
            <a:r>
              <a:rPr lang="en-US" sz="1200" b="0" i="1" u="none" strike="noStrike" kern="1200" baseline="0" dirty="0" smtClean="0">
                <a:solidFill>
                  <a:schemeClr val="tx1"/>
                </a:solidFill>
                <a:latin typeface="+mn-lt"/>
                <a:ea typeface="+mn-ea"/>
                <a:cs typeface="Arial" charset="0"/>
              </a:rPr>
              <a:t>private placements </a:t>
            </a:r>
            <a:r>
              <a:rPr lang="en-US" sz="1200" b="0" i="0" u="none" strike="noStrike" kern="1200" baseline="0" dirty="0" smtClean="0">
                <a:solidFill>
                  <a:schemeClr val="tx1"/>
                </a:solidFill>
                <a:latin typeface="+mn-lt"/>
                <a:ea typeface="+mn-ea"/>
                <a:cs typeface="Arial" charset="0"/>
              </a:rPr>
              <a:t>are desirable because they allow issuers to keep their plans confidential.</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New securities, however, represent only a small portion of traded securities. </a:t>
            </a:r>
            <a:r>
              <a:rPr lang="en-US" sz="1200" b="0" i="1" u="none" strike="noStrike" kern="1200" baseline="0" dirty="0" smtClean="0">
                <a:solidFill>
                  <a:schemeClr val="tx1"/>
                </a:solidFill>
                <a:latin typeface="+mn-lt"/>
                <a:ea typeface="+mn-ea"/>
                <a:cs typeface="Arial" charset="0"/>
              </a:rPr>
              <a:t>Existing </a:t>
            </a:r>
            <a:r>
              <a:rPr lang="en-US" sz="1200" b="0" i="0" u="none" strike="noStrike" kern="1200" baseline="0" dirty="0" smtClean="0">
                <a:solidFill>
                  <a:schemeClr val="tx1"/>
                </a:solidFill>
                <a:latin typeface="+mn-lt"/>
                <a:ea typeface="+mn-ea"/>
                <a:cs typeface="Arial" charset="0"/>
              </a:rPr>
              <a:t>stocks and bonds are sold in the much larger secondary securities market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is handled by such familiar bodies as the New York Stock Exchange and by online trading with electronic communication networks.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Most new stocks and some bonds are sold on the wider public market. To bring a new security to market, the issuing firm must get approval from the U.S. Securities and Exchange Commission (SEC)</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government agency that regulates U.S. securities markets. The firm also relied, traditionally, on the services of an investment bank</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financial institution that specialized in issuing and reselling new securities.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Most of the buying and selling of stocks, historically, has been handled by organized </a:t>
            </a:r>
            <a:r>
              <a:rPr lang="en-US" sz="1200" b="0" i="1" u="none" strike="noStrike" kern="1200" baseline="0" dirty="0" smtClean="0">
                <a:solidFill>
                  <a:schemeClr val="tx1"/>
                </a:solidFill>
                <a:latin typeface="+mn-lt"/>
                <a:ea typeface="+mn-ea"/>
                <a:cs typeface="Arial" charset="0"/>
              </a:rPr>
              <a:t>stock exchanges</a:t>
            </a:r>
            <a:r>
              <a:rPr lang="en-US" sz="1200" b="0" i="0" u="none" strike="noStrike" kern="1200" baseline="0" dirty="0" smtClean="0">
                <a:solidFill>
                  <a:schemeClr val="tx1"/>
                </a:solidFill>
                <a:latin typeface="+mn-lt"/>
                <a:ea typeface="+mn-ea"/>
                <a:cs typeface="Arial" charset="0"/>
              </a:rPr>
              <a:t>. A stock exchange is an organization of individuals coordinated to provide an institutional auction setting in which stocks can be bought and sold.</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National Association of Securities Dealers Automated Quotation (NASDAQ) System</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world’s oldest electronic stock market, was established in 1971. Whereas buy  and sell orders to the NYSE are gathered on the trading floor, NASDAQ orders are gathered and executed on a computer network connecting 500,000 terminals  worldwide. Currently, NASDAQ is working with officials in an increasing number of countries in replacing the trading floors of traditional exchanges with electronic networks like NASDAQ’s.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Table 17.1 identifies several stock exchanges, among hundreds of exchanges around the world, and the annual dollar volume of shares traded at each exchange.</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3415283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1998, the SEC authorized the creation of electronic communication networks (ECNs)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electronic trading systems that bring buyers and sellers together outside  traditional stock exchanges by automatically matching buy and sell orders at specified prices. ECNs gained rapid popularity because the trading procedures are fast </a:t>
            </a:r>
            <a:r>
              <a:rPr lang="en-US" sz="1200" b="0" i="0" u="none" strike="noStrike" kern="1200" baseline="0" dirty="0" smtClean="0">
                <a:solidFill>
                  <a:schemeClr val="tx1"/>
                </a:solidFill>
                <a:latin typeface="+mn-lt"/>
                <a:ea typeface="+mn-ea"/>
                <a:cs typeface="Arial" charset="0"/>
              </a:rPr>
              <a:t>and efficient</a:t>
            </a:r>
            <a:r>
              <a:rPr lang="en-US" sz="1200" b="0" i="0" u="none" strike="noStrike" kern="1200" baseline="0" dirty="0" smtClean="0">
                <a:solidFill>
                  <a:schemeClr val="tx1"/>
                </a:solidFill>
                <a:latin typeface="+mn-lt"/>
                <a:ea typeface="+mn-ea"/>
                <a:cs typeface="Arial" charset="0"/>
              </a:rPr>
              <a:t>, often lowering transaction costs per share to mere pennies. They also allow after-hours trading (after traditional markets have closed for the day) and </a:t>
            </a:r>
            <a:r>
              <a:rPr lang="en-US" sz="1200" b="0" i="0" u="none" strike="noStrike" kern="1200" baseline="0" dirty="0" smtClean="0">
                <a:solidFill>
                  <a:schemeClr val="tx1"/>
                </a:solidFill>
                <a:latin typeface="+mn-lt"/>
                <a:ea typeface="+mn-ea"/>
                <a:cs typeface="Arial" charset="0"/>
              </a:rPr>
              <a:t>protect traders</a:t>
            </a:r>
            <a:r>
              <a:rPr lang="en-US" sz="1200" b="0" i="0" u="none" strike="noStrike" kern="1200" baseline="0" dirty="0" smtClean="0">
                <a:solidFill>
                  <a:schemeClr val="tx1"/>
                </a:solidFill>
                <a:latin typeface="+mn-lt"/>
                <a:ea typeface="+mn-ea"/>
                <a:cs typeface="Arial" charset="0"/>
              </a:rPr>
              <a:t>’ anonymity.</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Some of the people on the trading floor are employed by the stock exchange. Others are trading stocks for themselves. Many, however, are stock brokers who earn commissions by executing buy and sell orders for outside customers.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Online investors buy into and sell out of the stocks of thousands of companies daily. Consequently, keeping track of who owns what at any given time has become a monumental burden. Relief has come from book-entry ownership</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Historically, shares of stock have been issued as physical paper certificates; now they are simply recorded in the companies’ books, thereby eliminating the costs of storing, exchanging, and replacing certificates.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Although not indicative of the status of individual securities, market indexes provide useful summaries of overall price trends, both in specific industries and in the stock market as a whole. </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 indexes, for example, reveal </a:t>
            </a:r>
            <a:r>
              <a:rPr lang="en-US" sz="1200" b="0" i="1" u="none" strike="noStrike" kern="1200" baseline="0" dirty="0" smtClean="0">
                <a:solidFill>
                  <a:schemeClr val="tx1"/>
                </a:solidFill>
                <a:latin typeface="+mn-lt"/>
                <a:ea typeface="+mn-ea"/>
                <a:cs typeface="Arial" charset="0"/>
              </a:rPr>
              <a:t>bull </a:t>
            </a:r>
            <a:r>
              <a:rPr lang="en-US" sz="1200" b="0" i="0" u="none" strike="noStrike" kern="1200" baseline="0" dirty="0" smtClean="0">
                <a:solidFill>
                  <a:schemeClr val="tx1"/>
                </a:solidFill>
                <a:latin typeface="+mn-lt"/>
                <a:ea typeface="+mn-ea"/>
                <a:cs typeface="Arial" charset="0"/>
              </a:rPr>
              <a:t>and </a:t>
            </a:r>
            <a:r>
              <a:rPr lang="en-US" sz="1200" b="0" i="1" u="none" strike="noStrike" kern="1200" baseline="0" dirty="0" smtClean="0">
                <a:solidFill>
                  <a:schemeClr val="tx1"/>
                </a:solidFill>
                <a:latin typeface="+mn-lt"/>
                <a:ea typeface="+mn-ea"/>
                <a:cs typeface="Arial" charset="0"/>
              </a:rPr>
              <a:t>bear market </a:t>
            </a:r>
            <a:r>
              <a:rPr lang="en-US" sz="1200" b="0" i="0" u="none" strike="noStrike" kern="1200" baseline="0" dirty="0" smtClean="0">
                <a:solidFill>
                  <a:schemeClr val="tx1"/>
                </a:solidFill>
                <a:latin typeface="+mn-lt"/>
                <a:ea typeface="+mn-ea"/>
                <a:cs typeface="Arial" charset="0"/>
              </a:rPr>
              <a:t>trends. Bull markets are periods of rising stock prices, generally lasting 12 months or longer; investors are motivated to buy, confident they will realize capital gains. Periods of falling stock prices, usually 20 percent off peak prices, are called bear markets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investors are motivated to sell, anticipating further falling prices.</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As Figure 17.2 shows, the past three decades have been characterized primarily by bull markets, including the longest in history, from 1981 to the beginning of 2000. In contrast, the period 2000 to 2003 was characterized by a bear market. The period 2007–2009 was the second-worst bear market of all time, exceeded only by that </a:t>
            </a:r>
            <a:r>
              <a:rPr lang="en-US" sz="1200" b="0" i="0" u="none" strike="noStrike" kern="1200" baseline="0" dirty="0" smtClean="0">
                <a:solidFill>
                  <a:schemeClr val="tx1"/>
                </a:solidFill>
                <a:latin typeface="+mn-lt"/>
                <a:ea typeface="+mn-ea"/>
                <a:cs typeface="Arial" charset="0"/>
              </a:rPr>
              <a:t>of 1929–1932</a:t>
            </a:r>
            <a:r>
              <a:rPr lang="en-US" sz="1200" b="0" i="0" u="none" strike="noStrike" kern="1200" baseline="0" dirty="0" smtClean="0">
                <a:solidFill>
                  <a:schemeClr val="tx1"/>
                </a:solidFill>
                <a:latin typeface="+mn-lt"/>
                <a:ea typeface="+mn-ea"/>
                <a:cs typeface="Arial" charset="0"/>
              </a:rPr>
              <a:t>.</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Dow Jones Industrial Average (DJIA) is the oldest and most widely cited U.S. market index. It measures the performance of the industrial sector of the U.S. stock markets by focusing on just 30 blue-chip, large-cap companies as reflectors of the economic health of the many similar U.S. firms.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Because it considers very few firms, the Dow is a limited gauge of the overall U.S. stock market. The S&amp;P 500</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Standard and Poor’s Composite Index, is a broader report, considered by many to be the best single indicator of the U.S. equities market. It consists of 500 large-cap stocks, including companies from  various sectors—such as information technology, energy, industrials, financials, health care, consumer staples, and telecommunications—for a balanced representation of the overall large-cap equities market.</a:t>
            </a:r>
          </a:p>
          <a:p>
            <a:endParaRPr lang="en-US" sz="1200" b="0" i="0" u="none" strike="noStrike" kern="1200" baseline="0" dirty="0" smtClean="0">
              <a:solidFill>
                <a:schemeClr val="tx1"/>
              </a:solidFill>
              <a:latin typeface="+mn-lt"/>
              <a:ea typeface="+mn-ea"/>
              <a:cs typeface="Arial" charset="0"/>
            </a:endParaRP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Because it considers more stocks, some Wall Street observers regard the NASDAQ Composite Index as one of the most useful of all market indexes. Unlike the Dow and the S&amp;P 500, all NASDAQ-listed companies, not just a selected few, are included in the index for a total of approximately 3,400 firms, mostly in the United States but in other countries as well.</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Investors in the U.S. small-cap market are interested in the Russell 2000 Index</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specialty index that measures the performance of the smallest  U.S. companies based on market capitalization. As the most quoted index focusing on the small-cap portion of the U.S. economy, its stocks represent a range of sectors such as financials, consumer discretionary, health care, technology, materials, and utilities.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While short-term investments are generally considered to be less risky, longer-term investments are subject to future uncertainties in the economy and financial markets. As of mid-2013, the average rate of return on a 1-year U.S. Treasury bill was 0.13 percent, versus 1.02 percent on a 5-year bill, and 2.10 percent on a 10-year bill. </a:t>
            </a:r>
            <a:r>
              <a:rPr lang="en-US" sz="1200" b="0" i="0" u="none" strike="noStrike" kern="1200" baseline="0" dirty="0" smtClean="0">
                <a:solidFill>
                  <a:schemeClr val="tx1"/>
                </a:solidFill>
                <a:latin typeface="+mn-lt"/>
                <a:ea typeface="+mn-ea"/>
                <a:cs typeface="Arial" charset="0"/>
              </a:rPr>
              <a:t>Each </a:t>
            </a:r>
            <a:r>
              <a:rPr lang="en-US" sz="1200" b="0" i="0" u="none" strike="noStrike" kern="1200" baseline="0" dirty="0" smtClean="0">
                <a:solidFill>
                  <a:schemeClr val="tx1"/>
                </a:solidFill>
                <a:latin typeface="+mn-lt"/>
                <a:ea typeface="+mn-ea"/>
                <a:cs typeface="Arial" charset="0"/>
              </a:rPr>
              <a:t>type of investment, then, has a risk–return (risk–reward) relationship: safer investments tend to offer lower returns, riskier investments tend to offer higher returns (rewards).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Figure 17.3 shows the general risk–return relationship for various financial instruments, along with the types of investors they attract. Thus, conservative investors, who have a low tolerance for risk, will opt for no-risk U.S. Treasury Bills (fully insured by the U.S. government), or even intermediate-term high-grade corporate bonds that rate low in terms of risk on future returns, but also low on the size of expected returns. The reverse is true of aggressive investors who prefer the higher risks and potential returns from long-term junk bonds and common stocks.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rate of return from dividends paid to shareholders is commonly referred to as the current dividend yield (or, in the case of interest from a loan, the </a:t>
            </a:r>
            <a:r>
              <a:rPr lang="en-US" sz="1200" b="0" i="0" u="none" strike="noStrike" kern="1200" baseline="0" dirty="0" smtClean="0">
                <a:solidFill>
                  <a:schemeClr val="tx1"/>
                </a:solidFill>
                <a:latin typeface="+mn-lt"/>
                <a:ea typeface="+mn-ea"/>
                <a:cs typeface="Arial" charset="0"/>
              </a:rPr>
              <a:t>current interest </a:t>
            </a:r>
            <a:r>
              <a:rPr lang="en-US" sz="1200" b="0" i="0" u="none" strike="noStrike" kern="1200" baseline="0" dirty="0" smtClean="0">
                <a:solidFill>
                  <a:schemeClr val="tx1"/>
                </a:solidFill>
                <a:latin typeface="+mn-lt"/>
                <a:ea typeface="+mn-ea"/>
                <a:cs typeface="Arial" charset="0"/>
              </a:rPr>
              <a:t>yield) and is calculated by dividing the yearly dollar amount of dividend income by the investment’s current market value.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Price appreciation is an increase in the dollar value of an investment. Suppose, for example, you purchased a share of  AT&amp;T stock for $35.67, then sold it one year later for $37.45. The price appreciation is $1.78 or ($37.45 – 35.67). This profit, realized from the increased market value of an investment, is known as a capital gain</a:t>
            </a:r>
            <a:r>
              <a:rPr lang="en-US" sz="1200" b="1"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sum of an investment’s current dividend (interest) yield and capital gain is referred to as its total return. Total return cannot be accurately evaluated until it’s </a:t>
            </a:r>
            <a:r>
              <a:rPr lang="en-US" sz="1200" b="0" i="0" u="none" strike="noStrike" kern="1200" baseline="0" dirty="0" smtClean="0">
                <a:solidFill>
                  <a:schemeClr val="tx1"/>
                </a:solidFill>
                <a:latin typeface="+mn-lt"/>
                <a:ea typeface="+mn-ea"/>
                <a:cs typeface="Arial" charset="0"/>
              </a:rPr>
              <a:t>compared </a:t>
            </a:r>
            <a:r>
              <a:rPr lang="en-US" sz="1200" b="0" i="0" u="none" strike="noStrike" kern="1200" baseline="0" dirty="0" smtClean="0">
                <a:solidFill>
                  <a:schemeClr val="tx1"/>
                </a:solidFill>
                <a:latin typeface="+mn-lt"/>
                <a:ea typeface="+mn-ea"/>
                <a:cs typeface="Arial" charset="0"/>
              </a:rPr>
              <a:t>to the investment that was required to get that return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Diversification means buying several different kinds of investments rather than just one. For example, diversification as applied to common stocks means that you invest in stocks of several different companies, companies in different industries, and companies in various countries. The risk of loss is reduced by spreading the total investment across different kinds of stocks because although any one stock may tumble, the chances are less that all of them will fall at the same time.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Asset allocation is the proportion (the relative amounts) of funds invested in (or allocated to) each of the investment alternatives. You may decide for example, to allocate 50 percent of your funds to common stocks, 25 percent to a money market mutual fund, and 25 percent to a U.S. Treasury bond mutual fund. Ten years later, with more concern for financial safety, you may decide on a less risky asset allocation of 20 percent, 40 percent, and 40 percent in the same investment categories, respectively.</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 portfolio is the combined holdings of all the financial investments—stocks, bonds, mutual funds, real estate—of any company or individual.</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Money to purchase new equipment often comes in the form of loans from commercial banks. In a secured loan (asset-backed loan) the borrower guarantees repayment of the loan by pledging the asset as collateral to the lender.</a:t>
            </a:r>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amount of money that is loaned and must be repaid is the loan principal</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However, borrowers also pay the lender an additional fee, interest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for the use of the borrowed funds. The amount of interest owed depends on an annual percentage rate (APR) that is agreed on between the lender and borrower. The interest amount </a:t>
            </a:r>
            <a:r>
              <a:rPr lang="en-US" sz="1200" b="0" i="0" u="none" strike="noStrike" kern="1200" baseline="0" dirty="0" smtClean="0">
                <a:solidFill>
                  <a:schemeClr val="tx1"/>
                </a:solidFill>
                <a:latin typeface="+mn-lt"/>
                <a:ea typeface="+mn-ea"/>
                <a:cs typeface="Arial" charset="0"/>
              </a:rPr>
              <a:t>is found </a:t>
            </a:r>
            <a:r>
              <a:rPr lang="en-US" sz="1200" b="0" i="0" u="none" strike="noStrike" kern="1200" baseline="0" dirty="0" smtClean="0">
                <a:solidFill>
                  <a:schemeClr val="tx1"/>
                </a:solidFill>
                <a:latin typeface="+mn-lt"/>
                <a:ea typeface="+mn-ea"/>
                <a:cs typeface="Arial" charset="0"/>
              </a:rPr>
              <a:t>by multiplying the APR by the loan principal.</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Once a business has been successfully launched it needs additional capital for growth. Outside individuals who provide such capital are called angel investors</a:t>
            </a:r>
            <a:r>
              <a:rPr lang="en-US" sz="1200" b="1" i="0" u="none" strike="noStrike" kern="1200" baseline="0" dirty="0" smtClean="0">
                <a:solidFill>
                  <a:schemeClr val="tx1"/>
                </a:solidFill>
                <a:latin typeface="+mn-lt"/>
                <a:ea typeface="+mn-ea"/>
                <a:cs typeface="Arial" charset="0"/>
              </a:rPr>
              <a:t>.</a:t>
            </a:r>
          </a:p>
          <a:p>
            <a:endParaRPr lang="en-US" sz="1200" b="1"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Angel investors help many firms grow rapidly by providing what is known as venture capital</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private funds from wealthy individuals or companies (see Chapter 3) that seek investment opportunities in new growth companies. In most cases, the growth firm turns to venture capital sources because they have not yet built enough credit history to get a loan from commercial banks or other lending institutions.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Corporations can raise capital by issuing bonds. A corporate bond is a formal pledge (an IOU) obligating the issuer to pay interest periodically and repay the principal at maturity (a preset future date) to the lender. The federal government also issues bonds to finance projects and meet obligations, as do state and local governments (called </a:t>
            </a:r>
            <a:r>
              <a:rPr lang="en-US" sz="1200" b="0" i="1" u="none" strike="noStrike" kern="1200" baseline="0" dirty="0" smtClean="0">
                <a:solidFill>
                  <a:schemeClr val="tx1"/>
                </a:solidFill>
                <a:latin typeface="+mn-lt"/>
                <a:ea typeface="+mn-ea"/>
                <a:cs typeface="Arial" charset="0"/>
              </a:rPr>
              <a:t>municipal bonds</a:t>
            </a:r>
            <a:r>
              <a:rPr lang="en-US" sz="1200" b="0" i="0" u="none" strike="noStrike" kern="1200" baseline="0" dirty="0" smtClean="0">
                <a:solidFill>
                  <a:schemeClr val="tx1"/>
                </a:solidFill>
                <a:latin typeface="+mn-lt"/>
                <a:ea typeface="+mn-ea"/>
                <a:cs typeface="Arial" charset="0"/>
              </a:rPr>
              <a:t>) for financing the building of schools, roads, and sewage disposal systems.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Each new bond issue has specific terms and conditions spelled out in a bond indenture</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legal document identifying the borrower’s obligations and the financial returns to lenders. One of the most important details is the maturity date (or due date), when the firm must repay the bond’s face value (also called par value, or the amount purchased) to the lender.</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bond is said to be in default if the borrower fails to make payment when due to lenders. Bondholders may then file a bondholders’ claim</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request for court  enforcement of the bond’s terms of payment. When a financially distressed company cannot pay bondholders, it may seek relief by filing for bankruptcy</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court-granted permission not to pay some or all debts.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Mortgage-backed securities (MBS) became a trillion-dollar investment industry during the pre-2007 housing market boom. Financial institutions bundled home </a:t>
            </a:r>
          </a:p>
          <a:p>
            <a:r>
              <a:rPr lang="en-US" sz="1200" b="0" i="0" u="none" strike="noStrike" kern="1200" baseline="0" dirty="0" smtClean="0">
                <a:solidFill>
                  <a:schemeClr val="tx1"/>
                </a:solidFill>
                <a:latin typeface="+mn-lt"/>
                <a:ea typeface="+mn-ea"/>
                <a:cs typeface="Arial" charset="0"/>
              </a:rPr>
              <a:t>mortgages into packages and resold them as securities to eager investors who trusted in the securities’ risk ratings given by Moody’s, Standard &amp; Poor’s, and Fitch. Each MBS is a group of mortgages bundled together to form a debt obligation (a bond) that entitles the holder (the investor) to the cash that flows in from the mortgages. Unknown to investors, some $3 trillion of MBSs contained subprime mortgages—high-risk loans to applicants with bad credit, low income, and low down payments—most of which had received high ratings (AAA) by credit rating agencies. Misled by flawed risk assessments, investors were left with little or nothing when the highly rated securities turned toxic, causing the collapse of the housing and financial markets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Initial public offerings (IPOs)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first sale of a company’s stock to the general public, are a major source of funds that fuel continued growth for many firms and introduce numerous considerations inherent in running a public company. In one of the biggest IPOs in history, Facebook’s public offering of common stock in 2012, </a:t>
            </a:r>
            <a:r>
              <a:rPr lang="en-US" sz="1200" b="0" i="0" u="none" strike="noStrike" kern="1200" baseline="0" dirty="0" smtClean="0">
                <a:solidFill>
                  <a:schemeClr val="tx1"/>
                </a:solidFill>
                <a:latin typeface="+mn-lt"/>
                <a:ea typeface="+mn-ea"/>
                <a:cs typeface="Arial" charset="0"/>
              </a:rPr>
              <a:t>with an </a:t>
            </a:r>
            <a:r>
              <a:rPr lang="en-US" sz="1200" b="0" i="0" u="none" strike="noStrike" kern="1200" baseline="0" dirty="0" smtClean="0">
                <a:solidFill>
                  <a:schemeClr val="tx1"/>
                </a:solidFill>
                <a:latin typeface="+mn-lt"/>
                <a:ea typeface="+mn-ea"/>
                <a:cs typeface="Arial" charset="0"/>
              </a:rPr>
              <a:t>opening price of $38 per share, raised more than $100 billion.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At an extreme, a corporate raider</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an investor conducting a type of hostile (unwanted) takeover, buys shares on the open market, attempting to seize control of the company and its assets. The raider then sells off those assets at a profit, resulting in the company’s disappearance.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If the price gets too high, many investors can’t afford to buy shares. A company can restore shares to the desired lower range by a stock split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stock </a:t>
            </a:r>
            <a:r>
              <a:rPr lang="en-US" sz="1200" b="0" i="0" u="none" strike="noStrike" kern="1200" baseline="0" dirty="0" smtClean="0">
                <a:solidFill>
                  <a:schemeClr val="tx1"/>
                </a:solidFill>
                <a:latin typeface="+mn-lt"/>
                <a:ea typeface="+mn-ea"/>
                <a:cs typeface="Arial" charset="0"/>
              </a:rPr>
              <a:t>dividend paid </a:t>
            </a:r>
            <a:r>
              <a:rPr lang="en-US" sz="1200" b="0" i="0" u="none" strike="noStrike" kern="1200" baseline="0" dirty="0" smtClean="0">
                <a:solidFill>
                  <a:schemeClr val="tx1"/>
                </a:solidFill>
                <a:latin typeface="+mn-lt"/>
                <a:ea typeface="+mn-ea"/>
                <a:cs typeface="Arial" charset="0"/>
              </a:rPr>
              <a:t>in additional shares to shareholders. Here’s how it works. Suppose company </a:t>
            </a:r>
            <a:r>
              <a:rPr lang="en-US" sz="1200" b="0" i="1" u="none" strike="noStrike" kern="1200" baseline="0" dirty="0" smtClean="0">
                <a:solidFill>
                  <a:schemeClr val="tx1"/>
                </a:solidFill>
                <a:latin typeface="+mn-lt"/>
                <a:ea typeface="+mn-ea"/>
                <a:cs typeface="Arial" charset="0"/>
              </a:rPr>
              <a:t>X </a:t>
            </a:r>
            <a:r>
              <a:rPr lang="en-US" sz="1200" b="0" i="0" u="none" strike="noStrike" kern="1200" baseline="0" dirty="0" smtClean="0">
                <a:solidFill>
                  <a:schemeClr val="tx1"/>
                </a:solidFill>
                <a:latin typeface="+mn-lt"/>
                <a:ea typeface="+mn-ea"/>
                <a:cs typeface="Arial" charset="0"/>
              </a:rPr>
              <a:t>has 100,000 common shares outstanding that are trading at $100 per share, but </a:t>
            </a:r>
            <a:r>
              <a:rPr lang="en-US" sz="1200" b="0" i="0" u="none" strike="noStrike" kern="1200" baseline="0" dirty="0" smtClean="0">
                <a:solidFill>
                  <a:schemeClr val="tx1"/>
                </a:solidFill>
                <a:latin typeface="+mn-lt"/>
                <a:ea typeface="+mn-ea"/>
                <a:cs typeface="Arial" charset="0"/>
              </a:rPr>
              <a:t>the company </a:t>
            </a:r>
            <a:r>
              <a:rPr lang="en-US" sz="1200" b="0" i="0" u="none" strike="noStrike" kern="1200" baseline="0" dirty="0" smtClean="0">
                <a:solidFill>
                  <a:schemeClr val="tx1"/>
                </a:solidFill>
                <a:latin typeface="+mn-lt"/>
                <a:ea typeface="+mn-ea"/>
                <a:cs typeface="Arial" charset="0"/>
              </a:rPr>
              <a:t>wants it priced in the $20 to $80 range. </a:t>
            </a:r>
            <a:r>
              <a:rPr lang="en-US" sz="1200" b="0" i="1" u="none" strike="noStrike" kern="1200" baseline="0" dirty="0" smtClean="0">
                <a:solidFill>
                  <a:schemeClr val="tx1"/>
                </a:solidFill>
                <a:latin typeface="+mn-lt"/>
                <a:ea typeface="+mn-ea"/>
                <a:cs typeface="Arial" charset="0"/>
              </a:rPr>
              <a:t>X </a:t>
            </a:r>
            <a:r>
              <a:rPr lang="en-US" sz="1200" b="0" i="0" u="none" strike="noStrike" kern="1200" baseline="0" dirty="0" smtClean="0">
                <a:solidFill>
                  <a:schemeClr val="tx1"/>
                </a:solidFill>
                <a:latin typeface="+mn-lt"/>
                <a:ea typeface="+mn-ea"/>
                <a:cs typeface="Arial" charset="0"/>
              </a:rPr>
              <a:t>can declare a 2-for-1 stock split, meaning the company gives shareholders one additional share for each share </a:t>
            </a:r>
            <a:r>
              <a:rPr lang="en-US" sz="1200" b="0" i="0" u="none" strike="noStrike" kern="1200" baseline="0" dirty="0" smtClean="0">
                <a:solidFill>
                  <a:schemeClr val="tx1"/>
                </a:solidFill>
                <a:latin typeface="+mn-lt"/>
                <a:ea typeface="+mn-ea"/>
                <a:cs typeface="Arial" charset="0"/>
              </a:rPr>
              <a:t>they own</a:t>
            </a:r>
            <a:r>
              <a:rPr lang="en-US" sz="1200" b="0" i="0" u="none" strike="noStrike" kern="1200" baseline="0" dirty="0" smtClean="0">
                <a:solidFill>
                  <a:schemeClr val="tx1"/>
                </a:solidFill>
                <a:latin typeface="+mn-lt"/>
                <a:ea typeface="+mn-ea"/>
                <a:cs typeface="Arial" charset="0"/>
              </a:rPr>
              <a:t>. Now </a:t>
            </a:r>
            <a:r>
              <a:rPr lang="en-US" sz="1200" b="0" i="1" u="none" strike="noStrike" kern="1200" baseline="0" dirty="0" smtClean="0">
                <a:solidFill>
                  <a:schemeClr val="tx1"/>
                </a:solidFill>
                <a:latin typeface="+mn-lt"/>
                <a:ea typeface="+mn-ea"/>
                <a:cs typeface="Arial" charset="0"/>
              </a:rPr>
              <a:t>X </a:t>
            </a:r>
            <a:r>
              <a:rPr lang="en-US" sz="1200" b="0" i="0" u="none" strike="noStrike" kern="1200" baseline="0" dirty="0" smtClean="0">
                <a:solidFill>
                  <a:schemeClr val="tx1"/>
                </a:solidFill>
                <a:latin typeface="+mn-lt"/>
                <a:ea typeface="+mn-ea"/>
                <a:cs typeface="Arial" charset="0"/>
              </a:rPr>
              <a:t>has 200,000 shares outstanding but its financial performance has not changed, so the stock price immediately falls to $50 per share. Every </a:t>
            </a:r>
            <a:r>
              <a:rPr lang="en-US" sz="1200" b="0" i="0" u="none" strike="noStrike" kern="1200" baseline="0" dirty="0" smtClean="0">
                <a:solidFill>
                  <a:schemeClr val="tx1"/>
                </a:solidFill>
                <a:latin typeface="+mn-lt"/>
                <a:ea typeface="+mn-ea"/>
                <a:cs typeface="Arial" charset="0"/>
              </a:rPr>
              <a:t>shareholder’s investment </a:t>
            </a:r>
            <a:r>
              <a:rPr lang="en-US" sz="1200" b="0" i="0" u="none" strike="noStrike" kern="1200" baseline="0" dirty="0" smtClean="0">
                <a:solidFill>
                  <a:schemeClr val="tx1"/>
                </a:solidFill>
                <a:latin typeface="+mn-lt"/>
                <a:ea typeface="+mn-ea"/>
                <a:cs typeface="Arial" charset="0"/>
              </a:rPr>
              <a:t>value, however, is unchanged: they previously owned one share at $100, and now they own two shares at $50 each.</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Consider a trading day in early June, 2013 when PepsiCo’s share price was $81.04, and Coca-Cola was $40.74 per share. Does the price difference mean that PepsiCo is a better company than Coca-Cola because its shares are more expensive? Or does it mean that Coke shares are a better value because they can be bought at a lower price than PepsiCo’s? In fact, neither of these two reasons is correct. Share prices alone do not provide enough information to determine which is the better investment. Table 17.3 can help us make a better comparison with further information.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widely used measure of corporate size and value is known as market capitalization (market cap)</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total dollar value of all the company’s outstanding shares, calculated as the current stock price multiplied by the number of shares outstanding.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Firms can meet their capital needs through two sources: (1) </a:t>
            </a:r>
            <a:r>
              <a:rPr lang="en-US" sz="1200" b="0" i="1" u="none" strike="noStrike" kern="1200" baseline="0" dirty="0" smtClean="0">
                <a:solidFill>
                  <a:schemeClr val="tx1"/>
                </a:solidFill>
                <a:latin typeface="+mn-lt"/>
                <a:ea typeface="+mn-ea"/>
                <a:cs typeface="Arial" charset="0"/>
              </a:rPr>
              <a:t>debt financing </a:t>
            </a:r>
            <a:r>
              <a:rPr lang="en-US" sz="1200" b="0" i="0" u="none" strike="noStrike" kern="1200" baseline="0" dirty="0" smtClean="0">
                <a:solidFill>
                  <a:schemeClr val="tx1"/>
                </a:solidFill>
                <a:latin typeface="+mn-lt"/>
                <a:ea typeface="+mn-ea"/>
                <a:cs typeface="Arial" charset="0"/>
              </a:rPr>
              <a:t>(from outside the firm) or (2) </a:t>
            </a:r>
            <a:r>
              <a:rPr lang="en-US" sz="1200" b="0" i="1" u="none" strike="noStrike" kern="1200" baseline="0" dirty="0" smtClean="0">
                <a:solidFill>
                  <a:schemeClr val="tx1"/>
                </a:solidFill>
                <a:latin typeface="+mn-lt"/>
                <a:ea typeface="+mn-ea"/>
                <a:cs typeface="Arial" charset="0"/>
              </a:rPr>
              <a:t>equity financing </a:t>
            </a:r>
            <a:r>
              <a:rPr lang="en-US" sz="1200" b="0" i="0" u="none" strike="noStrike" kern="1200" baseline="0" dirty="0" smtClean="0">
                <a:solidFill>
                  <a:schemeClr val="tx1"/>
                </a:solidFill>
                <a:latin typeface="+mn-lt"/>
                <a:ea typeface="+mn-ea"/>
                <a:cs typeface="Arial" charset="0"/>
              </a:rPr>
              <a:t>(putting the owners’ capital to work).</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As indicated in Table 17.4, the investment industry categorizes firms according to size of capitalization.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To protect investors from fraudulent issues, a prospectus contains pertinent information about both the offered  security and the issuing company. False statements are subject to criminal penalties. The SEC also enforces laws against insider trading</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use of special knowledge about a firm for profit or gain. It is illegal, for example, for an employee of a firm to tell others about an anticipated event that may affect the value of that firm’s stock, such as an acquisition or a merger, before news of that event is made public.</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time value of money</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perhaps the single most important concept in business finance, recognizes the basic fact that, when it’s invested over time, money grows by earning interest or yielding some other form of return. Time value stems from the principle of compound growth</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cumulative growth from interest paid to the investor over given time periods. With each additional time period, an investment  grows as interest payments accumulate and earn more interest, thus multiplying the earning capacity of the investment.</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We can better appreciate the concept of the “time value of money” with a practical example: How long does it take to double an investment? A handy rule of thumb is called the “Rule of 72.” You can find the number of years needed to double your money by dividing the annual interest rate (in percent) </a:t>
            </a:r>
            <a:r>
              <a:rPr lang="en-US" sz="1200" b="0" i="0" u="none" strike="noStrike" kern="1200" baseline="0" dirty="0" smtClean="0">
                <a:solidFill>
                  <a:schemeClr val="tx1"/>
                </a:solidFill>
                <a:latin typeface="+mn-lt"/>
                <a:ea typeface="+mn-ea"/>
                <a:cs typeface="Arial" charset="0"/>
              </a:rPr>
              <a:t>into 72</a:t>
            </a:r>
            <a:r>
              <a:rPr lang="en-US" sz="1200" b="0" i="0" u="none" strike="noStrike" kern="1200" baseline="0" dirty="0" smtClean="0">
                <a:solidFill>
                  <a:schemeClr val="tx1"/>
                </a:solidFill>
                <a:latin typeface="+mn-lt"/>
                <a:ea typeface="+mn-ea"/>
                <a:cs typeface="Arial" charset="0"/>
              </a:rPr>
              <a:t>.</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16.1 illustrates how the returns from an initial investment of $10,000 accumulate substantially over longer periods of time. </a:t>
            </a:r>
          </a:p>
          <a:p>
            <a:r>
              <a:rPr lang="en-US" altLang="en-US" dirty="0" smtClean="0"/>
              <a:t>Notice that the gains for the last 10 years are much greater than for the first 10 years, illustrating the power of compound growth.</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stock is a portion of the ownership of a corporation. The company’s total ownership is divided into small parts called </a:t>
            </a:r>
            <a:r>
              <a:rPr lang="en-US" sz="1200" b="0" i="1" u="none" strike="noStrike" kern="1200" baseline="0" dirty="0" smtClean="0">
                <a:solidFill>
                  <a:schemeClr val="tx1"/>
                </a:solidFill>
                <a:latin typeface="+mn-lt"/>
                <a:ea typeface="+mn-ea"/>
                <a:cs typeface="Arial" charset="0"/>
              </a:rPr>
              <a:t>shares </a:t>
            </a:r>
            <a:r>
              <a:rPr lang="en-US" sz="1200" b="0" i="0" u="none" strike="noStrike" kern="1200" baseline="0" dirty="0" smtClean="0">
                <a:solidFill>
                  <a:schemeClr val="tx1"/>
                </a:solidFill>
                <a:latin typeface="+mn-lt"/>
                <a:ea typeface="+mn-ea"/>
                <a:cs typeface="Arial" charset="0"/>
              </a:rPr>
              <a:t>that can be bought and sold to determine how much of the company (how many shares of stock) is owned by each shareholder. This widespread ownership has become possible because of the availability of different types of stocks and because markets have been established that enable individuals to conveniently buy and sell them. Although several types of stock exist, common stock is the most prominent. A share of common stock is the most basic form of ownership in a company. Individuals and other companies purchase a firm’s common stock in the hope that it will increase in value and provide dividend income; in addition, each common share has a vote on major issues that are brought before the shareholders.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stock’s real value is its market value</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current price of a share in the stock market. Market value reflects the amount that buyers are willing to pay for a share of the company’s stock.</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book value for a share of common stock is determined as the firm’s owners’ equity (from the balance sheet) divided by the number of common shares owned by all shareholders. Book value is used as a comparison indicator because the market value for successful companies is usually greater than its book value. Thus, when market price falls to near book value, some </a:t>
            </a:r>
            <a:r>
              <a:rPr lang="en-US" sz="1200" b="0" i="0" u="none" strike="noStrike" kern="1200" baseline="0" dirty="0" smtClean="0">
                <a:solidFill>
                  <a:schemeClr val="tx1"/>
                </a:solidFill>
                <a:latin typeface="+mn-lt"/>
                <a:ea typeface="+mn-ea"/>
                <a:cs typeface="Arial" charset="0"/>
              </a:rPr>
              <a:t>profit seeking </a:t>
            </a:r>
            <a:r>
              <a:rPr lang="en-US" sz="1200" b="0" i="0" u="none" strike="noStrike" kern="1200" baseline="0" dirty="0" smtClean="0">
                <a:solidFill>
                  <a:schemeClr val="tx1"/>
                </a:solidFill>
                <a:latin typeface="+mn-lt"/>
                <a:ea typeface="+mn-ea"/>
                <a:cs typeface="Arial" charset="0"/>
              </a:rPr>
              <a:t>investors buy the stock on the principle that it is underpriced and will increase in the future.</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17-</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17-</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17-</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17-</a:t>
            </a:r>
            <a:fld id="{D7E078EF-7339-4393-BEC6-515371D96D05}"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dirty="0"/>
              <a:t>Managing Business Finances</a:t>
            </a:r>
          </a:p>
        </p:txBody>
      </p:sp>
      <p:sp>
        <p:nvSpPr>
          <p:cNvPr id="2" name="TextBox 1"/>
          <p:cNvSpPr txBox="1"/>
          <p:nvPr/>
        </p:nvSpPr>
        <p:spPr>
          <a:xfrm>
            <a:off x="6858000" y="4840069"/>
            <a:ext cx="697627" cy="646331"/>
          </a:xfrm>
          <a:prstGeom prst="rect">
            <a:avLst/>
          </a:prstGeom>
          <a:noFill/>
        </p:spPr>
        <p:txBody>
          <a:bodyPr wrap="none" rtlCol="0">
            <a:spAutoFit/>
          </a:bodyPr>
          <a:lstStyle/>
          <a:p>
            <a:r>
              <a:rPr lang="en-US" sz="3600" b="1" dirty="0" smtClean="0">
                <a:solidFill>
                  <a:srgbClr val="CC0000"/>
                </a:solidFill>
              </a:rPr>
              <a:t>17</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Dividend </a:t>
            </a:r>
          </a:p>
          <a:p>
            <a:pPr lvl="1">
              <a:defRPr/>
            </a:pPr>
            <a:r>
              <a:rPr lang="en-US" dirty="0"/>
              <a:t>payment to shareholders, on a per-share basis, out of the company’s earnings</a:t>
            </a:r>
          </a:p>
          <a:p>
            <a:pPr>
              <a:defRPr/>
            </a:pPr>
            <a:r>
              <a:rPr lang="en-US" b="1" dirty="0"/>
              <a:t>Blue-Chip Stock </a:t>
            </a:r>
          </a:p>
          <a:p>
            <a:pPr lvl="1">
              <a:defRPr/>
            </a:pPr>
            <a:r>
              <a:rPr lang="en-US" dirty="0"/>
              <a:t>common stock issued by a well-established and respected company with a sound financial history and a stable pattern of dividend payouts</a:t>
            </a:r>
          </a:p>
          <a:p>
            <a:pPr marL="0" indent="0">
              <a:buNone/>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Dividends</a:t>
            </a:r>
            <a:endParaRPr lang="en-US" sz="3600" dirty="0" smtClean="0">
              <a:latin typeface="Calibri" pitchFamily="34" charset="0"/>
            </a:endParaRPr>
          </a:p>
        </p:txBody>
      </p:sp>
    </p:spTree>
    <p:extLst>
      <p:ext uri="{BB962C8B-B14F-4D97-AF65-F5344CB8AC3E}">
        <p14:creationId xmlns:p14="http://schemas.microsoft.com/office/powerpoint/2010/main" val="2410252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Mutual Fund </a:t>
            </a:r>
          </a:p>
          <a:p>
            <a:pPr lvl="1">
              <a:defRPr/>
            </a:pPr>
            <a:r>
              <a:rPr lang="en-US" dirty="0"/>
              <a:t>company that pools cash investments from individuals and organizations to purchase a portfolio of stocks, bonds, and other securities</a:t>
            </a:r>
          </a:p>
          <a:p>
            <a:pPr lvl="1">
              <a:defRPr/>
            </a:pPr>
            <a:r>
              <a:rPr lang="en-US" dirty="0"/>
              <a:t>No-load fund, load fund</a:t>
            </a:r>
          </a:p>
          <a:p>
            <a:pPr>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Investing to Fulfill Financial</a:t>
            </a:r>
            <a:br>
              <a:rPr lang="en-US" sz="3600" dirty="0"/>
            </a:br>
            <a:r>
              <a:rPr lang="en-US" sz="3600" dirty="0"/>
              <a:t>Objectives</a:t>
            </a:r>
            <a:endParaRPr lang="en-US" sz="3600" dirty="0" smtClean="0">
              <a:latin typeface="Calibri" pitchFamily="34" charset="0"/>
            </a:endParaRPr>
          </a:p>
        </p:txBody>
      </p:sp>
    </p:spTree>
    <p:extLst>
      <p:ext uri="{BB962C8B-B14F-4D97-AF65-F5344CB8AC3E}">
        <p14:creationId xmlns:p14="http://schemas.microsoft.com/office/powerpoint/2010/main" val="3998034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Reasons for Investing</a:t>
            </a:r>
            <a:endParaRPr lang="en-US" sz="3600" dirty="0" smtClean="0">
              <a:latin typeface="Calibri" pitchFamily="34" charset="0"/>
            </a:endParaRPr>
          </a:p>
        </p:txBody>
      </p:sp>
      <p:sp>
        <p:nvSpPr>
          <p:cNvPr id="5" name="Rectangle 4"/>
          <p:cNvSpPr/>
          <p:nvPr/>
        </p:nvSpPr>
        <p:spPr>
          <a:xfrm>
            <a:off x="609600" y="2234160"/>
            <a:ext cx="7924800" cy="806400"/>
          </a:xfrm>
          <a:prstGeom prst="rect">
            <a:avLst/>
          </a:pr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grpSp>
        <p:nvGrpSpPr>
          <p:cNvPr id="6" name="Group 5"/>
          <p:cNvGrpSpPr/>
          <p:nvPr/>
        </p:nvGrpSpPr>
        <p:grpSpPr>
          <a:xfrm>
            <a:off x="1005840" y="1761840"/>
            <a:ext cx="5547360" cy="944640"/>
            <a:chOff x="396240" y="19701"/>
            <a:chExt cx="5547360" cy="944640"/>
          </a:xfrm>
          <a:scene3d>
            <a:camera prst="orthographicFront"/>
            <a:lightRig rig="threePt" dir="t">
              <a:rot lat="0" lon="0" rev="7500000"/>
            </a:lightRig>
          </a:scene3d>
        </p:grpSpPr>
        <p:sp>
          <p:nvSpPr>
            <p:cNvPr id="15" name="Rounded Rectangle 14"/>
            <p:cNvSpPr/>
            <p:nvPr/>
          </p:nvSpPr>
          <p:spPr>
            <a:xfrm>
              <a:off x="396240" y="19701"/>
              <a:ext cx="5547360" cy="94464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6" name="Rounded Rectangle 5"/>
            <p:cNvSpPr/>
            <p:nvPr/>
          </p:nvSpPr>
          <p:spPr>
            <a:xfrm>
              <a:off x="442354" y="65815"/>
              <a:ext cx="5455132" cy="85241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09677" tIns="0" rIns="209677" bIns="0" numCol="1" spcCol="1270" anchor="ctr" anchorCtr="0">
              <a:noAutofit/>
            </a:bodyPr>
            <a:lstStyle/>
            <a:p>
              <a:pPr lvl="0" algn="l" defTabSz="1422400" rtl="0">
                <a:lnSpc>
                  <a:spcPct val="90000"/>
                </a:lnSpc>
                <a:spcBef>
                  <a:spcPct val="0"/>
                </a:spcBef>
                <a:spcAft>
                  <a:spcPct val="35000"/>
                </a:spcAft>
              </a:pPr>
              <a:r>
                <a:rPr lang="en-US" sz="3200" b="1" kern="1200" dirty="0" smtClean="0">
                  <a:effectLst>
                    <a:outerShdw blurRad="38100" dist="38100" dir="2700000" algn="tl">
                      <a:srgbClr val="000000">
                        <a:alpha val="43137"/>
                      </a:srgbClr>
                    </a:outerShdw>
                  </a:effectLst>
                </a:rPr>
                <a:t>Stability and Safety</a:t>
              </a:r>
              <a:endParaRPr lang="en-US" sz="3200" kern="1200" dirty="0">
                <a:effectLst>
                  <a:outerShdw blurRad="38100" dist="38100" dir="2700000" algn="tl">
                    <a:srgbClr val="000000">
                      <a:alpha val="43137"/>
                    </a:srgbClr>
                  </a:outerShdw>
                </a:effectLst>
              </a:endParaRPr>
            </a:p>
          </p:txBody>
        </p:sp>
      </p:grpSp>
      <p:sp>
        <p:nvSpPr>
          <p:cNvPr id="7" name="Rectangle 6"/>
          <p:cNvSpPr/>
          <p:nvPr/>
        </p:nvSpPr>
        <p:spPr>
          <a:xfrm>
            <a:off x="609600" y="3685680"/>
            <a:ext cx="7924800" cy="806400"/>
          </a:xfrm>
          <a:prstGeom prst="rect">
            <a:avLst/>
          </a:pr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grpSp>
        <p:nvGrpSpPr>
          <p:cNvPr id="8" name="Group 7"/>
          <p:cNvGrpSpPr/>
          <p:nvPr/>
        </p:nvGrpSpPr>
        <p:grpSpPr>
          <a:xfrm>
            <a:off x="1005840" y="3213360"/>
            <a:ext cx="5547360" cy="944640"/>
            <a:chOff x="396240" y="1471221"/>
            <a:chExt cx="5547360" cy="944640"/>
          </a:xfrm>
          <a:scene3d>
            <a:camera prst="orthographicFront"/>
            <a:lightRig rig="threePt" dir="t">
              <a:rot lat="0" lon="0" rev="7500000"/>
            </a:lightRig>
          </a:scene3d>
        </p:grpSpPr>
        <p:sp>
          <p:nvSpPr>
            <p:cNvPr id="13" name="Rounded Rectangle 12"/>
            <p:cNvSpPr/>
            <p:nvPr/>
          </p:nvSpPr>
          <p:spPr>
            <a:xfrm>
              <a:off x="396240" y="1471221"/>
              <a:ext cx="5547360" cy="944640"/>
            </a:xfrm>
            <a:prstGeom prst="roundRect">
              <a:avLst/>
            </a:prstGeom>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4" name="Rounded Rectangle 8"/>
            <p:cNvSpPr/>
            <p:nvPr/>
          </p:nvSpPr>
          <p:spPr>
            <a:xfrm>
              <a:off x="442354" y="1517335"/>
              <a:ext cx="5455132" cy="85241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09677" tIns="0" rIns="209677" bIns="0" numCol="1" spcCol="1270" anchor="ctr" anchorCtr="0">
              <a:noAutofit/>
            </a:bodyPr>
            <a:lstStyle/>
            <a:p>
              <a:pPr lvl="0" algn="l" defTabSz="1422400" rtl="0">
                <a:lnSpc>
                  <a:spcPct val="90000"/>
                </a:lnSpc>
                <a:spcBef>
                  <a:spcPct val="0"/>
                </a:spcBef>
                <a:spcAft>
                  <a:spcPct val="35000"/>
                </a:spcAft>
              </a:pPr>
              <a:r>
                <a:rPr lang="en-US" sz="3200" b="1" kern="1200" dirty="0" smtClean="0"/>
                <a:t>Conservative Capital Growth</a:t>
              </a:r>
              <a:endParaRPr lang="en-US" sz="3200" kern="1200" dirty="0"/>
            </a:p>
          </p:txBody>
        </p:sp>
      </p:grpSp>
      <p:sp>
        <p:nvSpPr>
          <p:cNvPr id="9" name="Rectangle 8"/>
          <p:cNvSpPr/>
          <p:nvPr/>
        </p:nvSpPr>
        <p:spPr>
          <a:xfrm>
            <a:off x="609600" y="5137200"/>
            <a:ext cx="7924800" cy="806400"/>
          </a:xfrm>
          <a:prstGeom prst="rect">
            <a:avLst/>
          </a:pr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grpSp>
        <p:nvGrpSpPr>
          <p:cNvPr id="10" name="Group 9"/>
          <p:cNvGrpSpPr/>
          <p:nvPr/>
        </p:nvGrpSpPr>
        <p:grpSpPr>
          <a:xfrm>
            <a:off x="1005840" y="4664880"/>
            <a:ext cx="5547360" cy="944640"/>
            <a:chOff x="396240" y="2922741"/>
            <a:chExt cx="5547360" cy="944640"/>
          </a:xfrm>
          <a:scene3d>
            <a:camera prst="orthographicFront"/>
            <a:lightRig rig="threePt" dir="t">
              <a:rot lat="0" lon="0" rev="7500000"/>
            </a:lightRig>
          </a:scene3d>
        </p:grpSpPr>
        <p:sp>
          <p:nvSpPr>
            <p:cNvPr id="11" name="Rounded Rectangle 10"/>
            <p:cNvSpPr/>
            <p:nvPr/>
          </p:nvSpPr>
          <p:spPr>
            <a:xfrm>
              <a:off x="396240" y="2922741"/>
              <a:ext cx="5547360" cy="944640"/>
            </a:xfrm>
            <a:prstGeom prst="roundRect">
              <a:avLst/>
            </a:prstGeom>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2" name="Rounded Rectangle 11"/>
            <p:cNvSpPr/>
            <p:nvPr/>
          </p:nvSpPr>
          <p:spPr>
            <a:xfrm>
              <a:off x="442354" y="2968855"/>
              <a:ext cx="5455132" cy="85241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09677" tIns="0" rIns="209677" bIns="0" numCol="1" spcCol="1270" anchor="ctr" anchorCtr="0">
              <a:noAutofit/>
            </a:bodyPr>
            <a:lstStyle/>
            <a:p>
              <a:pPr lvl="0" algn="l" defTabSz="1422400" rtl="0">
                <a:lnSpc>
                  <a:spcPct val="90000"/>
                </a:lnSpc>
                <a:spcBef>
                  <a:spcPct val="0"/>
                </a:spcBef>
                <a:spcAft>
                  <a:spcPct val="35000"/>
                </a:spcAft>
              </a:pPr>
              <a:r>
                <a:rPr lang="en-US" sz="3200" b="1" kern="1200" dirty="0" smtClean="0"/>
                <a:t>Aggressive Growth</a:t>
              </a:r>
              <a:endParaRPr lang="en-US" sz="3200" kern="1200" dirty="0"/>
            </a:p>
          </p:txBody>
        </p:sp>
      </p:grpSp>
    </p:spTree>
    <p:extLst>
      <p:ext uri="{BB962C8B-B14F-4D97-AF65-F5344CB8AC3E}">
        <p14:creationId xmlns:p14="http://schemas.microsoft.com/office/powerpoint/2010/main" val="736914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Exchange-Traded Fund (ETF) </a:t>
            </a:r>
          </a:p>
          <a:p>
            <a:pPr lvl="1">
              <a:defRPr/>
            </a:pPr>
            <a:r>
              <a:rPr lang="en-US" dirty="0"/>
              <a:t>bundle of stocks or bonds that are in an index that tracks the overall movement of a market but, unlike a mutual fund, can be traded like a stock</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Exchange-Traded Funds</a:t>
            </a:r>
            <a:endParaRPr lang="en-US" sz="3600" dirty="0" smtClean="0">
              <a:latin typeface="Calibri" pitchFamily="34" charset="0"/>
            </a:endParaRPr>
          </a:p>
        </p:txBody>
      </p:sp>
    </p:spTree>
    <p:extLst>
      <p:ext uri="{BB962C8B-B14F-4D97-AF65-F5344CB8AC3E}">
        <p14:creationId xmlns:p14="http://schemas.microsoft.com/office/powerpoint/2010/main" val="2078879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dirty="0"/>
              <a:t>can be traded throughout the day like stocks</a:t>
            </a:r>
          </a:p>
          <a:p>
            <a:pPr>
              <a:buClr>
                <a:srgbClr val="254061"/>
              </a:buClr>
            </a:pPr>
            <a:r>
              <a:rPr lang="en-US" altLang="en-US" dirty="0"/>
              <a:t>have lower operating costs than mutual funds</a:t>
            </a:r>
          </a:p>
          <a:p>
            <a:pPr>
              <a:buClr>
                <a:srgbClr val="254061"/>
              </a:buClr>
            </a:pPr>
            <a:r>
              <a:rPr lang="en-US" altLang="en-US" dirty="0"/>
              <a:t>offer ease of entry for investors getting started without much money</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Advantages of ETFs</a:t>
            </a:r>
            <a:endParaRPr lang="en-US" sz="3600" dirty="0" smtClean="0">
              <a:latin typeface="Calibri" pitchFamily="34" charset="0"/>
            </a:endParaRPr>
          </a:p>
        </p:txBody>
      </p:sp>
    </p:spTree>
    <p:extLst>
      <p:ext uri="{BB962C8B-B14F-4D97-AF65-F5344CB8AC3E}">
        <p14:creationId xmlns:p14="http://schemas.microsoft.com/office/powerpoint/2010/main" val="364501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Securities </a:t>
            </a:r>
          </a:p>
          <a:p>
            <a:pPr lvl="1">
              <a:defRPr/>
            </a:pPr>
            <a:r>
              <a:rPr lang="en-US" dirty="0"/>
              <a:t>stocks, bonds, and mutual funds representing secured, or asset-based, claims by investors against issuers</a:t>
            </a:r>
          </a:p>
          <a:p>
            <a:pPr>
              <a:defRPr/>
            </a:pPr>
            <a:r>
              <a:rPr lang="en-US" b="1" dirty="0"/>
              <a:t>Securities Markets </a:t>
            </a:r>
          </a:p>
          <a:p>
            <a:pPr lvl="1">
              <a:defRPr/>
            </a:pPr>
            <a:r>
              <a:rPr lang="en-US" dirty="0"/>
              <a:t>markets in which stocks and bonds are sold</a:t>
            </a:r>
          </a:p>
          <a:p>
            <a:pPr marL="0" indent="0">
              <a:buNone/>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The Business of Trading Securities</a:t>
            </a:r>
            <a:endParaRPr lang="en-US" sz="3600" dirty="0" smtClean="0">
              <a:latin typeface="Calibri" pitchFamily="34" charset="0"/>
            </a:endParaRPr>
          </a:p>
        </p:txBody>
      </p:sp>
    </p:spTree>
    <p:extLst>
      <p:ext uri="{BB962C8B-B14F-4D97-AF65-F5344CB8AC3E}">
        <p14:creationId xmlns:p14="http://schemas.microsoft.com/office/powerpoint/2010/main" val="1871064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Primary Securities Market </a:t>
            </a:r>
          </a:p>
          <a:p>
            <a:pPr lvl="1">
              <a:defRPr/>
            </a:pPr>
            <a:r>
              <a:rPr lang="en-US" dirty="0"/>
              <a:t>market in which new stocks and bonds are bought and sold by firms and governments</a:t>
            </a:r>
          </a:p>
          <a:p>
            <a:pPr>
              <a:defRPr/>
            </a:pPr>
            <a:r>
              <a:rPr lang="en-US" b="1" dirty="0"/>
              <a:t>Secondary Securities Market </a:t>
            </a:r>
          </a:p>
          <a:p>
            <a:pPr lvl="1">
              <a:defRPr/>
            </a:pPr>
            <a:r>
              <a:rPr lang="en-US" dirty="0"/>
              <a:t>market in which existing (not new) stocks and bonds are sold to the public</a:t>
            </a:r>
          </a:p>
          <a:p>
            <a:pPr marL="0" indent="0">
              <a:buNone/>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i="1" dirty="0"/>
              <a:t>The Business of Trading </a:t>
            </a:r>
            <a:r>
              <a:rPr lang="en-US" sz="3600" i="1" dirty="0" smtClean="0"/>
              <a:t>Securities (cont.)</a:t>
            </a:r>
            <a:endParaRPr lang="en-US" sz="3600" i="1" dirty="0" smtClean="0">
              <a:latin typeface="Calibri" pitchFamily="34" charset="0"/>
            </a:endParaRPr>
          </a:p>
        </p:txBody>
      </p:sp>
    </p:spTree>
    <p:extLst>
      <p:ext uri="{BB962C8B-B14F-4D97-AF65-F5344CB8AC3E}">
        <p14:creationId xmlns:p14="http://schemas.microsoft.com/office/powerpoint/2010/main" val="3545843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3505200" cy="4906963"/>
          </a:xfrm>
        </p:spPr>
        <p:txBody>
          <a:bodyPr/>
          <a:lstStyle/>
          <a:p>
            <a:pPr>
              <a:defRPr/>
            </a:pPr>
            <a:r>
              <a:rPr lang="en-US" b="1" dirty="0"/>
              <a:t>Securities and Exchange Commission (SEC)</a:t>
            </a:r>
          </a:p>
          <a:p>
            <a:pPr lvl="1">
              <a:defRPr/>
            </a:pPr>
            <a:r>
              <a:rPr lang="en-US" dirty="0"/>
              <a:t>government agency that regulates U.S. securities markets</a:t>
            </a:r>
          </a:p>
        </p:txBody>
      </p:sp>
      <p:sp>
        <p:nvSpPr>
          <p:cNvPr id="5" name="Rectangle 3"/>
          <p:cNvSpPr txBox="1">
            <a:spLocks/>
          </p:cNvSpPr>
          <p:nvPr/>
        </p:nvSpPr>
        <p:spPr bwMode="auto">
          <a:xfrm>
            <a:off x="5105400" y="1219200"/>
            <a:ext cx="35052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t>Investment Bank </a:t>
            </a:r>
          </a:p>
          <a:p>
            <a:pPr lvl="1">
              <a:defRPr/>
            </a:pPr>
            <a:r>
              <a:rPr lang="en-US" dirty="0"/>
              <a:t>financial institution that specializes in issuing and reselling new securities</a:t>
            </a:r>
          </a:p>
        </p:txBody>
      </p:sp>
      <p:sp>
        <p:nvSpPr>
          <p:cNvPr id="6"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i="1" dirty="0"/>
              <a:t>The Business of Trading </a:t>
            </a:r>
            <a:r>
              <a:rPr lang="en-US" sz="3600" i="1" dirty="0" smtClean="0"/>
              <a:t>Securities (cont.)</a:t>
            </a:r>
            <a:endParaRPr lang="en-US" sz="3600" i="1" dirty="0" smtClean="0">
              <a:latin typeface="Calibri" pitchFamily="34" charset="0"/>
            </a:endParaRPr>
          </a:p>
        </p:txBody>
      </p:sp>
    </p:spTree>
    <p:extLst>
      <p:ext uri="{BB962C8B-B14F-4D97-AF65-F5344CB8AC3E}">
        <p14:creationId xmlns:p14="http://schemas.microsoft.com/office/powerpoint/2010/main" val="3082181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305800" cy="4906963"/>
          </a:xfrm>
        </p:spPr>
        <p:txBody>
          <a:bodyPr/>
          <a:lstStyle/>
          <a:p>
            <a:pPr>
              <a:defRPr/>
            </a:pPr>
            <a:r>
              <a:rPr lang="en-US" sz="2800" b="1" dirty="0"/>
              <a:t>Stock Exchange </a:t>
            </a:r>
          </a:p>
          <a:p>
            <a:pPr lvl="1">
              <a:defRPr/>
            </a:pPr>
            <a:r>
              <a:rPr lang="en-US" sz="2400" dirty="0"/>
              <a:t>an organization of individuals to provide an institutional auction setting in which stocks can be bought and sold</a:t>
            </a:r>
          </a:p>
          <a:p>
            <a:pPr>
              <a:defRPr/>
            </a:pPr>
            <a:r>
              <a:rPr lang="en-US" sz="2800" b="1" dirty="0"/>
              <a:t>National Association Of Securities Dealers Automated Quotation (NASDAQ) System </a:t>
            </a:r>
          </a:p>
          <a:p>
            <a:pPr lvl="1">
              <a:defRPr/>
            </a:pPr>
            <a:r>
              <a:rPr lang="en-US" sz="2400" dirty="0"/>
              <a:t>world’s oldest electronic stock market consisting of dealers who buy and sell securities over a network of electronic communications</a:t>
            </a:r>
          </a:p>
          <a:p>
            <a:pPr marL="0" indent="0">
              <a:buNone/>
              <a:defRPr/>
            </a:pPr>
            <a:endParaRPr lang="en-US" sz="2800"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Stock </a:t>
            </a:r>
            <a:endParaRPr lang="en-US" sz="3600" dirty="0" smtClean="0">
              <a:latin typeface="Calibri" pitchFamily="34" charset="0"/>
            </a:endParaRPr>
          </a:p>
        </p:txBody>
      </p:sp>
    </p:spTree>
    <p:extLst>
      <p:ext uri="{BB962C8B-B14F-4D97-AF65-F5344CB8AC3E}">
        <p14:creationId xmlns:p14="http://schemas.microsoft.com/office/powerpoint/2010/main" val="2752214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dirty="0"/>
              <a:t>Selected Global Stock </a:t>
            </a:r>
            <a:r>
              <a:rPr lang="en-US" sz="2800" dirty="0" smtClean="0"/>
              <a:t>Exchanges and </a:t>
            </a:r>
            <a:r>
              <a:rPr lang="en-US" sz="2800" dirty="0"/>
              <a:t>Markets</a:t>
            </a:r>
            <a:endParaRPr lang="en-US" sz="2800" dirty="0" smtClean="0">
              <a:latin typeface="Calibri"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19200"/>
            <a:ext cx="8136731"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0619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p:txBody>
          <a:bodyPr/>
          <a:lstStyle/>
          <a:p>
            <a:r>
              <a:rPr lang="en-US" dirty="0" smtClean="0">
                <a:latin typeface="Calibri" pitchFamily="34" charset="0"/>
              </a:rPr>
              <a:t>Introduction</a:t>
            </a:r>
          </a:p>
        </p:txBody>
      </p:sp>
      <p:sp>
        <p:nvSpPr>
          <p:cNvPr id="158723" name="Rectangle 3"/>
          <p:cNvSpPr>
            <a:spLocks noGrp="1"/>
          </p:cNvSpPr>
          <p:nvPr>
            <p:ph type="body" idx="4294967295"/>
          </p:nvPr>
        </p:nvSpPr>
        <p:spPr>
          <a:xfrm>
            <a:off x="457200" y="1295400"/>
            <a:ext cx="8229600" cy="4830763"/>
          </a:xfrm>
        </p:spPr>
        <p:txBody>
          <a:bodyPr/>
          <a:lstStyle/>
          <a:p>
            <a:pPr>
              <a:defRPr/>
            </a:pPr>
            <a:r>
              <a:rPr lang="en-US" sz="2800" b="1" dirty="0"/>
              <a:t>In this </a:t>
            </a:r>
            <a:r>
              <a:rPr lang="en-US" sz="2800" b="1" dirty="0" smtClean="0"/>
              <a:t>chapter we</a:t>
            </a:r>
          </a:p>
          <a:p>
            <a:pPr lvl="1"/>
            <a:r>
              <a:rPr lang="en-US" dirty="0"/>
              <a:t>e</a:t>
            </a:r>
            <a:r>
              <a:rPr lang="en-US" dirty="0" smtClean="0"/>
              <a:t>xamine the activities of the </a:t>
            </a:r>
            <a:r>
              <a:rPr lang="en-US" dirty="0"/>
              <a:t>world’s financial markets.</a:t>
            </a:r>
          </a:p>
          <a:p>
            <a:pPr lvl="1"/>
            <a:r>
              <a:rPr lang="en-US" dirty="0" smtClean="0"/>
              <a:t>describe  how organizations seek </a:t>
            </a:r>
            <a:r>
              <a:rPr lang="en-US" dirty="0"/>
              <a:t>funds that can </a:t>
            </a:r>
            <a:r>
              <a:rPr lang="en-US" dirty="0" smtClean="0"/>
              <a:t>be used </a:t>
            </a:r>
            <a:r>
              <a:rPr lang="en-US" dirty="0"/>
              <a:t>to finance their endeavors </a:t>
            </a:r>
            <a:r>
              <a:rPr lang="en-US" dirty="0" smtClean="0"/>
              <a:t>and pay </a:t>
            </a:r>
            <a:r>
              <a:rPr lang="en-US" dirty="0"/>
              <a:t>off their debts. </a:t>
            </a:r>
            <a:endParaRPr lang="en-US" dirty="0" smtClean="0"/>
          </a:p>
          <a:p>
            <a:pPr lvl="1"/>
            <a:r>
              <a:rPr lang="en-US" dirty="0" smtClean="0"/>
              <a:t>discuss how individual investors look </a:t>
            </a:r>
            <a:r>
              <a:rPr lang="en-US" dirty="0"/>
              <a:t>to </a:t>
            </a:r>
            <a:r>
              <a:rPr lang="en-US" dirty="0" smtClean="0"/>
              <a:t>make their </a:t>
            </a:r>
            <a:r>
              <a:rPr lang="en-US" dirty="0"/>
              <a:t>money “work” for them by </a:t>
            </a:r>
            <a:r>
              <a:rPr lang="en-US" dirty="0" smtClean="0"/>
              <a:t>profitably trading </a:t>
            </a:r>
            <a:r>
              <a:rPr lang="en-US" dirty="0"/>
              <a:t>commodities, </a:t>
            </a:r>
            <a:r>
              <a:rPr lang="en-US" dirty="0" smtClean="0"/>
              <a:t>stocks, and bonds</a:t>
            </a:r>
            <a:endParaRPr lang="en-US" sz="8000" b="1" dirty="0" smtClean="0"/>
          </a:p>
        </p:txBody>
      </p:sp>
    </p:spTree>
    <p:extLst>
      <p:ext uri="{BB962C8B-B14F-4D97-AF65-F5344CB8AC3E}">
        <p14:creationId xmlns:p14="http://schemas.microsoft.com/office/powerpoint/2010/main" val="1258435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Electronic Communication Network (ECN)</a:t>
            </a:r>
          </a:p>
          <a:p>
            <a:pPr lvl="1">
              <a:defRPr/>
            </a:pPr>
            <a:r>
              <a:rPr lang="en-US" dirty="0"/>
              <a:t>electronic trading system that brings buyers and sellers together outside traditional stock exchanges</a:t>
            </a:r>
          </a:p>
          <a:p>
            <a:pPr marL="0" indent="0">
              <a:buNone/>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Non-Exchange Trading: Electronic</a:t>
            </a:r>
            <a:br>
              <a:rPr lang="en-US" sz="3600" dirty="0"/>
            </a:br>
            <a:r>
              <a:rPr lang="en-US" sz="3600" dirty="0"/>
              <a:t>Communication Networks</a:t>
            </a:r>
            <a:endParaRPr lang="en-US" sz="3600" dirty="0" smtClean="0">
              <a:latin typeface="Calibri" pitchFamily="34" charset="0"/>
            </a:endParaRPr>
          </a:p>
        </p:txBody>
      </p:sp>
    </p:spTree>
    <p:extLst>
      <p:ext uri="{BB962C8B-B14F-4D97-AF65-F5344CB8AC3E}">
        <p14:creationId xmlns:p14="http://schemas.microsoft.com/office/powerpoint/2010/main" val="1116303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sz="3000" b="1" dirty="0"/>
              <a:t>Stock Broker </a:t>
            </a:r>
          </a:p>
          <a:p>
            <a:pPr lvl="1">
              <a:defRPr/>
            </a:pPr>
            <a:r>
              <a:rPr lang="en-US" sz="3000" dirty="0"/>
              <a:t>individual or organization that receives and executes buy and sell orders on behalf of outside customers in return for commissions</a:t>
            </a:r>
          </a:p>
          <a:p>
            <a:pPr>
              <a:defRPr/>
            </a:pPr>
            <a:r>
              <a:rPr lang="en-US" sz="3000" b="1" dirty="0"/>
              <a:t>Book-Entry Ownership </a:t>
            </a:r>
          </a:p>
          <a:p>
            <a:pPr lvl="1">
              <a:defRPr/>
            </a:pPr>
            <a:r>
              <a:rPr lang="en-US" sz="3000" dirty="0"/>
              <a:t>procedure that holds investors’ shares in book-entry form, rather than issuing a physical paper certificate of ownership</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Individual Investor Trading</a:t>
            </a:r>
            <a:endParaRPr lang="en-US" sz="3600" dirty="0" smtClean="0">
              <a:latin typeface="Calibri" pitchFamily="34" charset="0"/>
            </a:endParaRPr>
          </a:p>
        </p:txBody>
      </p:sp>
    </p:spTree>
    <p:extLst>
      <p:ext uri="{BB962C8B-B14F-4D97-AF65-F5344CB8AC3E}">
        <p14:creationId xmlns:p14="http://schemas.microsoft.com/office/powerpoint/2010/main" val="755909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Market Index </a:t>
            </a:r>
          </a:p>
          <a:p>
            <a:pPr lvl="1">
              <a:defRPr/>
            </a:pPr>
            <a:r>
              <a:rPr lang="en-US" dirty="0"/>
              <a:t>statistical indicator designed to measure the performance of a large group of stocks or track the price changes of a stock market</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Individual Investor Trading</a:t>
            </a:r>
            <a:endParaRPr lang="en-US" sz="3600" dirty="0" smtClean="0">
              <a:latin typeface="Calibri" pitchFamily="34" charset="0"/>
            </a:endParaRPr>
          </a:p>
        </p:txBody>
      </p:sp>
    </p:spTree>
    <p:extLst>
      <p:ext uri="{BB962C8B-B14F-4D97-AF65-F5344CB8AC3E}">
        <p14:creationId xmlns:p14="http://schemas.microsoft.com/office/powerpoint/2010/main" val="21243261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3505200" cy="4906963"/>
          </a:xfrm>
        </p:spPr>
        <p:txBody>
          <a:bodyPr/>
          <a:lstStyle/>
          <a:p>
            <a:pPr>
              <a:defRPr/>
            </a:pPr>
            <a:r>
              <a:rPr lang="en-US" b="1" dirty="0"/>
              <a:t>Bull Market </a:t>
            </a:r>
          </a:p>
          <a:p>
            <a:pPr lvl="1">
              <a:defRPr/>
            </a:pPr>
            <a:r>
              <a:rPr lang="en-US" dirty="0"/>
              <a:t>period of rising stock prices, lasting 12 months or longer, featuring investor confidence for future gains and motivation to buy</a:t>
            </a:r>
          </a:p>
          <a:p>
            <a:pPr marL="0" indent="0">
              <a:buNone/>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Tracking the Market Using </a:t>
            </a:r>
            <a:br>
              <a:rPr lang="en-US" sz="3600" dirty="0"/>
            </a:br>
            <a:r>
              <a:rPr lang="en-US" sz="3600" dirty="0"/>
              <a:t>Stock Indexes</a:t>
            </a:r>
            <a:endParaRPr lang="en-US" sz="3600" dirty="0" smtClean="0">
              <a:latin typeface="Calibri" pitchFamily="34" charset="0"/>
            </a:endParaRPr>
          </a:p>
        </p:txBody>
      </p:sp>
      <p:sp>
        <p:nvSpPr>
          <p:cNvPr id="5" name="Rectangle 3"/>
          <p:cNvSpPr txBox="1">
            <a:spLocks/>
          </p:cNvSpPr>
          <p:nvPr/>
        </p:nvSpPr>
        <p:spPr bwMode="auto">
          <a:xfrm>
            <a:off x="4800600" y="1219200"/>
            <a:ext cx="38100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t>Bear Market </a:t>
            </a:r>
          </a:p>
          <a:p>
            <a:pPr lvl="1">
              <a:defRPr/>
            </a:pPr>
            <a:r>
              <a:rPr lang="en-US" dirty="0"/>
              <a:t>period of falling stock prices marked by negative investor sentiments with motivation to sell ahead of anticipated losses</a:t>
            </a:r>
          </a:p>
        </p:txBody>
      </p:sp>
    </p:spTree>
    <p:extLst>
      <p:ext uri="{BB962C8B-B14F-4D97-AF65-F5344CB8AC3E}">
        <p14:creationId xmlns:p14="http://schemas.microsoft.com/office/powerpoint/2010/main" val="1039237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Bull and Bear Markets</a:t>
            </a:r>
            <a:endParaRPr lang="en-US" sz="3600" dirty="0" smtClean="0">
              <a:latin typeface="Calibri"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314450"/>
            <a:ext cx="5035550"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832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Dow Jones Industrial Average (</a:t>
            </a:r>
            <a:r>
              <a:rPr lang="en-US" altLang="en-US" b="1" dirty="0" smtClean="0"/>
              <a:t>DJIA)</a:t>
            </a:r>
          </a:p>
          <a:p>
            <a:pPr lvl="1">
              <a:buClr>
                <a:srgbClr val="254061"/>
              </a:buClr>
            </a:pPr>
            <a:r>
              <a:rPr lang="en-US" altLang="en-US" dirty="0" smtClean="0"/>
              <a:t>oldest </a:t>
            </a:r>
            <a:r>
              <a:rPr lang="en-US" altLang="en-US" dirty="0"/>
              <a:t>and most widely cited market index based on the prices of 30 blue-chip, large-cap industrial firms on the NYSE</a:t>
            </a:r>
          </a:p>
          <a:p>
            <a:pPr>
              <a:buClr>
                <a:srgbClr val="254061"/>
              </a:buClr>
            </a:pPr>
            <a:r>
              <a:rPr lang="en-US" altLang="en-US" b="1" dirty="0"/>
              <a:t>S&amp;P </a:t>
            </a:r>
            <a:r>
              <a:rPr lang="en-US" altLang="en-US" b="1" dirty="0" smtClean="0"/>
              <a:t>500</a:t>
            </a:r>
          </a:p>
          <a:p>
            <a:pPr lvl="1">
              <a:buClr>
                <a:srgbClr val="254061"/>
              </a:buClr>
            </a:pPr>
            <a:r>
              <a:rPr lang="en-US" altLang="en-US" dirty="0" smtClean="0"/>
              <a:t>market </a:t>
            </a:r>
            <a:r>
              <a:rPr lang="en-US" altLang="en-US" dirty="0"/>
              <a:t>index of U.S. equities based on the performance of 500 large-cap stocks representing various sectors of the overall equities market</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Tracking the Market Using </a:t>
            </a:r>
            <a:br>
              <a:rPr lang="en-US" sz="3600" dirty="0"/>
            </a:br>
            <a:r>
              <a:rPr lang="en-US" sz="3600" dirty="0"/>
              <a:t>Stock Indexes</a:t>
            </a:r>
            <a:endParaRPr lang="en-US" sz="3600" dirty="0" smtClean="0">
              <a:latin typeface="Calibri" pitchFamily="34" charset="0"/>
            </a:endParaRPr>
          </a:p>
        </p:txBody>
      </p:sp>
    </p:spTree>
    <p:extLst>
      <p:ext uri="{BB962C8B-B14F-4D97-AF65-F5344CB8AC3E}">
        <p14:creationId xmlns:p14="http://schemas.microsoft.com/office/powerpoint/2010/main" val="994967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Nasdaq Composite Index </a:t>
            </a:r>
          </a:p>
          <a:p>
            <a:pPr lvl="1">
              <a:defRPr/>
            </a:pPr>
            <a:r>
              <a:rPr lang="en-US" dirty="0"/>
              <a:t>market index that includes all NASDAQ-listed companies, both domestic and foreign, with a high proportion of technology companies and small-cap stocks</a:t>
            </a:r>
          </a:p>
          <a:p>
            <a:pPr>
              <a:defRPr/>
            </a:pPr>
            <a:r>
              <a:rPr lang="en-US" b="1" dirty="0"/>
              <a:t>Russell 2000 Index </a:t>
            </a:r>
          </a:p>
          <a:p>
            <a:pPr lvl="1">
              <a:defRPr/>
            </a:pPr>
            <a:r>
              <a:rPr lang="en-US" dirty="0"/>
              <a:t>specialty index that uses 2,000 stocks to measure the performance of the smallest U.S. companies</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i="1" dirty="0"/>
              <a:t>Tracking the Market Using </a:t>
            </a:r>
            <a:br>
              <a:rPr lang="en-US" sz="3600" i="1" dirty="0"/>
            </a:br>
            <a:r>
              <a:rPr lang="en-US" sz="3600" i="1" dirty="0"/>
              <a:t>Stock </a:t>
            </a:r>
            <a:r>
              <a:rPr lang="en-US" sz="3600" i="1" dirty="0" smtClean="0"/>
              <a:t>Indexes (cont.)</a:t>
            </a:r>
            <a:endParaRPr lang="en-US" sz="3600" i="1" dirty="0" smtClean="0">
              <a:latin typeface="Calibri" pitchFamily="34" charset="0"/>
            </a:endParaRPr>
          </a:p>
        </p:txBody>
      </p:sp>
    </p:spTree>
    <p:extLst>
      <p:ext uri="{BB962C8B-B14F-4D97-AF65-F5344CB8AC3E}">
        <p14:creationId xmlns:p14="http://schemas.microsoft.com/office/powerpoint/2010/main" val="2485040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Risk–Return Relationship</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pPr>
              <a:buClr>
                <a:srgbClr val="254061"/>
              </a:buClr>
            </a:pPr>
            <a:r>
              <a:rPr lang="en-US" altLang="en-US" b="1" dirty="0"/>
              <a:t>Risk-Return (Risk-Reward) </a:t>
            </a:r>
            <a:r>
              <a:rPr lang="en-US" altLang="en-US" b="1" dirty="0" smtClean="0"/>
              <a:t>Relationship</a:t>
            </a:r>
          </a:p>
          <a:p>
            <a:pPr lvl="1">
              <a:buClr>
                <a:srgbClr val="254061"/>
              </a:buClr>
            </a:pPr>
            <a:r>
              <a:rPr lang="en-US" altLang="en-US" dirty="0" smtClean="0"/>
              <a:t>principle </a:t>
            </a:r>
            <a:r>
              <a:rPr lang="en-US" altLang="en-US" dirty="0"/>
              <a:t>that safer investments tend to offer lower returns, whereas riskier investments tend to offer higher returns (rewards)</a:t>
            </a:r>
          </a:p>
          <a:p>
            <a:pPr marL="0" indent="0">
              <a:buNone/>
            </a:pPr>
            <a:endParaRPr lang="en-US" sz="2800" b="1" dirty="0"/>
          </a:p>
        </p:txBody>
      </p:sp>
    </p:spTree>
    <p:extLst>
      <p:ext uri="{BB962C8B-B14F-4D97-AF65-F5344CB8AC3E}">
        <p14:creationId xmlns:p14="http://schemas.microsoft.com/office/powerpoint/2010/main" val="1255833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0"/>
            <a:ext cx="8229600" cy="1143000"/>
          </a:xfrm>
        </p:spPr>
        <p:txBody>
          <a:bodyPr/>
          <a:lstStyle/>
          <a:p>
            <a:r>
              <a:rPr lang="en-US" sz="3200" dirty="0"/>
              <a:t>Potential Financial Returns Rise with</a:t>
            </a:r>
            <a:br>
              <a:rPr lang="en-US" sz="3200" dirty="0"/>
            </a:br>
            <a:r>
              <a:rPr lang="en-US" sz="3200" dirty="0"/>
              <a:t>Riskier Investments</a:t>
            </a:r>
            <a:endParaRPr lang="en-US" sz="3200" dirty="0" smtClean="0">
              <a:latin typeface="Calibri"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5" y="1219200"/>
            <a:ext cx="6067425" cy="512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40554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0"/>
            <a:ext cx="8229600" cy="1143000"/>
          </a:xfrm>
        </p:spPr>
        <p:txBody>
          <a:bodyPr/>
          <a:lstStyle/>
          <a:p>
            <a:r>
              <a:rPr lang="en-US" sz="3200" dirty="0"/>
              <a:t>Investment Dividends (or Interest),</a:t>
            </a:r>
            <a:br>
              <a:rPr lang="en-US" sz="3200" dirty="0"/>
            </a:br>
            <a:r>
              <a:rPr lang="en-US" sz="3200" dirty="0"/>
              <a:t>Appreciation, and Total Return</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pPr>
              <a:defRPr/>
            </a:pPr>
            <a:r>
              <a:rPr lang="en-US" b="1" dirty="0"/>
              <a:t>Current/Interest Dividend Yield </a:t>
            </a:r>
          </a:p>
          <a:p>
            <a:pPr lvl="1">
              <a:defRPr/>
            </a:pPr>
            <a:r>
              <a:rPr lang="en-US" dirty="0"/>
              <a:t>yearly dollar amount of income divided by the investment’s current market value, expressed as a percentage</a:t>
            </a:r>
          </a:p>
          <a:p>
            <a:pPr>
              <a:defRPr/>
            </a:pPr>
            <a:r>
              <a:rPr lang="en-US" sz="2800" b="1" dirty="0"/>
              <a:t>Price Appreciation </a:t>
            </a:r>
          </a:p>
          <a:p>
            <a:pPr lvl="1">
              <a:defRPr/>
            </a:pPr>
            <a:r>
              <a:rPr lang="en-US" dirty="0"/>
              <a:t>increase in the dollar value of an investment at two points in time (the amount by which the price of a security increases)</a:t>
            </a:r>
          </a:p>
          <a:p>
            <a:pPr marL="0" indent="0">
              <a:buNone/>
            </a:pPr>
            <a:endParaRPr lang="en-US" sz="2800" b="1" dirty="0"/>
          </a:p>
        </p:txBody>
      </p:sp>
    </p:spTree>
    <p:extLst>
      <p:ext uri="{BB962C8B-B14F-4D97-AF65-F5344CB8AC3E}">
        <p14:creationId xmlns:p14="http://schemas.microsoft.com/office/powerpoint/2010/main" val="3999421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066800"/>
            <a:ext cx="7696200" cy="4876800"/>
          </a:xfrm>
        </p:spPr>
        <p:txBody>
          <a:bodyPr/>
          <a:lstStyle/>
          <a:p>
            <a:pPr marL="514350" indent="-514350">
              <a:buFont typeface="+mj-lt"/>
              <a:buAutoNum type="arabicPeriod"/>
            </a:pPr>
            <a:r>
              <a:rPr lang="en-US" b="1" i="0" dirty="0"/>
              <a:t>Explain </a:t>
            </a:r>
            <a:r>
              <a:rPr lang="en-US" i="0" dirty="0"/>
              <a:t>the concept of the time value of money and the principle </a:t>
            </a:r>
            <a:r>
              <a:rPr lang="en-US" i="0" dirty="0" smtClean="0"/>
              <a:t>of compound </a:t>
            </a:r>
            <a:r>
              <a:rPr lang="en-US" i="0" dirty="0"/>
              <a:t>growth, and discuss the characteristics of common </a:t>
            </a:r>
            <a:r>
              <a:rPr lang="en-US" i="0" dirty="0" smtClean="0"/>
              <a:t>stock.</a:t>
            </a:r>
          </a:p>
          <a:p>
            <a:pPr marL="514350" indent="-514350">
              <a:buFont typeface="+mj-lt"/>
              <a:buAutoNum type="arabicPeriod"/>
            </a:pPr>
            <a:r>
              <a:rPr lang="en-US" b="1" i="0" dirty="0" smtClean="0"/>
              <a:t>Identify </a:t>
            </a:r>
            <a:r>
              <a:rPr lang="en-US" i="0" dirty="0"/>
              <a:t>reasons for investing and the investment </a:t>
            </a:r>
            <a:r>
              <a:rPr lang="en-US" i="0" dirty="0" smtClean="0"/>
              <a:t>opportunities offered </a:t>
            </a:r>
            <a:r>
              <a:rPr lang="en-US" i="0" dirty="0"/>
              <a:t>by mutual funds and exchange-traded </a:t>
            </a:r>
            <a:r>
              <a:rPr lang="en-US" i="0" dirty="0" smtClean="0"/>
              <a:t>funds.</a:t>
            </a:r>
          </a:p>
          <a:p>
            <a:pPr marL="514350" indent="-514350">
              <a:buFont typeface="+mj-lt"/>
              <a:buAutoNum type="arabicPeriod"/>
            </a:pPr>
            <a:r>
              <a:rPr lang="en-US" b="1" i="0" dirty="0" smtClean="0"/>
              <a:t>Describe </a:t>
            </a:r>
            <a:r>
              <a:rPr lang="en-US" i="0" dirty="0"/>
              <a:t>the role of securities markets and identify the major </a:t>
            </a:r>
            <a:r>
              <a:rPr lang="en-US" i="0" dirty="0" smtClean="0"/>
              <a:t>stock exchanges </a:t>
            </a:r>
            <a:r>
              <a:rPr lang="en-US" i="0" dirty="0"/>
              <a:t>and stock </a:t>
            </a:r>
            <a:r>
              <a:rPr lang="en-US" i="0" dirty="0" smtClean="0"/>
              <a:t>markets.</a:t>
            </a:r>
          </a:p>
          <a:p>
            <a:pPr marL="0" indent="0"/>
            <a:endParaRPr lang="en-US" b="1" dirty="0"/>
          </a:p>
        </p:txBody>
      </p:sp>
    </p:spTree>
    <p:extLst>
      <p:ext uri="{BB962C8B-B14F-4D97-AF65-F5344CB8AC3E}">
        <p14:creationId xmlns:p14="http://schemas.microsoft.com/office/powerpoint/2010/main" val="19684782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0"/>
            <a:ext cx="8229600" cy="1143000"/>
          </a:xfrm>
        </p:spPr>
        <p:txBody>
          <a:bodyPr/>
          <a:lstStyle/>
          <a:p>
            <a:r>
              <a:rPr lang="en-US" sz="3200" i="1" dirty="0"/>
              <a:t>Investment Dividends (or Interest),</a:t>
            </a:r>
            <a:br>
              <a:rPr lang="en-US" sz="3200" i="1" dirty="0"/>
            </a:br>
            <a:r>
              <a:rPr lang="en-US" sz="3200" i="1" dirty="0"/>
              <a:t>Appreciation, and Total </a:t>
            </a:r>
            <a:r>
              <a:rPr lang="en-US" sz="3200" i="1" dirty="0" smtClean="0"/>
              <a:t>Return (cont.)</a:t>
            </a:r>
            <a:endParaRPr lang="en-US" sz="3200" i="1"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pPr>
              <a:buClr>
                <a:srgbClr val="254061"/>
              </a:buClr>
            </a:pPr>
            <a:r>
              <a:rPr lang="en-US" altLang="en-US" b="1" dirty="0"/>
              <a:t>Capital Gain </a:t>
            </a:r>
            <a:endParaRPr lang="en-US" altLang="en-US" b="1" dirty="0" smtClean="0"/>
          </a:p>
          <a:p>
            <a:pPr lvl="1">
              <a:buClr>
                <a:srgbClr val="254061"/>
              </a:buClr>
            </a:pPr>
            <a:r>
              <a:rPr lang="en-US" altLang="en-US" dirty="0" smtClean="0"/>
              <a:t>profit </a:t>
            </a:r>
            <a:r>
              <a:rPr lang="en-US" altLang="en-US" dirty="0"/>
              <a:t>realized from the increased value of an investment</a:t>
            </a:r>
          </a:p>
          <a:p>
            <a:pPr>
              <a:buClr>
                <a:srgbClr val="254061"/>
              </a:buClr>
            </a:pPr>
            <a:r>
              <a:rPr lang="en-US" altLang="en-US" b="1" dirty="0"/>
              <a:t>Total </a:t>
            </a:r>
            <a:r>
              <a:rPr lang="en-US" altLang="en-US" b="1" dirty="0" smtClean="0"/>
              <a:t>Return</a:t>
            </a:r>
          </a:p>
          <a:p>
            <a:pPr lvl="1">
              <a:buClr>
                <a:srgbClr val="254061"/>
              </a:buClr>
            </a:pPr>
            <a:r>
              <a:rPr lang="en-US" altLang="en-US" dirty="0" smtClean="0"/>
              <a:t>the </a:t>
            </a:r>
            <a:r>
              <a:rPr lang="en-US" altLang="en-US" dirty="0"/>
              <a:t>sum of an investment’s current dividend (interest) yield and capital gain</a:t>
            </a:r>
          </a:p>
          <a:p>
            <a:pPr>
              <a:buClr>
                <a:srgbClr val="254061"/>
              </a:buClr>
            </a:pPr>
            <a:endParaRPr lang="en-US" altLang="en-US" dirty="0"/>
          </a:p>
          <a:p>
            <a:pPr marL="0" indent="0">
              <a:buNone/>
            </a:pPr>
            <a:endParaRPr lang="en-US" sz="2800" b="1" dirty="0"/>
          </a:p>
        </p:txBody>
      </p:sp>
    </p:spTree>
    <p:extLst>
      <p:ext uri="{BB962C8B-B14F-4D97-AF65-F5344CB8AC3E}">
        <p14:creationId xmlns:p14="http://schemas.microsoft.com/office/powerpoint/2010/main" val="2444817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0"/>
            <a:ext cx="8229600" cy="1143000"/>
          </a:xfrm>
        </p:spPr>
        <p:txBody>
          <a:bodyPr/>
          <a:lstStyle/>
          <a:p>
            <a:r>
              <a:rPr lang="en-US" sz="3200" dirty="0"/>
              <a:t>Managing Risk with Diversification</a:t>
            </a:r>
            <a:br>
              <a:rPr lang="en-US" sz="3200" dirty="0"/>
            </a:br>
            <a:r>
              <a:rPr lang="en-US" sz="3200" dirty="0"/>
              <a:t>and Asset Allocation</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sz="2800" b="1" dirty="0"/>
              <a:t>Diversification </a:t>
            </a:r>
            <a:endParaRPr lang="en-US" sz="2800" b="1" dirty="0" smtClean="0"/>
          </a:p>
          <a:p>
            <a:pPr lvl="1"/>
            <a:r>
              <a:rPr lang="en-US" dirty="0" smtClean="0"/>
              <a:t>purchase </a:t>
            </a:r>
            <a:r>
              <a:rPr lang="en-US" dirty="0"/>
              <a:t>of </a:t>
            </a:r>
            <a:r>
              <a:rPr lang="en-US" dirty="0" smtClean="0"/>
              <a:t>several different </a:t>
            </a:r>
            <a:r>
              <a:rPr lang="en-US" dirty="0"/>
              <a:t>kinds of investments </a:t>
            </a:r>
            <a:r>
              <a:rPr lang="en-US" dirty="0" smtClean="0"/>
              <a:t>rather than </a:t>
            </a:r>
            <a:r>
              <a:rPr lang="en-US" dirty="0"/>
              <a:t>just </a:t>
            </a:r>
            <a:r>
              <a:rPr lang="en-US" dirty="0" smtClean="0"/>
              <a:t>one</a:t>
            </a:r>
          </a:p>
          <a:p>
            <a:r>
              <a:rPr lang="en-US" sz="2800" b="1" dirty="0"/>
              <a:t>Asset Allocation </a:t>
            </a:r>
          </a:p>
          <a:p>
            <a:pPr lvl="1"/>
            <a:r>
              <a:rPr lang="en-US" dirty="0"/>
              <a:t>relative amount of funds invested in (or allocated to) each of several investment </a:t>
            </a:r>
            <a:r>
              <a:rPr lang="en-US" dirty="0" smtClean="0"/>
              <a:t>alternatives</a:t>
            </a:r>
          </a:p>
          <a:p>
            <a:r>
              <a:rPr lang="en-US" b="1" dirty="0"/>
              <a:t>Portfolio </a:t>
            </a:r>
            <a:endParaRPr lang="en-US" b="1" dirty="0" smtClean="0"/>
          </a:p>
          <a:p>
            <a:pPr lvl="1"/>
            <a:r>
              <a:rPr lang="en-US" dirty="0" smtClean="0"/>
              <a:t>combined </a:t>
            </a:r>
            <a:r>
              <a:rPr lang="en-US" dirty="0"/>
              <a:t>holdings of all </a:t>
            </a:r>
            <a:r>
              <a:rPr lang="en-US" dirty="0" smtClean="0"/>
              <a:t>the financial </a:t>
            </a:r>
            <a:r>
              <a:rPr lang="en-US" dirty="0"/>
              <a:t>investments of any </a:t>
            </a:r>
            <a:r>
              <a:rPr lang="en-US" dirty="0" smtClean="0"/>
              <a:t>company or </a:t>
            </a:r>
            <a:r>
              <a:rPr lang="en-US" dirty="0"/>
              <a:t>individual</a:t>
            </a:r>
          </a:p>
        </p:txBody>
      </p:sp>
    </p:spTree>
    <p:extLst>
      <p:ext uri="{BB962C8B-B14F-4D97-AF65-F5344CB8AC3E}">
        <p14:creationId xmlns:p14="http://schemas.microsoft.com/office/powerpoint/2010/main" val="2056052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Financing the Business Firm</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Secured Loan (</a:t>
            </a:r>
            <a:r>
              <a:rPr lang="en-US" b="1" dirty="0" smtClean="0"/>
              <a:t>Asset-Backed Loan</a:t>
            </a:r>
            <a:r>
              <a:rPr lang="en-US" b="1" dirty="0"/>
              <a:t>) </a:t>
            </a:r>
            <a:endParaRPr lang="en-US" b="1" dirty="0" smtClean="0"/>
          </a:p>
          <a:p>
            <a:pPr lvl="1"/>
            <a:r>
              <a:rPr lang="en-US" dirty="0" smtClean="0"/>
              <a:t>loan </a:t>
            </a:r>
            <a:r>
              <a:rPr lang="en-US" dirty="0"/>
              <a:t>to finance an asset, </a:t>
            </a:r>
            <a:r>
              <a:rPr lang="en-US" dirty="0" smtClean="0"/>
              <a:t>backed by </a:t>
            </a:r>
            <a:r>
              <a:rPr lang="en-US" dirty="0"/>
              <a:t>the borrower pledging the asset </a:t>
            </a:r>
            <a:r>
              <a:rPr lang="en-US" dirty="0" smtClean="0"/>
              <a:t>as collateral </a:t>
            </a:r>
            <a:r>
              <a:rPr lang="en-US" dirty="0"/>
              <a:t>to the lender</a:t>
            </a:r>
          </a:p>
          <a:p>
            <a:r>
              <a:rPr lang="en-US" b="1" dirty="0"/>
              <a:t>Collateral </a:t>
            </a:r>
          </a:p>
          <a:p>
            <a:pPr lvl="1"/>
            <a:r>
              <a:rPr lang="en-US" dirty="0"/>
              <a:t>asset pledged for the fulfillment of repaying a </a:t>
            </a:r>
            <a:r>
              <a:rPr lang="en-US" dirty="0" smtClean="0"/>
              <a:t>loan</a:t>
            </a:r>
          </a:p>
        </p:txBody>
      </p:sp>
    </p:spTree>
    <p:extLst>
      <p:ext uri="{BB962C8B-B14F-4D97-AF65-F5344CB8AC3E}">
        <p14:creationId xmlns:p14="http://schemas.microsoft.com/office/powerpoint/2010/main" val="1196171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Financing the Business </a:t>
            </a:r>
            <a:r>
              <a:rPr lang="en-US" sz="3200" i="1" dirty="0" smtClean="0"/>
              <a:t>Firm (cont.)</a:t>
            </a:r>
            <a:endParaRPr lang="en-US" sz="3200" i="1"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Loan Principal </a:t>
            </a:r>
          </a:p>
          <a:p>
            <a:pPr lvl="1"/>
            <a:r>
              <a:rPr lang="en-US" dirty="0"/>
              <a:t>amount of money that is loaned and must be </a:t>
            </a:r>
            <a:r>
              <a:rPr lang="en-US" dirty="0" smtClean="0"/>
              <a:t>repaid</a:t>
            </a:r>
            <a:endParaRPr lang="en-US" sz="2800" dirty="0" smtClean="0"/>
          </a:p>
          <a:p>
            <a:r>
              <a:rPr lang="en-US" b="1" dirty="0" smtClean="0"/>
              <a:t>Unsecured </a:t>
            </a:r>
            <a:r>
              <a:rPr lang="en-US" b="1" dirty="0"/>
              <a:t>Loan </a:t>
            </a:r>
            <a:endParaRPr lang="en-US" b="1" dirty="0" smtClean="0"/>
          </a:p>
          <a:p>
            <a:pPr lvl="1"/>
            <a:r>
              <a:rPr lang="en-US" dirty="0"/>
              <a:t>loan for which collateral is not required</a:t>
            </a:r>
          </a:p>
        </p:txBody>
      </p:sp>
    </p:spTree>
    <p:extLst>
      <p:ext uri="{BB962C8B-B14F-4D97-AF65-F5344CB8AC3E}">
        <p14:creationId xmlns:p14="http://schemas.microsoft.com/office/powerpoint/2010/main" val="11296856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Angel Investors and Venture Capital</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Angel Investors </a:t>
            </a:r>
            <a:endParaRPr lang="en-US" b="1" dirty="0" smtClean="0"/>
          </a:p>
          <a:p>
            <a:pPr lvl="1"/>
            <a:r>
              <a:rPr lang="en-US" dirty="0" smtClean="0"/>
              <a:t>outside investors who </a:t>
            </a:r>
            <a:r>
              <a:rPr lang="en-US" dirty="0"/>
              <a:t>provide new capital for firms </a:t>
            </a:r>
            <a:r>
              <a:rPr lang="en-US" dirty="0" smtClean="0"/>
              <a:t>in return for </a:t>
            </a:r>
            <a:r>
              <a:rPr lang="en-US" dirty="0"/>
              <a:t>a share of equity ownership</a:t>
            </a:r>
          </a:p>
          <a:p>
            <a:r>
              <a:rPr lang="en-US" b="1" dirty="0"/>
              <a:t>Venture Capital </a:t>
            </a:r>
          </a:p>
          <a:p>
            <a:pPr lvl="1"/>
            <a:r>
              <a:rPr lang="en-US" dirty="0"/>
              <a:t>private funds from wealthy individuals seeking investment opportunities in new growth companies</a:t>
            </a:r>
          </a:p>
        </p:txBody>
      </p:sp>
    </p:spTree>
    <p:extLst>
      <p:ext uri="{BB962C8B-B14F-4D97-AF65-F5344CB8AC3E}">
        <p14:creationId xmlns:p14="http://schemas.microsoft.com/office/powerpoint/2010/main" val="2104905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Sale of Corporate Bonds</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Corporate Bond </a:t>
            </a:r>
            <a:endParaRPr lang="en-US" b="1" dirty="0" smtClean="0"/>
          </a:p>
          <a:p>
            <a:pPr lvl="1"/>
            <a:r>
              <a:rPr lang="en-US" dirty="0" smtClean="0"/>
              <a:t>formal pledge obligating the </a:t>
            </a:r>
            <a:r>
              <a:rPr lang="en-US" dirty="0"/>
              <a:t>issuer (the company) </a:t>
            </a:r>
            <a:r>
              <a:rPr lang="en-US" dirty="0" smtClean="0"/>
              <a:t>to pay </a:t>
            </a:r>
            <a:r>
              <a:rPr lang="en-US" dirty="0"/>
              <a:t>interest periodically and repay </a:t>
            </a:r>
            <a:r>
              <a:rPr lang="en-US" dirty="0" smtClean="0"/>
              <a:t>the principal </a:t>
            </a:r>
            <a:r>
              <a:rPr lang="en-US" dirty="0"/>
              <a:t>at maturity</a:t>
            </a:r>
          </a:p>
          <a:p>
            <a:r>
              <a:rPr lang="en-US" b="1" dirty="0"/>
              <a:t>Bond Indenture </a:t>
            </a:r>
          </a:p>
          <a:p>
            <a:pPr lvl="1"/>
            <a:r>
              <a:rPr lang="en-US" dirty="0"/>
              <a:t>legal document containing complete details of a bond </a:t>
            </a:r>
            <a:r>
              <a:rPr lang="en-US" dirty="0" smtClean="0"/>
              <a:t>issue</a:t>
            </a:r>
          </a:p>
          <a:p>
            <a:r>
              <a:rPr lang="en-US" b="1" dirty="0"/>
              <a:t>Maturity Date (Due Date) </a:t>
            </a:r>
          </a:p>
          <a:p>
            <a:pPr lvl="1"/>
            <a:r>
              <a:rPr lang="en-US" dirty="0"/>
              <a:t>future date when repayment of a bond is due from the bond issuer (borrower)</a:t>
            </a:r>
          </a:p>
          <a:p>
            <a:pPr lvl="1"/>
            <a:endParaRPr lang="en-US" dirty="0"/>
          </a:p>
        </p:txBody>
      </p:sp>
    </p:spTree>
    <p:extLst>
      <p:ext uri="{BB962C8B-B14F-4D97-AF65-F5344CB8AC3E}">
        <p14:creationId xmlns:p14="http://schemas.microsoft.com/office/powerpoint/2010/main" val="7827138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Sale of Corporate </a:t>
            </a:r>
            <a:r>
              <a:rPr lang="en-US" sz="3200" i="1" dirty="0" smtClean="0"/>
              <a:t>Bonds (cont.)</a:t>
            </a:r>
            <a:endParaRPr lang="en-US" sz="3200" i="1"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Face Value (Par Value) </a:t>
            </a:r>
            <a:endParaRPr lang="en-US" b="1" dirty="0" smtClean="0"/>
          </a:p>
          <a:p>
            <a:pPr lvl="1"/>
            <a:r>
              <a:rPr lang="en-US" dirty="0" smtClean="0"/>
              <a:t>amount of money </a:t>
            </a:r>
            <a:r>
              <a:rPr lang="en-US" dirty="0"/>
              <a:t>that the bond buyer (</a:t>
            </a:r>
            <a:r>
              <a:rPr lang="en-US" dirty="0" smtClean="0"/>
              <a:t>lender) lent </a:t>
            </a:r>
            <a:r>
              <a:rPr lang="en-US" dirty="0"/>
              <a:t>the issuer and that the lender </a:t>
            </a:r>
            <a:r>
              <a:rPr lang="en-US" dirty="0" smtClean="0"/>
              <a:t>will receive </a:t>
            </a:r>
            <a:r>
              <a:rPr lang="en-US" dirty="0"/>
              <a:t>on </a:t>
            </a:r>
            <a:r>
              <a:rPr lang="en-US" dirty="0" smtClean="0"/>
              <a:t>repayment </a:t>
            </a:r>
          </a:p>
          <a:p>
            <a:r>
              <a:rPr lang="en-US" b="1" dirty="0"/>
              <a:t>Default </a:t>
            </a:r>
          </a:p>
          <a:p>
            <a:pPr lvl="1"/>
            <a:r>
              <a:rPr lang="en-US" dirty="0"/>
              <a:t>failure of a borrower to make payment when due to a lender </a:t>
            </a:r>
          </a:p>
          <a:p>
            <a:r>
              <a:rPr lang="en-US" b="1" dirty="0"/>
              <a:t>Bondholders’ Claim </a:t>
            </a:r>
          </a:p>
          <a:p>
            <a:pPr lvl="1"/>
            <a:r>
              <a:rPr lang="en-US" dirty="0"/>
              <a:t>request for court enforcement of a bond’s terms of payment</a:t>
            </a:r>
          </a:p>
        </p:txBody>
      </p:sp>
    </p:spTree>
    <p:extLst>
      <p:ext uri="{BB962C8B-B14F-4D97-AF65-F5344CB8AC3E}">
        <p14:creationId xmlns:p14="http://schemas.microsoft.com/office/powerpoint/2010/main" val="22822482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p:cNvSpPr>
          <p:nvPr>
            <p:ph type="body" idx="4294967295"/>
          </p:nvPr>
        </p:nvSpPr>
        <p:spPr>
          <a:xfrm>
            <a:off x="457200" y="1219200"/>
            <a:ext cx="8229600" cy="4906963"/>
          </a:xfrm>
        </p:spPr>
        <p:txBody>
          <a:bodyPr/>
          <a:lstStyle/>
          <a:p>
            <a:r>
              <a:rPr lang="en-US" b="1" dirty="0"/>
              <a:t>Mortgage-Backed Security (</a:t>
            </a:r>
            <a:r>
              <a:rPr lang="en-US" b="1" dirty="0" smtClean="0"/>
              <a:t>MBS)</a:t>
            </a:r>
          </a:p>
          <a:p>
            <a:pPr lvl="1"/>
            <a:r>
              <a:rPr lang="en-US" dirty="0" smtClean="0"/>
              <a:t>mortgages </a:t>
            </a:r>
            <a:r>
              <a:rPr lang="en-US" dirty="0"/>
              <a:t>pooled together to form </a:t>
            </a:r>
            <a:r>
              <a:rPr lang="en-US" dirty="0" smtClean="0"/>
              <a:t>a debt </a:t>
            </a:r>
            <a:r>
              <a:rPr lang="en-US" dirty="0"/>
              <a:t>obligation—a bond—that </a:t>
            </a:r>
            <a:r>
              <a:rPr lang="en-US" dirty="0" smtClean="0"/>
              <a:t>entitles the </a:t>
            </a:r>
            <a:r>
              <a:rPr lang="en-US" dirty="0"/>
              <a:t>holder (investor) to cash that </a:t>
            </a:r>
            <a:r>
              <a:rPr lang="en-US" dirty="0" smtClean="0"/>
              <a:t>flows in </a:t>
            </a:r>
            <a:r>
              <a:rPr lang="en-US" dirty="0"/>
              <a:t>from the bundled </a:t>
            </a:r>
            <a:r>
              <a:rPr lang="en-US" dirty="0" smtClean="0"/>
              <a:t>mortgages</a:t>
            </a:r>
          </a:p>
          <a:p>
            <a:r>
              <a:rPr lang="en-US" b="1" dirty="0" smtClean="0"/>
              <a:t>Bankruptcy</a:t>
            </a:r>
          </a:p>
          <a:p>
            <a:pPr lvl="1"/>
            <a:r>
              <a:rPr lang="en-US" dirty="0" smtClean="0"/>
              <a:t>court-granted permission for </a:t>
            </a:r>
            <a:r>
              <a:rPr lang="en-US" dirty="0"/>
              <a:t>a company to not pay some or </a:t>
            </a:r>
            <a:r>
              <a:rPr lang="en-US" dirty="0" smtClean="0"/>
              <a:t>all debts</a:t>
            </a:r>
            <a:endParaRPr lang="en-US" b="1" dirty="0"/>
          </a:p>
          <a:p>
            <a:pPr marL="0" indent="0">
              <a:buNone/>
            </a:pPr>
            <a:endParaRPr lang="en-US" b="1" dirty="0"/>
          </a:p>
          <a:p>
            <a:endParaRPr lang="en-US" dirty="0"/>
          </a:p>
        </p:txBody>
      </p:sp>
      <p:sp>
        <p:nvSpPr>
          <p:cNvPr id="5"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Sale of Corporate Bonds (cont.)</a:t>
            </a:r>
            <a:endParaRPr lang="en-US" sz="3200" i="1" dirty="0" smtClean="0">
              <a:latin typeface="Calibri" pitchFamily="34" charset="0"/>
            </a:endParaRPr>
          </a:p>
        </p:txBody>
      </p:sp>
    </p:spTree>
    <p:extLst>
      <p:ext uri="{BB962C8B-B14F-4D97-AF65-F5344CB8AC3E}">
        <p14:creationId xmlns:p14="http://schemas.microsoft.com/office/powerpoint/2010/main" val="17258403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smtClean="0">
                <a:latin typeface="Calibri" pitchFamily="34" charset="0"/>
              </a:rPr>
              <a:t>Bond Rating Systems </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24089"/>
            <a:ext cx="8991600" cy="285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7436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Becoming a Public Corporation</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Initial Public Offering (IPO) </a:t>
            </a:r>
            <a:endParaRPr lang="en-US" b="1" dirty="0" smtClean="0"/>
          </a:p>
          <a:p>
            <a:pPr lvl="1"/>
            <a:r>
              <a:rPr lang="en-US" dirty="0" smtClean="0"/>
              <a:t>First sale </a:t>
            </a:r>
            <a:r>
              <a:rPr lang="en-US" dirty="0"/>
              <a:t>of a company’s stock to </a:t>
            </a:r>
            <a:r>
              <a:rPr lang="en-US" dirty="0" smtClean="0"/>
              <a:t>the general public</a:t>
            </a:r>
          </a:p>
          <a:p>
            <a:r>
              <a:rPr lang="en-US" b="1" dirty="0"/>
              <a:t>Corporate Raider </a:t>
            </a:r>
            <a:endParaRPr lang="en-US" b="1" dirty="0" smtClean="0"/>
          </a:p>
          <a:p>
            <a:pPr lvl="1"/>
            <a:r>
              <a:rPr lang="en-US" dirty="0" smtClean="0"/>
              <a:t>investor conducting a </a:t>
            </a:r>
            <a:r>
              <a:rPr lang="en-US" dirty="0"/>
              <a:t>type of hostile corporate </a:t>
            </a:r>
            <a:r>
              <a:rPr lang="en-US" dirty="0" smtClean="0"/>
              <a:t>takeover against </a:t>
            </a:r>
            <a:r>
              <a:rPr lang="en-US" dirty="0"/>
              <a:t>the wishes of the </a:t>
            </a:r>
            <a:r>
              <a:rPr lang="en-US" dirty="0" smtClean="0"/>
              <a:t>company</a:t>
            </a:r>
          </a:p>
          <a:p>
            <a:endParaRPr lang="en-US" b="1" dirty="0"/>
          </a:p>
        </p:txBody>
      </p:sp>
    </p:spTree>
    <p:extLst>
      <p:ext uri="{BB962C8B-B14F-4D97-AF65-F5344CB8AC3E}">
        <p14:creationId xmlns:p14="http://schemas.microsoft.com/office/powerpoint/2010/main" val="3059855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066800"/>
            <a:ext cx="7696200" cy="4876800"/>
          </a:xfrm>
        </p:spPr>
        <p:txBody>
          <a:bodyPr/>
          <a:lstStyle/>
          <a:p>
            <a:pPr marL="514350" indent="-514350">
              <a:buFont typeface="+mj-lt"/>
              <a:buAutoNum type="arabicPeriod" startAt="4"/>
            </a:pPr>
            <a:r>
              <a:rPr lang="en-US" b="1" i="0" dirty="0"/>
              <a:t>Describe </a:t>
            </a:r>
            <a:r>
              <a:rPr lang="en-US" i="0" dirty="0"/>
              <a:t>the risk–return relationship and discuss the use of diversification and asset allocation for </a:t>
            </a:r>
            <a:r>
              <a:rPr lang="en-US" i="0" dirty="0" smtClean="0"/>
              <a:t>investments.</a:t>
            </a:r>
          </a:p>
          <a:p>
            <a:pPr marL="514350" indent="-514350">
              <a:buFont typeface="+mj-lt"/>
              <a:buAutoNum type="arabicPeriod" startAt="4"/>
            </a:pPr>
            <a:r>
              <a:rPr lang="en-US" b="1" i="0" dirty="0" smtClean="0"/>
              <a:t>Describe </a:t>
            </a:r>
            <a:r>
              <a:rPr lang="en-US" i="0" dirty="0"/>
              <a:t>the various ways that firms raise capital and identify </a:t>
            </a:r>
            <a:r>
              <a:rPr lang="en-US" i="0" dirty="0" smtClean="0"/>
              <a:t>the pros </a:t>
            </a:r>
            <a:r>
              <a:rPr lang="en-US" i="0" dirty="0"/>
              <a:t>and cons of each </a:t>
            </a:r>
            <a:r>
              <a:rPr lang="en-US" i="0" dirty="0" smtClean="0"/>
              <a:t>method.</a:t>
            </a:r>
          </a:p>
          <a:p>
            <a:pPr marL="514350" indent="-514350">
              <a:buFont typeface="+mj-lt"/>
              <a:buAutoNum type="arabicPeriod" startAt="4"/>
            </a:pPr>
            <a:r>
              <a:rPr lang="en-US" b="1" i="0" dirty="0" smtClean="0"/>
              <a:t>Identify </a:t>
            </a:r>
            <a:r>
              <a:rPr lang="en-US" i="0" dirty="0"/>
              <a:t>the reasons a company might make an initial public </a:t>
            </a:r>
            <a:r>
              <a:rPr lang="en-US" i="0" dirty="0" smtClean="0"/>
              <a:t>offering of </a:t>
            </a:r>
            <a:r>
              <a:rPr lang="en-US" i="0" dirty="0"/>
              <a:t>its stock, explain how stock value is determined, and discuss </a:t>
            </a:r>
            <a:r>
              <a:rPr lang="en-US" i="0" dirty="0" smtClean="0"/>
              <a:t>the significance </a:t>
            </a:r>
            <a:r>
              <a:rPr lang="en-US" i="0" dirty="0"/>
              <a:t>of market </a:t>
            </a:r>
            <a:r>
              <a:rPr lang="en-US" i="0" dirty="0" smtClean="0"/>
              <a:t>capitalization.</a:t>
            </a:r>
          </a:p>
          <a:p>
            <a:pPr marL="514350" indent="-514350">
              <a:buFont typeface="+mj-lt"/>
              <a:buAutoNum type="arabicPeriod" startAt="4"/>
            </a:pPr>
            <a:r>
              <a:rPr lang="en-US" b="1" i="0" dirty="0" smtClean="0"/>
              <a:t>Explain </a:t>
            </a:r>
            <a:r>
              <a:rPr lang="en-US" i="0" dirty="0" smtClean="0"/>
              <a:t>how </a:t>
            </a:r>
            <a:r>
              <a:rPr lang="en-US" i="0" dirty="0"/>
              <a:t>securities markets are regulated.</a:t>
            </a:r>
            <a:endParaRPr lang="en-US" b="1" dirty="0"/>
          </a:p>
        </p:txBody>
      </p:sp>
    </p:spTree>
    <p:extLst>
      <p:ext uri="{BB962C8B-B14F-4D97-AF65-F5344CB8AC3E}">
        <p14:creationId xmlns:p14="http://schemas.microsoft.com/office/powerpoint/2010/main" val="19627555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Stock Valuation</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Stock Split </a:t>
            </a:r>
            <a:endParaRPr lang="en-US" b="1" dirty="0" smtClean="0"/>
          </a:p>
          <a:p>
            <a:pPr lvl="1"/>
            <a:r>
              <a:rPr lang="en-US" dirty="0" smtClean="0"/>
              <a:t>stock </a:t>
            </a:r>
            <a:r>
              <a:rPr lang="en-US" dirty="0"/>
              <a:t>dividend paid </a:t>
            </a:r>
            <a:r>
              <a:rPr lang="en-US" dirty="0" smtClean="0"/>
              <a:t>in additional </a:t>
            </a:r>
            <a:r>
              <a:rPr lang="en-US" dirty="0"/>
              <a:t>shares to shareholders, </a:t>
            </a:r>
            <a:r>
              <a:rPr lang="en-US" dirty="0" smtClean="0"/>
              <a:t>thus increasing </a:t>
            </a:r>
            <a:r>
              <a:rPr lang="en-US" dirty="0"/>
              <a:t>the number of </a:t>
            </a:r>
            <a:r>
              <a:rPr lang="en-US" dirty="0" smtClean="0"/>
              <a:t>outstanding shares</a:t>
            </a:r>
            <a:endParaRPr lang="en-US" b="1" dirty="0"/>
          </a:p>
        </p:txBody>
      </p:sp>
    </p:spTree>
    <p:extLst>
      <p:ext uri="{BB962C8B-B14F-4D97-AF65-F5344CB8AC3E}">
        <p14:creationId xmlns:p14="http://schemas.microsoft.com/office/powerpoint/2010/main" val="2413699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a:t>Financial </a:t>
            </a:r>
            <a:r>
              <a:rPr lang="en-US" sz="2800" dirty="0" smtClean="0"/>
              <a:t>Comparison: Coca-Cola </a:t>
            </a:r>
            <a:r>
              <a:rPr lang="en-US" sz="2800" dirty="0"/>
              <a:t>and PepsiCo</a:t>
            </a:r>
            <a:endParaRPr lang="en-US" sz="2800" dirty="0" smtClean="0">
              <a:latin typeface="Calibri"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853" y="1524000"/>
            <a:ext cx="7525147" cy="3443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94927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Market Capitalization</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Market Capitalization (Market Cap</a:t>
            </a:r>
            <a:r>
              <a:rPr lang="en-US" b="1" dirty="0" smtClean="0"/>
              <a:t>)</a:t>
            </a:r>
          </a:p>
          <a:p>
            <a:pPr lvl="1"/>
            <a:r>
              <a:rPr lang="en-US" dirty="0" smtClean="0"/>
              <a:t>total </a:t>
            </a:r>
            <a:r>
              <a:rPr lang="en-US" dirty="0"/>
              <a:t>dollar value of all the </a:t>
            </a:r>
            <a:r>
              <a:rPr lang="en-US" dirty="0" smtClean="0"/>
              <a:t>company’s outstanding shares </a:t>
            </a:r>
          </a:p>
          <a:p>
            <a:r>
              <a:rPr lang="en-US" sz="3200" b="1" dirty="0" smtClean="0"/>
              <a:t>Debt Financing</a:t>
            </a:r>
          </a:p>
          <a:p>
            <a:pPr lvl="1"/>
            <a:r>
              <a:rPr lang="en-US" sz="2800" dirty="0" smtClean="0"/>
              <a:t>long-term borrowing from </a:t>
            </a:r>
            <a:r>
              <a:rPr lang="en-US" sz="2800" dirty="0"/>
              <a:t>sources outside a </a:t>
            </a:r>
            <a:r>
              <a:rPr lang="en-US" sz="2800" dirty="0" smtClean="0"/>
              <a:t>company</a:t>
            </a:r>
          </a:p>
          <a:p>
            <a:r>
              <a:rPr lang="en-US" b="1" dirty="0"/>
              <a:t>Equity Financing </a:t>
            </a:r>
            <a:endParaRPr lang="en-US" b="1" dirty="0" smtClean="0"/>
          </a:p>
          <a:p>
            <a:pPr lvl="1"/>
            <a:r>
              <a:rPr lang="en-US" dirty="0" smtClean="0"/>
              <a:t>using </a:t>
            </a:r>
            <a:r>
              <a:rPr lang="en-US" dirty="0"/>
              <a:t>the </a:t>
            </a:r>
            <a:r>
              <a:rPr lang="en-US" dirty="0" smtClean="0"/>
              <a:t>owners’ funds </a:t>
            </a:r>
            <a:r>
              <a:rPr lang="en-US" dirty="0"/>
              <a:t>from inside the company as </a:t>
            </a:r>
            <a:r>
              <a:rPr lang="en-US" dirty="0" smtClean="0"/>
              <a:t>the source </a:t>
            </a:r>
            <a:r>
              <a:rPr lang="en-US" dirty="0"/>
              <a:t>for long-term funding</a:t>
            </a:r>
            <a:endParaRPr lang="en-US" sz="3200" b="1" dirty="0"/>
          </a:p>
        </p:txBody>
      </p:sp>
    </p:spTree>
    <p:extLst>
      <p:ext uri="{BB962C8B-B14F-4D97-AF65-F5344CB8AC3E}">
        <p14:creationId xmlns:p14="http://schemas.microsoft.com/office/powerpoint/2010/main" val="19434161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Corporation Sizes </a:t>
            </a:r>
            <a:r>
              <a:rPr lang="en-US" sz="3200" dirty="0" smtClean="0"/>
              <a:t>Based on </a:t>
            </a:r>
            <a:r>
              <a:rPr lang="en-US" sz="3200" dirty="0"/>
              <a:t>Capitalization</a:t>
            </a:r>
            <a:endParaRPr lang="en-US" sz="3200" dirty="0" smtClean="0">
              <a:latin typeface="Calibri"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110" y="1371600"/>
            <a:ext cx="861629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15058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Regulating Securities Markets</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r>
              <a:rPr lang="en-US" b="1" dirty="0"/>
              <a:t>Prospectus </a:t>
            </a:r>
            <a:endParaRPr lang="en-US" b="1" dirty="0" smtClean="0"/>
          </a:p>
          <a:p>
            <a:pPr lvl="1"/>
            <a:r>
              <a:rPr lang="en-US" dirty="0" smtClean="0"/>
              <a:t>registration statement filed </a:t>
            </a:r>
            <a:r>
              <a:rPr lang="en-US" dirty="0"/>
              <a:t>with the SEC, containing </a:t>
            </a:r>
            <a:r>
              <a:rPr lang="en-US" dirty="0" smtClean="0"/>
              <a:t>information for </a:t>
            </a:r>
            <a:r>
              <a:rPr lang="en-US" dirty="0"/>
              <a:t>prospective investors about </a:t>
            </a:r>
            <a:r>
              <a:rPr lang="en-US" dirty="0" smtClean="0"/>
              <a:t>a security </a:t>
            </a:r>
            <a:r>
              <a:rPr lang="en-US" dirty="0"/>
              <a:t>to be offered and the </a:t>
            </a:r>
            <a:r>
              <a:rPr lang="en-US" dirty="0" smtClean="0"/>
              <a:t>issuing company</a:t>
            </a:r>
            <a:endParaRPr lang="en-US" dirty="0"/>
          </a:p>
          <a:p>
            <a:r>
              <a:rPr lang="en-US" b="1" dirty="0"/>
              <a:t>Insider Trading </a:t>
            </a:r>
            <a:endParaRPr lang="en-US" b="1" dirty="0" smtClean="0"/>
          </a:p>
          <a:p>
            <a:pPr lvl="1"/>
            <a:r>
              <a:rPr lang="en-US" dirty="0" smtClean="0"/>
              <a:t>illegal </a:t>
            </a:r>
            <a:r>
              <a:rPr lang="en-US" dirty="0"/>
              <a:t>practice </a:t>
            </a:r>
            <a:r>
              <a:rPr lang="en-US" dirty="0" smtClean="0"/>
              <a:t>of using special </a:t>
            </a:r>
            <a:r>
              <a:rPr lang="en-US" dirty="0"/>
              <a:t>knowledge about a </a:t>
            </a:r>
            <a:r>
              <a:rPr lang="en-US" dirty="0" smtClean="0"/>
              <a:t>firm for </a:t>
            </a:r>
            <a:r>
              <a:rPr lang="en-US" dirty="0"/>
              <a:t>profit or gain</a:t>
            </a:r>
            <a:endParaRPr lang="en-US" b="1" dirty="0"/>
          </a:p>
        </p:txBody>
      </p:sp>
    </p:spTree>
    <p:extLst>
      <p:ext uri="{BB962C8B-B14F-4D97-AF65-F5344CB8AC3E}">
        <p14:creationId xmlns:p14="http://schemas.microsoft.com/office/powerpoint/2010/main" val="3393689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latin typeface="Calibri" pitchFamily="34" charset="0"/>
              </a:rPr>
              <a:t>Applying What You’ve Learned</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pPr marL="514350" indent="-514350">
              <a:buFont typeface="+mj-lt"/>
              <a:buAutoNum type="arabicPeriod"/>
            </a:pPr>
            <a:r>
              <a:rPr lang="en-US" sz="2800" b="1" dirty="0"/>
              <a:t>Explain </a:t>
            </a:r>
            <a:r>
              <a:rPr lang="en-US" sz="2800" dirty="0"/>
              <a:t>the concept of the time value of money and the principle of compound growth, and discuss the characteristics of common stock.</a:t>
            </a:r>
          </a:p>
          <a:p>
            <a:pPr marL="514350" indent="-514350">
              <a:buFont typeface="+mj-lt"/>
              <a:buAutoNum type="arabicPeriod"/>
            </a:pPr>
            <a:r>
              <a:rPr lang="en-US" sz="2800" b="1" dirty="0"/>
              <a:t>Identify </a:t>
            </a:r>
            <a:r>
              <a:rPr lang="en-US" sz="2800" dirty="0"/>
              <a:t>reasons for investing and the investment opportunities offered by mutual funds and exchange-traded funds.</a:t>
            </a:r>
          </a:p>
          <a:p>
            <a:pPr marL="514350" indent="-514350">
              <a:buFont typeface="+mj-lt"/>
              <a:buAutoNum type="arabicPeriod"/>
            </a:pPr>
            <a:r>
              <a:rPr lang="en-US" sz="2800" b="1" dirty="0"/>
              <a:t>Describe </a:t>
            </a:r>
            <a:r>
              <a:rPr lang="en-US" sz="2800" dirty="0"/>
              <a:t>the role of securities markets and identify the major stock exchanges and stock markets.</a:t>
            </a:r>
          </a:p>
          <a:p>
            <a:pPr marL="0" indent="0">
              <a:buNone/>
            </a:pPr>
            <a:endParaRPr lang="en-US" sz="2800" b="1" dirty="0"/>
          </a:p>
        </p:txBody>
      </p:sp>
    </p:spTree>
    <p:extLst>
      <p:ext uri="{BB962C8B-B14F-4D97-AF65-F5344CB8AC3E}">
        <p14:creationId xmlns:p14="http://schemas.microsoft.com/office/powerpoint/2010/main" val="1079164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latin typeface="Calibri" pitchFamily="34" charset="0"/>
              </a:rPr>
              <a:t>Applying What You’ve </a:t>
            </a:r>
            <a:r>
              <a:rPr lang="en-US" sz="3200" i="1" dirty="0" smtClean="0">
                <a:latin typeface="Calibri" pitchFamily="34" charset="0"/>
              </a:rPr>
              <a:t>Learned (cont.)</a:t>
            </a:r>
            <a:endParaRPr lang="en-US" sz="3200" i="1"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pPr marL="514350" indent="-514350">
              <a:buFont typeface="+mj-lt"/>
              <a:buAutoNum type="arabicPeriod" startAt="4"/>
            </a:pPr>
            <a:r>
              <a:rPr lang="en-US" sz="2800" b="1" dirty="0"/>
              <a:t>Describe </a:t>
            </a:r>
            <a:r>
              <a:rPr lang="en-US" sz="2800" dirty="0"/>
              <a:t>the risk–return relationship and discuss the use of diversification and asset allocation for investments.</a:t>
            </a:r>
          </a:p>
          <a:p>
            <a:pPr marL="514350" indent="-514350">
              <a:buFont typeface="+mj-lt"/>
              <a:buAutoNum type="arabicPeriod" startAt="4"/>
            </a:pPr>
            <a:r>
              <a:rPr lang="en-US" sz="2800" b="1" dirty="0"/>
              <a:t>Describe </a:t>
            </a:r>
            <a:r>
              <a:rPr lang="en-US" sz="2800" dirty="0"/>
              <a:t>the various ways that firms raise capital and identify the pros and cons of each method.</a:t>
            </a:r>
          </a:p>
          <a:p>
            <a:pPr marL="514350" indent="-514350">
              <a:buFont typeface="+mj-lt"/>
              <a:buAutoNum type="arabicPeriod" startAt="4"/>
            </a:pPr>
            <a:r>
              <a:rPr lang="en-US" sz="2800" b="1" dirty="0"/>
              <a:t>Identify </a:t>
            </a:r>
            <a:r>
              <a:rPr lang="en-US" sz="2800" dirty="0"/>
              <a:t>the reasons a company might make an initial public offering of its stock, explain how stock value is determined, and discuss the significance of market capitalization.</a:t>
            </a:r>
          </a:p>
          <a:p>
            <a:pPr marL="514350" indent="-514350">
              <a:buFont typeface="+mj-lt"/>
              <a:buAutoNum type="arabicPeriod" startAt="4"/>
            </a:pPr>
            <a:r>
              <a:rPr lang="en-US" sz="2800" b="1" dirty="0"/>
              <a:t>Explain </a:t>
            </a:r>
            <a:r>
              <a:rPr lang="en-US" sz="2800" dirty="0"/>
              <a:t>how securities markets are regulated.</a:t>
            </a:r>
            <a:endParaRPr lang="en-US" sz="2800" b="1" dirty="0"/>
          </a:p>
          <a:p>
            <a:pPr marL="0" indent="0">
              <a:buNone/>
            </a:pPr>
            <a:endParaRPr lang="en-US" sz="2800" b="1" dirty="0"/>
          </a:p>
        </p:txBody>
      </p:sp>
    </p:spTree>
    <p:extLst>
      <p:ext uri="{BB962C8B-B14F-4D97-AF65-F5344CB8AC3E}">
        <p14:creationId xmlns:p14="http://schemas.microsoft.com/office/powerpoint/2010/main" val="13412012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Time Value Of Money </a:t>
            </a:r>
          </a:p>
          <a:p>
            <a:pPr lvl="1">
              <a:defRPr/>
            </a:pPr>
            <a:r>
              <a:rPr lang="en-US" dirty="0"/>
              <a:t>principle that invested money grows, over time, by earning interest or some other form of return</a:t>
            </a:r>
          </a:p>
          <a:p>
            <a:pPr>
              <a:defRPr/>
            </a:pPr>
            <a:r>
              <a:rPr lang="en-US" b="1" dirty="0"/>
              <a:t>Compound Growth </a:t>
            </a:r>
          </a:p>
          <a:p>
            <a:pPr lvl="1">
              <a:defRPr/>
            </a:pPr>
            <a:r>
              <a:rPr lang="en-US" dirty="0"/>
              <a:t>compounding of interest over time—with each additional time period, interest returns accumulate</a:t>
            </a:r>
          </a:p>
          <a:p>
            <a:pPr marL="0" indent="0">
              <a:buNone/>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The Time Value of Money and Compound Growth</a:t>
            </a:r>
            <a:endParaRPr lang="en-US" sz="3600" dirty="0" smtClean="0">
              <a:latin typeface="Calibri" pitchFamily="34" charset="0"/>
            </a:endParaRPr>
          </a:p>
        </p:txBody>
      </p:sp>
    </p:spTree>
    <p:extLst>
      <p:ext uri="{BB962C8B-B14F-4D97-AF65-F5344CB8AC3E}">
        <p14:creationId xmlns:p14="http://schemas.microsoft.com/office/powerpoint/2010/main" val="319445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dirty="0"/>
              <a:t>You can find the number of years needed to double your money by dividing the annual interest rate (in percent) into 72.</a:t>
            </a:r>
          </a:p>
          <a:p>
            <a:pPr>
              <a:defRPr/>
            </a:pPr>
            <a:r>
              <a:rPr lang="en-US" dirty="0"/>
              <a:t>The Rule of 72 can also calculate how much interest you must get if you want to double your money in a given number of years: Simply divide 72 by the desired number of years.</a:t>
            </a:r>
          </a:p>
          <a:p>
            <a:pPr marL="0" indent="0">
              <a:buNone/>
              <a:defRPr/>
            </a:pPr>
            <a:endParaRPr lang="en-US"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The Rule of 72</a:t>
            </a:r>
            <a:endParaRPr lang="en-US" sz="3600" dirty="0" smtClean="0">
              <a:latin typeface="Calibri" pitchFamily="34" charset="0"/>
            </a:endParaRPr>
          </a:p>
        </p:txBody>
      </p:sp>
    </p:spTree>
    <p:extLst>
      <p:ext uri="{BB962C8B-B14F-4D97-AF65-F5344CB8AC3E}">
        <p14:creationId xmlns:p14="http://schemas.microsoft.com/office/powerpoint/2010/main" val="3439302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Amount to Which an Initial </a:t>
            </a:r>
            <a:br>
              <a:rPr lang="en-US" sz="3600" dirty="0"/>
            </a:br>
            <a:r>
              <a:rPr lang="en-US" sz="3600" dirty="0"/>
              <a:t>$10,000 Investment Grows</a:t>
            </a:r>
            <a:endParaRPr lang="en-US" sz="3600" dirty="0" smtClean="0">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8456894" cy="4431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1295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3810000" cy="4906963"/>
          </a:xfrm>
        </p:spPr>
        <p:txBody>
          <a:bodyPr/>
          <a:lstStyle/>
          <a:p>
            <a:pPr>
              <a:defRPr/>
            </a:pPr>
            <a:r>
              <a:rPr lang="en-US" b="1" dirty="0"/>
              <a:t>Stock </a:t>
            </a:r>
          </a:p>
          <a:p>
            <a:pPr lvl="1">
              <a:defRPr/>
            </a:pPr>
            <a:r>
              <a:rPr lang="en-US" dirty="0"/>
              <a:t>portion of ownership of a corporation</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Common Stock Investments</a:t>
            </a:r>
            <a:endParaRPr lang="en-US" sz="3600" dirty="0" smtClean="0">
              <a:latin typeface="Calibri" pitchFamily="34" charset="0"/>
            </a:endParaRPr>
          </a:p>
        </p:txBody>
      </p:sp>
      <p:sp>
        <p:nvSpPr>
          <p:cNvPr id="5" name="Rectangle 3"/>
          <p:cNvSpPr txBox="1">
            <a:spLocks/>
          </p:cNvSpPr>
          <p:nvPr/>
        </p:nvSpPr>
        <p:spPr bwMode="auto">
          <a:xfrm>
            <a:off x="4724400" y="1219200"/>
            <a:ext cx="38100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t>Common Stock </a:t>
            </a:r>
          </a:p>
          <a:p>
            <a:pPr lvl="1">
              <a:defRPr/>
            </a:pPr>
            <a:r>
              <a:rPr lang="en-US" dirty="0"/>
              <a:t>most basic form of ownership, including voting rights on major issues, in a company</a:t>
            </a:r>
          </a:p>
        </p:txBody>
      </p:sp>
    </p:spTree>
    <p:extLst>
      <p:ext uri="{BB962C8B-B14F-4D97-AF65-F5344CB8AC3E}">
        <p14:creationId xmlns:p14="http://schemas.microsoft.com/office/powerpoint/2010/main" val="2327537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a:t>Market Value </a:t>
            </a:r>
          </a:p>
          <a:p>
            <a:pPr lvl="1">
              <a:defRPr/>
            </a:pPr>
            <a:r>
              <a:rPr lang="en-US" dirty="0"/>
              <a:t>current price of a share of stock in the stock market</a:t>
            </a:r>
          </a:p>
          <a:p>
            <a:pPr>
              <a:defRPr/>
            </a:pPr>
            <a:r>
              <a:rPr lang="en-US" b="1" dirty="0"/>
              <a:t>Book Value </a:t>
            </a:r>
          </a:p>
          <a:p>
            <a:pPr lvl="1">
              <a:defRPr/>
            </a:pPr>
            <a:r>
              <a:rPr lang="en-US" dirty="0"/>
              <a:t>value of a common stock expressed as the firm’s owners’ equity divided by the number of common shares</a:t>
            </a:r>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dirty="0"/>
              <a:t>Stock Values</a:t>
            </a:r>
            <a:endParaRPr lang="en-US" sz="3600" dirty="0" smtClean="0">
              <a:latin typeface="Calibri" pitchFamily="34" charset="0"/>
            </a:endParaRPr>
          </a:p>
        </p:txBody>
      </p:sp>
    </p:spTree>
    <p:extLst>
      <p:ext uri="{BB962C8B-B14F-4D97-AF65-F5344CB8AC3E}">
        <p14:creationId xmlns:p14="http://schemas.microsoft.com/office/powerpoint/2010/main" val="3936180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18239</TotalTime>
  <Words>5461</Words>
  <Application>Microsoft Office PowerPoint</Application>
  <PresentationFormat>On-screen Show (4:3)</PresentationFormat>
  <Paragraphs>303</Paragraphs>
  <Slides>47</Slides>
  <Notes>46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47</vt:i4>
      </vt:variant>
    </vt:vector>
  </HeadingPairs>
  <TitlesOfParts>
    <vt:vector size="54" baseType="lpstr">
      <vt:lpstr>Arial</vt:lpstr>
      <vt:lpstr>Calibri</vt:lpstr>
      <vt:lpstr>HelveticaNeue-Bold</vt:lpstr>
      <vt:lpstr>HelveticaNeueLTStd-Roman</vt:lpstr>
      <vt:lpstr>2_Office Theme</vt:lpstr>
      <vt:lpstr>3_Office Theme</vt:lpstr>
      <vt:lpstr>mgmt12e</vt:lpstr>
      <vt:lpstr>Managing Business Finances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Risk–Return Relationship</vt:lpstr>
      <vt:lpstr>Potential Financial Returns Rise with Riskier Investments</vt:lpstr>
      <vt:lpstr>Investment Dividends (or Interest), Appreciation, and Total Return</vt:lpstr>
      <vt:lpstr>Investment Dividends (or Interest), Appreciation, and Total Return (cont.)</vt:lpstr>
      <vt:lpstr>Managing Risk with Diversification and Asset Allocation</vt:lpstr>
      <vt:lpstr>Financing the Business Firm</vt:lpstr>
      <vt:lpstr>Financing the Business Firm (cont.)</vt:lpstr>
      <vt:lpstr>Angel Investors and Venture Capital</vt:lpstr>
      <vt:lpstr>Sale of Corporate Bonds</vt:lpstr>
      <vt:lpstr>Sale of Corporate Bonds (cont.)</vt:lpstr>
      <vt:lpstr>PowerPoint Presentation</vt:lpstr>
      <vt:lpstr>Bond Rating Systems </vt:lpstr>
      <vt:lpstr>Becoming a Public Corporation</vt:lpstr>
      <vt:lpstr>Stock Valuation</vt:lpstr>
      <vt:lpstr>Financial Comparison: Coca-Cola and PepsiCo</vt:lpstr>
      <vt:lpstr>Market Capitalization</vt:lpstr>
      <vt:lpstr>Corporation Sizes Based on Capitalization</vt:lpstr>
      <vt:lpstr>Regulating Securities Markets</vt:lpstr>
      <vt:lpstr>Applying What You’ve Learned</vt:lpstr>
      <vt:lpstr>Applying What You’ve Learned (cont.)</vt:lpstr>
      <vt:lpstr>PowerPoint Presentation</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Meeta Pendharkar</cp:lastModifiedBy>
  <cp:revision>314</cp:revision>
  <dcterms:created xsi:type="dcterms:W3CDTF">2013-10-17T14:20:40Z</dcterms:created>
  <dcterms:modified xsi:type="dcterms:W3CDTF">2014-01-07T08:16:03Z</dcterms:modified>
</cp:coreProperties>
</file>