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54"/>
  </p:notesMasterIdLst>
  <p:sldIdLst>
    <p:sldId id="256" r:id="rId4"/>
    <p:sldId id="262" r:id="rId5"/>
    <p:sldId id="258" r:id="rId6"/>
    <p:sldId id="261" r:id="rId7"/>
    <p:sldId id="297" r:id="rId8"/>
    <p:sldId id="438" r:id="rId9"/>
    <p:sldId id="437" r:id="rId10"/>
    <p:sldId id="436" r:id="rId11"/>
    <p:sldId id="435" r:id="rId12"/>
    <p:sldId id="434" r:id="rId13"/>
    <p:sldId id="433" r:id="rId14"/>
    <p:sldId id="441" r:id="rId15"/>
    <p:sldId id="440" r:id="rId16"/>
    <p:sldId id="432" r:id="rId17"/>
    <p:sldId id="431" r:id="rId18"/>
    <p:sldId id="449" r:id="rId19"/>
    <p:sldId id="448" r:id="rId20"/>
    <p:sldId id="447" r:id="rId21"/>
    <p:sldId id="439" r:id="rId22"/>
    <p:sldId id="450" r:id="rId23"/>
    <p:sldId id="446" r:id="rId24"/>
    <p:sldId id="445" r:id="rId25"/>
    <p:sldId id="430" r:id="rId26"/>
    <p:sldId id="444" r:id="rId27"/>
    <p:sldId id="452" r:id="rId28"/>
    <p:sldId id="442" r:id="rId29"/>
    <p:sldId id="453" r:id="rId30"/>
    <p:sldId id="443" r:id="rId31"/>
    <p:sldId id="451" r:id="rId32"/>
    <p:sldId id="429" r:id="rId33"/>
    <p:sldId id="428" r:id="rId34"/>
    <p:sldId id="427" r:id="rId35"/>
    <p:sldId id="470" r:id="rId36"/>
    <p:sldId id="426" r:id="rId37"/>
    <p:sldId id="471" r:id="rId38"/>
    <p:sldId id="460" r:id="rId39"/>
    <p:sldId id="461" r:id="rId40"/>
    <p:sldId id="462" r:id="rId41"/>
    <p:sldId id="459" r:id="rId42"/>
    <p:sldId id="458" r:id="rId43"/>
    <p:sldId id="457" r:id="rId44"/>
    <p:sldId id="456" r:id="rId45"/>
    <p:sldId id="463" r:id="rId46"/>
    <p:sldId id="454" r:id="rId47"/>
    <p:sldId id="465" r:id="rId48"/>
    <p:sldId id="466" r:id="rId49"/>
    <p:sldId id="421" r:id="rId50"/>
    <p:sldId id="469" r:id="rId51"/>
    <p:sldId id="468" r:id="rId52"/>
    <p:sldId id="260"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EAEAEA"/>
    <a:srgbClr val="DA2A00"/>
    <a:srgbClr val="59626F"/>
    <a:srgbClr val="75808F"/>
    <a:srgbClr val="C1C6CD"/>
    <a:srgbClr val="C4EA08"/>
    <a:srgbClr val="BBD905"/>
    <a:srgbClr val="C5E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2" autoAdjust="0"/>
    <p:restoredTop sz="55235" autoAdjust="0"/>
  </p:normalViewPr>
  <p:slideViewPr>
    <p:cSldViewPr>
      <p:cViewPr>
        <p:scale>
          <a:sx n="36" d="100"/>
          <a:sy n="36" d="100"/>
        </p:scale>
        <p:origin x="1908" y="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52703-333E-4A9F-9613-5E75FD85A2BF}" type="doc">
      <dgm:prSet loTypeId="urn:microsoft.com/office/officeart/2005/8/layout/default#1" loCatId="list" qsTypeId="urn:microsoft.com/office/officeart/2005/8/quickstyle/3d2" qsCatId="3D" csTypeId="urn:microsoft.com/office/officeart/2005/8/colors/colorful1#1" csCatId="colorful"/>
      <dgm:spPr/>
      <dgm:t>
        <a:bodyPr/>
        <a:lstStyle/>
        <a:p>
          <a:endParaRPr lang="en-US"/>
        </a:p>
      </dgm:t>
    </dgm:pt>
    <dgm:pt modelId="{5FDCA04C-0AF5-4FCC-A53C-0FC49BC9A84B}">
      <dgm:prSet/>
      <dgm:spPr/>
      <dgm:t>
        <a:bodyPr/>
        <a:lstStyle/>
        <a:p>
          <a:pPr rtl="0"/>
          <a:r>
            <a:rPr lang="en-US" b="1" dirty="0" smtClean="0">
              <a:effectLst>
                <a:outerShdw blurRad="38100" dist="38100" dir="2700000" algn="tl">
                  <a:srgbClr val="000000">
                    <a:alpha val="43137"/>
                  </a:srgbClr>
                </a:outerShdw>
              </a:effectLst>
            </a:rPr>
            <a:t>Form</a:t>
          </a:r>
          <a:endParaRPr lang="en-US" b="1" dirty="0">
            <a:effectLst>
              <a:outerShdw blurRad="38100" dist="38100" dir="2700000" algn="tl">
                <a:srgbClr val="000000">
                  <a:alpha val="43137"/>
                </a:srgbClr>
              </a:outerShdw>
            </a:effectLst>
          </a:endParaRPr>
        </a:p>
      </dgm:t>
    </dgm:pt>
    <dgm:pt modelId="{76DB9CE8-342B-4331-9484-FE4BEE75F36E}" type="parTrans" cxnId="{C42858BE-A986-4AFE-B214-4EA488BD5D04}">
      <dgm:prSet/>
      <dgm:spPr/>
      <dgm:t>
        <a:bodyPr/>
        <a:lstStyle/>
        <a:p>
          <a:endParaRPr lang="en-US"/>
        </a:p>
      </dgm:t>
    </dgm:pt>
    <dgm:pt modelId="{75F97A4D-2661-43C2-B811-86DA16A43153}" type="sibTrans" cxnId="{C42858BE-A986-4AFE-B214-4EA488BD5D04}">
      <dgm:prSet/>
      <dgm:spPr/>
      <dgm:t>
        <a:bodyPr/>
        <a:lstStyle/>
        <a:p>
          <a:endParaRPr lang="en-US"/>
        </a:p>
      </dgm:t>
    </dgm:pt>
    <dgm:pt modelId="{2EC8EEEB-5E63-49E6-8BE2-B218FDCEF1B3}">
      <dgm:prSet/>
      <dgm:spPr/>
      <dgm:t>
        <a:bodyPr/>
        <a:lstStyle/>
        <a:p>
          <a:pPr rtl="0"/>
          <a:r>
            <a:rPr lang="en-US" b="1" dirty="0" smtClean="0">
              <a:effectLst>
                <a:outerShdw blurRad="38100" dist="38100" dir="2700000" algn="tl">
                  <a:srgbClr val="000000">
                    <a:alpha val="43137"/>
                  </a:srgbClr>
                </a:outerShdw>
              </a:effectLst>
            </a:rPr>
            <a:t>Time</a:t>
          </a:r>
          <a:endParaRPr lang="en-US" b="1" dirty="0">
            <a:effectLst>
              <a:outerShdw blurRad="38100" dist="38100" dir="2700000" algn="tl">
                <a:srgbClr val="000000">
                  <a:alpha val="43137"/>
                </a:srgbClr>
              </a:outerShdw>
            </a:effectLst>
          </a:endParaRPr>
        </a:p>
      </dgm:t>
    </dgm:pt>
    <dgm:pt modelId="{0F9A2E48-DBCA-4CAF-8504-C23DBA046E54}" type="parTrans" cxnId="{AC091468-19BB-4D06-B7EF-2F35AE15C5D1}">
      <dgm:prSet/>
      <dgm:spPr/>
      <dgm:t>
        <a:bodyPr/>
        <a:lstStyle/>
        <a:p>
          <a:endParaRPr lang="en-US"/>
        </a:p>
      </dgm:t>
    </dgm:pt>
    <dgm:pt modelId="{F4267260-CD85-4130-A18D-BF881384BC73}" type="sibTrans" cxnId="{AC091468-19BB-4D06-B7EF-2F35AE15C5D1}">
      <dgm:prSet/>
      <dgm:spPr/>
      <dgm:t>
        <a:bodyPr/>
        <a:lstStyle/>
        <a:p>
          <a:endParaRPr lang="en-US"/>
        </a:p>
      </dgm:t>
    </dgm:pt>
    <dgm:pt modelId="{75A96C81-DCD2-46C3-9272-BBC0146A76AD}">
      <dgm:prSet/>
      <dgm:spPr/>
      <dgm:t>
        <a:bodyPr/>
        <a:lstStyle/>
        <a:p>
          <a:pPr rtl="0"/>
          <a:r>
            <a:rPr lang="en-US" b="1" dirty="0" smtClean="0">
              <a:effectLst>
                <a:outerShdw blurRad="38100" dist="38100" dir="2700000" algn="tl">
                  <a:srgbClr val="000000">
                    <a:alpha val="43137"/>
                  </a:srgbClr>
                </a:outerShdw>
              </a:effectLst>
            </a:rPr>
            <a:t>Place</a:t>
          </a:r>
          <a:endParaRPr lang="en-US" b="1" dirty="0">
            <a:effectLst>
              <a:outerShdw blurRad="38100" dist="38100" dir="2700000" algn="tl">
                <a:srgbClr val="000000">
                  <a:alpha val="43137"/>
                </a:srgbClr>
              </a:outerShdw>
            </a:effectLst>
          </a:endParaRPr>
        </a:p>
      </dgm:t>
    </dgm:pt>
    <dgm:pt modelId="{59CF35D9-65F4-43E1-8E50-B93872A1CF18}" type="parTrans" cxnId="{4F2F3906-DB3A-48AD-A2CC-A8D36964D168}">
      <dgm:prSet/>
      <dgm:spPr/>
      <dgm:t>
        <a:bodyPr/>
        <a:lstStyle/>
        <a:p>
          <a:endParaRPr lang="en-US"/>
        </a:p>
      </dgm:t>
    </dgm:pt>
    <dgm:pt modelId="{F332018F-E034-451E-BF75-9C1EBDAE414F}" type="sibTrans" cxnId="{4F2F3906-DB3A-48AD-A2CC-A8D36964D168}">
      <dgm:prSet/>
      <dgm:spPr/>
      <dgm:t>
        <a:bodyPr/>
        <a:lstStyle/>
        <a:p>
          <a:endParaRPr lang="en-US"/>
        </a:p>
      </dgm:t>
    </dgm:pt>
    <dgm:pt modelId="{7EDF92CC-BAF4-427C-BC35-41BDFBB605BA}">
      <dgm:prSet/>
      <dgm:spPr/>
      <dgm:t>
        <a:bodyPr/>
        <a:lstStyle/>
        <a:p>
          <a:pPr rtl="0"/>
          <a:r>
            <a:rPr lang="en-US" b="1" dirty="0" smtClean="0">
              <a:effectLst>
                <a:outerShdw blurRad="38100" dist="38100" dir="2700000" algn="tl">
                  <a:srgbClr val="000000">
                    <a:alpha val="43137"/>
                  </a:srgbClr>
                </a:outerShdw>
              </a:effectLst>
            </a:rPr>
            <a:t>Possession</a:t>
          </a:r>
          <a:endParaRPr lang="en-US" b="1" dirty="0">
            <a:effectLst>
              <a:outerShdw blurRad="38100" dist="38100" dir="2700000" algn="tl">
                <a:srgbClr val="000000">
                  <a:alpha val="43137"/>
                </a:srgbClr>
              </a:outerShdw>
            </a:effectLst>
          </a:endParaRPr>
        </a:p>
      </dgm:t>
    </dgm:pt>
    <dgm:pt modelId="{A3B6B7DA-E9CF-4CFC-910E-EE00949390C8}" type="parTrans" cxnId="{75DCC9EA-A142-4BD5-9739-13E90A6B37F0}">
      <dgm:prSet/>
      <dgm:spPr/>
      <dgm:t>
        <a:bodyPr/>
        <a:lstStyle/>
        <a:p>
          <a:endParaRPr lang="en-US"/>
        </a:p>
      </dgm:t>
    </dgm:pt>
    <dgm:pt modelId="{C5A2A9D6-99E9-48F1-8A57-E6E6396FCFEC}" type="sibTrans" cxnId="{75DCC9EA-A142-4BD5-9739-13E90A6B37F0}">
      <dgm:prSet/>
      <dgm:spPr/>
      <dgm:t>
        <a:bodyPr/>
        <a:lstStyle/>
        <a:p>
          <a:endParaRPr lang="en-US"/>
        </a:p>
      </dgm:t>
    </dgm:pt>
    <dgm:pt modelId="{2AFE6F9F-4D4D-45EA-8663-A20F2835BD73}" type="pres">
      <dgm:prSet presAssocID="{F6652703-333E-4A9F-9613-5E75FD85A2BF}" presName="diagram" presStyleCnt="0">
        <dgm:presLayoutVars>
          <dgm:dir/>
          <dgm:resizeHandles val="exact"/>
        </dgm:presLayoutVars>
      </dgm:prSet>
      <dgm:spPr/>
      <dgm:t>
        <a:bodyPr/>
        <a:lstStyle/>
        <a:p>
          <a:endParaRPr lang="en-US"/>
        </a:p>
      </dgm:t>
    </dgm:pt>
    <dgm:pt modelId="{64EFF9B1-F671-47E6-925C-C5A473D5CE83}" type="pres">
      <dgm:prSet presAssocID="{5FDCA04C-0AF5-4FCC-A53C-0FC49BC9A84B}" presName="node" presStyleLbl="node1" presStyleIdx="0" presStyleCnt="4">
        <dgm:presLayoutVars>
          <dgm:bulletEnabled val="1"/>
        </dgm:presLayoutVars>
      </dgm:prSet>
      <dgm:spPr/>
      <dgm:t>
        <a:bodyPr/>
        <a:lstStyle/>
        <a:p>
          <a:endParaRPr lang="en-US"/>
        </a:p>
      </dgm:t>
    </dgm:pt>
    <dgm:pt modelId="{B3AC733A-56E0-431F-919E-52715FABC25C}" type="pres">
      <dgm:prSet presAssocID="{75F97A4D-2661-43C2-B811-86DA16A43153}" presName="sibTrans" presStyleCnt="0"/>
      <dgm:spPr/>
    </dgm:pt>
    <dgm:pt modelId="{610FE943-B812-446D-B643-6BCDC8B497CB}" type="pres">
      <dgm:prSet presAssocID="{2EC8EEEB-5E63-49E6-8BE2-B218FDCEF1B3}" presName="node" presStyleLbl="node1" presStyleIdx="1" presStyleCnt="4" custLinFactNeighborY="2965">
        <dgm:presLayoutVars>
          <dgm:bulletEnabled val="1"/>
        </dgm:presLayoutVars>
      </dgm:prSet>
      <dgm:spPr/>
      <dgm:t>
        <a:bodyPr/>
        <a:lstStyle/>
        <a:p>
          <a:endParaRPr lang="en-US"/>
        </a:p>
      </dgm:t>
    </dgm:pt>
    <dgm:pt modelId="{44665D3A-BCD3-49FF-B033-F464B61106B2}" type="pres">
      <dgm:prSet presAssocID="{F4267260-CD85-4130-A18D-BF881384BC73}" presName="sibTrans" presStyleCnt="0"/>
      <dgm:spPr/>
    </dgm:pt>
    <dgm:pt modelId="{DC953A00-F927-4001-B6E7-79E8BFAF759A}" type="pres">
      <dgm:prSet presAssocID="{75A96C81-DCD2-46C3-9272-BBC0146A76AD}" presName="node" presStyleLbl="node1" presStyleIdx="2" presStyleCnt="4">
        <dgm:presLayoutVars>
          <dgm:bulletEnabled val="1"/>
        </dgm:presLayoutVars>
      </dgm:prSet>
      <dgm:spPr/>
      <dgm:t>
        <a:bodyPr/>
        <a:lstStyle/>
        <a:p>
          <a:endParaRPr lang="en-US"/>
        </a:p>
      </dgm:t>
    </dgm:pt>
    <dgm:pt modelId="{66FCBF49-703D-460D-8D45-1D07DB9743C9}" type="pres">
      <dgm:prSet presAssocID="{F332018F-E034-451E-BF75-9C1EBDAE414F}" presName="sibTrans" presStyleCnt="0"/>
      <dgm:spPr/>
    </dgm:pt>
    <dgm:pt modelId="{3147DF90-2205-42F5-8970-BE87CDB662A0}" type="pres">
      <dgm:prSet presAssocID="{7EDF92CC-BAF4-427C-BC35-41BDFBB605BA}" presName="node" presStyleLbl="node1" presStyleIdx="3" presStyleCnt="4">
        <dgm:presLayoutVars>
          <dgm:bulletEnabled val="1"/>
        </dgm:presLayoutVars>
      </dgm:prSet>
      <dgm:spPr/>
      <dgm:t>
        <a:bodyPr/>
        <a:lstStyle/>
        <a:p>
          <a:endParaRPr lang="en-US"/>
        </a:p>
      </dgm:t>
    </dgm:pt>
  </dgm:ptLst>
  <dgm:cxnLst>
    <dgm:cxn modelId="{33B770F4-90C3-4E11-B88B-8D08D4789B06}" type="presOf" srcId="{7EDF92CC-BAF4-427C-BC35-41BDFBB605BA}" destId="{3147DF90-2205-42F5-8970-BE87CDB662A0}" srcOrd="0" destOrd="0" presId="urn:microsoft.com/office/officeart/2005/8/layout/default#1"/>
    <dgm:cxn modelId="{C42858BE-A986-4AFE-B214-4EA488BD5D04}" srcId="{F6652703-333E-4A9F-9613-5E75FD85A2BF}" destId="{5FDCA04C-0AF5-4FCC-A53C-0FC49BC9A84B}" srcOrd="0" destOrd="0" parTransId="{76DB9CE8-342B-4331-9484-FE4BEE75F36E}" sibTransId="{75F97A4D-2661-43C2-B811-86DA16A43153}"/>
    <dgm:cxn modelId="{15125D5B-4623-4EB2-8D99-0C56D2C992A5}" type="presOf" srcId="{F6652703-333E-4A9F-9613-5E75FD85A2BF}" destId="{2AFE6F9F-4D4D-45EA-8663-A20F2835BD73}" srcOrd="0" destOrd="0" presId="urn:microsoft.com/office/officeart/2005/8/layout/default#1"/>
    <dgm:cxn modelId="{4F2F3906-DB3A-48AD-A2CC-A8D36964D168}" srcId="{F6652703-333E-4A9F-9613-5E75FD85A2BF}" destId="{75A96C81-DCD2-46C3-9272-BBC0146A76AD}" srcOrd="2" destOrd="0" parTransId="{59CF35D9-65F4-43E1-8E50-B93872A1CF18}" sibTransId="{F332018F-E034-451E-BF75-9C1EBDAE414F}"/>
    <dgm:cxn modelId="{AC091468-19BB-4D06-B7EF-2F35AE15C5D1}" srcId="{F6652703-333E-4A9F-9613-5E75FD85A2BF}" destId="{2EC8EEEB-5E63-49E6-8BE2-B218FDCEF1B3}" srcOrd="1" destOrd="0" parTransId="{0F9A2E48-DBCA-4CAF-8504-C23DBA046E54}" sibTransId="{F4267260-CD85-4130-A18D-BF881384BC73}"/>
    <dgm:cxn modelId="{3FDB3C6C-E362-434D-AB27-983800545E42}" type="presOf" srcId="{2EC8EEEB-5E63-49E6-8BE2-B218FDCEF1B3}" destId="{610FE943-B812-446D-B643-6BCDC8B497CB}" srcOrd="0" destOrd="0" presId="urn:microsoft.com/office/officeart/2005/8/layout/default#1"/>
    <dgm:cxn modelId="{47A0E7FA-F74F-4D02-90A1-5BA015B0221E}" type="presOf" srcId="{5FDCA04C-0AF5-4FCC-A53C-0FC49BC9A84B}" destId="{64EFF9B1-F671-47E6-925C-C5A473D5CE83}" srcOrd="0" destOrd="0" presId="urn:microsoft.com/office/officeart/2005/8/layout/default#1"/>
    <dgm:cxn modelId="{75DCC9EA-A142-4BD5-9739-13E90A6B37F0}" srcId="{F6652703-333E-4A9F-9613-5E75FD85A2BF}" destId="{7EDF92CC-BAF4-427C-BC35-41BDFBB605BA}" srcOrd="3" destOrd="0" parTransId="{A3B6B7DA-E9CF-4CFC-910E-EE00949390C8}" sibTransId="{C5A2A9D6-99E9-48F1-8A57-E6E6396FCFEC}"/>
    <dgm:cxn modelId="{7B80FFA3-3D2E-454A-9CCF-C349CD9D779F}" type="presOf" srcId="{75A96C81-DCD2-46C3-9272-BBC0146A76AD}" destId="{DC953A00-F927-4001-B6E7-79E8BFAF759A}" srcOrd="0" destOrd="0" presId="urn:microsoft.com/office/officeart/2005/8/layout/default#1"/>
    <dgm:cxn modelId="{8924AEBA-307D-4CE2-A1BE-F4F0DE6590C9}" type="presParOf" srcId="{2AFE6F9F-4D4D-45EA-8663-A20F2835BD73}" destId="{64EFF9B1-F671-47E6-925C-C5A473D5CE83}" srcOrd="0" destOrd="0" presId="urn:microsoft.com/office/officeart/2005/8/layout/default#1"/>
    <dgm:cxn modelId="{0C06F38D-A0C8-4E46-B518-059ADDBDEA4F}" type="presParOf" srcId="{2AFE6F9F-4D4D-45EA-8663-A20F2835BD73}" destId="{B3AC733A-56E0-431F-919E-52715FABC25C}" srcOrd="1" destOrd="0" presId="urn:microsoft.com/office/officeart/2005/8/layout/default#1"/>
    <dgm:cxn modelId="{F698CAB2-305C-46AE-8454-470455AA820D}" type="presParOf" srcId="{2AFE6F9F-4D4D-45EA-8663-A20F2835BD73}" destId="{610FE943-B812-446D-B643-6BCDC8B497CB}" srcOrd="2" destOrd="0" presId="urn:microsoft.com/office/officeart/2005/8/layout/default#1"/>
    <dgm:cxn modelId="{83650F79-EF83-4679-8848-D94DF0CB9A80}" type="presParOf" srcId="{2AFE6F9F-4D4D-45EA-8663-A20F2835BD73}" destId="{44665D3A-BCD3-49FF-B033-F464B61106B2}" srcOrd="3" destOrd="0" presId="urn:microsoft.com/office/officeart/2005/8/layout/default#1"/>
    <dgm:cxn modelId="{6921D5BF-EEF7-4E99-8D3F-303BBBC527F0}" type="presParOf" srcId="{2AFE6F9F-4D4D-45EA-8663-A20F2835BD73}" destId="{DC953A00-F927-4001-B6E7-79E8BFAF759A}" srcOrd="4" destOrd="0" presId="urn:microsoft.com/office/officeart/2005/8/layout/default#1"/>
    <dgm:cxn modelId="{6A8C3AB6-67EC-424F-9A47-9BA3B1F44C8F}" type="presParOf" srcId="{2AFE6F9F-4D4D-45EA-8663-A20F2835BD73}" destId="{66FCBF49-703D-460D-8D45-1D07DB9743C9}" srcOrd="5" destOrd="0" presId="urn:microsoft.com/office/officeart/2005/8/layout/default#1"/>
    <dgm:cxn modelId="{825A64CE-9BCB-4727-AAE2-4B3CEEACF6A4}" type="presParOf" srcId="{2AFE6F9F-4D4D-45EA-8663-A20F2835BD73}" destId="{3147DF90-2205-42F5-8970-BE87CDB662A0}"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FF9B1-F671-47E6-925C-C5A473D5CE83}">
      <dsp:nvSpPr>
        <dsp:cNvPr id="0" name=""/>
        <dsp:cNvSpPr/>
      </dsp:nvSpPr>
      <dsp:spPr>
        <a:xfrm>
          <a:off x="106895" y="1426"/>
          <a:ext cx="2365623" cy="141937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effectLst>
                <a:outerShdw blurRad="38100" dist="38100" dir="2700000" algn="tl">
                  <a:srgbClr val="000000">
                    <a:alpha val="43137"/>
                  </a:srgbClr>
                </a:outerShdw>
              </a:effectLst>
            </a:rPr>
            <a:t>Form</a:t>
          </a:r>
          <a:endParaRPr lang="en-US" sz="3000" b="1" kern="1200" dirty="0">
            <a:effectLst>
              <a:outerShdw blurRad="38100" dist="38100" dir="2700000" algn="tl">
                <a:srgbClr val="000000">
                  <a:alpha val="43137"/>
                </a:srgbClr>
              </a:outerShdw>
            </a:effectLst>
          </a:endParaRPr>
        </a:p>
      </dsp:txBody>
      <dsp:txXfrm>
        <a:off x="106895" y="1426"/>
        <a:ext cx="2365623" cy="1419373"/>
      </dsp:txXfrm>
    </dsp:sp>
    <dsp:sp modelId="{610FE943-B812-446D-B643-6BCDC8B497CB}">
      <dsp:nvSpPr>
        <dsp:cNvPr id="0" name=""/>
        <dsp:cNvSpPr/>
      </dsp:nvSpPr>
      <dsp:spPr>
        <a:xfrm>
          <a:off x="2709081" y="43510"/>
          <a:ext cx="2365623" cy="141937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effectLst>
                <a:outerShdw blurRad="38100" dist="38100" dir="2700000" algn="tl">
                  <a:srgbClr val="000000">
                    <a:alpha val="43137"/>
                  </a:srgbClr>
                </a:outerShdw>
              </a:effectLst>
            </a:rPr>
            <a:t>Time</a:t>
          </a:r>
          <a:endParaRPr lang="en-US" sz="3000" b="1" kern="1200" dirty="0">
            <a:effectLst>
              <a:outerShdw blurRad="38100" dist="38100" dir="2700000" algn="tl">
                <a:srgbClr val="000000">
                  <a:alpha val="43137"/>
                </a:srgbClr>
              </a:outerShdw>
            </a:effectLst>
          </a:endParaRPr>
        </a:p>
      </dsp:txBody>
      <dsp:txXfrm>
        <a:off x="2709081" y="43510"/>
        <a:ext cx="2365623" cy="1419373"/>
      </dsp:txXfrm>
    </dsp:sp>
    <dsp:sp modelId="{DC953A00-F927-4001-B6E7-79E8BFAF759A}">
      <dsp:nvSpPr>
        <dsp:cNvPr id="0" name=""/>
        <dsp:cNvSpPr/>
      </dsp:nvSpPr>
      <dsp:spPr>
        <a:xfrm>
          <a:off x="106895" y="1657362"/>
          <a:ext cx="2365623" cy="141937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effectLst>
                <a:outerShdw blurRad="38100" dist="38100" dir="2700000" algn="tl">
                  <a:srgbClr val="000000">
                    <a:alpha val="43137"/>
                  </a:srgbClr>
                </a:outerShdw>
              </a:effectLst>
            </a:rPr>
            <a:t>Place</a:t>
          </a:r>
          <a:endParaRPr lang="en-US" sz="3000" b="1" kern="1200" dirty="0">
            <a:effectLst>
              <a:outerShdw blurRad="38100" dist="38100" dir="2700000" algn="tl">
                <a:srgbClr val="000000">
                  <a:alpha val="43137"/>
                </a:srgbClr>
              </a:outerShdw>
            </a:effectLst>
          </a:endParaRPr>
        </a:p>
      </dsp:txBody>
      <dsp:txXfrm>
        <a:off x="106895" y="1657362"/>
        <a:ext cx="2365623" cy="1419373"/>
      </dsp:txXfrm>
    </dsp:sp>
    <dsp:sp modelId="{3147DF90-2205-42F5-8970-BE87CDB662A0}">
      <dsp:nvSpPr>
        <dsp:cNvPr id="0" name=""/>
        <dsp:cNvSpPr/>
      </dsp:nvSpPr>
      <dsp:spPr>
        <a:xfrm>
          <a:off x="2709081" y="1657362"/>
          <a:ext cx="2365623" cy="141937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b="1" kern="1200" dirty="0" smtClean="0">
              <a:effectLst>
                <a:outerShdw blurRad="38100" dist="38100" dir="2700000" algn="tl">
                  <a:srgbClr val="000000">
                    <a:alpha val="43137"/>
                  </a:srgbClr>
                </a:outerShdw>
              </a:effectLst>
            </a:rPr>
            <a:t>Possession</a:t>
          </a:r>
          <a:endParaRPr lang="en-US" sz="3000" b="1" kern="1200" dirty="0">
            <a:effectLst>
              <a:outerShdw blurRad="38100" dist="38100" dir="2700000" algn="tl">
                <a:srgbClr val="000000">
                  <a:alpha val="43137"/>
                </a:srgbClr>
              </a:outerShdw>
            </a:effectLst>
          </a:endParaRPr>
        </a:p>
      </dsp:txBody>
      <dsp:txXfrm>
        <a:off x="2709081" y="1657362"/>
        <a:ext cx="2365623" cy="1419373"/>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a:t>
            </a:fld>
            <a:endParaRPr lang="en-US" dirty="0"/>
          </a:p>
        </p:txBody>
      </p:sp>
    </p:spTree>
    <p:extLst>
      <p:ext uri="{BB962C8B-B14F-4D97-AF65-F5344CB8AC3E}">
        <p14:creationId xmlns:p14="http://schemas.microsoft.com/office/powerpoint/2010/main" val="2338499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Although marketing often focuses on single transactions for products, services, or ideas, marketers also take a longer-term perspective. Thus, relationship marketing is a type of marketing that emphasizes building lasting relationships with customers and suppliers. Stronger relationships, including stronger economic and social ties, can result in greater long-term satisfaction, customer loyalty, and customer retention.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Customer relationship management (CRM) is an organized method that an enterprise uses to build better information connections with clients, so that managers can develop stronger enterprise-client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compiling and storage of customers’ data, known as data warehousing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provides the raw materials from which marketers can extract information that </a:t>
            </a:r>
            <a:r>
              <a:rPr lang="en-US" sz="1200" b="0" i="0" u="none" strike="noStrike" kern="1200" baseline="0" dirty="0" smtClean="0">
                <a:solidFill>
                  <a:schemeClr val="tx1"/>
                </a:solidFill>
                <a:latin typeface="+mn-lt"/>
                <a:ea typeface="+mn-ea"/>
                <a:cs typeface="Arial" charset="0"/>
              </a:rPr>
              <a:t>enables them </a:t>
            </a:r>
            <a:r>
              <a:rPr lang="en-US" sz="1200" b="0" i="0" u="none" strike="noStrike" kern="1200" baseline="0" dirty="0" smtClean="0">
                <a:solidFill>
                  <a:schemeClr val="tx1"/>
                </a:solidFill>
                <a:latin typeface="+mn-lt"/>
                <a:ea typeface="+mn-ea"/>
                <a:cs typeface="Arial" charset="0"/>
              </a:rPr>
              <a:t>to find new clients and identify their best customers.</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Marketing strategies are not determined unilaterally by any business—rather, they are strongly influenced by powerful outside forces.  As you see in Figure 11.1, every marketing program must recognize the factors in a company’s </a:t>
            </a:r>
            <a:r>
              <a:rPr lang="en-US" altLang="en-US" i="1" dirty="0" smtClean="0"/>
              <a:t>external environment</a:t>
            </a:r>
            <a:r>
              <a:rPr lang="en-US" altLang="en-US" dirty="0" smtClean="0"/>
              <a:t>, which is everything outside an organization’s boundaries that might affect it.</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political-legal environment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both global and domestic, have profound effects on marketing. For example, environmental legislation has determined the destinies of entire industries.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sociocultural environment also impacts marketing. Changing social values force companies to develop and promote new products, such as poultry and meat without antibiotics and growth hormones, for both individual consumers and industrial customers.</a:t>
            </a:r>
          </a:p>
          <a:p>
            <a:endParaRPr lang="en-US" sz="1200" b="0" i="0" u="none" strike="noStrike" kern="1200" baseline="0" dirty="0" smtClean="0">
              <a:solidFill>
                <a:schemeClr val="tx1"/>
              </a:solidFill>
              <a:latin typeface="+mn-lt"/>
              <a:ea typeface="+mn-ea"/>
              <a:cs typeface="Arial" charset="0"/>
            </a:endParaRP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technological environment creates new goods and services. New products make existing products obsolete, and many products change our values and lifestyles. In turn, lifestyle changes often stimulate new products not directly related to the new technologies themselves. Mobile devices, the availability of a vast array of apps, and social media, for example, facilitate business communication just as prepackaged meals provide convenience for busy household cooks.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Because they determine spending patterns by consumers, businesses, and governments, the economic environment influences marketing plans for product offerings, pricing, and promotional strategies. Marketers are concerned with such economic variables as inflation, interest rates, and recession. Thus, they monitor the general business cycle to anticipate trends in consumer and business spending.</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Substitute products may not look alike or they may seem very different from one another, but they can fulfill the same need. Brand competition occurs between similar products and is based on buyers’ perceptions of the benefits of products offered by particular companies. International competition matches the products of domestic marketers against those of foreign competitors.</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marketing plan identifies the marketing objectives stating what marketing will accomplish in the future. It contains a strategy that identifies the specific activities and resources that will be used to meet the needs and desires of customers in the firm’s chosen target markets, so as to accomplish the marketing objectives.</a:t>
            </a:r>
          </a:p>
          <a:p>
            <a:r>
              <a:rPr lang="en-US" sz="1200" b="0" i="0" u="none" strike="noStrike" kern="1200" baseline="0" dirty="0" smtClean="0">
                <a:solidFill>
                  <a:schemeClr val="tx1"/>
                </a:solidFill>
                <a:latin typeface="+mn-lt"/>
                <a:ea typeface="+mn-ea"/>
                <a:cs typeface="Arial" charset="0"/>
              </a:rPr>
              <a:t> </a:t>
            </a:r>
          </a:p>
          <a:p>
            <a:r>
              <a:rPr lang="en-US" sz="1200" b="0" i="0" u="none" strike="noStrike" kern="1200" baseline="0" dirty="0" smtClean="0">
                <a:solidFill>
                  <a:schemeClr val="tx1"/>
                </a:solidFill>
                <a:latin typeface="+mn-lt"/>
                <a:ea typeface="+mn-ea"/>
                <a:cs typeface="Arial" charset="0"/>
              </a:rPr>
              <a:t>Marketing objectives, the goals the marketing plan intends to accomplish, are the foundation that guides all of the detailed activities in the plan.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Marketing managers are the people responsible for planning, organizing, leading, and controlling the organization’s marketing resources toward supporting and accomplishing the organization’s overall mission.</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begins with a product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good, a service, or an idea designed to fill a customer’s need or want. </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Product differentiation is the creation of a feature or image that makes a product differ enough from existing products to attract customers.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pricing of a product, selecting the best price at which to sell it, is often a balancing act. On the one hand, prices must support a variety of costs, such as operating, administrative, research costs, and marketing costs. On the other hand, prices can’t be so high that customers turn to competitors.</a:t>
            </a:r>
          </a:p>
          <a:p>
            <a:r>
              <a:rPr lang="en-US" sz="1200" b="0" i="0" u="none" strike="noStrike" kern="1200" baseline="0" dirty="0" smtClean="0">
                <a:solidFill>
                  <a:schemeClr val="tx1"/>
                </a:solidFill>
                <a:latin typeface="+mn-lt"/>
                <a:ea typeface="+mn-ea"/>
                <a:cs typeface="Arial" charset="0"/>
              </a:rPr>
              <a:t/>
            </a:r>
            <a:br>
              <a:rPr lang="en-US" sz="1200" b="0" i="0" u="none" strike="noStrike" kern="1200" baseline="0" dirty="0" smtClean="0">
                <a:solidFill>
                  <a:schemeClr val="tx1"/>
                </a:solidFill>
                <a:latin typeface="+mn-lt"/>
                <a:ea typeface="+mn-ea"/>
                <a:cs typeface="Arial" charset="0"/>
              </a:rPr>
            </a:br>
            <a:r>
              <a:rPr lang="en-US" sz="1200" b="0" i="0" u="none" strike="noStrike" kern="1200" baseline="0" dirty="0" smtClean="0">
                <a:solidFill>
                  <a:schemeClr val="tx1"/>
                </a:solidFill>
                <a:latin typeface="+mn-lt"/>
                <a:ea typeface="+mn-ea"/>
                <a:cs typeface="Arial" charset="0"/>
              </a:rPr>
              <a:t>In the marketing mix, place (or distribution) refers to </a:t>
            </a:r>
            <a:r>
              <a:rPr lang="en-US" sz="1200" b="0" i="1" u="none" strike="noStrike" kern="1200" baseline="0" dirty="0" smtClean="0">
                <a:solidFill>
                  <a:schemeClr val="tx1"/>
                </a:solidFill>
                <a:latin typeface="+mn-lt"/>
                <a:ea typeface="+mn-ea"/>
                <a:cs typeface="Arial" charset="0"/>
              </a:rPr>
              <a:t>where </a:t>
            </a:r>
            <a:r>
              <a:rPr lang="en-US" sz="1200" b="0" i="0" u="none" strike="noStrike" kern="1200" baseline="0" dirty="0" smtClean="0">
                <a:solidFill>
                  <a:schemeClr val="tx1"/>
                </a:solidFill>
                <a:latin typeface="+mn-lt"/>
                <a:ea typeface="+mn-ea"/>
                <a:cs typeface="Arial" charset="0"/>
              </a:rPr>
              <a:t>and </a:t>
            </a:r>
            <a:r>
              <a:rPr lang="en-US" sz="1200" b="0" i="1" u="none" strike="noStrike" kern="1200" baseline="0" dirty="0" smtClean="0">
                <a:solidFill>
                  <a:schemeClr val="tx1"/>
                </a:solidFill>
                <a:latin typeface="+mn-lt"/>
                <a:ea typeface="+mn-ea"/>
                <a:cs typeface="Arial" charset="0"/>
              </a:rPr>
              <a:t>how </a:t>
            </a:r>
            <a:r>
              <a:rPr lang="en-US" sz="1200" b="0" i="0" u="none" strike="noStrike" kern="1200" baseline="0" dirty="0" smtClean="0">
                <a:solidFill>
                  <a:schemeClr val="tx1"/>
                </a:solidFill>
                <a:latin typeface="+mn-lt"/>
                <a:ea typeface="+mn-ea"/>
                <a:cs typeface="Arial" charset="0"/>
              </a:rPr>
              <a:t>customers get access to the products they buy. When products are created, they must become available to customers at some </a:t>
            </a:r>
            <a:r>
              <a:rPr lang="en-US" sz="1200" b="0" i="1" u="none" strike="noStrike" kern="1200" baseline="0" dirty="0" smtClean="0">
                <a:solidFill>
                  <a:schemeClr val="tx1"/>
                </a:solidFill>
                <a:latin typeface="+mn-lt"/>
                <a:ea typeface="+mn-ea"/>
                <a:cs typeface="Arial" charset="0"/>
              </a:rPr>
              <a:t>location </a:t>
            </a:r>
            <a:r>
              <a:rPr lang="en-US" sz="1200" b="0" i="0" u="none" strike="noStrike" kern="1200" baseline="0" dirty="0" smtClean="0">
                <a:solidFill>
                  <a:schemeClr val="tx1"/>
                </a:solidFill>
                <a:latin typeface="+mn-lt"/>
                <a:ea typeface="+mn-ea"/>
                <a:cs typeface="Arial" charset="0"/>
              </a:rPr>
              <a:t>(</a:t>
            </a:r>
            <a:r>
              <a:rPr lang="en-US" sz="1200" b="0" i="1" u="none" strike="noStrike" kern="1200" baseline="0" dirty="0" smtClean="0">
                <a:solidFill>
                  <a:schemeClr val="tx1"/>
                </a:solidFill>
                <a:latin typeface="+mn-lt"/>
                <a:ea typeface="+mn-ea"/>
                <a:cs typeface="Arial" charset="0"/>
              </a:rPr>
              <a:t>place</a:t>
            </a:r>
            <a:r>
              <a:rPr lang="en-US" sz="1200" b="0" i="0" u="none" strike="noStrike" kern="1200" baseline="0" dirty="0" smtClean="0">
                <a:solidFill>
                  <a:schemeClr val="tx1"/>
                </a:solidFill>
                <a:latin typeface="+mn-lt"/>
                <a:ea typeface="+mn-ea"/>
                <a:cs typeface="Arial" charset="0"/>
              </a:rPr>
              <a:t>) such as a retail store, or on the Internet, or by direct delivery to the customer.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most visible component of the marketing mix is no doubt promotion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is a set of techniques for communicating information about products. The most important promotional tools include advertising, personal selling</a:t>
            </a:r>
            <a:r>
              <a:rPr lang="en-US" sz="1200" b="0" i="0" u="none" strike="noStrike" kern="1200" baseline="0" dirty="0" smtClean="0">
                <a:solidFill>
                  <a:schemeClr val="tx1"/>
                </a:solidFill>
                <a:latin typeface="+mn-lt"/>
                <a:ea typeface="+mn-ea"/>
                <a:cs typeface="Arial" charset="0"/>
              </a:rPr>
              <a:t>, sales </a:t>
            </a:r>
            <a:r>
              <a:rPr lang="en-US" sz="1200" b="0" i="0" u="none" strike="noStrike" kern="1200" baseline="0" dirty="0" smtClean="0">
                <a:solidFill>
                  <a:schemeClr val="tx1"/>
                </a:solidFill>
                <a:latin typeface="+mn-lt"/>
                <a:ea typeface="+mn-ea"/>
                <a:cs typeface="Arial" charset="0"/>
              </a:rPr>
              <a:t>promotions, publicity/public relations, and direct or interactive marketing.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Advertising is any form of paid </a:t>
            </a:r>
            <a:r>
              <a:rPr lang="en-US" sz="1200" b="0" i="0" u="none" strike="noStrike" kern="1200" baseline="0" dirty="0" smtClean="0">
                <a:solidFill>
                  <a:schemeClr val="tx1"/>
                </a:solidFill>
                <a:latin typeface="+mn-lt"/>
                <a:ea typeface="+mn-ea"/>
                <a:cs typeface="Arial" charset="0"/>
              </a:rPr>
              <a:t>non-personal </a:t>
            </a:r>
            <a:r>
              <a:rPr lang="en-US" sz="1200" b="0" i="0" u="none" strike="noStrike" kern="1200" baseline="0" dirty="0" smtClean="0">
                <a:solidFill>
                  <a:schemeClr val="tx1"/>
                </a:solidFill>
                <a:latin typeface="+mn-lt"/>
                <a:ea typeface="+mn-ea"/>
                <a:cs typeface="Arial" charset="0"/>
              </a:rPr>
              <a:t>communication used by an identified sponsor to persuade or inform potential buyers about a product. For example, financial advisory companies that provide investment and securities products reach their customer audience by advertising in </a:t>
            </a:r>
            <a:r>
              <a:rPr lang="en-US" sz="1200" b="0" i="1" u="none" strike="noStrike" kern="1200" baseline="0" dirty="0" smtClean="0">
                <a:solidFill>
                  <a:schemeClr val="tx1"/>
                </a:solidFill>
                <a:latin typeface="+mn-lt"/>
                <a:ea typeface="+mn-ea"/>
                <a:cs typeface="Arial" charset="0"/>
              </a:rPr>
              <a:t>Fortune </a:t>
            </a:r>
            <a:r>
              <a:rPr lang="en-US" sz="1200" b="0" i="0" u="none" strike="noStrike" kern="1200" baseline="0" dirty="0" smtClean="0">
                <a:solidFill>
                  <a:schemeClr val="tx1"/>
                </a:solidFill>
                <a:latin typeface="+mn-lt"/>
                <a:ea typeface="+mn-ea"/>
                <a:cs typeface="Arial" charset="0"/>
              </a:rPr>
              <a:t>magazine and on the </a:t>
            </a:r>
            <a:r>
              <a:rPr lang="en-US" sz="1200" b="0" i="1" u="none" strike="noStrike" kern="1200" baseline="0" dirty="0" smtClean="0">
                <a:solidFill>
                  <a:schemeClr val="tx1"/>
                </a:solidFill>
                <a:latin typeface="+mn-lt"/>
                <a:ea typeface="+mn-ea"/>
                <a:cs typeface="Arial" charset="0"/>
              </a:rPr>
              <a:t>Bloomberg </a:t>
            </a:r>
            <a:r>
              <a:rPr lang="en-US" sz="1200" b="0" i="0" u="none" strike="noStrike" kern="1200" baseline="0" dirty="0" smtClean="0">
                <a:solidFill>
                  <a:schemeClr val="tx1"/>
                </a:solidFill>
                <a:latin typeface="+mn-lt"/>
                <a:ea typeface="+mn-ea"/>
                <a:cs typeface="Arial" charset="0"/>
              </a:rPr>
              <a:t>television network.</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Many products (such as insurance, custom-designed clothing, and real estate) are best promoted through personal selling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person-to-person </a:t>
            </a:r>
            <a:r>
              <a:rPr lang="en-US" sz="1200" b="0" i="0" u="none" strike="noStrike" kern="1200" baseline="0" dirty="0" smtClean="0">
                <a:solidFill>
                  <a:schemeClr val="tx1"/>
                </a:solidFill>
                <a:latin typeface="+mn-lt"/>
                <a:ea typeface="+mn-ea"/>
                <a:cs typeface="Arial" charset="0"/>
              </a:rPr>
              <a:t>sales. Industrial goods and services rely significantly on personal selling.</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Historically, relatively inexpensive items have often been marketed through sales promotions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involve one-time direct inducements to buyers. Premiums (usually free gifts), coupons, and package inserts are all sales promotions meant to tempt consumers to buy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Public relations includes all communication efforts directed at building goodwill. It seeks to build favorable attitudes in the minds of the public toward the organization and its products.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3415283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An integrated marketing strategy ensures that the Four Ps blend together so that they are compatible with one another and with the company’s </a:t>
            </a:r>
            <a:r>
              <a:rPr lang="en-US" sz="1200" b="0" i="0" u="none" strike="noStrike" kern="1200" baseline="0" dirty="0" smtClean="0">
                <a:solidFill>
                  <a:schemeClr val="tx1"/>
                </a:solidFill>
                <a:latin typeface="+mn-lt"/>
                <a:ea typeface="+mn-ea"/>
                <a:cs typeface="Arial" charset="0"/>
              </a:rPr>
              <a:t>non-marketing </a:t>
            </a:r>
            <a:r>
              <a:rPr lang="en-US" sz="1200" b="0" i="0" u="none" strike="noStrike" kern="1200" baseline="0" dirty="0" smtClean="0">
                <a:solidFill>
                  <a:schemeClr val="tx1"/>
                </a:solidFill>
                <a:latin typeface="+mn-lt"/>
                <a:ea typeface="+mn-ea"/>
                <a:cs typeface="Arial" charset="0"/>
              </a:rPr>
              <a:t>activities.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emergence of the marketing concept and the recognition of customers’ needs and wants led marketers to think in terms of target markets—the particular groups </a:t>
            </a:r>
            <a:r>
              <a:rPr lang="en-US" sz="1200" b="0" i="0" u="none" strike="noStrike" kern="1200" baseline="0" dirty="0" smtClean="0">
                <a:solidFill>
                  <a:schemeClr val="tx1"/>
                </a:solidFill>
                <a:latin typeface="+mn-lt"/>
                <a:ea typeface="+mn-ea"/>
                <a:cs typeface="Arial" charset="0"/>
              </a:rPr>
              <a:t>of people </a:t>
            </a:r>
            <a:r>
              <a:rPr lang="en-US" sz="1200" b="0" i="0" u="none" strike="noStrike" kern="1200" baseline="0" dirty="0" smtClean="0">
                <a:solidFill>
                  <a:schemeClr val="tx1"/>
                </a:solidFill>
                <a:latin typeface="+mn-lt"/>
                <a:ea typeface="+mn-ea"/>
                <a:cs typeface="Arial" charset="0"/>
              </a:rPr>
              <a:t>or organizations on which a firm’s marketing efforts are focused. Selecting target markets is usually the first step in the marketing strategy. Target marketing requires market segmentation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dividing a market into categories of customer types or “segments” having similar wants and needs and who can be expected to show interest in the same products. Once they have identified segments, companies may adopt a variety of strategies.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Once marketers identify a target segment, they can begin marketing products for that segment. The process of fixing, adapting, and communicating the nature of the product itself is called product positioning</a:t>
            </a:r>
            <a:r>
              <a:rPr lang="en-US" sz="1200" b="1" i="0" u="none" strike="noStrike" kern="1200" baseline="0" dirty="0" smtClean="0">
                <a:solidFill>
                  <a:schemeClr val="tx1"/>
                </a:solidFill>
                <a:latin typeface="+mn-lt"/>
                <a:ea typeface="+mn-ea"/>
                <a:cs typeface="Arial" charset="0"/>
              </a:rPr>
              <a:t>.</a:t>
            </a:r>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Geographic variables are the geographic units, from countries to neighborhoods, that researchers consider in a strategy of geographic segmentation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McDonald’s restaurants in Germany, in contrast to those in the United States, offer beer on the menu. Pharmacies in Jackson Hole, Wyoming, sell firearms that are forbidden in Chicago. </a:t>
            </a:r>
            <a:r>
              <a:rPr lang="en-US" sz="1200" b="0" i="0" u="none" strike="noStrike" kern="1200" baseline="0" dirty="0" smtClean="0">
                <a:solidFill>
                  <a:schemeClr val="tx1"/>
                </a:solidFill>
                <a:latin typeface="+mn-lt"/>
                <a:ea typeface="+mn-ea"/>
                <a:cs typeface="Arial" charset="0"/>
              </a:rPr>
              <a:t>And </a:t>
            </a:r>
            <a:r>
              <a:rPr lang="en-US" sz="1200" b="0" i="0" u="none" strike="noStrike" kern="1200" baseline="0" dirty="0" smtClean="0">
                <a:solidFill>
                  <a:schemeClr val="tx1"/>
                </a:solidFill>
                <a:latin typeface="+mn-lt"/>
                <a:ea typeface="+mn-ea"/>
                <a:cs typeface="Arial" charset="0"/>
              </a:rPr>
              <a:t>as our opening case </a:t>
            </a:r>
            <a:r>
              <a:rPr lang="en-US" sz="1200" b="0" i="0" u="none" strike="noStrike" kern="1200" baseline="0" dirty="0" smtClean="0">
                <a:solidFill>
                  <a:schemeClr val="tx1"/>
                </a:solidFill>
                <a:latin typeface="+mn-lt"/>
                <a:ea typeface="+mn-ea"/>
                <a:cs typeface="Arial" charset="0"/>
              </a:rPr>
              <a:t>discusses Starbucks </a:t>
            </a:r>
            <a:r>
              <a:rPr lang="en-US" sz="1200" b="0" i="0" u="none" strike="noStrike" kern="1200" baseline="0" dirty="0" smtClean="0">
                <a:solidFill>
                  <a:schemeClr val="tx1"/>
                </a:solidFill>
                <a:latin typeface="+mn-lt"/>
                <a:ea typeface="+mn-ea"/>
                <a:cs typeface="Arial" charset="0"/>
              </a:rPr>
              <a:t>is targeting a larger geographic segment in China.</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Demographic segmentation is a strategy used to separate consumers by demographic variables. Demographic variables describe populations by </a:t>
            </a:r>
            <a:r>
              <a:rPr lang="en-US" sz="1200" b="0" i="0" u="none" strike="noStrike" kern="1200" baseline="0" dirty="0" smtClean="0">
                <a:solidFill>
                  <a:schemeClr val="tx1"/>
                </a:solidFill>
                <a:latin typeface="+mn-lt"/>
                <a:ea typeface="+mn-ea"/>
                <a:cs typeface="Arial" charset="0"/>
              </a:rPr>
              <a:t>identifying traits</a:t>
            </a:r>
            <a:r>
              <a:rPr lang="en-US" sz="1200" b="0" i="0" u="none" strike="noStrike" kern="1200" baseline="0" dirty="0" smtClean="0">
                <a:solidFill>
                  <a:schemeClr val="tx1"/>
                </a:solidFill>
                <a:latin typeface="+mn-lt"/>
                <a:ea typeface="+mn-ea"/>
                <a:cs typeface="Arial" charset="0"/>
              </a:rPr>
              <a:t>, such as age, income, gender, ethnic background, marital status, race, religion, and social class, as detailed in Table 11.1. Depending on the </a:t>
            </a:r>
            <a:r>
              <a:rPr lang="en-US" sz="1200" b="0" i="0" u="none" strike="noStrike" kern="1200" baseline="0" dirty="0" smtClean="0">
                <a:solidFill>
                  <a:schemeClr val="tx1"/>
                </a:solidFill>
                <a:latin typeface="+mn-lt"/>
                <a:ea typeface="+mn-ea"/>
                <a:cs typeface="Arial" charset="0"/>
              </a:rPr>
              <a:t>marketer’s purpose</a:t>
            </a:r>
            <a:r>
              <a:rPr lang="en-US" sz="1200" b="0" i="0" u="none" strike="noStrike" kern="1200" baseline="0" dirty="0" smtClean="0">
                <a:solidFill>
                  <a:schemeClr val="tx1"/>
                </a:solidFill>
                <a:latin typeface="+mn-lt"/>
                <a:ea typeface="+mn-ea"/>
                <a:cs typeface="Arial" charset="0"/>
              </a:rPr>
              <a:t>, a demographic segment can be a single classification (ages 20–34) or a combination of categories (ages 20–34, married without children, </a:t>
            </a:r>
            <a:r>
              <a:rPr lang="en-US" sz="1200" b="0" i="0" u="none" strike="noStrike" kern="1200" baseline="0" dirty="0" smtClean="0">
                <a:solidFill>
                  <a:schemeClr val="tx1"/>
                </a:solidFill>
                <a:latin typeface="+mn-lt"/>
                <a:ea typeface="+mn-ea"/>
                <a:cs typeface="Arial" charset="0"/>
              </a:rPr>
              <a:t>earning $</a:t>
            </a:r>
            <a:r>
              <a:rPr lang="en-US" sz="1200" b="0" i="0" u="none" strike="noStrike" kern="1200" baseline="0" dirty="0" smtClean="0">
                <a:solidFill>
                  <a:schemeClr val="tx1"/>
                </a:solidFill>
                <a:latin typeface="+mn-lt"/>
                <a:ea typeface="+mn-ea"/>
                <a:cs typeface="Arial" charset="0"/>
              </a:rPr>
              <a:t>25,000– $44,999 a year).</a:t>
            </a:r>
          </a:p>
          <a:p>
            <a:endParaRPr lang="en-US" sz="1200" b="0" i="0" u="none" strike="noStrike" kern="1200" baseline="0" dirty="0" smtClean="0">
              <a:solidFill>
                <a:schemeClr val="tx1"/>
              </a:solidFill>
              <a:latin typeface="+mn-lt"/>
              <a:ea typeface="+mn-ea"/>
              <a:cs typeface="Arial" charset="0"/>
            </a:endParaRP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the name implies, geo-demographic segmentation is a combination strategy. Geo-demographic variables are a combination of geographic and demographic </a:t>
            </a:r>
            <a:r>
              <a:rPr lang="en-US" sz="1200" b="0" i="0" u="none" strike="noStrike" kern="1200" baseline="0" dirty="0" smtClean="0">
                <a:solidFill>
                  <a:schemeClr val="tx1"/>
                </a:solidFill>
                <a:latin typeface="+mn-lt"/>
                <a:ea typeface="+mn-ea"/>
                <a:cs typeface="Arial" charset="0"/>
              </a:rPr>
              <a:t>traits and </a:t>
            </a:r>
            <a:r>
              <a:rPr lang="en-US" sz="1200" b="0" i="0" u="none" strike="noStrike" kern="1200" baseline="0" dirty="0" smtClean="0">
                <a:solidFill>
                  <a:schemeClr val="tx1"/>
                </a:solidFill>
                <a:latin typeface="+mn-lt"/>
                <a:ea typeface="+mn-ea"/>
                <a:cs typeface="Arial" charset="0"/>
              </a:rPr>
              <a:t>is becoming the most common segmentation tool. An example would be Female Young Urban Professionals, well educated, 25- to 54-year-olds with high </a:t>
            </a:r>
            <a:r>
              <a:rPr lang="en-US" sz="1200" b="0" i="0" u="none" strike="noStrike" kern="1200" baseline="0" dirty="0" smtClean="0">
                <a:solidFill>
                  <a:schemeClr val="tx1"/>
                </a:solidFill>
                <a:latin typeface="+mn-lt"/>
                <a:ea typeface="+mn-ea"/>
                <a:cs typeface="Arial" charset="0"/>
              </a:rPr>
              <a:t>paying professional </a:t>
            </a:r>
            <a:r>
              <a:rPr lang="en-US" sz="1200" b="0" i="0" u="none" strike="noStrike" kern="1200" baseline="0" dirty="0" smtClean="0">
                <a:solidFill>
                  <a:schemeClr val="tx1"/>
                </a:solidFill>
                <a:latin typeface="+mn-lt"/>
                <a:ea typeface="+mn-ea"/>
                <a:cs typeface="Arial" charset="0"/>
              </a:rPr>
              <a:t>jobs living in the “downtown” zip codes of major cities. Chico’s targets many women in this segment, offering stylish travel clothing well-suited to </a:t>
            </a:r>
            <a:r>
              <a:rPr lang="en-US" sz="1200" b="0" i="0" u="none" strike="noStrike" kern="1200" baseline="0" dirty="0" smtClean="0">
                <a:solidFill>
                  <a:schemeClr val="tx1"/>
                </a:solidFill>
                <a:latin typeface="+mn-lt"/>
                <a:ea typeface="+mn-ea"/>
                <a:cs typeface="Arial" charset="0"/>
              </a:rPr>
              <a:t>the needs </a:t>
            </a:r>
            <a:r>
              <a:rPr lang="en-US" sz="1200" b="0" i="0" u="none" strike="noStrike" kern="1200" baseline="0" dirty="0" smtClean="0">
                <a:solidFill>
                  <a:schemeClr val="tx1"/>
                </a:solidFill>
                <a:latin typeface="+mn-lt"/>
                <a:ea typeface="+mn-ea"/>
                <a:cs typeface="Arial" charset="0"/>
              </a:rPr>
              <a:t>of this subset in the larger population. Segmentation is more effective because the greater number of variables defines the market more precisely.</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Markets can also be separated into a psychographic segmentation according to such psychographic variables as lifestyles, interests, personalities, and attitudes.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Behavioral segmentation uses behavioral variables to market items, including such areas as heavy users (buy in bulk, the key to Sam’s and Costco); situation </a:t>
            </a:r>
            <a:r>
              <a:rPr lang="en-US" sz="1200" b="0" i="0" u="none" strike="noStrike" kern="1200" baseline="0" dirty="0" smtClean="0">
                <a:solidFill>
                  <a:schemeClr val="tx1"/>
                </a:solidFill>
                <a:latin typeface="+mn-lt"/>
                <a:ea typeface="+mn-ea"/>
                <a:cs typeface="Arial" charset="0"/>
              </a:rPr>
              <a:t>buyers (</a:t>
            </a:r>
            <a:r>
              <a:rPr lang="en-US" sz="1200" b="0" i="0" u="none" strike="noStrike" kern="1200" baseline="0" dirty="0" smtClean="0">
                <a:solidFill>
                  <a:schemeClr val="tx1"/>
                </a:solidFill>
                <a:latin typeface="+mn-lt"/>
                <a:ea typeface="+mn-ea"/>
                <a:cs typeface="Arial" charset="0"/>
              </a:rPr>
              <a:t>Halloween is now the second-largest “holiday” in terms of spending); or specific purpose (All Free is a detergent for people who have skin reactions to additives </a:t>
            </a:r>
            <a:r>
              <a:rPr lang="en-US" sz="1200" b="0" i="0" u="none" strike="noStrike" kern="1200" baseline="0" dirty="0" smtClean="0">
                <a:solidFill>
                  <a:schemeClr val="tx1"/>
                </a:solidFill>
                <a:latin typeface="+mn-lt"/>
                <a:ea typeface="+mn-ea"/>
                <a:cs typeface="Arial" charset="0"/>
              </a:rPr>
              <a:t>in other </a:t>
            </a:r>
            <a:r>
              <a:rPr lang="en-US" sz="1200" b="0" i="0" u="none" strike="noStrike" kern="1200" baseline="0" dirty="0" smtClean="0">
                <a:solidFill>
                  <a:schemeClr val="tx1"/>
                </a:solidFill>
                <a:latin typeface="+mn-lt"/>
                <a:ea typeface="+mn-ea"/>
                <a:cs typeface="Arial" charset="0"/>
              </a:rPr>
              <a:t>detergents).</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research, the study of what customers need and want and how best to meet those needs and wants, is a powerful tool for gaining decision-making </a:t>
            </a:r>
            <a:r>
              <a:rPr lang="en-US" sz="1200" b="0" i="0" u="none" strike="noStrike" kern="1200" baseline="0" dirty="0" smtClean="0">
                <a:solidFill>
                  <a:schemeClr val="tx1"/>
                </a:solidFill>
                <a:latin typeface="+mn-lt"/>
                <a:ea typeface="+mn-ea"/>
                <a:cs typeface="Arial" charset="0"/>
              </a:rPr>
              <a:t>information.</a:t>
            </a:r>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relationship of research to the overall marketing process is shown in Figure 11.3.</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 research can occur at almost any point in a product’s life cycle. Typically, however, it’s used in developing new or altered products. Typically the process involves five steps in performing market </a:t>
            </a:r>
            <a:r>
              <a:rPr lang="en-US" sz="1200" b="0" i="0" u="none" strike="noStrike" kern="1200" baseline="0" dirty="0" smtClean="0">
                <a:solidFill>
                  <a:schemeClr val="tx1"/>
                </a:solidFill>
                <a:latin typeface="+mn-lt"/>
                <a:ea typeface="+mn-ea"/>
                <a:cs typeface="Arial" charset="0"/>
              </a:rPr>
              <a:t>research.</a:t>
            </a:r>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Secondary data are already available from previous research. The </a:t>
            </a:r>
            <a:r>
              <a:rPr lang="en-US" sz="1200" b="0" i="1" u="none" strike="noStrike" kern="1200" baseline="0" dirty="0" smtClean="0">
                <a:solidFill>
                  <a:schemeClr val="tx1"/>
                </a:solidFill>
                <a:latin typeface="+mn-lt"/>
                <a:ea typeface="+mn-ea"/>
                <a:cs typeface="Arial" charset="0"/>
              </a:rPr>
              <a:t>Statistical Abstract of the United States </a:t>
            </a:r>
            <a:r>
              <a:rPr lang="en-US" sz="1200" b="0" i="0" u="none" strike="noStrike" kern="1200" baseline="0" dirty="0" smtClean="0">
                <a:solidFill>
                  <a:schemeClr val="tx1"/>
                </a:solidFill>
                <a:latin typeface="+mn-lt"/>
                <a:ea typeface="+mn-ea"/>
                <a:cs typeface="Arial" charset="0"/>
              </a:rPr>
              <a:t>offers data on geographic and demographic variables. Secondary data can save time, effort, and money. When secondary sources are unavailable or inadequate, researchers must obtain primary data, new data from newly performed research.   </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Observation involves watching and recording consumer behavior. Today, information technology systems, including live camera feeds and computer recordings</a:t>
            </a:r>
            <a:r>
              <a:rPr lang="en-US" sz="1200" b="0" i="0" u="none" strike="noStrike" kern="1200" baseline="0" dirty="0" smtClean="0">
                <a:solidFill>
                  <a:schemeClr val="tx1"/>
                </a:solidFill>
                <a:latin typeface="+mn-lt"/>
                <a:ea typeface="+mn-ea"/>
                <a:cs typeface="Arial" charset="0"/>
              </a:rPr>
              <a:t>, allow </a:t>
            </a:r>
            <a:r>
              <a:rPr lang="en-US" sz="1200" b="0" i="0" u="none" strike="noStrike" kern="1200" baseline="0" dirty="0" smtClean="0">
                <a:solidFill>
                  <a:schemeClr val="tx1"/>
                </a:solidFill>
                <a:latin typeface="+mn-lt"/>
                <a:ea typeface="+mn-ea"/>
                <a:cs typeface="Arial" charset="0"/>
              </a:rPr>
              <a:t>marketers to observe consumer preferences rapidly and with great accuracy.</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Sometimes, marketers must go a step further and ask questions. One way to get useful information is by taking surveys, a method of collecting data in </a:t>
            </a:r>
            <a:r>
              <a:rPr lang="en-US" sz="1200" b="0" i="0" u="none" strike="noStrike" kern="1200" baseline="0" dirty="0" smtClean="0">
                <a:solidFill>
                  <a:schemeClr val="tx1"/>
                </a:solidFill>
                <a:latin typeface="+mn-lt"/>
                <a:ea typeface="+mn-ea"/>
                <a:cs typeface="Arial" charset="0"/>
              </a:rPr>
              <a:t>which the </a:t>
            </a:r>
            <a:r>
              <a:rPr lang="en-US" sz="1200" b="0" i="0" u="none" strike="noStrike" kern="1200" baseline="0" dirty="0" smtClean="0">
                <a:solidFill>
                  <a:schemeClr val="tx1"/>
                </a:solidFill>
                <a:latin typeface="+mn-lt"/>
                <a:ea typeface="+mn-ea"/>
                <a:cs typeface="Arial" charset="0"/>
              </a:rPr>
              <a:t>researcher interacts with people to gather facts, attitudes, or opinions, either by mailing out or e-mailing questionnaires, by telephone calls, or by </a:t>
            </a:r>
            <a:r>
              <a:rPr lang="en-US" sz="1200" b="0" i="0" u="none" strike="noStrike" kern="1200" baseline="0" dirty="0" smtClean="0">
                <a:solidFill>
                  <a:schemeClr val="tx1"/>
                </a:solidFill>
                <a:latin typeface="+mn-lt"/>
                <a:ea typeface="+mn-ea"/>
                <a:cs typeface="Arial" charset="0"/>
              </a:rPr>
              <a:t>conducting face-to-face </a:t>
            </a:r>
            <a:r>
              <a:rPr lang="en-US" sz="1200" b="0" i="0" u="none" strike="noStrike" kern="1200" baseline="0" dirty="0" smtClean="0">
                <a:solidFill>
                  <a:schemeClr val="tx1"/>
                </a:solidFill>
                <a:latin typeface="+mn-lt"/>
                <a:ea typeface="+mn-ea"/>
                <a:cs typeface="Arial" charset="0"/>
              </a:rPr>
              <a:t>interviews. </a:t>
            </a:r>
          </a:p>
          <a:p>
            <a:endParaRPr lang="en-US" sz="1200" b="0" i="0" u="none" strike="noStrike" kern="1200" baseline="0" dirty="0" smtClean="0">
              <a:solidFill>
                <a:schemeClr val="tx1"/>
              </a:solidFill>
              <a:latin typeface="+mn-lt"/>
              <a:ea typeface="+mn-ea"/>
              <a:cs typeface="Arial" charset="0"/>
            </a:endParaRPr>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a focus group, participants are gathered in one place, presented </a:t>
            </a:r>
            <a:r>
              <a:rPr lang="en-US" sz="1200" b="0" i="0" u="none" strike="noStrike" kern="1200" baseline="0" dirty="0" smtClean="0">
                <a:solidFill>
                  <a:schemeClr val="tx1"/>
                </a:solidFill>
                <a:latin typeface="+mn-lt"/>
                <a:ea typeface="+mn-ea"/>
                <a:cs typeface="Arial" charset="0"/>
              </a:rPr>
              <a:t>with </a:t>
            </a:r>
            <a:r>
              <a:rPr lang="en-US" sz="1200" b="0" i="0" u="none" strike="noStrike" kern="1200" baseline="0" dirty="0" smtClean="0">
                <a:solidFill>
                  <a:schemeClr val="tx1"/>
                </a:solidFill>
                <a:latin typeface="+mn-lt"/>
                <a:ea typeface="+mn-ea"/>
                <a:cs typeface="Arial" charset="0"/>
              </a:rPr>
              <a:t>an issue, and asked to discuss it. The researcher takes notes and makes video recordings but provides only a minimal amount of structure. Experimentation compares the responses of the same or similar people under different circumstances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What desire are consumers fulfilling? Is there a psychological or sociological explanation for why they purchase one product and not another? These questions and many others are addressed in the study of consumer behavior</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study of the decision process by which people buy and consume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To understand consumer behavior, marketers draw heavily on such fields as psychology and sociology. The result is a focus on four major influences on consumer behavior: (1) </a:t>
            </a:r>
            <a:r>
              <a:rPr lang="en-US" sz="1200" b="0" i="1" u="none" strike="noStrike" kern="1200" baseline="0" dirty="0" smtClean="0">
                <a:solidFill>
                  <a:schemeClr val="tx1"/>
                </a:solidFill>
                <a:latin typeface="+mn-lt"/>
                <a:ea typeface="+mn-ea"/>
                <a:cs typeface="Arial" charset="0"/>
              </a:rPr>
              <a:t>psychological</a:t>
            </a:r>
            <a:r>
              <a:rPr lang="en-US" sz="1200" b="0" i="0" u="none" strike="noStrike" kern="1200" baseline="0" dirty="0" smtClean="0">
                <a:solidFill>
                  <a:schemeClr val="tx1"/>
                </a:solidFill>
                <a:latin typeface="+mn-lt"/>
                <a:ea typeface="+mn-ea"/>
                <a:cs typeface="Arial" charset="0"/>
              </a:rPr>
              <a:t>, (2) </a:t>
            </a:r>
            <a:r>
              <a:rPr lang="en-US" sz="1200" b="0" i="1" u="none" strike="noStrike" kern="1200" baseline="0" dirty="0" smtClean="0">
                <a:solidFill>
                  <a:schemeClr val="tx1"/>
                </a:solidFill>
                <a:latin typeface="+mn-lt"/>
                <a:ea typeface="+mn-ea"/>
                <a:cs typeface="Arial" charset="0"/>
              </a:rPr>
              <a:t>personal</a:t>
            </a:r>
            <a:r>
              <a:rPr lang="en-US" sz="1200" b="0" i="0" u="none" strike="noStrike" kern="1200" baseline="0" dirty="0" smtClean="0">
                <a:solidFill>
                  <a:schemeClr val="tx1"/>
                </a:solidFill>
                <a:latin typeface="+mn-lt"/>
                <a:ea typeface="+mn-ea"/>
                <a:cs typeface="Arial" charset="0"/>
              </a:rPr>
              <a:t>, (3) </a:t>
            </a:r>
            <a:r>
              <a:rPr lang="en-US" sz="1200" b="0" i="1" u="none" strike="noStrike" kern="1200" baseline="0" dirty="0" smtClean="0">
                <a:solidFill>
                  <a:schemeClr val="tx1"/>
                </a:solidFill>
                <a:latin typeface="+mn-lt"/>
                <a:ea typeface="+mn-ea"/>
                <a:cs typeface="Arial" charset="0"/>
              </a:rPr>
              <a:t>social</a:t>
            </a:r>
            <a:r>
              <a:rPr lang="en-US" sz="1200" b="0" i="0" u="none" strike="noStrike" kern="1200" baseline="0" dirty="0" smtClean="0">
                <a:solidFill>
                  <a:schemeClr val="tx1"/>
                </a:solidFill>
                <a:latin typeface="+mn-lt"/>
                <a:ea typeface="+mn-ea"/>
                <a:cs typeface="Arial" charset="0"/>
              </a:rPr>
              <a:t>, and (3) </a:t>
            </a:r>
            <a:r>
              <a:rPr lang="en-US" sz="1200" b="0" i="1" u="none" strike="noStrike" kern="1200" baseline="0" dirty="0" smtClean="0">
                <a:solidFill>
                  <a:schemeClr val="tx1"/>
                </a:solidFill>
                <a:latin typeface="+mn-lt"/>
                <a:ea typeface="+mn-ea"/>
                <a:cs typeface="Arial" charset="0"/>
              </a:rPr>
              <a:t>cultural</a:t>
            </a:r>
            <a:r>
              <a:rPr lang="en-US" sz="1200" b="0" i="0" u="none" strike="noStrike" kern="1200" baseline="0" dirty="0" smtClean="0">
                <a:solidFill>
                  <a:schemeClr val="tx1"/>
                </a:solidFill>
                <a:latin typeface="+mn-lt"/>
                <a:ea typeface="+mn-ea"/>
                <a:cs typeface="Arial" charset="0"/>
              </a:rPr>
              <a:t>. By identifying which influences are most active in certain circumstances, marketers try to </a:t>
            </a:r>
            <a:r>
              <a:rPr lang="en-US" sz="1200" b="0" i="0" u="none" strike="noStrike" kern="1200" baseline="0" dirty="0" smtClean="0">
                <a:solidFill>
                  <a:schemeClr val="tx1"/>
                </a:solidFill>
                <a:latin typeface="+mn-lt"/>
                <a:ea typeface="+mn-ea"/>
                <a:cs typeface="Arial" charset="0"/>
              </a:rPr>
              <a:t>explain consumer </a:t>
            </a:r>
            <a:r>
              <a:rPr lang="en-US" sz="1200" b="0" i="0" u="none" strike="noStrike" kern="1200" baseline="0" dirty="0" smtClean="0">
                <a:solidFill>
                  <a:schemeClr val="tx1"/>
                </a:solidFill>
                <a:latin typeface="+mn-lt"/>
                <a:ea typeface="+mn-ea"/>
                <a:cs typeface="Arial" charset="0"/>
              </a:rPr>
              <a:t>choices and predict future buying behavior.</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Although these factors can have a strong impact on a consumer’s choices, their effect on actual purchases is sometimes weak or negligible. Some consumers, for</a:t>
            </a:r>
          </a:p>
          <a:p>
            <a:r>
              <a:rPr lang="en-US" sz="1200" b="0" i="0" u="none" strike="noStrike" kern="1200" baseline="0" dirty="0" smtClean="0">
                <a:solidFill>
                  <a:schemeClr val="tx1"/>
                </a:solidFill>
                <a:latin typeface="+mn-lt"/>
                <a:ea typeface="+mn-ea"/>
                <a:cs typeface="Arial" charset="0"/>
              </a:rPr>
              <a:t>example, exhibit high brand loyalty</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they regularly purchase products, such as McDonald’s foods, because they are satisfied with their performance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Before making major purchases, most people seek information from personal sources, public sources, and experiences. Before buying joining a gym, you may read about your area gyms onyelp.com or you may visit several gyms in your neighborhood. From this information search, consumers develop an evoked set (or consideration set), which is the group of products they will consider buying.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Ultimately, consumers make purchase decisions. “Buy” decisions are based on rational motives, emotional motives, or both. Rational motives involve the logical evaluation of product attributes: cost, quality, and usefulness. Emotional motives involve nonobjective factors and include sociability, imitation of others, and aesthetics.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24429516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services companies market encompasses the many firms that provide services to the purchasing public. Imagine, for example, the materials and supplies Disney World need to provide exceptional experiences for visitors. Similar needs exist to operate Continental Airlines, MTV, and the accounting firm Ernst &amp; Young.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industrial market includes businesses that buy goods to be converted into other products or that are used up during production. It includes farmers, manufacturers, and some retailers.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Before products reach consumers, they pass through a reseller market consisting of intermediaries, including wholesalers and retailers, that buy and resell finished goods.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some respects, organizational buying behavior bears little resemblance to consumer buying practices. Differences include the buyers’ purchasing skills and an emphasis on buyer-seller relationships.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institutional market consists of nongovernmental organizations, such as hospitals, churches, museums, and charities, that also use supplies and equipment as well as legal, accounting, and transportation services.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Social networking as used by marketers today refers to communications that flow among people and organizations interacting through an online platform that </a:t>
            </a:r>
            <a:r>
              <a:rPr lang="en-US" sz="1200" b="0" i="0" u="none" strike="noStrike" kern="1200" baseline="0" dirty="0" smtClean="0">
                <a:solidFill>
                  <a:schemeClr val="tx1"/>
                </a:solidFill>
                <a:latin typeface="+mn-lt"/>
                <a:ea typeface="+mn-ea"/>
                <a:cs typeface="Arial" charset="0"/>
              </a:rPr>
              <a:t>facilitates building </a:t>
            </a:r>
            <a:r>
              <a:rPr lang="en-US" sz="1200" b="0" i="0" u="none" strike="noStrike" kern="1200" baseline="0" dirty="0" smtClean="0">
                <a:solidFill>
                  <a:schemeClr val="tx1"/>
                </a:solidFill>
                <a:latin typeface="+mn-lt"/>
                <a:ea typeface="+mn-ea"/>
                <a:cs typeface="Arial" charset="0"/>
              </a:rPr>
              <a:t>social relations among its users. Social networking media are the websites or access channels, such as Facebook, Twitter, LinkedIn, and YouTube, to which millions of consumers go for information and discussions before making their purchase decisions.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Viral marketing is a form marketing that relies on social networking and the Internet to spread information like a “virus” from person to person. The marketing purpose  pay be to increase brand awareness, to promote new product ideas, or to foster excitement for stimulating sales.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Marketers, including such giants as Bank of America, McDonald’s, eBay, and Cisco, are using corporate blogs increasingly for public relations, branding, and otherwise spreading messages that stimulate chat about products to target </a:t>
            </a:r>
            <a:r>
              <a:rPr lang="en-US" sz="1200" b="0" i="0" u="none" strike="noStrike" kern="1200" baseline="0" dirty="0" smtClean="0">
                <a:solidFill>
                  <a:schemeClr val="tx1"/>
                </a:solidFill>
                <a:latin typeface="+mn-lt"/>
                <a:ea typeface="+mn-ea"/>
                <a:cs typeface="Arial" charset="0"/>
              </a:rPr>
              <a:t>markets.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Marketing internationally means mounting a strategy to support global business operations. Foreign customers differ from domestic buyers in language, customs, business practices, and consumer behavior. If they go global, marketers must reconsider each element of the marketing mix: product, pricing, place, and promotion.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Many of today’s largest firms were yesterday’s small businesses. Behind </a:t>
            </a:r>
            <a:r>
              <a:rPr lang="en-US" sz="1200" b="0" i="0" u="none" strike="noStrike" kern="1200" baseline="0" smtClean="0">
                <a:solidFill>
                  <a:schemeClr val="tx1"/>
                </a:solidFill>
                <a:latin typeface="+mn-lt"/>
                <a:ea typeface="+mn-ea"/>
                <a:cs typeface="Arial" charset="0"/>
              </a:rPr>
              <a:t>the success of </a:t>
            </a:r>
            <a:r>
              <a:rPr lang="en-US" sz="1200" b="0" i="0" u="none" strike="noStrike" kern="1200" baseline="0" dirty="0" smtClean="0">
                <a:solidFill>
                  <a:schemeClr val="tx1"/>
                </a:solidFill>
                <a:latin typeface="+mn-lt"/>
                <a:ea typeface="+mn-ea"/>
                <a:cs typeface="Arial" charset="0"/>
              </a:rPr>
              <a:t>many small firms lies a skillful application of the marketing concept and </a:t>
            </a:r>
            <a:r>
              <a:rPr lang="en-US" sz="1200" b="0" i="0" u="none" strike="noStrike" kern="1200" baseline="0" smtClean="0">
                <a:solidFill>
                  <a:schemeClr val="tx1"/>
                </a:solidFill>
                <a:latin typeface="+mn-lt"/>
                <a:ea typeface="+mn-ea"/>
                <a:cs typeface="Arial" charset="0"/>
              </a:rPr>
              <a:t>an understanding of </a:t>
            </a:r>
            <a:r>
              <a:rPr lang="en-US" sz="1200" b="0" i="0" u="none" strike="noStrike" kern="1200" baseline="0" dirty="0" smtClean="0">
                <a:solidFill>
                  <a:schemeClr val="tx1"/>
                </a:solidFill>
                <a:latin typeface="+mn-lt"/>
                <a:ea typeface="+mn-ea"/>
                <a:cs typeface="Arial" charset="0"/>
              </a:rPr>
              <a:t>each element in the marketing mix.</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of us think of marketing as advertisements for detergents and soft drinks. Marketing, however, </a:t>
            </a:r>
            <a:r>
              <a:rPr lang="en-US" sz="1200" b="0" i="0" u="none" strike="noStrike" kern="1200" baseline="0" dirty="0" smtClean="0">
                <a:solidFill>
                  <a:schemeClr val="tx1"/>
                </a:solidFill>
                <a:latin typeface="+mn-lt"/>
                <a:ea typeface="+mn-ea"/>
                <a:cs typeface="Arial" charset="0"/>
              </a:rPr>
              <a:t>encompasses </a:t>
            </a:r>
            <a:r>
              <a:rPr lang="en-US" sz="1200" b="0" i="0" u="none" strike="noStrike" kern="1200" baseline="0" dirty="0" smtClean="0">
                <a:solidFill>
                  <a:schemeClr val="tx1"/>
                </a:solidFill>
                <a:latin typeface="+mn-lt"/>
                <a:ea typeface="+mn-ea"/>
                <a:cs typeface="Arial" charset="0"/>
              </a:rPr>
              <a:t>a much wider range of activities. The American </a:t>
            </a:r>
            <a:r>
              <a:rPr lang="en-US" sz="1200" b="0" i="0" u="none" strike="noStrike" kern="1200" baseline="0" dirty="0" smtClean="0">
                <a:solidFill>
                  <a:schemeClr val="tx1"/>
                </a:solidFill>
                <a:latin typeface="+mn-lt"/>
                <a:ea typeface="+mn-ea"/>
                <a:cs typeface="Arial" charset="0"/>
              </a:rPr>
              <a:t>Marketing </a:t>
            </a:r>
            <a:r>
              <a:rPr lang="en-US" sz="1200" b="0" i="0" u="none" strike="noStrike" kern="1200" baseline="0" dirty="0" smtClean="0">
                <a:solidFill>
                  <a:schemeClr val="tx1"/>
                </a:solidFill>
                <a:latin typeface="+mn-lt"/>
                <a:ea typeface="+mn-ea"/>
                <a:cs typeface="Arial" charset="0"/>
              </a:rPr>
              <a:t>Association defines marketing as “activities, a set of institutions, and processes for creating, communicating, delivering, and exchanging offerings that have value for customers, clients, partners, and society at large.</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value of a product compares its benefits with its costs. Benefits include not only the functions of the product, but also the emotional satisfaction associated with owning, experiencing, or possessing it. But every product has costs, including sales price, the expenditure of the buyer’s time, and even the emotional costs of making a purchase decision. A satisfied customer perceives the benefits derived from the purchase to be greater than its costs.</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To satisfy customers, a company may: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Develop an entirely new product that performs better (provides greater performance benefits) than existing </a:t>
            </a:r>
            <a:r>
              <a:rPr lang="en-US" sz="1200" b="0" i="0" u="none" strike="noStrike" kern="1200" baseline="0" dirty="0" smtClean="0">
                <a:solidFill>
                  <a:schemeClr val="tx1"/>
                </a:solidFill>
                <a:latin typeface="+mn-lt"/>
                <a:ea typeface="+mn-ea"/>
                <a:cs typeface="Arial" charset="0"/>
              </a:rPr>
              <a:t>products.</a:t>
            </a:r>
            <a:endParaRPr lang="en-US" sz="1200" b="0" i="0" u="none" strike="noStrike" kern="1200" baseline="0" dirty="0" smtClean="0">
              <a:solidFill>
                <a:schemeClr val="tx1"/>
              </a:solidFill>
              <a:latin typeface="+mn-lt"/>
              <a:ea typeface="+mn-ea"/>
              <a:cs typeface="Arial" charset="0"/>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Keep a store open longer hours during a busy season (adding the benefit of greater shopping convenience);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Offer price reductions (the benefit of lower costs);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Arial" charset="0"/>
              </a:rPr>
              <a:t>Offer information that explains how a product can be used in new ways (the benefit of new uses at no added cost).</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 </a:t>
            </a:r>
            <a:r>
              <a:rPr lang="en-US" altLang="en-US" i="1" dirty="0" smtClean="0"/>
              <a:t>Form utility. </a:t>
            </a:r>
            <a:r>
              <a:rPr lang="en-US" altLang="en-US" dirty="0" smtClean="0"/>
              <a:t>Marketing has a voice in designing products with features that customers want.</a:t>
            </a:r>
          </a:p>
          <a:p>
            <a:r>
              <a:rPr lang="en-US" altLang="en-US" dirty="0" smtClean="0"/>
              <a:t>• </a:t>
            </a:r>
            <a:r>
              <a:rPr lang="en-US" altLang="en-US" i="1" dirty="0" smtClean="0"/>
              <a:t>Time utility. </a:t>
            </a:r>
            <a:r>
              <a:rPr lang="en-US" altLang="en-US" dirty="0" smtClean="0"/>
              <a:t>Marketing creates a time utility by providing products when customers will want them.</a:t>
            </a:r>
          </a:p>
          <a:p>
            <a:r>
              <a:rPr lang="en-US" altLang="en-US" dirty="0" smtClean="0"/>
              <a:t>• </a:t>
            </a:r>
            <a:r>
              <a:rPr lang="en-US" altLang="en-US" i="1" dirty="0" smtClean="0"/>
              <a:t>Place utility. </a:t>
            </a:r>
            <a:r>
              <a:rPr lang="en-US" altLang="en-US" dirty="0" smtClean="0"/>
              <a:t>Marketing creates a place utility by providing products where customers will want them.</a:t>
            </a:r>
          </a:p>
          <a:p>
            <a:r>
              <a:rPr lang="en-US" altLang="en-US" dirty="0" smtClean="0"/>
              <a:t>• </a:t>
            </a:r>
            <a:r>
              <a:rPr lang="en-US" altLang="en-US" i="1" dirty="0" smtClean="0"/>
              <a:t>Possession utility. </a:t>
            </a:r>
            <a:r>
              <a:rPr lang="en-US" altLang="en-US" dirty="0" smtClean="0"/>
              <a:t>Marketing creates a possession utility by transferring product ownership to customers by setting selling prices, </a:t>
            </a:r>
          </a:p>
          <a:p>
            <a:r>
              <a:rPr lang="en-US" altLang="en-US" dirty="0" smtClean="0"/>
              <a:t>setting terms for customer credit payments, if needed, and providing ownership documents.</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a department store, an employee may ask if you’d like to try a new cologne. A pharmaceutical company proclaims the virtues of its new cold medicine. </a:t>
            </a:r>
            <a:r>
              <a:rPr lang="en-US" sz="1200" b="0" i="0" u="none" strike="noStrike" kern="1200" baseline="0" dirty="0" smtClean="0">
                <a:solidFill>
                  <a:schemeClr val="tx1"/>
                </a:solidFill>
                <a:latin typeface="+mn-lt"/>
                <a:ea typeface="+mn-ea"/>
                <a:cs typeface="Arial" charset="0"/>
              </a:rPr>
              <a:t>Your local </a:t>
            </a:r>
            <a:r>
              <a:rPr lang="en-US" sz="1200" b="0" i="0" u="none" strike="noStrike" kern="1200" baseline="0" dirty="0" smtClean="0">
                <a:solidFill>
                  <a:schemeClr val="tx1"/>
                </a:solidFill>
                <a:latin typeface="+mn-lt"/>
                <a:ea typeface="+mn-ea"/>
                <a:cs typeface="Arial" charset="0"/>
              </a:rPr>
              <a:t>auto dealer offers an economy car at an economy price. These products are all consumer goods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tangible goods that you, the consumer, may buy for personal use</a:t>
            </a:r>
            <a:r>
              <a:rPr lang="en-US" sz="1200" b="0" i="0" u="none" strike="noStrike" kern="1200" baseline="0" dirty="0" smtClean="0">
                <a:solidFill>
                  <a:schemeClr val="tx1"/>
                </a:solidFill>
                <a:latin typeface="+mn-lt"/>
                <a:ea typeface="+mn-ea"/>
                <a:cs typeface="Arial" charset="0"/>
              </a:rPr>
              <a:t>.</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Firms that sell goods to consumers for personal consumption are engaged in consumer marketing, also known as business-to-consumer (B2C) marketing</a:t>
            </a:r>
            <a:r>
              <a:rPr lang="en-US" sz="1200" b="0" i="0" u="none" strike="noStrike" kern="1200" baseline="0" dirty="0" smtClean="0">
                <a:solidFill>
                  <a:schemeClr val="tx1"/>
                </a:solidFill>
                <a:latin typeface="+mn-lt"/>
                <a:ea typeface="+mn-ea"/>
                <a:cs typeface="Arial" charset="0"/>
              </a:rPr>
              <a:t>. Marketing </a:t>
            </a:r>
            <a:r>
              <a:rPr lang="en-US" sz="1200" b="0" i="0" u="none" strike="noStrike" kern="1200" baseline="0" dirty="0" smtClean="0">
                <a:solidFill>
                  <a:schemeClr val="tx1"/>
                </a:solidFill>
                <a:latin typeface="+mn-lt"/>
                <a:ea typeface="+mn-ea"/>
                <a:cs typeface="Arial" charset="0"/>
              </a:rPr>
              <a:t>also applies to industrial goods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physical items used by companies to produce other products. Surgical instruments and bulldozers are industrial goods</a:t>
            </a:r>
            <a:r>
              <a:rPr lang="en-US" sz="1200" b="0" i="0" u="none" strike="noStrike" kern="1200" baseline="0" dirty="0" smtClean="0">
                <a:solidFill>
                  <a:schemeClr val="tx1"/>
                </a:solidFill>
                <a:latin typeface="+mn-lt"/>
                <a:ea typeface="+mn-ea"/>
                <a:cs typeface="Arial" charset="0"/>
              </a:rPr>
              <a:t>, as </a:t>
            </a:r>
            <a:r>
              <a:rPr lang="en-US" sz="1200" b="0" i="0" u="none" strike="noStrike" kern="1200" baseline="0" dirty="0" smtClean="0">
                <a:solidFill>
                  <a:schemeClr val="tx1"/>
                </a:solidFill>
                <a:latin typeface="+mn-lt"/>
                <a:ea typeface="+mn-ea"/>
                <a:cs typeface="Arial" charset="0"/>
              </a:rPr>
              <a:t>are components and raw materials such as integrated circuits, steel, coffee beans, and plastic. Firms that sell goods to other companies are engaged in industrial marketing, also known as business-to-business (B2B) marketing.</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But marketing techniques are also applied to services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products with intangible (nonphysical) features, such as professional advice, timely information for decisions, or arrangements for a vacation. Service marketing, the application of marketing for services, continues to be a major growth area in the United States</a:t>
            </a:r>
            <a:r>
              <a:rPr lang="en-US" sz="1200" b="0" i="0" u="none" strike="noStrike" kern="1200" baseline="0" dirty="0" smtClean="0">
                <a:solidFill>
                  <a:schemeClr val="tx1"/>
                </a:solidFill>
                <a:latin typeface="+mn-lt"/>
                <a:ea typeface="+mn-ea"/>
                <a:cs typeface="Arial" charset="0"/>
              </a:rPr>
              <a:t>.</a:t>
            </a:r>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11-</a:t>
            </a:r>
            <a:fld id="{D7E078EF-7339-4393-BEC6-515371D96D05}"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dirty="0"/>
              <a:t>Marketing Processes</a:t>
            </a:r>
            <a:br>
              <a:rPr lang="en-US" sz="4000" dirty="0"/>
            </a:br>
            <a:r>
              <a:rPr lang="en-US" sz="4000" dirty="0"/>
              <a:t>and Consumer</a:t>
            </a:r>
            <a:br>
              <a:rPr lang="en-US" sz="4000" dirty="0"/>
            </a:br>
            <a:r>
              <a:rPr lang="en-US" sz="4000" dirty="0"/>
              <a:t>Behavior</a:t>
            </a:r>
          </a:p>
        </p:txBody>
      </p:sp>
      <p:sp>
        <p:nvSpPr>
          <p:cNvPr id="2" name="TextBox 1"/>
          <p:cNvSpPr txBox="1"/>
          <p:nvPr/>
        </p:nvSpPr>
        <p:spPr>
          <a:xfrm>
            <a:off x="6858000" y="4840069"/>
            <a:ext cx="672172" cy="646331"/>
          </a:xfrm>
          <a:prstGeom prst="rect">
            <a:avLst/>
          </a:prstGeom>
          <a:noFill/>
        </p:spPr>
        <p:txBody>
          <a:bodyPr wrap="none" rtlCol="0">
            <a:spAutoFit/>
          </a:bodyPr>
          <a:lstStyle/>
          <a:p>
            <a:r>
              <a:rPr lang="en-US" sz="3600" b="1" dirty="0" smtClean="0">
                <a:solidFill>
                  <a:srgbClr val="CC0000"/>
                </a:solidFill>
              </a:rPr>
              <a:t>11</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Relationship Marketing and Customer Relationship Management</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800" b="1" dirty="0"/>
              <a:t>Relationship Marketing </a:t>
            </a:r>
          </a:p>
          <a:p>
            <a:pPr lvl="1">
              <a:defRPr/>
            </a:pPr>
            <a:r>
              <a:rPr lang="en-US" sz="2400" dirty="0"/>
              <a:t>marketing strategy that emphasizes building lasting relationships with customers and suppliers</a:t>
            </a:r>
          </a:p>
          <a:p>
            <a:pPr>
              <a:defRPr/>
            </a:pPr>
            <a:r>
              <a:rPr lang="en-US" sz="2800" b="1" dirty="0"/>
              <a:t>Customer Relationship Management (CRM)</a:t>
            </a:r>
          </a:p>
          <a:p>
            <a:pPr lvl="1">
              <a:defRPr/>
            </a:pPr>
            <a:r>
              <a:rPr lang="en-US" sz="2400" dirty="0" smtClean="0"/>
              <a:t>organized methods that a firm uses to build better information connections with clients, so that stronger company-client relationships are developed</a:t>
            </a:r>
          </a:p>
          <a:p>
            <a:r>
              <a:rPr lang="en-US" sz="2800" b="1" dirty="0"/>
              <a:t>Data </a:t>
            </a:r>
            <a:r>
              <a:rPr lang="en-US" sz="2800" b="1" dirty="0" smtClean="0"/>
              <a:t>Warehousing</a:t>
            </a:r>
          </a:p>
          <a:p>
            <a:pPr lvl="1"/>
            <a:r>
              <a:rPr lang="en-US" sz="2400" dirty="0"/>
              <a:t> the </a:t>
            </a:r>
            <a:r>
              <a:rPr lang="en-US" sz="2400" dirty="0" smtClean="0"/>
              <a:t>collection, storage</a:t>
            </a:r>
            <a:r>
              <a:rPr lang="en-US" sz="2400" dirty="0"/>
              <a:t>, and retrieval of data in </a:t>
            </a:r>
            <a:r>
              <a:rPr lang="en-US" sz="2400" dirty="0" smtClean="0"/>
              <a:t>electronic files</a:t>
            </a:r>
            <a:endParaRPr lang="en-US" sz="2400" dirty="0"/>
          </a:p>
          <a:p>
            <a:pPr marL="0" indent="0">
              <a:buNone/>
            </a:pPr>
            <a:endParaRPr lang="en-US" sz="2800" b="1" dirty="0"/>
          </a:p>
        </p:txBody>
      </p:sp>
    </p:spTree>
    <p:extLst>
      <p:ext uri="{BB962C8B-B14F-4D97-AF65-F5344CB8AC3E}">
        <p14:creationId xmlns:p14="http://schemas.microsoft.com/office/powerpoint/2010/main" val="2867167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External Marketing Environment</a:t>
            </a:r>
            <a:endParaRPr lang="en-US" sz="28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81112"/>
            <a:ext cx="5676900" cy="4967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8791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Marketing Environment</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Political-Legal Environment </a:t>
            </a:r>
            <a:endParaRPr lang="en-US" b="1" dirty="0" smtClean="0"/>
          </a:p>
          <a:p>
            <a:pPr lvl="1"/>
            <a:r>
              <a:rPr lang="en-US" dirty="0" smtClean="0"/>
              <a:t>the relationship </a:t>
            </a:r>
            <a:r>
              <a:rPr lang="en-US" dirty="0"/>
              <a:t>between business </a:t>
            </a:r>
            <a:r>
              <a:rPr lang="en-US" dirty="0" smtClean="0"/>
              <a:t>and government</a:t>
            </a:r>
            <a:r>
              <a:rPr lang="en-US" dirty="0"/>
              <a:t>, usually in the form </a:t>
            </a:r>
            <a:r>
              <a:rPr lang="en-US" dirty="0" smtClean="0"/>
              <a:t>of government </a:t>
            </a:r>
            <a:r>
              <a:rPr lang="en-US" dirty="0"/>
              <a:t>regulation of </a:t>
            </a:r>
            <a:r>
              <a:rPr lang="en-US" dirty="0" smtClean="0"/>
              <a:t>business</a:t>
            </a:r>
          </a:p>
          <a:p>
            <a:r>
              <a:rPr lang="en-US" b="1" dirty="0"/>
              <a:t>Sociocultural Environment </a:t>
            </a:r>
            <a:endParaRPr lang="en-US" b="1" dirty="0" smtClean="0"/>
          </a:p>
          <a:p>
            <a:pPr lvl="1"/>
            <a:r>
              <a:rPr lang="en-US" dirty="0" smtClean="0"/>
              <a:t>the </a:t>
            </a:r>
            <a:r>
              <a:rPr lang="en-US" dirty="0"/>
              <a:t>customs</a:t>
            </a:r>
            <a:r>
              <a:rPr lang="en-US" dirty="0" smtClean="0"/>
              <a:t>, mores</a:t>
            </a:r>
            <a:r>
              <a:rPr lang="en-US" dirty="0"/>
              <a:t>, values, and </a:t>
            </a:r>
            <a:r>
              <a:rPr lang="en-US" dirty="0" smtClean="0"/>
              <a:t>demographic characteristics </a:t>
            </a:r>
            <a:r>
              <a:rPr lang="en-US" dirty="0"/>
              <a:t>of the society in </a:t>
            </a:r>
            <a:r>
              <a:rPr lang="en-US" dirty="0" smtClean="0"/>
              <a:t>which an </a:t>
            </a:r>
            <a:r>
              <a:rPr lang="en-US" dirty="0"/>
              <a:t>organization functions</a:t>
            </a:r>
            <a:endParaRPr lang="en-US" b="1" dirty="0"/>
          </a:p>
        </p:txBody>
      </p:sp>
    </p:spTree>
    <p:extLst>
      <p:ext uri="{BB962C8B-B14F-4D97-AF65-F5344CB8AC3E}">
        <p14:creationId xmlns:p14="http://schemas.microsoft.com/office/powerpoint/2010/main" val="3002385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The Marketing </a:t>
            </a:r>
            <a:r>
              <a:rPr lang="en-US" sz="2800" i="1" dirty="0" smtClean="0"/>
              <a:t>Environment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Technological Environment </a:t>
            </a:r>
            <a:endParaRPr lang="en-US" b="1" dirty="0" smtClean="0"/>
          </a:p>
          <a:p>
            <a:pPr lvl="1"/>
            <a:r>
              <a:rPr lang="en-US" dirty="0" smtClean="0"/>
              <a:t>all the ways </a:t>
            </a:r>
            <a:r>
              <a:rPr lang="en-US" dirty="0"/>
              <a:t>by which firms create value </a:t>
            </a:r>
            <a:r>
              <a:rPr lang="en-US" dirty="0" smtClean="0"/>
              <a:t>for their constituents</a:t>
            </a:r>
          </a:p>
          <a:p>
            <a:r>
              <a:rPr lang="en-US" b="1" dirty="0"/>
              <a:t>Economic Environment </a:t>
            </a:r>
            <a:endParaRPr lang="en-US" b="1" dirty="0" smtClean="0"/>
          </a:p>
          <a:p>
            <a:pPr lvl="1"/>
            <a:r>
              <a:rPr lang="en-US" dirty="0" smtClean="0"/>
              <a:t>relevant conditions </a:t>
            </a:r>
            <a:r>
              <a:rPr lang="en-US" dirty="0"/>
              <a:t>that exist in the </a:t>
            </a:r>
            <a:r>
              <a:rPr lang="en-US" dirty="0" smtClean="0"/>
              <a:t>economic system </a:t>
            </a:r>
            <a:r>
              <a:rPr lang="en-US" dirty="0"/>
              <a:t>in which a company operates</a:t>
            </a:r>
            <a:endParaRPr lang="en-US" b="1" dirty="0"/>
          </a:p>
        </p:txBody>
      </p:sp>
    </p:spTree>
    <p:extLst>
      <p:ext uri="{BB962C8B-B14F-4D97-AF65-F5344CB8AC3E}">
        <p14:creationId xmlns:p14="http://schemas.microsoft.com/office/powerpoint/2010/main" val="237476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Competitive Environment</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Substitute Product </a:t>
            </a:r>
            <a:endParaRPr lang="en-US" b="1" dirty="0" smtClean="0"/>
          </a:p>
          <a:p>
            <a:pPr lvl="1"/>
            <a:r>
              <a:rPr lang="en-US" dirty="0" smtClean="0"/>
              <a:t>product </a:t>
            </a:r>
            <a:r>
              <a:rPr lang="en-US" dirty="0"/>
              <a:t>that </a:t>
            </a:r>
            <a:r>
              <a:rPr lang="en-US" dirty="0" smtClean="0"/>
              <a:t>is dissimilar </a:t>
            </a:r>
            <a:r>
              <a:rPr lang="en-US" dirty="0"/>
              <a:t>from those of </a:t>
            </a:r>
            <a:r>
              <a:rPr lang="en-US" dirty="0" smtClean="0"/>
              <a:t>competitors, but </a:t>
            </a:r>
            <a:r>
              <a:rPr lang="en-US" dirty="0"/>
              <a:t>that can fulfill the same need</a:t>
            </a:r>
          </a:p>
          <a:p>
            <a:r>
              <a:rPr lang="en-US" b="1" dirty="0"/>
              <a:t>Brand Competition </a:t>
            </a:r>
            <a:endParaRPr lang="en-US" b="1" dirty="0" smtClean="0"/>
          </a:p>
          <a:p>
            <a:pPr lvl="1"/>
            <a:r>
              <a:rPr lang="en-US" dirty="0" smtClean="0"/>
              <a:t>competitive marketing that </a:t>
            </a:r>
            <a:r>
              <a:rPr lang="en-US" dirty="0"/>
              <a:t>appeals to </a:t>
            </a:r>
            <a:r>
              <a:rPr lang="en-US" dirty="0" smtClean="0"/>
              <a:t>consumer perceptions </a:t>
            </a:r>
            <a:r>
              <a:rPr lang="en-US" dirty="0"/>
              <a:t>of benefits of </a:t>
            </a:r>
            <a:r>
              <a:rPr lang="en-US" dirty="0" smtClean="0"/>
              <a:t>products offered by </a:t>
            </a:r>
            <a:r>
              <a:rPr lang="en-US" dirty="0"/>
              <a:t>particular companies</a:t>
            </a:r>
          </a:p>
          <a:p>
            <a:r>
              <a:rPr lang="en-US" b="1" dirty="0"/>
              <a:t>International Competition </a:t>
            </a:r>
            <a:endParaRPr lang="en-US" b="1" dirty="0" smtClean="0"/>
          </a:p>
          <a:p>
            <a:pPr lvl="1"/>
            <a:r>
              <a:rPr lang="en-US" dirty="0" smtClean="0"/>
              <a:t>competitive marketing </a:t>
            </a:r>
            <a:r>
              <a:rPr lang="en-US" dirty="0"/>
              <a:t>of domestic </a:t>
            </a:r>
            <a:r>
              <a:rPr lang="en-US" dirty="0" smtClean="0"/>
              <a:t>products against </a:t>
            </a:r>
            <a:r>
              <a:rPr lang="en-US" dirty="0"/>
              <a:t>foreign products</a:t>
            </a:r>
            <a:endParaRPr lang="en-US" altLang="en-US" dirty="0"/>
          </a:p>
          <a:p>
            <a:pPr marL="0" indent="0">
              <a:buNone/>
            </a:pPr>
            <a:endParaRPr lang="en-US" b="1" dirty="0"/>
          </a:p>
        </p:txBody>
      </p:sp>
    </p:spTree>
    <p:extLst>
      <p:ext uri="{BB962C8B-B14F-4D97-AF65-F5344CB8AC3E}">
        <p14:creationId xmlns:p14="http://schemas.microsoft.com/office/powerpoint/2010/main" val="1038319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Strategy: The Marketing Mix</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Marketing Plan </a:t>
            </a:r>
          </a:p>
          <a:p>
            <a:pPr lvl="1">
              <a:defRPr/>
            </a:pPr>
            <a:r>
              <a:rPr lang="en-US" dirty="0"/>
              <a:t>detailed strategy for focusing marketing efforts on consumers’ needs and wants</a:t>
            </a:r>
          </a:p>
          <a:p>
            <a:r>
              <a:rPr lang="en-US" b="1" dirty="0" smtClean="0"/>
              <a:t>Marketing </a:t>
            </a:r>
            <a:r>
              <a:rPr lang="en-US" b="1" dirty="0"/>
              <a:t>Objectives </a:t>
            </a:r>
            <a:endParaRPr lang="en-US" b="1" i="1" dirty="0" smtClean="0"/>
          </a:p>
          <a:p>
            <a:pPr lvl="1"/>
            <a:r>
              <a:rPr lang="en-US" dirty="0"/>
              <a:t>t</a:t>
            </a:r>
            <a:r>
              <a:rPr lang="en-US" dirty="0" smtClean="0"/>
              <a:t>he things marketing </a:t>
            </a:r>
            <a:r>
              <a:rPr lang="en-US" dirty="0"/>
              <a:t>intends to accomplish in </a:t>
            </a:r>
            <a:r>
              <a:rPr lang="en-US" dirty="0" smtClean="0"/>
              <a:t>its marketing plan</a:t>
            </a:r>
          </a:p>
          <a:p>
            <a:r>
              <a:rPr lang="en-US" b="1" dirty="0"/>
              <a:t>Marketing Manager </a:t>
            </a:r>
            <a:endParaRPr lang="en-US" b="1" dirty="0" smtClean="0"/>
          </a:p>
          <a:p>
            <a:pPr lvl="1"/>
            <a:r>
              <a:rPr lang="en-US" dirty="0" smtClean="0"/>
              <a:t>manager who plans </a:t>
            </a:r>
            <a:r>
              <a:rPr lang="en-US" dirty="0"/>
              <a:t>and implements the </a:t>
            </a:r>
            <a:r>
              <a:rPr lang="en-US" dirty="0" smtClean="0"/>
              <a:t>marketing activities </a:t>
            </a:r>
            <a:r>
              <a:rPr lang="en-US" dirty="0"/>
              <a:t>that result in the transfer </a:t>
            </a:r>
            <a:r>
              <a:rPr lang="en-US" dirty="0" smtClean="0"/>
              <a:t>of products </a:t>
            </a:r>
            <a:r>
              <a:rPr lang="en-US" dirty="0"/>
              <a:t>from producer to consumer</a:t>
            </a:r>
            <a:endParaRPr lang="en-US" dirty="0" smtClean="0"/>
          </a:p>
          <a:p>
            <a:endParaRPr lang="en-US" dirty="0" smtClean="0"/>
          </a:p>
          <a:p>
            <a:pPr marL="0" indent="0">
              <a:buNone/>
            </a:pPr>
            <a:endParaRPr lang="en-US" b="1" dirty="0"/>
          </a:p>
        </p:txBody>
      </p:sp>
    </p:spTree>
    <p:extLst>
      <p:ext uri="{BB962C8B-B14F-4D97-AF65-F5344CB8AC3E}">
        <p14:creationId xmlns:p14="http://schemas.microsoft.com/office/powerpoint/2010/main" val="4026810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575" y="1212850"/>
            <a:ext cx="5276850" cy="5035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dirty="0"/>
              <a:t>Components of the Marketing Plan</a:t>
            </a:r>
            <a:endParaRPr lang="en-US" sz="2800" dirty="0" smtClean="0">
              <a:latin typeface="Calibri" pitchFamily="34" charset="0"/>
            </a:endParaRPr>
          </a:p>
        </p:txBody>
      </p:sp>
    </p:spTree>
    <p:extLst>
      <p:ext uri="{BB962C8B-B14F-4D97-AF65-F5344CB8AC3E}">
        <p14:creationId xmlns:p14="http://schemas.microsoft.com/office/powerpoint/2010/main" val="815280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Strategy: The Marketing Mix</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t>Product </a:t>
            </a:r>
            <a:endParaRPr lang="en-US" b="1" dirty="0"/>
          </a:p>
          <a:p>
            <a:pPr lvl="1">
              <a:defRPr/>
            </a:pPr>
            <a:r>
              <a:rPr lang="en-US" dirty="0"/>
              <a:t>good, service, or idea that is marketed to fill consumers’ needs and wants</a:t>
            </a:r>
          </a:p>
          <a:p>
            <a:pPr>
              <a:defRPr/>
            </a:pPr>
            <a:r>
              <a:rPr lang="en-US" b="1" dirty="0"/>
              <a:t>Product Differentiation </a:t>
            </a:r>
          </a:p>
          <a:p>
            <a:pPr lvl="1">
              <a:defRPr/>
            </a:pPr>
            <a:r>
              <a:rPr lang="en-US" dirty="0"/>
              <a:t>creation of a product feature or product image that differs enough from existing products to attract customers</a:t>
            </a:r>
          </a:p>
          <a:p>
            <a:pPr marL="0" indent="0">
              <a:buNone/>
            </a:pPr>
            <a:endParaRPr lang="en-US" b="1" dirty="0"/>
          </a:p>
        </p:txBody>
      </p:sp>
    </p:spTree>
    <p:extLst>
      <p:ext uri="{BB962C8B-B14F-4D97-AF65-F5344CB8AC3E}">
        <p14:creationId xmlns:p14="http://schemas.microsoft.com/office/powerpoint/2010/main" val="1724931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Strategy: The Marketing </a:t>
            </a:r>
            <a:r>
              <a:rPr lang="en-US" sz="2800" i="1" dirty="0" smtClean="0"/>
              <a:t>Mix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Pricing</a:t>
            </a:r>
            <a:r>
              <a:rPr lang="en-US" b="1" dirty="0"/>
              <a:t> </a:t>
            </a:r>
          </a:p>
          <a:p>
            <a:pPr lvl="1">
              <a:defRPr/>
            </a:pPr>
            <a:r>
              <a:rPr lang="en-US" sz="2700" dirty="0"/>
              <a:t>process of determining the best price at which to sell a product</a:t>
            </a:r>
          </a:p>
          <a:p>
            <a:pPr>
              <a:defRPr/>
            </a:pPr>
            <a:r>
              <a:rPr lang="en-US" sz="3000" b="1" dirty="0"/>
              <a:t>Place (Distribution) </a:t>
            </a:r>
          </a:p>
          <a:p>
            <a:pPr lvl="1">
              <a:defRPr/>
            </a:pPr>
            <a:r>
              <a:rPr lang="en-US" sz="2700" dirty="0"/>
              <a:t>part of the marketing mix concerned with getting products from producers to consumers</a:t>
            </a:r>
          </a:p>
          <a:p>
            <a:pPr>
              <a:defRPr/>
            </a:pPr>
            <a:r>
              <a:rPr lang="en-US" sz="3000" b="1" dirty="0"/>
              <a:t>Promotion </a:t>
            </a:r>
          </a:p>
          <a:p>
            <a:pPr lvl="1">
              <a:defRPr/>
            </a:pPr>
            <a:r>
              <a:rPr lang="en-US" sz="2700" dirty="0"/>
              <a:t>aspect of the marketing mix concerned with the most effective techniques for communicating information about products</a:t>
            </a:r>
          </a:p>
          <a:p>
            <a:pPr marL="0" indent="0">
              <a:buNone/>
            </a:pPr>
            <a:endParaRPr lang="en-US" b="1" dirty="0"/>
          </a:p>
        </p:txBody>
      </p:sp>
    </p:spTree>
    <p:extLst>
      <p:ext uri="{BB962C8B-B14F-4D97-AF65-F5344CB8AC3E}">
        <p14:creationId xmlns:p14="http://schemas.microsoft.com/office/powerpoint/2010/main" val="1519412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Promotion</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sz="3600" b="1" dirty="0" smtClean="0"/>
              <a:t>Advertising</a:t>
            </a:r>
          </a:p>
          <a:p>
            <a:pPr lvl="1"/>
            <a:r>
              <a:rPr lang="en-US" sz="3200" dirty="0" smtClean="0"/>
              <a:t>any </a:t>
            </a:r>
            <a:r>
              <a:rPr lang="en-US" sz="3200" dirty="0"/>
              <a:t>form of paid </a:t>
            </a:r>
            <a:r>
              <a:rPr lang="en-US" sz="3200" dirty="0" smtClean="0"/>
              <a:t>non-personal </a:t>
            </a:r>
            <a:r>
              <a:rPr lang="en-US" sz="3200" dirty="0" smtClean="0"/>
              <a:t>communication </a:t>
            </a:r>
            <a:r>
              <a:rPr lang="en-US" sz="3200" dirty="0"/>
              <a:t>used by </a:t>
            </a:r>
            <a:r>
              <a:rPr lang="en-US" sz="3200" dirty="0" smtClean="0"/>
              <a:t>an identified </a:t>
            </a:r>
            <a:r>
              <a:rPr lang="en-US" sz="3200" dirty="0"/>
              <a:t>sponsor to persuade or </a:t>
            </a:r>
            <a:r>
              <a:rPr lang="en-US" sz="3200" dirty="0" smtClean="0"/>
              <a:t>inform potential </a:t>
            </a:r>
            <a:r>
              <a:rPr lang="en-US" sz="3200" dirty="0"/>
              <a:t>buyers about a product</a:t>
            </a:r>
          </a:p>
          <a:p>
            <a:r>
              <a:rPr lang="en-US" sz="3600" b="1" dirty="0"/>
              <a:t>Personal Selling </a:t>
            </a:r>
            <a:endParaRPr lang="en-US" sz="3600" b="1" dirty="0" smtClean="0"/>
          </a:p>
          <a:p>
            <a:pPr lvl="1"/>
            <a:r>
              <a:rPr lang="en-US" sz="3200" dirty="0" smtClean="0"/>
              <a:t>person-to person sales</a:t>
            </a:r>
            <a:endParaRPr lang="en-US" sz="3200" dirty="0"/>
          </a:p>
        </p:txBody>
      </p:sp>
    </p:spTree>
    <p:extLst>
      <p:ext uri="{BB962C8B-B14F-4D97-AF65-F5344CB8AC3E}">
        <p14:creationId xmlns:p14="http://schemas.microsoft.com/office/powerpoint/2010/main" val="419376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p:txBody>
          <a:bodyPr/>
          <a:lstStyle/>
          <a:p>
            <a:r>
              <a:rPr lang="en-US" dirty="0" smtClean="0">
                <a:latin typeface="Calibri" pitchFamily="34" charset="0"/>
              </a:rPr>
              <a:t>Introduction</a:t>
            </a:r>
          </a:p>
        </p:txBody>
      </p:sp>
      <p:sp>
        <p:nvSpPr>
          <p:cNvPr id="158723" name="Rectangle 3"/>
          <p:cNvSpPr>
            <a:spLocks noGrp="1"/>
          </p:cNvSpPr>
          <p:nvPr>
            <p:ph type="body" idx="4294967295"/>
          </p:nvPr>
        </p:nvSpPr>
        <p:spPr>
          <a:xfrm>
            <a:off x="457200" y="1295400"/>
            <a:ext cx="8229600" cy="4830763"/>
          </a:xfrm>
        </p:spPr>
        <p:txBody>
          <a:bodyPr/>
          <a:lstStyle/>
          <a:p>
            <a:pPr>
              <a:defRPr/>
            </a:pPr>
            <a:r>
              <a:rPr lang="en-US" sz="2800" b="1" dirty="0"/>
              <a:t>In this </a:t>
            </a:r>
            <a:r>
              <a:rPr lang="en-US" sz="2800" b="1" dirty="0" smtClean="0"/>
              <a:t>chapter we</a:t>
            </a:r>
          </a:p>
          <a:p>
            <a:pPr lvl="1"/>
            <a:r>
              <a:rPr lang="en-US" dirty="0"/>
              <a:t>d</a:t>
            </a:r>
            <a:r>
              <a:rPr lang="en-US" dirty="0" smtClean="0"/>
              <a:t>iscuss  these marketing basics like the </a:t>
            </a:r>
            <a:r>
              <a:rPr lang="en-US" dirty="0"/>
              <a:t>marketing plan </a:t>
            </a:r>
            <a:r>
              <a:rPr lang="en-US" dirty="0" smtClean="0"/>
              <a:t>and components </a:t>
            </a:r>
            <a:r>
              <a:rPr lang="en-US" dirty="0"/>
              <a:t>of the marketing mix, as well as </a:t>
            </a:r>
            <a:r>
              <a:rPr lang="en-US" dirty="0" smtClean="0"/>
              <a:t>target marketing </a:t>
            </a:r>
            <a:r>
              <a:rPr lang="en-US" dirty="0"/>
              <a:t>and market segmentation</a:t>
            </a:r>
            <a:r>
              <a:rPr lang="en-US" dirty="0" smtClean="0"/>
              <a:t>.</a:t>
            </a:r>
            <a:endParaRPr lang="en-US" dirty="0" smtClean="0"/>
          </a:p>
          <a:p>
            <a:pPr lvl="1"/>
            <a:r>
              <a:rPr lang="en-US" dirty="0" smtClean="0"/>
              <a:t>explore key </a:t>
            </a:r>
            <a:r>
              <a:rPr lang="en-US" dirty="0"/>
              <a:t>factors that influence </a:t>
            </a:r>
            <a:r>
              <a:rPr lang="en-US" dirty="0" smtClean="0"/>
              <a:t>consumer and </a:t>
            </a:r>
            <a:r>
              <a:rPr lang="en-US" dirty="0"/>
              <a:t>organizational buying processes. </a:t>
            </a:r>
            <a:endParaRPr lang="en-US" sz="8000" b="1" dirty="0" smtClean="0"/>
          </a:p>
        </p:txBody>
      </p:sp>
    </p:spTree>
    <p:extLst>
      <p:ext uri="{BB962C8B-B14F-4D97-AF65-F5344CB8AC3E}">
        <p14:creationId xmlns:p14="http://schemas.microsoft.com/office/powerpoint/2010/main" val="1258435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smtClean="0"/>
              <a:t>Promotion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Sales Promotion </a:t>
            </a:r>
          </a:p>
          <a:p>
            <a:pPr lvl="1"/>
            <a:r>
              <a:rPr lang="en-US" dirty="0"/>
              <a:t>direct inducements such as premiums, coupons, and package inserts to tempt consumers to buy </a:t>
            </a:r>
            <a:r>
              <a:rPr lang="en-US" dirty="0" smtClean="0"/>
              <a:t>products</a:t>
            </a:r>
          </a:p>
          <a:p>
            <a:r>
              <a:rPr lang="en-US" b="1" dirty="0"/>
              <a:t>Public Relations </a:t>
            </a:r>
            <a:endParaRPr lang="en-US" b="1" dirty="0" smtClean="0"/>
          </a:p>
          <a:p>
            <a:pPr lvl="1"/>
            <a:r>
              <a:rPr lang="en-US" dirty="0" smtClean="0"/>
              <a:t>communication efforts directed </a:t>
            </a:r>
            <a:r>
              <a:rPr lang="en-US" dirty="0"/>
              <a:t>at building goodwill </a:t>
            </a:r>
            <a:r>
              <a:rPr lang="en-US" dirty="0" smtClean="0"/>
              <a:t>and favorable </a:t>
            </a:r>
            <a:r>
              <a:rPr lang="en-US" dirty="0"/>
              <a:t>attitudes in the minds of </a:t>
            </a:r>
            <a:r>
              <a:rPr lang="en-US" dirty="0" smtClean="0"/>
              <a:t>the public </a:t>
            </a:r>
            <a:r>
              <a:rPr lang="en-US" dirty="0"/>
              <a:t>toward the organization and </a:t>
            </a:r>
            <a:r>
              <a:rPr lang="en-US" dirty="0" smtClean="0"/>
              <a:t>its products</a:t>
            </a:r>
            <a:endParaRPr lang="en-US" dirty="0"/>
          </a:p>
        </p:txBody>
      </p:sp>
    </p:spTree>
    <p:extLst>
      <p:ext uri="{BB962C8B-B14F-4D97-AF65-F5344CB8AC3E}">
        <p14:creationId xmlns:p14="http://schemas.microsoft.com/office/powerpoint/2010/main" val="1553741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Integrated Strategy</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Integrated Marketing Strategy </a:t>
            </a:r>
            <a:endParaRPr lang="en-US" altLang="en-US" b="1" dirty="0" smtClean="0"/>
          </a:p>
          <a:p>
            <a:pPr lvl="1">
              <a:buClr>
                <a:srgbClr val="254061"/>
              </a:buClr>
            </a:pPr>
            <a:r>
              <a:rPr lang="en-US" altLang="en-US" dirty="0" smtClean="0"/>
              <a:t>strategy </a:t>
            </a:r>
            <a:r>
              <a:rPr lang="en-US" altLang="en-US" dirty="0"/>
              <a:t>that blends together the Four Ps of marketing to ensure their compatibility with one another, as well as with the company’s non-marketing activities</a:t>
            </a:r>
          </a:p>
        </p:txBody>
      </p:sp>
    </p:spTree>
    <p:extLst>
      <p:ext uri="{BB962C8B-B14F-4D97-AF65-F5344CB8AC3E}">
        <p14:creationId xmlns:p14="http://schemas.microsoft.com/office/powerpoint/2010/main" val="41450621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Target Marketing </a:t>
            </a:r>
            <a:r>
              <a:rPr lang="en-US" sz="2800" dirty="0" smtClean="0"/>
              <a:t>and Market </a:t>
            </a:r>
            <a:r>
              <a:rPr lang="en-US" sz="2800" dirty="0"/>
              <a:t>Segmentation</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3733800" cy="4906963"/>
          </a:xfrm>
        </p:spPr>
        <p:txBody>
          <a:bodyPr/>
          <a:lstStyle/>
          <a:p>
            <a:pPr>
              <a:defRPr/>
            </a:pPr>
            <a:r>
              <a:rPr lang="en-US" b="1" dirty="0"/>
              <a:t>Target Market </a:t>
            </a:r>
          </a:p>
          <a:p>
            <a:pPr lvl="1">
              <a:defRPr/>
            </a:pPr>
            <a:r>
              <a:rPr lang="en-US" dirty="0"/>
              <a:t>group of people who have similar wants and needs and can be expected to show interest in the same products</a:t>
            </a:r>
          </a:p>
          <a:p>
            <a:pPr marL="0" indent="0">
              <a:buNone/>
            </a:pPr>
            <a:endParaRPr lang="en-US" b="1" dirty="0"/>
          </a:p>
        </p:txBody>
      </p:sp>
      <p:sp>
        <p:nvSpPr>
          <p:cNvPr id="4" name="Rectangle 3"/>
          <p:cNvSpPr txBox="1">
            <a:spLocks/>
          </p:cNvSpPr>
          <p:nvPr/>
        </p:nvSpPr>
        <p:spPr bwMode="auto">
          <a:xfrm>
            <a:off x="4876800" y="1219200"/>
            <a:ext cx="37338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dirty="0"/>
              <a:t>Market Segmentation </a:t>
            </a:r>
          </a:p>
          <a:p>
            <a:pPr lvl="1">
              <a:defRPr/>
            </a:pPr>
            <a:r>
              <a:rPr lang="en-US" dirty="0"/>
              <a:t>process of dividing a market into categories of customer types, or “segments”</a:t>
            </a:r>
          </a:p>
        </p:txBody>
      </p:sp>
    </p:spTree>
    <p:extLst>
      <p:ext uri="{BB962C8B-B14F-4D97-AF65-F5344CB8AC3E}">
        <p14:creationId xmlns:p14="http://schemas.microsoft.com/office/powerpoint/2010/main" val="1773588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Target Marketing and Market </a:t>
            </a:r>
            <a:r>
              <a:rPr lang="en-US" sz="2800" i="1" dirty="0" smtClean="0"/>
              <a:t>Segmentation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Product Positioning </a:t>
            </a:r>
            <a:endParaRPr lang="en-US" b="1" dirty="0" smtClean="0"/>
          </a:p>
          <a:p>
            <a:pPr lvl="1"/>
            <a:r>
              <a:rPr lang="en-US" dirty="0" smtClean="0"/>
              <a:t>process of fixing, adapting</a:t>
            </a:r>
            <a:r>
              <a:rPr lang="en-US" dirty="0"/>
              <a:t>, and </a:t>
            </a:r>
            <a:r>
              <a:rPr lang="en-US" dirty="0" smtClean="0"/>
              <a:t> communicating the </a:t>
            </a:r>
            <a:r>
              <a:rPr lang="en-US" dirty="0"/>
              <a:t>nature of a product</a:t>
            </a:r>
            <a:endParaRPr lang="en-US" b="1" dirty="0"/>
          </a:p>
        </p:txBody>
      </p:sp>
    </p:spTree>
    <p:extLst>
      <p:ext uri="{BB962C8B-B14F-4D97-AF65-F5344CB8AC3E}">
        <p14:creationId xmlns:p14="http://schemas.microsoft.com/office/powerpoint/2010/main" val="3174933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Identifying Market Segments</a:t>
            </a:r>
            <a:endParaRPr lang="en-US" sz="2800" dirty="0" smtClean="0">
              <a:latin typeface="Calibri" pitchFamily="34" charset="0"/>
            </a:endParaRPr>
          </a:p>
        </p:txBody>
      </p:sp>
      <p:sp>
        <p:nvSpPr>
          <p:cNvPr id="158723" name="Rectangle 3"/>
          <p:cNvSpPr>
            <a:spLocks noGrp="1"/>
          </p:cNvSpPr>
          <p:nvPr>
            <p:ph type="body" idx="4294967295"/>
          </p:nvPr>
        </p:nvSpPr>
        <p:spPr>
          <a:xfrm>
            <a:off x="304800" y="1219200"/>
            <a:ext cx="8610600" cy="4906963"/>
          </a:xfrm>
        </p:spPr>
        <p:txBody>
          <a:bodyPr/>
          <a:lstStyle/>
          <a:p>
            <a:pPr>
              <a:defRPr/>
            </a:pPr>
            <a:r>
              <a:rPr lang="en-US" b="1" dirty="0"/>
              <a:t>Geographic Variables </a:t>
            </a:r>
          </a:p>
          <a:p>
            <a:pPr lvl="1">
              <a:defRPr/>
            </a:pPr>
            <a:r>
              <a:rPr lang="en-US" dirty="0"/>
              <a:t>geographic units that may be considered in developing a segmentation strategy</a:t>
            </a:r>
          </a:p>
          <a:p>
            <a:pPr>
              <a:defRPr/>
            </a:pPr>
            <a:r>
              <a:rPr lang="en-US" b="1" dirty="0"/>
              <a:t>Geographic Segmentation </a:t>
            </a:r>
          </a:p>
          <a:p>
            <a:pPr lvl="1">
              <a:defRPr/>
            </a:pPr>
            <a:r>
              <a:rPr lang="en-US" dirty="0" smtClean="0"/>
              <a:t>geographic </a:t>
            </a:r>
            <a:r>
              <a:rPr lang="en-US" dirty="0"/>
              <a:t>units, from countries to  neighborhoods, that may be considered in identifying different market segments in a segmentation strategy</a:t>
            </a:r>
          </a:p>
          <a:p>
            <a:pPr>
              <a:defRPr/>
            </a:pPr>
            <a:endParaRPr lang="en-US" b="1" dirty="0"/>
          </a:p>
        </p:txBody>
      </p:sp>
    </p:spTree>
    <p:extLst>
      <p:ext uri="{BB962C8B-B14F-4D97-AF65-F5344CB8AC3E}">
        <p14:creationId xmlns:p14="http://schemas.microsoft.com/office/powerpoint/2010/main" val="1654243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Identifying Market </a:t>
            </a:r>
            <a:r>
              <a:rPr lang="en-US" sz="2800" i="1" dirty="0" smtClean="0"/>
              <a:t>Segments (cont.)</a:t>
            </a:r>
            <a:endParaRPr lang="en-US" sz="2800" i="1" dirty="0" smtClean="0">
              <a:latin typeface="Calibri" pitchFamily="34" charset="0"/>
            </a:endParaRPr>
          </a:p>
        </p:txBody>
      </p:sp>
      <p:sp>
        <p:nvSpPr>
          <p:cNvPr id="158723" name="Rectangle 3"/>
          <p:cNvSpPr>
            <a:spLocks noGrp="1"/>
          </p:cNvSpPr>
          <p:nvPr>
            <p:ph type="body" idx="4294967295"/>
          </p:nvPr>
        </p:nvSpPr>
        <p:spPr>
          <a:xfrm>
            <a:off x="304800" y="1219200"/>
            <a:ext cx="8610600" cy="4906963"/>
          </a:xfrm>
        </p:spPr>
        <p:txBody>
          <a:bodyPr/>
          <a:lstStyle/>
          <a:p>
            <a:pPr>
              <a:defRPr/>
            </a:pPr>
            <a:r>
              <a:rPr lang="en-US" b="1" dirty="0" smtClean="0"/>
              <a:t>Demographic </a:t>
            </a:r>
            <a:r>
              <a:rPr lang="en-US" b="1" dirty="0"/>
              <a:t>Variables </a:t>
            </a:r>
          </a:p>
          <a:p>
            <a:pPr lvl="1">
              <a:defRPr/>
            </a:pPr>
            <a:r>
              <a:rPr lang="en-US" dirty="0"/>
              <a:t>characteristics of populations that may be considered in developing a segmentation strategy</a:t>
            </a:r>
          </a:p>
          <a:p>
            <a:r>
              <a:rPr lang="en-US" b="1" dirty="0"/>
              <a:t>Demographic Segmentation </a:t>
            </a:r>
            <a:endParaRPr lang="en-US" b="1" dirty="0" smtClean="0"/>
          </a:p>
          <a:p>
            <a:pPr lvl="1"/>
            <a:r>
              <a:rPr lang="en-US" sz="2400" dirty="0" smtClean="0"/>
              <a:t>a segmentation </a:t>
            </a:r>
            <a:r>
              <a:rPr lang="en-US" sz="2400" dirty="0"/>
              <a:t>strategy that </a:t>
            </a:r>
            <a:r>
              <a:rPr lang="en-US" sz="2400" dirty="0" smtClean="0"/>
              <a:t>uses demographic characteristics </a:t>
            </a:r>
            <a:r>
              <a:rPr lang="en-US" sz="2400" dirty="0"/>
              <a:t>to </a:t>
            </a:r>
            <a:r>
              <a:rPr lang="en-US" sz="2400" dirty="0" smtClean="0"/>
              <a:t>identify different </a:t>
            </a:r>
            <a:r>
              <a:rPr lang="en-US" sz="2400" dirty="0"/>
              <a:t>market </a:t>
            </a:r>
            <a:r>
              <a:rPr lang="en-US" sz="2400" dirty="0" smtClean="0"/>
              <a:t>segments</a:t>
            </a:r>
            <a:endParaRPr lang="en-US" sz="2400" dirty="0"/>
          </a:p>
          <a:p>
            <a:pPr marL="0" indent="0">
              <a:buNone/>
            </a:pPr>
            <a:endParaRPr lang="en-US" sz="2800" b="1" dirty="0"/>
          </a:p>
        </p:txBody>
      </p:sp>
    </p:spTree>
    <p:extLst>
      <p:ext uri="{BB962C8B-B14F-4D97-AF65-F5344CB8AC3E}">
        <p14:creationId xmlns:p14="http://schemas.microsoft.com/office/powerpoint/2010/main" val="2292818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Demographic Variables</a:t>
            </a:r>
            <a:endParaRPr lang="en-US" sz="2800" dirty="0" smtClean="0">
              <a:latin typeface="Calibri"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31670"/>
            <a:ext cx="8205788" cy="5092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4178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Identifying Market Segments</a:t>
            </a:r>
            <a:endParaRPr lang="en-US" sz="2800" dirty="0" smtClean="0">
              <a:latin typeface="Calibri" pitchFamily="34" charset="0"/>
            </a:endParaRPr>
          </a:p>
        </p:txBody>
      </p:sp>
      <p:sp>
        <p:nvSpPr>
          <p:cNvPr id="158723" name="Rectangle 3"/>
          <p:cNvSpPr>
            <a:spLocks noGrp="1"/>
          </p:cNvSpPr>
          <p:nvPr>
            <p:ph type="body" idx="4294967295"/>
          </p:nvPr>
        </p:nvSpPr>
        <p:spPr>
          <a:xfrm>
            <a:off x="304800" y="1219200"/>
            <a:ext cx="8610600" cy="4906963"/>
          </a:xfrm>
        </p:spPr>
        <p:txBody>
          <a:bodyPr/>
          <a:lstStyle/>
          <a:p>
            <a:pPr>
              <a:defRPr/>
            </a:pPr>
            <a:r>
              <a:rPr lang="en-US" b="1" dirty="0" smtClean="0"/>
              <a:t>Geo-Demographic </a:t>
            </a:r>
            <a:r>
              <a:rPr lang="en-US" b="1" dirty="0"/>
              <a:t>Variables</a:t>
            </a:r>
          </a:p>
          <a:p>
            <a:pPr lvl="1">
              <a:defRPr/>
            </a:pPr>
            <a:r>
              <a:rPr lang="en-US" dirty="0"/>
              <a:t>combination of geographic and demographic traits used in developing a segmentation </a:t>
            </a:r>
            <a:r>
              <a:rPr lang="en-US" dirty="0" smtClean="0"/>
              <a:t>strategy</a:t>
            </a:r>
          </a:p>
          <a:p>
            <a:pPr>
              <a:defRPr/>
            </a:pPr>
            <a:r>
              <a:rPr lang="en-US" b="1" dirty="0"/>
              <a:t>Geo-Demographic Segmentation</a:t>
            </a:r>
          </a:p>
          <a:p>
            <a:pPr lvl="1"/>
            <a:r>
              <a:rPr lang="en-US" dirty="0"/>
              <a:t>using a combination of geographic and demographic traits for identifying different market segments in a segmentation strategy</a:t>
            </a:r>
          </a:p>
          <a:p>
            <a:pPr marL="0" indent="0">
              <a:buNone/>
            </a:pPr>
            <a:endParaRPr lang="en-US" b="1" dirty="0"/>
          </a:p>
        </p:txBody>
      </p:sp>
    </p:spTree>
    <p:extLst>
      <p:ext uri="{BB962C8B-B14F-4D97-AF65-F5344CB8AC3E}">
        <p14:creationId xmlns:p14="http://schemas.microsoft.com/office/powerpoint/2010/main" val="2085879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Identifying Market </a:t>
            </a:r>
            <a:r>
              <a:rPr lang="en-US" sz="2800" i="1" dirty="0" smtClean="0"/>
              <a:t>Segments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Psychographic Variables </a:t>
            </a:r>
            <a:endParaRPr lang="en-US" altLang="en-US" b="1" dirty="0" smtClean="0"/>
          </a:p>
          <a:p>
            <a:pPr lvl="1">
              <a:buClr>
                <a:srgbClr val="254061"/>
              </a:buClr>
            </a:pPr>
            <a:r>
              <a:rPr lang="en-US" altLang="en-US" dirty="0" smtClean="0"/>
              <a:t>consumer </a:t>
            </a:r>
            <a:r>
              <a:rPr lang="en-US" altLang="en-US" dirty="0"/>
              <a:t>characteristics, such as lifestyles, opinions, interests, and attitudes that may be considered in developing a segmentation </a:t>
            </a:r>
            <a:r>
              <a:rPr lang="en-US" altLang="en-US" dirty="0" smtClean="0"/>
              <a:t>strategy</a:t>
            </a:r>
          </a:p>
          <a:p>
            <a:r>
              <a:rPr lang="en-US" b="1" dirty="0" smtClean="0"/>
              <a:t>Psychographic Segmentation </a:t>
            </a:r>
          </a:p>
          <a:p>
            <a:pPr lvl="1"/>
            <a:r>
              <a:rPr lang="en-US" dirty="0" smtClean="0"/>
              <a:t>a segmentation </a:t>
            </a:r>
            <a:r>
              <a:rPr lang="en-US" dirty="0"/>
              <a:t>strategy that uses </a:t>
            </a:r>
            <a:r>
              <a:rPr lang="en-US" dirty="0" smtClean="0"/>
              <a:t> psychographic characteristics </a:t>
            </a:r>
            <a:r>
              <a:rPr lang="en-US" dirty="0"/>
              <a:t>to </a:t>
            </a:r>
            <a:r>
              <a:rPr lang="en-US" dirty="0" smtClean="0"/>
              <a:t>identify different </a:t>
            </a:r>
            <a:r>
              <a:rPr lang="en-US" dirty="0"/>
              <a:t>market segments</a:t>
            </a:r>
            <a:endParaRPr lang="en-US" altLang="en-US" dirty="0"/>
          </a:p>
          <a:p>
            <a:pPr marL="0" indent="0">
              <a:buNone/>
            </a:pPr>
            <a:endParaRPr lang="en-US" b="1" dirty="0"/>
          </a:p>
        </p:txBody>
      </p:sp>
    </p:spTree>
    <p:extLst>
      <p:ext uri="{BB962C8B-B14F-4D97-AF65-F5344CB8AC3E}">
        <p14:creationId xmlns:p14="http://schemas.microsoft.com/office/powerpoint/2010/main" val="2214548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smtClean="0"/>
              <a:t>Behavioral Variables </a:t>
            </a:r>
          </a:p>
          <a:p>
            <a:pPr lvl="1">
              <a:buClr>
                <a:srgbClr val="254061"/>
              </a:buClr>
            </a:pPr>
            <a:r>
              <a:rPr lang="en-US" altLang="en-US" dirty="0" smtClean="0"/>
              <a:t>behavioral </a:t>
            </a:r>
            <a:r>
              <a:rPr lang="en-US" altLang="en-US" dirty="0"/>
              <a:t>patterns displayed by groups of consumers and that are used in developing a segmentation </a:t>
            </a:r>
            <a:r>
              <a:rPr lang="en-US" altLang="en-US" dirty="0" smtClean="0"/>
              <a:t>strategy</a:t>
            </a:r>
          </a:p>
          <a:p>
            <a:r>
              <a:rPr lang="en-US" b="1" dirty="0"/>
              <a:t>Behavioral Segmentation </a:t>
            </a:r>
            <a:endParaRPr lang="en-US" b="1" dirty="0" smtClean="0"/>
          </a:p>
          <a:p>
            <a:pPr lvl="1"/>
            <a:r>
              <a:rPr lang="en-US" dirty="0" smtClean="0"/>
              <a:t>a segmentation strategy </a:t>
            </a:r>
            <a:r>
              <a:rPr lang="en-US" dirty="0"/>
              <a:t>that uses </a:t>
            </a:r>
            <a:r>
              <a:rPr lang="en-US" dirty="0" smtClean="0"/>
              <a:t>behavioral variables </a:t>
            </a:r>
            <a:r>
              <a:rPr lang="en-US" dirty="0"/>
              <a:t>to identify different </a:t>
            </a:r>
            <a:r>
              <a:rPr lang="en-US" dirty="0" smtClean="0"/>
              <a:t>market segments</a:t>
            </a:r>
            <a:endParaRPr lang="en-US" altLang="en-US" dirty="0"/>
          </a:p>
          <a:p>
            <a:pPr marL="0" indent="0">
              <a:buNone/>
            </a:pPr>
            <a:endParaRPr lang="en-US" b="1" dirty="0"/>
          </a:p>
        </p:txBody>
      </p:sp>
      <p:sp>
        <p:nvSpPr>
          <p:cNvPr id="4" name="Rectangle 2"/>
          <p:cNvSpPr txBox="1">
            <a:spLocks noChangeArrowheads="1"/>
          </p:cNvSpPr>
          <p:nvPr/>
        </p:nvSpPr>
        <p:spPr bwMode="auto">
          <a:xfrm>
            <a:off x="3048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i="1" smtClean="0"/>
              <a:t>Identifying Market Segments (cont.)</a:t>
            </a:r>
            <a:endParaRPr lang="en-US" sz="2800" i="1" dirty="0" smtClean="0">
              <a:latin typeface="Calibri" pitchFamily="34" charset="0"/>
            </a:endParaRPr>
          </a:p>
        </p:txBody>
      </p:sp>
    </p:spTree>
    <p:extLst>
      <p:ext uri="{BB962C8B-B14F-4D97-AF65-F5344CB8AC3E}">
        <p14:creationId xmlns:p14="http://schemas.microsoft.com/office/powerpoint/2010/main" val="423384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a:pPr>
            <a:r>
              <a:rPr lang="en-US" b="1" dirty="0"/>
              <a:t>Explain </a:t>
            </a:r>
            <a:r>
              <a:rPr lang="en-US" dirty="0"/>
              <a:t>the concept of marketing and identify the five forces </a:t>
            </a:r>
            <a:r>
              <a:rPr lang="en-US" dirty="0" smtClean="0"/>
              <a:t>that constitute </a:t>
            </a:r>
            <a:r>
              <a:rPr lang="en-US" dirty="0"/>
              <a:t>the external marketing </a:t>
            </a:r>
            <a:r>
              <a:rPr lang="en-US" dirty="0" smtClean="0"/>
              <a:t>environment </a:t>
            </a:r>
          </a:p>
          <a:p>
            <a:pPr marL="514350" indent="-514350">
              <a:buFont typeface="+mj-lt"/>
              <a:buAutoNum type="arabicPeriod"/>
            </a:pPr>
            <a:r>
              <a:rPr lang="en-US" b="1" dirty="0" smtClean="0"/>
              <a:t>Explain </a:t>
            </a:r>
            <a:r>
              <a:rPr lang="en-US" dirty="0"/>
              <a:t>the purpose of a marketing plan and identify its </a:t>
            </a:r>
            <a:r>
              <a:rPr lang="en-US" dirty="0" smtClean="0"/>
              <a:t>main components</a:t>
            </a:r>
          </a:p>
          <a:p>
            <a:pPr marL="514350" indent="-514350">
              <a:buFont typeface="+mj-lt"/>
              <a:buAutoNum type="arabicPeriod"/>
            </a:pPr>
            <a:r>
              <a:rPr lang="en-US" b="1" dirty="0"/>
              <a:t>Explain </a:t>
            </a:r>
            <a:r>
              <a:rPr lang="en-US" dirty="0"/>
              <a:t>market segmentation and how it is used in target </a:t>
            </a:r>
            <a:r>
              <a:rPr lang="en-US" dirty="0" smtClean="0"/>
              <a:t>marketing	</a:t>
            </a:r>
          </a:p>
          <a:p>
            <a:pPr marL="514350" indent="-514350">
              <a:buFont typeface="+mj-lt"/>
              <a:buAutoNum type="arabicPeriod"/>
            </a:pPr>
            <a:r>
              <a:rPr lang="en-US" b="1" dirty="0" smtClean="0"/>
              <a:t>Discuss </a:t>
            </a:r>
            <a:r>
              <a:rPr lang="en-US" dirty="0"/>
              <a:t>the purpose of marketing research, and compare the </a:t>
            </a:r>
            <a:r>
              <a:rPr lang="en-US" dirty="0" smtClean="0"/>
              <a:t>four marketing </a:t>
            </a:r>
            <a:r>
              <a:rPr lang="en-US" dirty="0"/>
              <a:t>research methods</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3600" dirty="0"/>
              <a:t>Marketing Research</a:t>
            </a:r>
            <a:endParaRPr lang="en-US" sz="36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Marketing Research </a:t>
            </a:r>
            <a:endParaRPr lang="en-US" b="1" dirty="0" smtClean="0"/>
          </a:p>
          <a:p>
            <a:pPr lvl="1"/>
            <a:r>
              <a:rPr lang="en-US" dirty="0" smtClean="0"/>
              <a:t>the </a:t>
            </a:r>
            <a:r>
              <a:rPr lang="en-US" dirty="0"/>
              <a:t>study </a:t>
            </a:r>
            <a:r>
              <a:rPr lang="en-US" dirty="0" smtClean="0"/>
              <a:t>of what </a:t>
            </a:r>
            <a:r>
              <a:rPr lang="en-US" dirty="0"/>
              <a:t>customers need and want </a:t>
            </a:r>
            <a:r>
              <a:rPr lang="en-US" dirty="0" smtClean="0"/>
              <a:t> and how </a:t>
            </a:r>
            <a:r>
              <a:rPr lang="en-US" dirty="0"/>
              <a:t>best to meet those needs </a:t>
            </a:r>
            <a:r>
              <a:rPr lang="en-US" dirty="0" smtClean="0"/>
              <a:t>and wants</a:t>
            </a:r>
            <a:endParaRPr lang="en-US" b="1" dirty="0"/>
          </a:p>
        </p:txBody>
      </p:sp>
    </p:spTree>
    <p:extLst>
      <p:ext uri="{BB962C8B-B14F-4D97-AF65-F5344CB8AC3E}">
        <p14:creationId xmlns:p14="http://schemas.microsoft.com/office/powerpoint/2010/main" val="18900285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3200" i="1" dirty="0"/>
              <a:t>Marketing </a:t>
            </a:r>
            <a:r>
              <a:rPr lang="en-US" sz="3200" i="1" dirty="0" smtClean="0"/>
              <a:t>Research (cont.)</a:t>
            </a:r>
            <a:endParaRPr lang="en-US" sz="3200" i="1" dirty="0" smtClean="0">
              <a:latin typeface="Calibri"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19200"/>
            <a:ext cx="5105400" cy="5081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6189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The Research Process</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i="1" dirty="0"/>
              <a:t>Study the current </a:t>
            </a:r>
            <a:r>
              <a:rPr lang="en-US" i="1" dirty="0" smtClean="0"/>
              <a:t>situation</a:t>
            </a:r>
          </a:p>
          <a:p>
            <a:pPr marL="514350" indent="-514350">
              <a:buFont typeface="+mj-lt"/>
              <a:buAutoNum type="arabicPeriod"/>
            </a:pPr>
            <a:r>
              <a:rPr lang="en-US" i="1" dirty="0"/>
              <a:t>Select a research </a:t>
            </a:r>
            <a:r>
              <a:rPr lang="en-US" i="1" dirty="0" smtClean="0"/>
              <a:t>method</a:t>
            </a:r>
          </a:p>
          <a:p>
            <a:pPr marL="514350" indent="-514350">
              <a:buFont typeface="+mj-lt"/>
              <a:buAutoNum type="arabicPeriod"/>
            </a:pPr>
            <a:r>
              <a:rPr lang="en-US" i="1" dirty="0"/>
              <a:t>Collect </a:t>
            </a:r>
            <a:r>
              <a:rPr lang="en-US" i="1" dirty="0" smtClean="0"/>
              <a:t>data</a:t>
            </a:r>
          </a:p>
          <a:p>
            <a:pPr marL="514350" indent="-514350">
              <a:buFont typeface="+mj-lt"/>
              <a:buAutoNum type="arabicPeriod"/>
            </a:pPr>
            <a:r>
              <a:rPr lang="en-US" i="1" dirty="0"/>
              <a:t>Analyze the </a:t>
            </a:r>
            <a:r>
              <a:rPr lang="en-US" i="1" dirty="0" smtClean="0"/>
              <a:t>data</a:t>
            </a:r>
          </a:p>
          <a:p>
            <a:pPr marL="514350" indent="-514350">
              <a:buFont typeface="+mj-lt"/>
              <a:buAutoNum type="arabicPeriod"/>
            </a:pPr>
            <a:r>
              <a:rPr lang="en-US" i="1" dirty="0"/>
              <a:t>Prepare a report</a:t>
            </a:r>
            <a:endParaRPr lang="en-US" b="1" dirty="0"/>
          </a:p>
        </p:txBody>
      </p:sp>
    </p:spTree>
    <p:extLst>
      <p:ext uri="{BB962C8B-B14F-4D97-AF65-F5344CB8AC3E}">
        <p14:creationId xmlns:p14="http://schemas.microsoft.com/office/powerpoint/2010/main" val="36171793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smtClean="0"/>
              <a:t>Research Data</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Secondary Data </a:t>
            </a:r>
            <a:endParaRPr lang="en-US" b="1" dirty="0" smtClean="0"/>
          </a:p>
          <a:p>
            <a:pPr lvl="1"/>
            <a:r>
              <a:rPr lang="en-US" dirty="0" smtClean="0"/>
              <a:t>data </a:t>
            </a:r>
            <a:r>
              <a:rPr lang="en-US" dirty="0"/>
              <a:t>that are </a:t>
            </a:r>
            <a:r>
              <a:rPr lang="en-US" dirty="0" smtClean="0"/>
              <a:t>already available </a:t>
            </a:r>
            <a:r>
              <a:rPr lang="en-US" dirty="0"/>
              <a:t>from previous </a:t>
            </a:r>
            <a:r>
              <a:rPr lang="en-US" dirty="0" smtClean="0"/>
              <a:t>research </a:t>
            </a:r>
          </a:p>
          <a:p>
            <a:r>
              <a:rPr lang="en-US" b="1" dirty="0" smtClean="0"/>
              <a:t>Primary </a:t>
            </a:r>
            <a:r>
              <a:rPr lang="en-US" b="1" dirty="0"/>
              <a:t>Data </a:t>
            </a:r>
            <a:endParaRPr lang="en-US" b="1" dirty="0" smtClean="0"/>
          </a:p>
          <a:p>
            <a:pPr lvl="1"/>
            <a:r>
              <a:rPr lang="en-US" dirty="0" smtClean="0"/>
              <a:t>new </a:t>
            </a:r>
            <a:r>
              <a:rPr lang="en-US" dirty="0"/>
              <a:t>data that are </a:t>
            </a:r>
            <a:r>
              <a:rPr lang="en-US" dirty="0" smtClean="0"/>
              <a:t>collected from </a:t>
            </a:r>
            <a:r>
              <a:rPr lang="en-US" dirty="0"/>
              <a:t>newly performed research</a:t>
            </a:r>
            <a:endParaRPr lang="en-US" b="1" dirty="0"/>
          </a:p>
        </p:txBody>
      </p:sp>
    </p:spTree>
    <p:extLst>
      <p:ext uri="{BB962C8B-B14F-4D97-AF65-F5344CB8AC3E}">
        <p14:creationId xmlns:p14="http://schemas.microsoft.com/office/powerpoint/2010/main" val="17373656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Research Methods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458200" cy="4906963"/>
          </a:xfrm>
        </p:spPr>
        <p:txBody>
          <a:bodyPr/>
          <a:lstStyle/>
          <a:p>
            <a:r>
              <a:rPr lang="en-US" b="1" dirty="0" smtClean="0"/>
              <a:t>Observation</a:t>
            </a:r>
          </a:p>
          <a:p>
            <a:pPr lvl="1"/>
            <a:r>
              <a:rPr lang="en-US" dirty="0"/>
              <a:t>research method that obtains data by watching and recording consumer </a:t>
            </a:r>
            <a:r>
              <a:rPr lang="en-US" dirty="0" smtClean="0"/>
              <a:t>behavior</a:t>
            </a:r>
          </a:p>
          <a:p>
            <a:r>
              <a:rPr lang="en-US" sz="3600" b="1" dirty="0" smtClean="0"/>
              <a:t>Survey</a:t>
            </a:r>
          </a:p>
          <a:p>
            <a:pPr lvl="1"/>
            <a:r>
              <a:rPr lang="en-US" dirty="0" smtClean="0"/>
              <a:t>research </a:t>
            </a:r>
            <a:r>
              <a:rPr lang="en-US" dirty="0"/>
              <a:t>method of </a:t>
            </a:r>
            <a:r>
              <a:rPr lang="en-US" dirty="0" smtClean="0"/>
              <a:t>collecting consumer </a:t>
            </a:r>
            <a:r>
              <a:rPr lang="en-US" dirty="0"/>
              <a:t>data using </a:t>
            </a:r>
            <a:r>
              <a:rPr lang="en-US" dirty="0" smtClean="0"/>
              <a:t>questionnaires, telephone </a:t>
            </a:r>
            <a:r>
              <a:rPr lang="en-US" dirty="0"/>
              <a:t>calls, and </a:t>
            </a:r>
            <a:r>
              <a:rPr lang="en-US" dirty="0" smtClean="0"/>
              <a:t>face-to-face interviews</a:t>
            </a:r>
            <a:endParaRPr lang="en-US" dirty="0"/>
          </a:p>
        </p:txBody>
      </p:sp>
    </p:spTree>
    <p:extLst>
      <p:ext uri="{BB962C8B-B14F-4D97-AF65-F5344CB8AC3E}">
        <p14:creationId xmlns:p14="http://schemas.microsoft.com/office/powerpoint/2010/main" val="376717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Research </a:t>
            </a:r>
            <a:r>
              <a:rPr lang="en-US" sz="3200" i="1" dirty="0" smtClean="0"/>
              <a:t>Methods </a:t>
            </a:r>
            <a:r>
              <a:rPr lang="en-US" sz="3200" i="1" dirty="0" smtClean="0"/>
              <a:t>(cont.)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458200" cy="4906963"/>
          </a:xfrm>
        </p:spPr>
        <p:txBody>
          <a:bodyPr/>
          <a:lstStyle/>
          <a:p>
            <a:r>
              <a:rPr lang="en-US" b="1" dirty="0" smtClean="0"/>
              <a:t>Focus </a:t>
            </a:r>
            <a:r>
              <a:rPr lang="en-US" b="1" dirty="0"/>
              <a:t>Group </a:t>
            </a:r>
            <a:endParaRPr lang="en-US" b="1" dirty="0" smtClean="0"/>
          </a:p>
          <a:p>
            <a:pPr lvl="1"/>
            <a:r>
              <a:rPr lang="en-US" dirty="0"/>
              <a:t>r</a:t>
            </a:r>
            <a:r>
              <a:rPr lang="en-US" dirty="0" smtClean="0"/>
              <a:t>esearch </a:t>
            </a:r>
            <a:r>
              <a:rPr lang="en-US" dirty="0"/>
              <a:t>method </a:t>
            </a:r>
            <a:r>
              <a:rPr lang="en-US" dirty="0" smtClean="0"/>
              <a:t>using a </a:t>
            </a:r>
            <a:r>
              <a:rPr lang="en-US" dirty="0"/>
              <a:t>group of people from a larger </a:t>
            </a:r>
            <a:r>
              <a:rPr lang="en-US" dirty="0" smtClean="0"/>
              <a:t>population who </a:t>
            </a:r>
            <a:r>
              <a:rPr lang="en-US" dirty="0"/>
              <a:t>are asked their </a:t>
            </a:r>
            <a:r>
              <a:rPr lang="en-US" dirty="0" smtClean="0"/>
              <a:t>attitudes, opinions</a:t>
            </a:r>
            <a:r>
              <a:rPr lang="en-US" dirty="0"/>
              <a:t>, and beliefs about a </a:t>
            </a:r>
            <a:r>
              <a:rPr lang="en-US" dirty="0" smtClean="0"/>
              <a:t>product in </a:t>
            </a:r>
            <a:r>
              <a:rPr lang="en-US" dirty="0"/>
              <a:t>an open </a:t>
            </a:r>
            <a:r>
              <a:rPr lang="en-US" dirty="0" smtClean="0"/>
              <a:t> discussion</a:t>
            </a:r>
          </a:p>
          <a:p>
            <a:r>
              <a:rPr lang="en-US" b="1" dirty="0"/>
              <a:t>Experimentation </a:t>
            </a:r>
            <a:endParaRPr lang="en-US" b="1" dirty="0" smtClean="0"/>
          </a:p>
          <a:p>
            <a:pPr lvl="1"/>
            <a:r>
              <a:rPr lang="en-US" dirty="0"/>
              <a:t>research method using a sample of potential consumers to obtain reactions to test versions of new products or variations of existing products</a:t>
            </a:r>
          </a:p>
          <a:p>
            <a:pPr lvl="1"/>
            <a:endParaRPr lang="en-US" sz="2400" dirty="0"/>
          </a:p>
          <a:p>
            <a:pPr lvl="1"/>
            <a:endParaRPr lang="en-US" sz="2400" dirty="0"/>
          </a:p>
        </p:txBody>
      </p:sp>
    </p:spTree>
    <p:extLst>
      <p:ext uri="{BB962C8B-B14F-4D97-AF65-F5344CB8AC3E}">
        <p14:creationId xmlns:p14="http://schemas.microsoft.com/office/powerpoint/2010/main" val="35445540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Understanding </a:t>
            </a:r>
            <a:r>
              <a:rPr lang="en-US" sz="3200" dirty="0" smtClean="0"/>
              <a:t>Consumer Behavior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800" b="1" dirty="0"/>
              <a:t>Consumer Behavior </a:t>
            </a:r>
          </a:p>
          <a:p>
            <a:pPr lvl="1">
              <a:defRPr/>
            </a:pPr>
            <a:r>
              <a:rPr lang="en-US" sz="2400" dirty="0"/>
              <a:t>study of the decision process by which people buy and consume products</a:t>
            </a:r>
          </a:p>
          <a:p>
            <a:r>
              <a:rPr lang="en-US" sz="2800" b="1" dirty="0"/>
              <a:t>Psychological Influences </a:t>
            </a:r>
            <a:endParaRPr lang="en-US" sz="2800" b="1" dirty="0" smtClean="0"/>
          </a:p>
          <a:p>
            <a:pPr lvl="1">
              <a:defRPr/>
            </a:pPr>
            <a:r>
              <a:rPr lang="en-US" sz="2400" dirty="0"/>
              <a:t>include an individual’s motivations, perceptions, ability to learn, and attitudes that marketers use to study buying behavior </a:t>
            </a:r>
          </a:p>
          <a:p>
            <a:r>
              <a:rPr lang="en-US" sz="2800" b="1" dirty="0" smtClean="0"/>
              <a:t>Personal </a:t>
            </a:r>
            <a:r>
              <a:rPr lang="en-US" sz="2800" b="1" dirty="0"/>
              <a:t>Influences </a:t>
            </a:r>
            <a:endParaRPr lang="en-US" sz="2800" b="1" dirty="0" smtClean="0"/>
          </a:p>
          <a:p>
            <a:pPr lvl="1"/>
            <a:r>
              <a:rPr lang="en-US" sz="2400" dirty="0" smtClean="0"/>
              <a:t>include lifestyle, personality</a:t>
            </a:r>
            <a:r>
              <a:rPr lang="en-US" sz="2400" dirty="0"/>
              <a:t>, and economic status </a:t>
            </a:r>
            <a:r>
              <a:rPr lang="en-US" sz="2400" dirty="0" smtClean="0"/>
              <a:t>that marketers </a:t>
            </a:r>
            <a:r>
              <a:rPr lang="en-US" sz="2400" dirty="0"/>
              <a:t>use to study buying </a:t>
            </a:r>
            <a:r>
              <a:rPr lang="en-US" sz="2400" dirty="0" smtClean="0"/>
              <a:t>behavior </a:t>
            </a:r>
          </a:p>
        </p:txBody>
      </p:sp>
    </p:spTree>
    <p:extLst>
      <p:ext uri="{BB962C8B-B14F-4D97-AF65-F5344CB8AC3E}">
        <p14:creationId xmlns:p14="http://schemas.microsoft.com/office/powerpoint/2010/main" val="25252041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Understanding </a:t>
            </a:r>
            <a:r>
              <a:rPr lang="en-US" sz="3200" i="1" dirty="0" smtClean="0"/>
              <a:t>Consumer </a:t>
            </a:r>
            <a:r>
              <a:rPr lang="en-US" sz="3200" i="1" dirty="0" smtClean="0"/>
              <a:t>Behavior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Social Influences </a:t>
            </a:r>
          </a:p>
          <a:p>
            <a:pPr lvl="1">
              <a:defRPr/>
            </a:pPr>
            <a:r>
              <a:rPr lang="en-US" dirty="0"/>
              <a:t>include family, opinion leaders (people whose opinions are sought by others), and such reference groups as friends, coworkers, and professional associates that marketers use to study buying behavior</a:t>
            </a:r>
          </a:p>
          <a:p>
            <a:r>
              <a:rPr lang="en-US" b="1" dirty="0"/>
              <a:t>Cultural Influences </a:t>
            </a:r>
            <a:endParaRPr lang="en-US" b="1" dirty="0" smtClean="0"/>
          </a:p>
          <a:p>
            <a:pPr lvl="1">
              <a:defRPr/>
            </a:pPr>
            <a:r>
              <a:rPr lang="en-US" dirty="0"/>
              <a:t>include culture, subculture, and social class  influences that marketers use to study buying behavior</a:t>
            </a:r>
          </a:p>
        </p:txBody>
      </p:sp>
    </p:spTree>
    <p:extLst>
      <p:ext uri="{BB962C8B-B14F-4D97-AF65-F5344CB8AC3E}">
        <p14:creationId xmlns:p14="http://schemas.microsoft.com/office/powerpoint/2010/main" val="1080673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t>Brand </a:t>
            </a:r>
            <a:r>
              <a:rPr lang="en-US" b="1" dirty="0"/>
              <a:t>Loyalty </a:t>
            </a:r>
          </a:p>
          <a:p>
            <a:pPr lvl="1">
              <a:defRPr/>
            </a:pPr>
            <a:r>
              <a:rPr lang="en-US" dirty="0"/>
              <a:t>pattern of regular consumer purchasing based on satisfaction with a product’s performance</a:t>
            </a:r>
          </a:p>
          <a:p>
            <a:pPr marL="0" indent="0">
              <a:buNone/>
            </a:pPr>
            <a:endParaRPr lang="en-US" sz="2800"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Understanding Consumer Behavior (cont.)</a:t>
            </a:r>
            <a:endParaRPr lang="en-US" sz="3200" i="1" dirty="0" smtClean="0">
              <a:latin typeface="Calibri" pitchFamily="34" charset="0"/>
            </a:endParaRPr>
          </a:p>
        </p:txBody>
      </p:sp>
    </p:spTree>
    <p:extLst>
      <p:ext uri="{BB962C8B-B14F-4D97-AF65-F5344CB8AC3E}">
        <p14:creationId xmlns:p14="http://schemas.microsoft.com/office/powerpoint/2010/main" val="39322143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Consumer Buying Process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Evoked Set (or Consideration Set) </a:t>
            </a:r>
          </a:p>
          <a:p>
            <a:pPr lvl="1">
              <a:defRPr/>
            </a:pPr>
            <a:r>
              <a:rPr lang="en-US" dirty="0"/>
              <a:t>group of products consumers will consider buying as a result of information search</a:t>
            </a:r>
          </a:p>
          <a:p>
            <a:pPr>
              <a:defRPr/>
            </a:pPr>
            <a:r>
              <a:rPr lang="en-US" b="1" dirty="0"/>
              <a:t>Rational Motives </a:t>
            </a:r>
          </a:p>
          <a:p>
            <a:pPr lvl="1">
              <a:defRPr/>
            </a:pPr>
            <a:r>
              <a:rPr lang="en-US" dirty="0"/>
              <a:t>reasons for purchasing a product that are based on a logical evaluation of product attributes</a:t>
            </a:r>
          </a:p>
          <a:p>
            <a:pPr>
              <a:defRPr/>
            </a:pPr>
            <a:r>
              <a:rPr lang="en-US" b="1" dirty="0"/>
              <a:t>Emotional Motives </a:t>
            </a:r>
          </a:p>
          <a:p>
            <a:pPr lvl="1">
              <a:defRPr/>
            </a:pPr>
            <a:r>
              <a:rPr lang="en-US" dirty="0"/>
              <a:t>reasons for purchasing a product that are based on nonobjective factors</a:t>
            </a:r>
          </a:p>
          <a:p>
            <a:pPr marL="0" indent="0">
              <a:buNone/>
            </a:pPr>
            <a:endParaRPr lang="en-US" sz="2800" b="1" dirty="0"/>
          </a:p>
        </p:txBody>
      </p:sp>
    </p:spTree>
    <p:extLst>
      <p:ext uri="{BB962C8B-B14F-4D97-AF65-F5344CB8AC3E}">
        <p14:creationId xmlns:p14="http://schemas.microsoft.com/office/powerpoint/2010/main" val="4020245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724400"/>
          </a:xfrm>
        </p:spPr>
        <p:txBody>
          <a:bodyPr/>
          <a:lstStyle/>
          <a:p>
            <a:pPr marL="514350" indent="-514350">
              <a:buFont typeface="+mj-lt"/>
              <a:buAutoNum type="arabicPeriod" startAt="5"/>
            </a:pPr>
            <a:r>
              <a:rPr lang="en-US" b="1" dirty="0"/>
              <a:t>Describe </a:t>
            </a:r>
            <a:r>
              <a:rPr lang="en-US" dirty="0"/>
              <a:t>the consumer buying process and the key factors </a:t>
            </a:r>
            <a:r>
              <a:rPr lang="en-US" dirty="0" smtClean="0"/>
              <a:t>that influence </a:t>
            </a:r>
            <a:r>
              <a:rPr lang="en-US" dirty="0"/>
              <a:t>that </a:t>
            </a:r>
            <a:r>
              <a:rPr lang="en-US" dirty="0" smtClean="0"/>
              <a:t>process.</a:t>
            </a:r>
          </a:p>
          <a:p>
            <a:pPr marL="514350" indent="-514350">
              <a:buFont typeface="+mj-lt"/>
              <a:buAutoNum type="arabicPeriod" startAt="5"/>
            </a:pPr>
            <a:r>
              <a:rPr lang="en-US" b="1" dirty="0" smtClean="0"/>
              <a:t>Discuss </a:t>
            </a:r>
            <a:r>
              <a:rPr lang="en-US" dirty="0"/>
              <a:t>the four categories of organizational markets, and </a:t>
            </a:r>
            <a:r>
              <a:rPr lang="en-US" dirty="0" smtClean="0"/>
              <a:t>the characteristics </a:t>
            </a:r>
            <a:r>
              <a:rPr lang="en-US" dirty="0"/>
              <a:t>of Business-to-Business (B2B) buying </a:t>
            </a:r>
            <a:r>
              <a:rPr lang="en-US" dirty="0" smtClean="0"/>
              <a:t>behavior</a:t>
            </a:r>
          </a:p>
          <a:p>
            <a:pPr marL="514350" indent="-514350">
              <a:buFont typeface="+mj-lt"/>
              <a:buAutoNum type="arabicPeriod" startAt="5"/>
            </a:pPr>
            <a:r>
              <a:rPr lang="en-US" b="1" dirty="0"/>
              <a:t>Discuss </a:t>
            </a:r>
            <a:r>
              <a:rPr lang="en-US" dirty="0"/>
              <a:t>the marketing mix as it applies to small business</a:t>
            </a:r>
          </a:p>
        </p:txBody>
      </p:sp>
    </p:spTree>
    <p:extLst>
      <p:ext uri="{BB962C8B-B14F-4D97-AF65-F5344CB8AC3E}">
        <p14:creationId xmlns:p14="http://schemas.microsoft.com/office/powerpoint/2010/main" val="19737950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The Consumer Buying </a:t>
            </a:r>
            <a:r>
              <a:rPr lang="en-US" sz="3200" i="1" dirty="0" smtClean="0"/>
              <a:t>Process (cont.)</a:t>
            </a:r>
            <a:endParaRPr lang="en-US" sz="3200" i="1" dirty="0" smtClean="0">
              <a:latin typeface="Calibri"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650" y="1323974"/>
            <a:ext cx="7755550" cy="4695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5678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Business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800" b="1" dirty="0"/>
              <a:t>Services Companies Market </a:t>
            </a:r>
          </a:p>
          <a:p>
            <a:pPr lvl="1">
              <a:defRPr/>
            </a:pPr>
            <a:r>
              <a:rPr lang="en-US" sz="2400" dirty="0"/>
              <a:t>firms engaged in the business of providing services to the purchasing public</a:t>
            </a:r>
          </a:p>
          <a:p>
            <a:pPr>
              <a:defRPr/>
            </a:pPr>
            <a:r>
              <a:rPr lang="en-US" sz="2800" b="1" dirty="0" smtClean="0"/>
              <a:t>Industrial </a:t>
            </a:r>
            <a:r>
              <a:rPr lang="en-US" sz="2800" b="1" dirty="0"/>
              <a:t>Market </a:t>
            </a:r>
          </a:p>
          <a:p>
            <a:pPr lvl="1">
              <a:defRPr/>
            </a:pPr>
            <a:r>
              <a:rPr lang="en-US" sz="2400" dirty="0"/>
              <a:t>organizational market consisting of firms that buy goods that are either converted into products or used during production</a:t>
            </a:r>
          </a:p>
          <a:p>
            <a:pPr>
              <a:defRPr/>
            </a:pPr>
            <a:r>
              <a:rPr lang="en-US" sz="2800" b="1" dirty="0"/>
              <a:t>Reseller Market </a:t>
            </a:r>
          </a:p>
          <a:p>
            <a:pPr lvl="1">
              <a:defRPr/>
            </a:pPr>
            <a:r>
              <a:rPr lang="en-US" sz="2400" dirty="0"/>
              <a:t>organizational market consisting of intermediaries that buy and resell finished goods</a:t>
            </a:r>
          </a:p>
          <a:p>
            <a:pPr marL="0" indent="0">
              <a:buNone/>
            </a:pPr>
            <a:endParaRPr lang="en-US" sz="2400" b="1" dirty="0"/>
          </a:p>
        </p:txBody>
      </p:sp>
    </p:spTree>
    <p:extLst>
      <p:ext uri="{BB962C8B-B14F-4D97-AF65-F5344CB8AC3E}">
        <p14:creationId xmlns:p14="http://schemas.microsoft.com/office/powerpoint/2010/main" val="35190082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B2B Buying Behavior</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sz="2800" dirty="0"/>
              <a:t>Industrial buyers buy in bulk or large </a:t>
            </a:r>
            <a:r>
              <a:rPr lang="en-US" sz="2800" dirty="0" smtClean="0"/>
              <a:t>quantities</a:t>
            </a:r>
          </a:p>
          <a:p>
            <a:pPr marL="514350" indent="-514350">
              <a:buFont typeface="+mj-lt"/>
              <a:buAutoNum type="arabicPeriod"/>
            </a:pPr>
            <a:r>
              <a:rPr lang="en-US" sz="2800" dirty="0"/>
              <a:t>B2B buyers are trained in methods for negotiating purchase </a:t>
            </a:r>
            <a:r>
              <a:rPr lang="en-US" sz="2800" dirty="0" smtClean="0"/>
              <a:t>terms</a:t>
            </a:r>
          </a:p>
          <a:p>
            <a:pPr marL="514350" indent="-514350">
              <a:buFont typeface="+mj-lt"/>
              <a:buAutoNum type="arabicPeriod"/>
            </a:pPr>
            <a:r>
              <a:rPr lang="en-US" sz="2800" dirty="0"/>
              <a:t>I</a:t>
            </a:r>
            <a:r>
              <a:rPr lang="en-US" sz="2800" dirty="0" smtClean="0"/>
              <a:t>ndustrial </a:t>
            </a:r>
            <a:r>
              <a:rPr lang="en-US" sz="2800" dirty="0"/>
              <a:t>buyers are company specialists in a line of items and are </a:t>
            </a:r>
            <a:r>
              <a:rPr lang="en-US" sz="2800" dirty="0" smtClean="0"/>
              <a:t>often experts </a:t>
            </a:r>
            <a:r>
              <a:rPr lang="en-US" sz="2800" dirty="0"/>
              <a:t>about the products they buy</a:t>
            </a:r>
            <a:endParaRPr lang="en-US" sz="2800" b="1" dirty="0"/>
          </a:p>
        </p:txBody>
      </p:sp>
    </p:spTree>
    <p:extLst>
      <p:ext uri="{BB962C8B-B14F-4D97-AF65-F5344CB8AC3E}">
        <p14:creationId xmlns:p14="http://schemas.microsoft.com/office/powerpoint/2010/main" val="25822859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Business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Institutional Market </a:t>
            </a:r>
          </a:p>
          <a:p>
            <a:pPr lvl="1">
              <a:defRPr/>
            </a:pPr>
            <a:r>
              <a:rPr lang="en-US" dirty="0"/>
              <a:t>organizational market consisting of such nongovernmental buyers of goods and services as hospitals, churches, museums, and charitable organizations</a:t>
            </a:r>
          </a:p>
          <a:p>
            <a:pPr marL="0" indent="0">
              <a:buNone/>
            </a:pPr>
            <a:endParaRPr lang="en-US" sz="2800" b="1" dirty="0"/>
          </a:p>
        </p:txBody>
      </p:sp>
    </p:spTree>
    <p:extLst>
      <p:ext uri="{BB962C8B-B14F-4D97-AF65-F5344CB8AC3E}">
        <p14:creationId xmlns:p14="http://schemas.microsoft.com/office/powerpoint/2010/main" val="18582989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Social Media and Marketing</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Social Networking </a:t>
            </a:r>
          </a:p>
          <a:p>
            <a:pPr lvl="1">
              <a:defRPr/>
            </a:pPr>
            <a:r>
              <a:rPr lang="en-US" dirty="0"/>
              <a:t>network of communications that flow among people and organizations interacting through an online platform</a:t>
            </a:r>
          </a:p>
          <a:p>
            <a:pPr>
              <a:defRPr/>
            </a:pPr>
            <a:r>
              <a:rPr lang="en-US" b="1" dirty="0"/>
              <a:t>Social Networking Media </a:t>
            </a:r>
          </a:p>
          <a:p>
            <a:pPr lvl="1">
              <a:defRPr/>
            </a:pPr>
            <a:r>
              <a:rPr lang="en-US" dirty="0"/>
              <a:t>w</a:t>
            </a:r>
            <a:r>
              <a:rPr lang="en-US" dirty="0" smtClean="0"/>
              <a:t>ebsites </a:t>
            </a:r>
            <a:r>
              <a:rPr lang="en-US" dirty="0"/>
              <a:t>or access channels, such as Facebook, Twitter, LinkedIn, and YouTube, to which consumers go for information and discussions</a:t>
            </a:r>
          </a:p>
        </p:txBody>
      </p:sp>
    </p:spTree>
    <p:extLst>
      <p:ext uri="{BB962C8B-B14F-4D97-AF65-F5344CB8AC3E}">
        <p14:creationId xmlns:p14="http://schemas.microsoft.com/office/powerpoint/2010/main" val="2873300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Social Media and </a:t>
            </a:r>
            <a:r>
              <a:rPr lang="en-US" sz="3200" i="1" dirty="0" smtClean="0"/>
              <a:t>Marketing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b="1" dirty="0"/>
              <a:t>Viral Marketing </a:t>
            </a:r>
            <a:endParaRPr lang="en-US" b="1" dirty="0" smtClean="0"/>
          </a:p>
          <a:p>
            <a:pPr lvl="1"/>
            <a:r>
              <a:rPr lang="en-US" dirty="0" smtClean="0"/>
              <a:t>type </a:t>
            </a:r>
            <a:r>
              <a:rPr lang="en-US" dirty="0"/>
              <a:t>of </a:t>
            </a:r>
            <a:r>
              <a:rPr lang="en-US" dirty="0" smtClean="0"/>
              <a:t>marketing that </a:t>
            </a:r>
            <a:r>
              <a:rPr lang="en-US" dirty="0"/>
              <a:t>relies on the Internet to </a:t>
            </a:r>
            <a:r>
              <a:rPr lang="en-US" dirty="0" smtClean="0"/>
              <a:t>spread information like </a:t>
            </a:r>
            <a:r>
              <a:rPr lang="en-US" dirty="0"/>
              <a:t>a “virus” from </a:t>
            </a:r>
            <a:r>
              <a:rPr lang="en-US" dirty="0" smtClean="0"/>
              <a:t>person to </a:t>
            </a:r>
            <a:r>
              <a:rPr lang="en-US" dirty="0"/>
              <a:t>person about products and ideas</a:t>
            </a:r>
            <a:endParaRPr lang="en-US" b="1" dirty="0" smtClean="0"/>
          </a:p>
          <a:p>
            <a:pPr>
              <a:defRPr/>
            </a:pPr>
            <a:r>
              <a:rPr lang="en-US" b="1" dirty="0" smtClean="0"/>
              <a:t>Corporate </a:t>
            </a:r>
            <a:r>
              <a:rPr lang="en-US" b="1" dirty="0"/>
              <a:t>Blogs </a:t>
            </a:r>
          </a:p>
          <a:p>
            <a:pPr lvl="1">
              <a:defRPr/>
            </a:pPr>
            <a:r>
              <a:rPr lang="en-US" dirty="0"/>
              <a:t>comments and opinions published on the Web by or for an organization to promote its activities</a:t>
            </a:r>
          </a:p>
        </p:txBody>
      </p:sp>
    </p:spTree>
    <p:extLst>
      <p:ext uri="{BB962C8B-B14F-4D97-AF65-F5344CB8AC3E}">
        <p14:creationId xmlns:p14="http://schemas.microsoft.com/office/powerpoint/2010/main" val="6672536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International Marketing Mix</a:t>
            </a:r>
            <a:endParaRPr lang="en-US" sz="3200" dirty="0" smtClean="0">
              <a:latin typeface="Calibri" pitchFamily="34" charset="0"/>
            </a:endParaRPr>
          </a:p>
        </p:txBody>
      </p:sp>
      <p:sp>
        <p:nvSpPr>
          <p:cNvPr id="158723" name="Rectangle 3"/>
          <p:cNvSpPr>
            <a:spLocks noGrp="1"/>
          </p:cNvSpPr>
          <p:nvPr>
            <p:ph type="body" idx="4294967295"/>
          </p:nvPr>
        </p:nvSpPr>
        <p:spPr>
          <a:xfrm>
            <a:off x="304800" y="1143000"/>
            <a:ext cx="8534400" cy="4906963"/>
          </a:xfrm>
        </p:spPr>
        <p:txBody>
          <a:bodyPr/>
          <a:lstStyle/>
          <a:p>
            <a:r>
              <a:rPr lang="en-US" sz="2800" b="1" dirty="0"/>
              <a:t>International </a:t>
            </a:r>
            <a:r>
              <a:rPr lang="en-US" sz="2800" b="1" dirty="0" smtClean="0"/>
              <a:t>Products</a:t>
            </a:r>
          </a:p>
          <a:p>
            <a:pPr lvl="1"/>
            <a:r>
              <a:rPr lang="en-US" sz="2400" b="1" dirty="0"/>
              <a:t>s</a:t>
            </a:r>
            <a:r>
              <a:rPr lang="en-US" sz="2400" dirty="0" smtClean="0"/>
              <a:t>ome </a:t>
            </a:r>
            <a:r>
              <a:rPr lang="en-US" sz="2400" dirty="0"/>
              <a:t>products can be sold abroad with </a:t>
            </a:r>
            <a:r>
              <a:rPr lang="en-US" sz="2400" dirty="0" smtClean="0"/>
              <a:t>virtually no changes</a:t>
            </a:r>
            <a:endParaRPr lang="en-US" sz="7200" b="1" dirty="0"/>
          </a:p>
          <a:p>
            <a:r>
              <a:rPr lang="en-US" sz="2800" b="1" dirty="0"/>
              <a:t>International </a:t>
            </a:r>
            <a:r>
              <a:rPr lang="en-US" sz="2800" b="1" dirty="0" smtClean="0"/>
              <a:t>Pricing</a:t>
            </a:r>
          </a:p>
          <a:p>
            <a:pPr lvl="1"/>
            <a:r>
              <a:rPr lang="en-US" sz="2400" dirty="0" smtClean="0"/>
              <a:t>marketers must </a:t>
            </a:r>
            <a:r>
              <a:rPr lang="en-US" sz="2400" dirty="0"/>
              <a:t>consider the higher costs of transporting and selling products </a:t>
            </a:r>
            <a:r>
              <a:rPr lang="en-US" sz="2400" dirty="0" smtClean="0"/>
              <a:t>abroad</a:t>
            </a:r>
          </a:p>
          <a:p>
            <a:r>
              <a:rPr lang="en-US" sz="2800" b="1" dirty="0"/>
              <a:t>International </a:t>
            </a:r>
            <a:r>
              <a:rPr lang="en-US" sz="2800" b="1" dirty="0" smtClean="0"/>
              <a:t>Distribution</a:t>
            </a:r>
          </a:p>
          <a:p>
            <a:pPr lvl="1"/>
            <a:r>
              <a:rPr lang="en-US" sz="2400" dirty="0" smtClean="0"/>
              <a:t>companies </a:t>
            </a:r>
            <a:r>
              <a:rPr lang="en-US" sz="2400" dirty="0"/>
              <a:t>with existing distribution systems often enjoy </a:t>
            </a:r>
            <a:r>
              <a:rPr lang="en-US" sz="2400" dirty="0" smtClean="0"/>
              <a:t>an advantage</a:t>
            </a:r>
          </a:p>
          <a:p>
            <a:r>
              <a:rPr lang="en-US" sz="2800" b="1" dirty="0"/>
              <a:t>International </a:t>
            </a:r>
            <a:r>
              <a:rPr lang="en-US" sz="2800" b="1" dirty="0" smtClean="0"/>
              <a:t>Promotion</a:t>
            </a:r>
          </a:p>
          <a:p>
            <a:pPr lvl="1"/>
            <a:r>
              <a:rPr lang="en-US" sz="2400" dirty="0" smtClean="0"/>
              <a:t>often </a:t>
            </a:r>
            <a:r>
              <a:rPr lang="en-US" sz="2400" dirty="0"/>
              <a:t>U.S. promotional tactics </a:t>
            </a:r>
            <a:r>
              <a:rPr lang="en-US" sz="2400" dirty="0" smtClean="0"/>
              <a:t>do not </a:t>
            </a:r>
            <a:r>
              <a:rPr lang="en-US" sz="2400" dirty="0"/>
              <a:t>succeed in other countries.</a:t>
            </a:r>
            <a:endParaRPr lang="en-US" sz="2400" dirty="0" smtClean="0"/>
          </a:p>
          <a:p>
            <a:pPr lvl="1"/>
            <a:endParaRPr lang="en-US" sz="2400" dirty="0" smtClean="0"/>
          </a:p>
        </p:txBody>
      </p:sp>
    </p:spTree>
    <p:extLst>
      <p:ext uri="{BB962C8B-B14F-4D97-AF65-F5344CB8AC3E}">
        <p14:creationId xmlns:p14="http://schemas.microsoft.com/office/powerpoint/2010/main" val="39856549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Small </a:t>
            </a:r>
            <a:r>
              <a:rPr lang="en-US" sz="3200" dirty="0" smtClean="0"/>
              <a:t>Business and </a:t>
            </a:r>
            <a:r>
              <a:rPr lang="en-US" sz="3200" dirty="0"/>
              <a:t>the Marketing Mix</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Small-Business </a:t>
            </a:r>
            <a:r>
              <a:rPr lang="en-US" altLang="en-US" b="1" dirty="0" smtClean="0"/>
              <a:t>Products</a:t>
            </a:r>
          </a:p>
          <a:p>
            <a:pPr lvl="1">
              <a:buClr>
                <a:srgbClr val="254061"/>
              </a:buClr>
            </a:pPr>
            <a:r>
              <a:rPr lang="en-US" altLang="en-US" sz="2400" dirty="0" smtClean="0"/>
              <a:t>product </a:t>
            </a:r>
            <a:r>
              <a:rPr lang="en-US" altLang="en-US" sz="2400" dirty="0"/>
              <a:t>failures due to lack of market potential or marketing to the wrong target market segments</a:t>
            </a:r>
          </a:p>
          <a:p>
            <a:pPr>
              <a:buClr>
                <a:srgbClr val="254061"/>
              </a:buClr>
            </a:pPr>
            <a:r>
              <a:rPr lang="en-US" altLang="en-US" b="1" dirty="0"/>
              <a:t>Small-Business </a:t>
            </a:r>
            <a:r>
              <a:rPr lang="en-US" altLang="en-US" b="1" dirty="0" smtClean="0"/>
              <a:t>Pricing</a:t>
            </a:r>
          </a:p>
          <a:p>
            <a:pPr lvl="1">
              <a:buClr>
                <a:srgbClr val="254061"/>
              </a:buClr>
            </a:pPr>
            <a:r>
              <a:rPr lang="en-US" altLang="en-US" sz="2400" dirty="0" smtClean="0"/>
              <a:t>losses </a:t>
            </a:r>
            <a:r>
              <a:rPr lang="en-US" altLang="en-US" sz="2400" dirty="0"/>
              <a:t>due to pricing errors resulting from underestimating operating expenses</a:t>
            </a:r>
          </a:p>
          <a:p>
            <a:pPr>
              <a:buClr>
                <a:srgbClr val="254061"/>
              </a:buClr>
            </a:pPr>
            <a:r>
              <a:rPr lang="en-US" altLang="en-US" b="1" dirty="0"/>
              <a:t>Small-Business </a:t>
            </a:r>
            <a:r>
              <a:rPr lang="en-US" altLang="en-US" b="1" dirty="0" smtClean="0"/>
              <a:t>Distribution</a:t>
            </a:r>
          </a:p>
          <a:p>
            <a:pPr lvl="1">
              <a:buClr>
                <a:srgbClr val="254061"/>
              </a:buClr>
            </a:pPr>
            <a:r>
              <a:rPr lang="en-US" altLang="en-US" sz="2400" dirty="0" smtClean="0"/>
              <a:t>poor </a:t>
            </a:r>
            <a:r>
              <a:rPr lang="en-US" altLang="en-US" sz="2400" dirty="0"/>
              <a:t>location choice fails to attract customers</a:t>
            </a:r>
          </a:p>
          <a:p>
            <a:pPr>
              <a:buClr>
                <a:srgbClr val="254061"/>
              </a:buClr>
            </a:pPr>
            <a:r>
              <a:rPr lang="en-US" altLang="en-US" b="1" dirty="0"/>
              <a:t>Small-Business </a:t>
            </a:r>
            <a:r>
              <a:rPr lang="en-US" altLang="en-US" b="1" dirty="0" smtClean="0"/>
              <a:t>Promotion</a:t>
            </a:r>
          </a:p>
          <a:p>
            <a:pPr lvl="1">
              <a:buClr>
                <a:srgbClr val="254061"/>
              </a:buClr>
            </a:pPr>
            <a:r>
              <a:rPr lang="en-US" altLang="en-US" sz="2400" dirty="0" smtClean="0"/>
              <a:t>careful </a:t>
            </a:r>
            <a:r>
              <a:rPr lang="en-US" altLang="en-US" sz="2400" dirty="0"/>
              <a:t>promotion can reduce expenses </a:t>
            </a:r>
          </a:p>
          <a:p>
            <a:pPr>
              <a:buClr>
                <a:srgbClr val="254061"/>
              </a:buClr>
            </a:pPr>
            <a:endParaRPr lang="en-US" altLang="en-US" sz="3600" dirty="0"/>
          </a:p>
          <a:p>
            <a:pPr marL="0" indent="0">
              <a:buNone/>
            </a:pPr>
            <a:endParaRPr lang="en-US" b="1" dirty="0"/>
          </a:p>
        </p:txBody>
      </p:sp>
    </p:spTree>
    <p:extLst>
      <p:ext uri="{BB962C8B-B14F-4D97-AF65-F5344CB8AC3E}">
        <p14:creationId xmlns:p14="http://schemas.microsoft.com/office/powerpoint/2010/main" val="13833024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latin typeface="Calibri" pitchFamily="34" charset="0"/>
              </a:rPr>
              <a:t>Applying What You’ve Learned</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514350" indent="-514350">
              <a:buFont typeface="+mj-lt"/>
              <a:buAutoNum type="arabicPeriod"/>
            </a:pPr>
            <a:r>
              <a:rPr lang="en-US" sz="2800" b="1" dirty="0"/>
              <a:t>Explain </a:t>
            </a:r>
            <a:r>
              <a:rPr lang="en-US" sz="2800" dirty="0"/>
              <a:t>the concept of marketing and identify the five forces that constitute the external marketing environment </a:t>
            </a:r>
          </a:p>
          <a:p>
            <a:pPr marL="514350" indent="-514350">
              <a:buFont typeface="+mj-lt"/>
              <a:buAutoNum type="arabicPeriod"/>
            </a:pPr>
            <a:r>
              <a:rPr lang="en-US" sz="2800" b="1" dirty="0"/>
              <a:t>Explain </a:t>
            </a:r>
            <a:r>
              <a:rPr lang="en-US" sz="2800" dirty="0"/>
              <a:t>the purpose of a marketing plan and identify its main components</a:t>
            </a:r>
          </a:p>
          <a:p>
            <a:pPr marL="514350" indent="-514350">
              <a:buFont typeface="+mj-lt"/>
              <a:buAutoNum type="arabicPeriod"/>
            </a:pPr>
            <a:r>
              <a:rPr lang="en-US" sz="2800" b="1" dirty="0"/>
              <a:t>Explain </a:t>
            </a:r>
            <a:r>
              <a:rPr lang="en-US" sz="2800" dirty="0"/>
              <a:t>market segmentation and how it is used in target marketing	</a:t>
            </a:r>
          </a:p>
          <a:p>
            <a:pPr marL="514350" indent="-514350">
              <a:buFont typeface="+mj-lt"/>
              <a:buAutoNum type="arabicPeriod"/>
            </a:pPr>
            <a:r>
              <a:rPr lang="en-US" sz="2800" b="1" dirty="0"/>
              <a:t>Discuss </a:t>
            </a:r>
            <a:r>
              <a:rPr lang="en-US" sz="2800" dirty="0"/>
              <a:t>the purpose of marketing research, and compare the four marketing research methods</a:t>
            </a:r>
            <a:endParaRPr lang="en-US" sz="2800" b="1" dirty="0"/>
          </a:p>
          <a:p>
            <a:pPr marL="0" indent="0">
              <a:buNone/>
            </a:pPr>
            <a:endParaRPr lang="en-US" sz="2800" b="1" dirty="0"/>
          </a:p>
        </p:txBody>
      </p:sp>
    </p:spTree>
    <p:extLst>
      <p:ext uri="{BB962C8B-B14F-4D97-AF65-F5344CB8AC3E}">
        <p14:creationId xmlns:p14="http://schemas.microsoft.com/office/powerpoint/2010/main" val="34693470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latin typeface="Calibri" pitchFamily="34" charset="0"/>
              </a:rPr>
              <a:t>Applying What You’ve </a:t>
            </a:r>
            <a:r>
              <a:rPr lang="en-US" sz="3200" dirty="0" smtClean="0">
                <a:latin typeface="Calibri" pitchFamily="34" charset="0"/>
              </a:rPr>
              <a:t>Learned (cont.)</a:t>
            </a:r>
            <a:endParaRPr lang="en-US" sz="3200" dirty="0" smtClean="0">
              <a:latin typeface="Calibri" pitchFamily="34" charset="0"/>
            </a:endParaRPr>
          </a:p>
        </p:txBody>
      </p:sp>
      <p:sp>
        <p:nvSpPr>
          <p:cNvPr id="4" name="Rectangle 11"/>
          <p:cNvSpPr>
            <a:spLocks noGrp="1"/>
          </p:cNvSpPr>
          <p:nvPr>
            <p:ph type="body" idx="4294967295"/>
          </p:nvPr>
        </p:nvSpPr>
        <p:spPr>
          <a:xfrm>
            <a:off x="457200" y="1219200"/>
            <a:ext cx="8229600" cy="4906963"/>
          </a:xfrm>
        </p:spPr>
        <p:txBody>
          <a:bodyPr/>
          <a:lstStyle/>
          <a:p>
            <a:pPr marL="514350" indent="-514350">
              <a:buFont typeface="+mj-lt"/>
              <a:buAutoNum type="arabicPeriod" startAt="5"/>
            </a:pPr>
            <a:r>
              <a:rPr lang="en-US" b="1" dirty="0"/>
              <a:t>Describe </a:t>
            </a:r>
            <a:r>
              <a:rPr lang="en-US" dirty="0"/>
              <a:t>the consumer buying process and the key factors </a:t>
            </a:r>
            <a:r>
              <a:rPr lang="en-US" dirty="0" smtClean="0"/>
              <a:t>that influence </a:t>
            </a:r>
            <a:r>
              <a:rPr lang="en-US" dirty="0"/>
              <a:t>that </a:t>
            </a:r>
            <a:r>
              <a:rPr lang="en-US" dirty="0" smtClean="0"/>
              <a:t>process.</a:t>
            </a:r>
          </a:p>
          <a:p>
            <a:pPr marL="514350" indent="-514350">
              <a:buFont typeface="+mj-lt"/>
              <a:buAutoNum type="arabicPeriod" startAt="5"/>
            </a:pPr>
            <a:r>
              <a:rPr lang="en-US" b="1" dirty="0" smtClean="0"/>
              <a:t>Discuss </a:t>
            </a:r>
            <a:r>
              <a:rPr lang="en-US" dirty="0"/>
              <a:t>the four categories of organizational markets, and </a:t>
            </a:r>
            <a:r>
              <a:rPr lang="en-US" dirty="0" smtClean="0"/>
              <a:t>the characteristics </a:t>
            </a:r>
            <a:r>
              <a:rPr lang="en-US" dirty="0"/>
              <a:t>of Business-to-Business (B2B) buying </a:t>
            </a:r>
            <a:r>
              <a:rPr lang="en-US" dirty="0" smtClean="0"/>
              <a:t>behavior</a:t>
            </a:r>
          </a:p>
          <a:p>
            <a:pPr marL="514350" indent="-514350">
              <a:buFont typeface="+mj-lt"/>
              <a:buAutoNum type="arabicPeriod" startAt="5"/>
            </a:pPr>
            <a:r>
              <a:rPr lang="en-US" b="1" dirty="0"/>
              <a:t>Discuss </a:t>
            </a:r>
            <a:r>
              <a:rPr lang="en-US" dirty="0"/>
              <a:t>the marketing mix as it applies to small business</a:t>
            </a:r>
          </a:p>
        </p:txBody>
      </p:sp>
    </p:spTree>
    <p:extLst>
      <p:ext uri="{BB962C8B-B14F-4D97-AF65-F5344CB8AC3E}">
        <p14:creationId xmlns:p14="http://schemas.microsoft.com/office/powerpoint/2010/main" val="576946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What Is Marketing?</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b="1" dirty="0"/>
              <a:t>Marketing </a:t>
            </a:r>
            <a:endParaRPr lang="en-US" altLang="en-US" b="1" dirty="0" smtClean="0"/>
          </a:p>
          <a:p>
            <a:pPr lvl="1">
              <a:buClr>
                <a:srgbClr val="254061"/>
              </a:buClr>
            </a:pPr>
            <a:r>
              <a:rPr lang="en-US" altLang="en-US" dirty="0" smtClean="0"/>
              <a:t>organizational </a:t>
            </a:r>
            <a:r>
              <a:rPr lang="en-US" altLang="en-US" dirty="0"/>
              <a:t>function and a set of processes for creating, communicating, and delivering value to customers, and for managing customer relationships in ways that benefit the organization and its stakeholders</a:t>
            </a:r>
          </a:p>
          <a:p>
            <a:pPr marL="0" indent="0">
              <a:buNone/>
            </a:pPr>
            <a:endParaRPr lang="en-US" b="1" dirty="0"/>
          </a:p>
        </p:txBody>
      </p:sp>
    </p:spTree>
    <p:extLst>
      <p:ext uri="{BB962C8B-B14F-4D97-AF65-F5344CB8AC3E}">
        <p14:creationId xmlns:p14="http://schemas.microsoft.com/office/powerpoint/2010/main" val="26751892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Delivering Value</a:t>
            </a:r>
            <a:endParaRPr lang="en-US" sz="2800" dirty="0" smtClean="0">
              <a:latin typeface="Calibri" pitchFamily="34" charset="0"/>
            </a:endParaRPr>
          </a:p>
        </p:txBody>
      </p:sp>
      <p:sp>
        <p:nvSpPr>
          <p:cNvPr id="4" name="Content Placeholder 2"/>
          <p:cNvSpPr>
            <a:spLocks noGrp="1"/>
          </p:cNvSpPr>
          <p:nvPr/>
        </p:nvSpPr>
        <p:spPr bwMode="auto">
          <a:xfrm>
            <a:off x="685800" y="1417637"/>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lumMod val="75000"/>
                </a:schemeClr>
              </a:buClr>
              <a:buFont typeface="Wingdings 3" pitchFamily="18" charset="2"/>
              <a:buChar char=""/>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9966"/>
              </a:buClr>
              <a:buFont typeface="Arial" pitchFamily="34" charset="0"/>
              <a:buChar char="└"/>
              <a:defRPr sz="2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Clr>
                <a:srgbClr val="254061"/>
              </a:buClr>
              <a:buFont typeface="Arial" charset="0"/>
              <a:buChar char="•"/>
              <a:defRPr/>
            </a:pPr>
            <a:r>
              <a:rPr lang="en-US" sz="3200" b="1" dirty="0"/>
              <a:t>Value </a:t>
            </a:r>
            <a:endParaRPr lang="en-US" sz="3200" b="1" dirty="0" smtClean="0"/>
          </a:p>
          <a:p>
            <a:pPr lvl="1">
              <a:buClr>
                <a:srgbClr val="254061"/>
              </a:buClr>
              <a:buFont typeface="Arial" charset="0"/>
              <a:buChar char="–"/>
              <a:defRPr/>
            </a:pPr>
            <a:r>
              <a:rPr lang="en-US" sz="2800" dirty="0"/>
              <a:t>relative comparison of a product’s benefits versus its costs</a:t>
            </a:r>
          </a:p>
        </p:txBody>
      </p:sp>
      <p:pic>
        <p:nvPicPr>
          <p:cNvPr id="5" name="Picture 4"/>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551237"/>
            <a:ext cx="403860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8712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i="1" dirty="0"/>
              <a:t>Delivering </a:t>
            </a:r>
            <a:r>
              <a:rPr lang="en-US" sz="2800" i="1" dirty="0" smtClean="0"/>
              <a:t>Value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marL="0" indent="0">
              <a:buClr>
                <a:srgbClr val="254061"/>
              </a:buClr>
              <a:buFont typeface="Wingdings 3" pitchFamily="18" charset="2"/>
              <a:buNone/>
            </a:pPr>
            <a:r>
              <a:rPr lang="en-US" altLang="en-US" dirty="0"/>
              <a:t>A company may:</a:t>
            </a:r>
          </a:p>
          <a:p>
            <a:pPr marL="400050" lvl="1" indent="0">
              <a:buClr>
                <a:srgbClr val="254061"/>
              </a:buClr>
            </a:pPr>
            <a:r>
              <a:rPr lang="en-US" altLang="en-US" dirty="0"/>
              <a:t>develop an entirely new product that </a:t>
            </a:r>
            <a:r>
              <a:rPr lang="en-US" altLang="en-US" dirty="0" smtClean="0"/>
              <a:t>performs better </a:t>
            </a:r>
            <a:r>
              <a:rPr lang="en-US" altLang="en-US" dirty="0"/>
              <a:t>than existing </a:t>
            </a:r>
            <a:r>
              <a:rPr lang="en-US" altLang="en-US" dirty="0" smtClean="0"/>
              <a:t>products</a:t>
            </a:r>
          </a:p>
          <a:p>
            <a:pPr marL="400050" lvl="1" indent="0">
              <a:buClr>
                <a:srgbClr val="254061"/>
              </a:buClr>
            </a:pPr>
            <a:r>
              <a:rPr lang="en-US" altLang="en-US" dirty="0" smtClean="0"/>
              <a:t>keep </a:t>
            </a:r>
            <a:r>
              <a:rPr lang="en-US" altLang="en-US" dirty="0"/>
              <a:t>a store open longer hours during a </a:t>
            </a:r>
            <a:r>
              <a:rPr lang="en-US" altLang="en-US" dirty="0" smtClean="0"/>
              <a:t>busy season </a:t>
            </a:r>
            <a:endParaRPr lang="en-US" altLang="en-US" dirty="0"/>
          </a:p>
          <a:p>
            <a:pPr marL="400050" lvl="1" indent="0">
              <a:buClr>
                <a:srgbClr val="254061"/>
              </a:buClr>
            </a:pPr>
            <a:r>
              <a:rPr lang="en-US" altLang="en-US" dirty="0"/>
              <a:t>offer price reductions </a:t>
            </a:r>
          </a:p>
          <a:p>
            <a:pPr marL="400050" lvl="1" indent="0">
              <a:buClr>
                <a:srgbClr val="254061"/>
              </a:buClr>
            </a:pPr>
            <a:r>
              <a:rPr lang="en-US" altLang="en-US" dirty="0"/>
              <a:t>offer information that explains how a product can be used in new ways</a:t>
            </a:r>
          </a:p>
          <a:p>
            <a:pPr marL="0" indent="0">
              <a:buNone/>
            </a:pPr>
            <a:endParaRPr lang="en-US" b="1" dirty="0"/>
          </a:p>
        </p:txBody>
      </p:sp>
    </p:spTree>
    <p:extLst>
      <p:ext uri="{BB962C8B-B14F-4D97-AF65-F5344CB8AC3E}">
        <p14:creationId xmlns:p14="http://schemas.microsoft.com/office/powerpoint/2010/main" val="2052840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Value and Utility</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1"/>
            <a:ext cx="8229600" cy="1981200"/>
          </a:xfrm>
        </p:spPr>
        <p:txBody>
          <a:bodyPr/>
          <a:lstStyle/>
          <a:p>
            <a:pPr>
              <a:defRPr/>
            </a:pPr>
            <a:r>
              <a:rPr lang="en-US" b="1" dirty="0"/>
              <a:t>Utility </a:t>
            </a:r>
          </a:p>
          <a:p>
            <a:pPr lvl="1">
              <a:defRPr/>
            </a:pPr>
            <a:r>
              <a:rPr lang="en-US" dirty="0"/>
              <a:t>ability of a product to satisfy a human want or </a:t>
            </a:r>
            <a:r>
              <a:rPr lang="en-US" dirty="0" smtClean="0"/>
              <a:t>need</a:t>
            </a:r>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679303385"/>
              </p:ext>
            </p:extLst>
          </p:nvPr>
        </p:nvGraphicFramePr>
        <p:xfrm>
          <a:off x="2133600" y="2971800"/>
          <a:ext cx="5181600" cy="3078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871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304800" y="76200"/>
            <a:ext cx="8458200" cy="1143000"/>
          </a:xfrm>
        </p:spPr>
        <p:txBody>
          <a:bodyPr/>
          <a:lstStyle/>
          <a:p>
            <a:r>
              <a:rPr lang="en-US" sz="2800" dirty="0"/>
              <a:t>Goods, Services, and Ideas</a:t>
            </a:r>
            <a:endParaRPr lang="en-US" sz="28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3000" b="1" dirty="0"/>
              <a:t>Consumer Goods </a:t>
            </a:r>
          </a:p>
          <a:p>
            <a:pPr lvl="1">
              <a:defRPr/>
            </a:pPr>
            <a:r>
              <a:rPr lang="en-US" sz="2600" dirty="0"/>
              <a:t>physical products purchased by consumers for personal use</a:t>
            </a:r>
          </a:p>
          <a:p>
            <a:pPr>
              <a:defRPr/>
            </a:pPr>
            <a:r>
              <a:rPr lang="en-US" sz="3000" b="1" dirty="0"/>
              <a:t>Industrial Goods </a:t>
            </a:r>
          </a:p>
          <a:p>
            <a:pPr lvl="1">
              <a:defRPr/>
            </a:pPr>
            <a:r>
              <a:rPr lang="en-US" sz="2600" dirty="0"/>
              <a:t>physical products purchased by companies to produce other products</a:t>
            </a:r>
          </a:p>
          <a:p>
            <a:pPr>
              <a:defRPr/>
            </a:pPr>
            <a:r>
              <a:rPr lang="en-US" sz="3000" b="1" dirty="0"/>
              <a:t>Services </a:t>
            </a:r>
          </a:p>
          <a:p>
            <a:pPr lvl="1">
              <a:defRPr/>
            </a:pPr>
            <a:r>
              <a:rPr lang="en-US" sz="2600" dirty="0"/>
              <a:t>products having nonphysical features, such as information, expertise, or an activity that can be purchased</a:t>
            </a:r>
          </a:p>
          <a:p>
            <a:pPr marL="0" indent="0">
              <a:buNone/>
            </a:pPr>
            <a:endParaRPr lang="en-US" b="1" dirty="0"/>
          </a:p>
        </p:txBody>
      </p:sp>
    </p:spTree>
    <p:extLst>
      <p:ext uri="{BB962C8B-B14F-4D97-AF65-F5344CB8AC3E}">
        <p14:creationId xmlns:p14="http://schemas.microsoft.com/office/powerpoint/2010/main" val="3346720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15949</TotalTime>
  <Words>4685</Words>
  <Application>Microsoft Office PowerPoint</Application>
  <PresentationFormat>On-screen Show (4:3)</PresentationFormat>
  <Paragraphs>364</Paragraphs>
  <Slides>50</Slides>
  <Notes>48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50</vt:i4>
      </vt:variant>
    </vt:vector>
  </HeadingPairs>
  <TitlesOfParts>
    <vt:vector size="58" baseType="lpstr">
      <vt:lpstr>Arial</vt:lpstr>
      <vt:lpstr>Calibri</vt:lpstr>
      <vt:lpstr>HelveticaNeue-Bold</vt:lpstr>
      <vt:lpstr>HelveticaNeueLTStd-Roman</vt:lpstr>
      <vt:lpstr>Wingdings 3</vt:lpstr>
      <vt:lpstr>2_Office Theme</vt:lpstr>
      <vt:lpstr>3_Office Theme</vt:lpstr>
      <vt:lpstr>mgmt12e</vt:lpstr>
      <vt:lpstr>Marketing Processes and Consumer Behavior</vt:lpstr>
      <vt:lpstr>Introduction</vt:lpstr>
      <vt:lpstr>PowerPoint Presentation</vt:lpstr>
      <vt:lpstr>PowerPoint Presentation</vt:lpstr>
      <vt:lpstr>What Is Marketing?</vt:lpstr>
      <vt:lpstr>Delivering Value</vt:lpstr>
      <vt:lpstr>Delivering Value (cont.)</vt:lpstr>
      <vt:lpstr>Value and Utility</vt:lpstr>
      <vt:lpstr>Goods, Services, and Ideas</vt:lpstr>
      <vt:lpstr>Relationship Marketing and Customer Relationship Management</vt:lpstr>
      <vt:lpstr>The External Marketing Environment</vt:lpstr>
      <vt:lpstr>The Marketing Environment</vt:lpstr>
      <vt:lpstr>The Marketing Environment (cont.)</vt:lpstr>
      <vt:lpstr>Competitive Environment</vt:lpstr>
      <vt:lpstr>Strategy: The Marketing Mix</vt:lpstr>
      <vt:lpstr>PowerPoint Presentation</vt:lpstr>
      <vt:lpstr>Strategy: The Marketing Mix</vt:lpstr>
      <vt:lpstr>Strategy: The Marketing Mix (cont.)</vt:lpstr>
      <vt:lpstr>Promotion</vt:lpstr>
      <vt:lpstr>Promotion (cont.)</vt:lpstr>
      <vt:lpstr>Integrated Strategy</vt:lpstr>
      <vt:lpstr>Target Marketing and Market Segmentation</vt:lpstr>
      <vt:lpstr>Target Marketing and Market Segmentation (cont.)</vt:lpstr>
      <vt:lpstr>Identifying Market Segments</vt:lpstr>
      <vt:lpstr>Identifying Market Segments (cont.)</vt:lpstr>
      <vt:lpstr>Demographic Variables</vt:lpstr>
      <vt:lpstr>Identifying Market Segments</vt:lpstr>
      <vt:lpstr>Identifying Market Segments (cont.)</vt:lpstr>
      <vt:lpstr>PowerPoint Presentation</vt:lpstr>
      <vt:lpstr>Marketing Research</vt:lpstr>
      <vt:lpstr>Marketing Research (cont.)</vt:lpstr>
      <vt:lpstr>The Research Process</vt:lpstr>
      <vt:lpstr>Research Data</vt:lpstr>
      <vt:lpstr>Research Methods</vt:lpstr>
      <vt:lpstr>Research Methods (cont.)</vt:lpstr>
      <vt:lpstr>Understanding Consumer Behavior</vt:lpstr>
      <vt:lpstr>Understanding Consumer Behavior (cont.)</vt:lpstr>
      <vt:lpstr>PowerPoint Presentation</vt:lpstr>
      <vt:lpstr>The Consumer Buying Process</vt:lpstr>
      <vt:lpstr>The Consumer Buying Process (cont.)</vt:lpstr>
      <vt:lpstr>Business Marketing</vt:lpstr>
      <vt:lpstr>B2B Buying Behavior</vt:lpstr>
      <vt:lpstr>Business Marketing</vt:lpstr>
      <vt:lpstr>Social Media and Marketing</vt:lpstr>
      <vt:lpstr>Social Media and Marketing (cont.)</vt:lpstr>
      <vt:lpstr>The International Marketing Mix</vt:lpstr>
      <vt:lpstr>Small Business and the Marketing Mix</vt:lpstr>
      <vt:lpstr>Applying What You’ve Learned</vt:lpstr>
      <vt:lpstr>Applying What You’ve Learned (cont.)</vt:lpstr>
      <vt:lpstr>PowerPoint Presentation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Meeta Pendharkar</cp:lastModifiedBy>
  <cp:revision>191</cp:revision>
  <dcterms:created xsi:type="dcterms:W3CDTF">2013-10-17T14:20:40Z</dcterms:created>
  <dcterms:modified xsi:type="dcterms:W3CDTF">2014-01-07T06:59:58Z</dcterms:modified>
</cp:coreProperties>
</file>