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9" r:id="rId1"/>
    <p:sldMasterId id="2147483900" r:id="rId2"/>
    <p:sldMasterId id="2147483923" r:id="rId3"/>
  </p:sldMasterIdLst>
  <p:notesMasterIdLst>
    <p:notesMasterId r:id="rId50"/>
  </p:notesMasterIdLst>
  <p:sldIdLst>
    <p:sldId id="256" r:id="rId4"/>
    <p:sldId id="262" r:id="rId5"/>
    <p:sldId id="258" r:id="rId6"/>
    <p:sldId id="261" r:id="rId7"/>
    <p:sldId id="263" r:id="rId8"/>
    <p:sldId id="306" r:id="rId9"/>
    <p:sldId id="305" r:id="rId10"/>
    <p:sldId id="311" r:id="rId11"/>
    <p:sldId id="310" r:id="rId12"/>
    <p:sldId id="309" r:id="rId13"/>
    <p:sldId id="308" r:id="rId14"/>
    <p:sldId id="304" r:id="rId15"/>
    <p:sldId id="303" r:id="rId16"/>
    <p:sldId id="307" r:id="rId17"/>
    <p:sldId id="302" r:id="rId18"/>
    <p:sldId id="301" r:id="rId19"/>
    <p:sldId id="300" r:id="rId20"/>
    <p:sldId id="317" r:id="rId21"/>
    <p:sldId id="316" r:id="rId22"/>
    <p:sldId id="318" r:id="rId23"/>
    <p:sldId id="315" r:id="rId24"/>
    <p:sldId id="314" r:id="rId25"/>
    <p:sldId id="321" r:id="rId26"/>
    <p:sldId id="324" r:id="rId27"/>
    <p:sldId id="319" r:id="rId28"/>
    <p:sldId id="323" r:id="rId29"/>
    <p:sldId id="322" r:id="rId30"/>
    <p:sldId id="331" r:id="rId31"/>
    <p:sldId id="326" r:id="rId32"/>
    <p:sldId id="332" r:id="rId33"/>
    <p:sldId id="327" r:id="rId34"/>
    <p:sldId id="328" r:id="rId35"/>
    <p:sldId id="330" r:id="rId36"/>
    <p:sldId id="329" r:id="rId37"/>
    <p:sldId id="312" r:id="rId38"/>
    <p:sldId id="337" r:id="rId39"/>
    <p:sldId id="335" r:id="rId40"/>
    <p:sldId id="341" r:id="rId41"/>
    <p:sldId id="343" r:id="rId42"/>
    <p:sldId id="342" r:id="rId43"/>
    <p:sldId id="336" r:id="rId44"/>
    <p:sldId id="338" r:id="rId45"/>
    <p:sldId id="339" r:id="rId46"/>
    <p:sldId id="340" r:id="rId47"/>
    <p:sldId id="334" r:id="rId48"/>
    <p:sldId id="260"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EAEAEA"/>
    <a:srgbClr val="DA2A00"/>
    <a:srgbClr val="59626F"/>
    <a:srgbClr val="75808F"/>
    <a:srgbClr val="C1C6CD"/>
    <a:srgbClr val="C4EA08"/>
    <a:srgbClr val="BBD9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50" autoAdjust="0"/>
    <p:restoredTop sz="56998" autoAdjust="0"/>
  </p:normalViewPr>
  <p:slideViewPr>
    <p:cSldViewPr>
      <p:cViewPr>
        <p:scale>
          <a:sx n="33" d="100"/>
          <a:sy n="33" d="100"/>
        </p:scale>
        <p:origin x="1794" y="12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9B35C6-C9A2-47AB-BF69-F8711F58229E}" type="doc">
      <dgm:prSet loTypeId="urn:microsoft.com/office/officeart/2005/8/layout/vList2" loCatId="list" qsTypeId="urn:microsoft.com/office/officeart/2005/8/quickstyle/3d2" qsCatId="3D" csTypeId="urn:microsoft.com/office/officeart/2005/8/colors/colorful5" csCatId="colorful"/>
      <dgm:spPr/>
      <dgm:t>
        <a:bodyPr/>
        <a:lstStyle/>
        <a:p>
          <a:endParaRPr lang="en-US"/>
        </a:p>
      </dgm:t>
    </dgm:pt>
    <dgm:pt modelId="{33D4FA3D-C009-47F2-9FD9-0B47B6E3EAF4}">
      <dgm:prSet custT="1"/>
      <dgm:spPr/>
      <dgm:t>
        <a:bodyPr/>
        <a:lstStyle/>
        <a:p>
          <a:pPr algn="ctr" rtl="0"/>
          <a:r>
            <a:rPr lang="en-US" sz="3200" b="1" u="none" dirty="0" smtClean="0">
              <a:effectLst>
                <a:outerShdw blurRad="38100" dist="38100" dir="2700000" algn="tl">
                  <a:srgbClr val="000000">
                    <a:alpha val="43137"/>
                  </a:srgbClr>
                </a:outerShdw>
              </a:effectLst>
            </a:rPr>
            <a:t>Job creation</a:t>
          </a:r>
          <a:endParaRPr lang="en-US" sz="3200" b="1" u="none" dirty="0">
            <a:effectLst>
              <a:outerShdw blurRad="38100" dist="38100" dir="2700000" algn="tl">
                <a:srgbClr val="000000">
                  <a:alpha val="43137"/>
                </a:srgbClr>
              </a:outerShdw>
            </a:effectLst>
          </a:endParaRPr>
        </a:p>
      </dgm:t>
    </dgm:pt>
    <dgm:pt modelId="{86192E19-51BC-4A6E-9841-900F29A065F5}" type="parTrans" cxnId="{A2FA1391-99DA-4C9E-A19D-5B8A46FEA06D}">
      <dgm:prSet/>
      <dgm:spPr/>
      <dgm:t>
        <a:bodyPr/>
        <a:lstStyle/>
        <a:p>
          <a:endParaRPr lang="en-US"/>
        </a:p>
      </dgm:t>
    </dgm:pt>
    <dgm:pt modelId="{DD04DD98-86AE-42D1-A824-DF9FB162F673}" type="sibTrans" cxnId="{A2FA1391-99DA-4C9E-A19D-5B8A46FEA06D}">
      <dgm:prSet/>
      <dgm:spPr/>
      <dgm:t>
        <a:bodyPr/>
        <a:lstStyle/>
        <a:p>
          <a:endParaRPr lang="en-US"/>
        </a:p>
      </dgm:t>
    </dgm:pt>
    <dgm:pt modelId="{D495DCDA-906A-4990-B5A1-9FB1C3BD896E}">
      <dgm:prSet custT="1"/>
      <dgm:spPr/>
      <dgm:t>
        <a:bodyPr/>
        <a:lstStyle/>
        <a:p>
          <a:pPr algn="ctr" rtl="0"/>
          <a:r>
            <a:rPr lang="en-US" sz="3200" b="1" u="none" dirty="0" smtClean="0">
              <a:effectLst>
                <a:outerShdw blurRad="38100" dist="38100" dir="2700000" algn="tl">
                  <a:srgbClr val="000000">
                    <a:alpha val="43137"/>
                  </a:srgbClr>
                </a:outerShdw>
              </a:effectLst>
            </a:rPr>
            <a:t>Innovation</a:t>
          </a:r>
          <a:endParaRPr lang="en-US" sz="3200" b="1" u="none" dirty="0">
            <a:effectLst>
              <a:outerShdw blurRad="38100" dist="38100" dir="2700000" algn="tl">
                <a:srgbClr val="000000">
                  <a:alpha val="43137"/>
                </a:srgbClr>
              </a:outerShdw>
            </a:effectLst>
          </a:endParaRPr>
        </a:p>
      </dgm:t>
    </dgm:pt>
    <dgm:pt modelId="{A61018AD-A2E7-4396-BB7C-0291A627BD16}" type="parTrans" cxnId="{39E767AE-E094-4319-9E60-24A600974756}">
      <dgm:prSet/>
      <dgm:spPr/>
      <dgm:t>
        <a:bodyPr/>
        <a:lstStyle/>
        <a:p>
          <a:endParaRPr lang="en-US"/>
        </a:p>
      </dgm:t>
    </dgm:pt>
    <dgm:pt modelId="{63E02A05-BA71-4B97-87AE-C8B6E667BE1E}" type="sibTrans" cxnId="{39E767AE-E094-4319-9E60-24A600974756}">
      <dgm:prSet/>
      <dgm:spPr/>
      <dgm:t>
        <a:bodyPr/>
        <a:lstStyle/>
        <a:p>
          <a:endParaRPr lang="en-US"/>
        </a:p>
      </dgm:t>
    </dgm:pt>
    <dgm:pt modelId="{B3BED971-11D2-457B-A471-280144962722}">
      <dgm:prSet custT="1"/>
      <dgm:spPr/>
      <dgm:t>
        <a:bodyPr/>
        <a:lstStyle/>
        <a:p>
          <a:pPr algn="ctr" rtl="0"/>
          <a:r>
            <a:rPr lang="en-US" sz="3200" b="1" u="none" dirty="0" smtClean="0">
              <a:effectLst>
                <a:outerShdw blurRad="38100" dist="38100" dir="2700000" algn="tl">
                  <a:srgbClr val="000000">
                    <a:alpha val="43137"/>
                  </a:srgbClr>
                </a:outerShdw>
              </a:effectLst>
            </a:rPr>
            <a:t>Contributions to big business</a:t>
          </a:r>
          <a:endParaRPr lang="en-US" sz="3200" b="1" u="none" dirty="0">
            <a:effectLst>
              <a:outerShdw blurRad="38100" dist="38100" dir="2700000" algn="tl">
                <a:srgbClr val="000000">
                  <a:alpha val="43137"/>
                </a:srgbClr>
              </a:outerShdw>
            </a:effectLst>
          </a:endParaRPr>
        </a:p>
      </dgm:t>
    </dgm:pt>
    <dgm:pt modelId="{FB7ED73C-6AC1-4257-84A6-01C5A73BC087}" type="parTrans" cxnId="{F6E0C604-BD8E-43A5-A923-7BC76FAE8386}">
      <dgm:prSet/>
      <dgm:spPr/>
      <dgm:t>
        <a:bodyPr/>
        <a:lstStyle/>
        <a:p>
          <a:endParaRPr lang="en-US"/>
        </a:p>
      </dgm:t>
    </dgm:pt>
    <dgm:pt modelId="{150987C3-A815-4D88-894D-8D143A7C9688}" type="sibTrans" cxnId="{F6E0C604-BD8E-43A5-A923-7BC76FAE8386}">
      <dgm:prSet/>
      <dgm:spPr/>
      <dgm:t>
        <a:bodyPr/>
        <a:lstStyle/>
        <a:p>
          <a:endParaRPr lang="en-US"/>
        </a:p>
      </dgm:t>
    </dgm:pt>
    <dgm:pt modelId="{4799A3EB-555B-4774-AB7F-A8A9E1D646F9}" type="pres">
      <dgm:prSet presAssocID="{BB9B35C6-C9A2-47AB-BF69-F8711F58229E}" presName="linear" presStyleCnt="0">
        <dgm:presLayoutVars>
          <dgm:animLvl val="lvl"/>
          <dgm:resizeHandles val="exact"/>
        </dgm:presLayoutVars>
      </dgm:prSet>
      <dgm:spPr/>
      <dgm:t>
        <a:bodyPr/>
        <a:lstStyle/>
        <a:p>
          <a:endParaRPr lang="en-US"/>
        </a:p>
      </dgm:t>
    </dgm:pt>
    <dgm:pt modelId="{28BA7047-2E2F-4697-84D9-07A03862E6FA}" type="pres">
      <dgm:prSet presAssocID="{33D4FA3D-C009-47F2-9FD9-0B47B6E3EAF4}" presName="parentText" presStyleLbl="node1" presStyleIdx="0" presStyleCnt="3" custLinFactNeighborX="1299" custLinFactNeighborY="28963">
        <dgm:presLayoutVars>
          <dgm:chMax val="0"/>
          <dgm:bulletEnabled val="1"/>
        </dgm:presLayoutVars>
      </dgm:prSet>
      <dgm:spPr/>
      <dgm:t>
        <a:bodyPr/>
        <a:lstStyle/>
        <a:p>
          <a:endParaRPr lang="en-US"/>
        </a:p>
      </dgm:t>
    </dgm:pt>
    <dgm:pt modelId="{C9EDCFA1-E08C-4DCD-BD81-FDCD6C1CC205}" type="pres">
      <dgm:prSet presAssocID="{DD04DD98-86AE-42D1-A824-DF9FB162F673}" presName="spacer" presStyleCnt="0"/>
      <dgm:spPr/>
    </dgm:pt>
    <dgm:pt modelId="{EEE148B3-C83B-476E-9802-79A715780ED4}" type="pres">
      <dgm:prSet presAssocID="{D495DCDA-906A-4990-B5A1-9FB1C3BD896E}" presName="parentText" presStyleLbl="node1" presStyleIdx="1" presStyleCnt="3" custLinFactNeighborY="11655">
        <dgm:presLayoutVars>
          <dgm:chMax val="0"/>
          <dgm:bulletEnabled val="1"/>
        </dgm:presLayoutVars>
      </dgm:prSet>
      <dgm:spPr/>
      <dgm:t>
        <a:bodyPr/>
        <a:lstStyle/>
        <a:p>
          <a:endParaRPr lang="en-US"/>
        </a:p>
      </dgm:t>
    </dgm:pt>
    <dgm:pt modelId="{C498A8BF-0232-472F-8324-B1CCD52296DC}" type="pres">
      <dgm:prSet presAssocID="{63E02A05-BA71-4B97-87AE-C8B6E667BE1E}" presName="spacer" presStyleCnt="0"/>
      <dgm:spPr/>
    </dgm:pt>
    <dgm:pt modelId="{658C54F5-23FA-4095-BD28-7229FE31DEF4}" type="pres">
      <dgm:prSet presAssocID="{B3BED971-11D2-457B-A471-280144962722}" presName="parentText" presStyleLbl="node1" presStyleIdx="2" presStyleCnt="3">
        <dgm:presLayoutVars>
          <dgm:chMax val="0"/>
          <dgm:bulletEnabled val="1"/>
        </dgm:presLayoutVars>
      </dgm:prSet>
      <dgm:spPr/>
      <dgm:t>
        <a:bodyPr/>
        <a:lstStyle/>
        <a:p>
          <a:endParaRPr lang="en-US"/>
        </a:p>
      </dgm:t>
    </dgm:pt>
  </dgm:ptLst>
  <dgm:cxnLst>
    <dgm:cxn modelId="{5AEBF612-86CB-492E-BE91-48BAFE9836DF}" type="presOf" srcId="{33D4FA3D-C009-47F2-9FD9-0B47B6E3EAF4}" destId="{28BA7047-2E2F-4697-84D9-07A03862E6FA}" srcOrd="0" destOrd="0" presId="urn:microsoft.com/office/officeart/2005/8/layout/vList2"/>
    <dgm:cxn modelId="{A2FA1391-99DA-4C9E-A19D-5B8A46FEA06D}" srcId="{BB9B35C6-C9A2-47AB-BF69-F8711F58229E}" destId="{33D4FA3D-C009-47F2-9FD9-0B47B6E3EAF4}" srcOrd="0" destOrd="0" parTransId="{86192E19-51BC-4A6E-9841-900F29A065F5}" sibTransId="{DD04DD98-86AE-42D1-A824-DF9FB162F673}"/>
    <dgm:cxn modelId="{059FACCA-C776-4E28-AE43-9AB1157536E6}" type="presOf" srcId="{D495DCDA-906A-4990-B5A1-9FB1C3BD896E}" destId="{EEE148B3-C83B-476E-9802-79A715780ED4}" srcOrd="0" destOrd="0" presId="urn:microsoft.com/office/officeart/2005/8/layout/vList2"/>
    <dgm:cxn modelId="{B8B815D6-7EA9-4ADD-9E90-77975F1C78E3}" type="presOf" srcId="{BB9B35C6-C9A2-47AB-BF69-F8711F58229E}" destId="{4799A3EB-555B-4774-AB7F-A8A9E1D646F9}" srcOrd="0" destOrd="0" presId="urn:microsoft.com/office/officeart/2005/8/layout/vList2"/>
    <dgm:cxn modelId="{122ABC7C-9C76-4224-8CF1-AED96A9EC22A}" type="presOf" srcId="{B3BED971-11D2-457B-A471-280144962722}" destId="{658C54F5-23FA-4095-BD28-7229FE31DEF4}" srcOrd="0" destOrd="0" presId="urn:microsoft.com/office/officeart/2005/8/layout/vList2"/>
    <dgm:cxn modelId="{39E767AE-E094-4319-9E60-24A600974756}" srcId="{BB9B35C6-C9A2-47AB-BF69-F8711F58229E}" destId="{D495DCDA-906A-4990-B5A1-9FB1C3BD896E}" srcOrd="1" destOrd="0" parTransId="{A61018AD-A2E7-4396-BB7C-0291A627BD16}" sibTransId="{63E02A05-BA71-4B97-87AE-C8B6E667BE1E}"/>
    <dgm:cxn modelId="{F6E0C604-BD8E-43A5-A923-7BC76FAE8386}" srcId="{BB9B35C6-C9A2-47AB-BF69-F8711F58229E}" destId="{B3BED971-11D2-457B-A471-280144962722}" srcOrd="2" destOrd="0" parTransId="{FB7ED73C-6AC1-4257-84A6-01C5A73BC087}" sibTransId="{150987C3-A815-4D88-894D-8D143A7C9688}"/>
    <dgm:cxn modelId="{74809104-964C-4077-B557-337C6634F3D0}" type="presParOf" srcId="{4799A3EB-555B-4774-AB7F-A8A9E1D646F9}" destId="{28BA7047-2E2F-4697-84D9-07A03862E6FA}" srcOrd="0" destOrd="0" presId="urn:microsoft.com/office/officeart/2005/8/layout/vList2"/>
    <dgm:cxn modelId="{9D7830C5-E1E4-4B5F-B1E2-15519126341D}" type="presParOf" srcId="{4799A3EB-555B-4774-AB7F-A8A9E1D646F9}" destId="{C9EDCFA1-E08C-4DCD-BD81-FDCD6C1CC205}" srcOrd="1" destOrd="0" presId="urn:microsoft.com/office/officeart/2005/8/layout/vList2"/>
    <dgm:cxn modelId="{239E9601-2658-4B93-A2B8-09BC023780E5}" type="presParOf" srcId="{4799A3EB-555B-4774-AB7F-A8A9E1D646F9}" destId="{EEE148B3-C83B-476E-9802-79A715780ED4}" srcOrd="2" destOrd="0" presId="urn:microsoft.com/office/officeart/2005/8/layout/vList2"/>
    <dgm:cxn modelId="{43B408B3-C3D9-4F66-B285-039398764F2F}" type="presParOf" srcId="{4799A3EB-555B-4774-AB7F-A8A9E1D646F9}" destId="{C498A8BF-0232-472F-8324-B1CCD52296DC}" srcOrd="3" destOrd="0" presId="urn:microsoft.com/office/officeart/2005/8/layout/vList2"/>
    <dgm:cxn modelId="{A55ADE4F-AA72-4524-9392-1E1E5C7AE68B}" type="presParOf" srcId="{4799A3EB-555B-4774-AB7F-A8A9E1D646F9}" destId="{658C54F5-23FA-4095-BD28-7229FE31DEF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B345EE-2CDD-424E-9611-8282062C76D5}" type="doc">
      <dgm:prSet loTypeId="urn:microsoft.com/office/officeart/2005/8/layout/pyramid2" loCatId="pyramid" qsTypeId="urn:microsoft.com/office/officeart/2005/8/quickstyle/3d2" qsCatId="3D" csTypeId="urn:microsoft.com/office/officeart/2005/8/colors/accent1_4" csCatId="accent1"/>
      <dgm:spPr/>
      <dgm:t>
        <a:bodyPr/>
        <a:lstStyle/>
        <a:p>
          <a:endParaRPr lang="en-US"/>
        </a:p>
      </dgm:t>
    </dgm:pt>
    <dgm:pt modelId="{61362811-16EE-43BC-B6DC-C61685A088F6}">
      <dgm:prSet/>
      <dgm:spPr/>
      <dgm:t>
        <a:bodyPr/>
        <a:lstStyle/>
        <a:p>
          <a:pPr rtl="0"/>
          <a:r>
            <a:rPr lang="en-US" b="1" dirty="0" smtClean="0">
              <a:effectLst>
                <a:outerShdw blurRad="38100" dist="38100" dir="2700000" algn="tl">
                  <a:srgbClr val="000000">
                    <a:alpha val="43137"/>
                  </a:srgbClr>
                </a:outerShdw>
              </a:effectLst>
            </a:rPr>
            <a:t>Buying an Existing Business</a:t>
          </a:r>
          <a:endParaRPr lang="en-US" b="1" dirty="0">
            <a:effectLst>
              <a:outerShdw blurRad="38100" dist="38100" dir="2700000" algn="tl">
                <a:srgbClr val="000000">
                  <a:alpha val="43137"/>
                </a:srgbClr>
              </a:outerShdw>
            </a:effectLst>
          </a:endParaRPr>
        </a:p>
      </dgm:t>
    </dgm:pt>
    <dgm:pt modelId="{5A294797-4030-4A38-B30C-403B88F3F899}" type="parTrans" cxnId="{7EB7CE1E-5083-45EB-91C2-5277C03B6A54}">
      <dgm:prSet/>
      <dgm:spPr/>
      <dgm:t>
        <a:bodyPr/>
        <a:lstStyle/>
        <a:p>
          <a:endParaRPr lang="en-US"/>
        </a:p>
      </dgm:t>
    </dgm:pt>
    <dgm:pt modelId="{3BE92582-6102-45E8-8B65-8109546E94B5}" type="sibTrans" cxnId="{7EB7CE1E-5083-45EB-91C2-5277C03B6A54}">
      <dgm:prSet/>
      <dgm:spPr/>
      <dgm:t>
        <a:bodyPr/>
        <a:lstStyle/>
        <a:p>
          <a:endParaRPr lang="en-US"/>
        </a:p>
      </dgm:t>
    </dgm:pt>
    <dgm:pt modelId="{07935A51-BFF0-446C-88CF-A3390D001A9B}">
      <dgm:prSet/>
      <dgm:spPr/>
      <dgm:t>
        <a:bodyPr/>
        <a:lstStyle/>
        <a:p>
          <a:pPr rtl="0"/>
          <a:r>
            <a:rPr lang="en-US" b="1" dirty="0" smtClean="0">
              <a:effectLst>
                <a:outerShdw blurRad="38100" dist="38100" dir="2700000" algn="tl">
                  <a:srgbClr val="000000">
                    <a:alpha val="43137"/>
                  </a:srgbClr>
                </a:outerShdw>
              </a:effectLst>
            </a:rPr>
            <a:t>Franchising</a:t>
          </a:r>
          <a:endParaRPr lang="en-US" b="1" dirty="0">
            <a:effectLst>
              <a:outerShdw blurRad="38100" dist="38100" dir="2700000" algn="tl">
                <a:srgbClr val="000000">
                  <a:alpha val="43137"/>
                </a:srgbClr>
              </a:outerShdw>
            </a:effectLst>
          </a:endParaRPr>
        </a:p>
      </dgm:t>
    </dgm:pt>
    <dgm:pt modelId="{6ACECB68-F6BA-4A8D-9801-216D31E810E6}" type="parTrans" cxnId="{0E15D139-4014-44A5-ACE1-1EE85C24D4C8}">
      <dgm:prSet/>
      <dgm:spPr/>
      <dgm:t>
        <a:bodyPr/>
        <a:lstStyle/>
        <a:p>
          <a:endParaRPr lang="en-US"/>
        </a:p>
      </dgm:t>
    </dgm:pt>
    <dgm:pt modelId="{BBA7DEE0-CFF1-4AB8-8340-5CE5C1CA67B2}" type="sibTrans" cxnId="{0E15D139-4014-44A5-ACE1-1EE85C24D4C8}">
      <dgm:prSet/>
      <dgm:spPr/>
      <dgm:t>
        <a:bodyPr/>
        <a:lstStyle/>
        <a:p>
          <a:endParaRPr lang="en-US"/>
        </a:p>
      </dgm:t>
    </dgm:pt>
    <dgm:pt modelId="{4A11064B-3A63-45BB-9612-A52837E48AAF}">
      <dgm:prSet/>
      <dgm:spPr/>
      <dgm:t>
        <a:bodyPr/>
        <a:lstStyle/>
        <a:p>
          <a:pPr rtl="0"/>
          <a:r>
            <a:rPr lang="en-US" b="1" dirty="0" smtClean="0">
              <a:effectLst>
                <a:outerShdw blurRad="38100" dist="38100" dir="2700000" algn="tl">
                  <a:srgbClr val="000000">
                    <a:alpha val="43137"/>
                  </a:srgbClr>
                </a:outerShdw>
              </a:effectLst>
            </a:rPr>
            <a:t>Starting from Scratch</a:t>
          </a:r>
          <a:endParaRPr lang="en-US" b="1" dirty="0">
            <a:effectLst>
              <a:outerShdw blurRad="38100" dist="38100" dir="2700000" algn="tl">
                <a:srgbClr val="000000">
                  <a:alpha val="43137"/>
                </a:srgbClr>
              </a:outerShdw>
            </a:effectLst>
          </a:endParaRPr>
        </a:p>
      </dgm:t>
    </dgm:pt>
    <dgm:pt modelId="{70B75FF7-3B57-4888-ACAD-707162D48B51}" type="parTrans" cxnId="{FAFF2E06-E06D-493D-8427-506ABA01F6CC}">
      <dgm:prSet/>
      <dgm:spPr/>
      <dgm:t>
        <a:bodyPr/>
        <a:lstStyle/>
        <a:p>
          <a:endParaRPr lang="en-US"/>
        </a:p>
      </dgm:t>
    </dgm:pt>
    <dgm:pt modelId="{72E4F02B-4336-487F-BD25-CBDF41DC43CA}" type="sibTrans" cxnId="{FAFF2E06-E06D-493D-8427-506ABA01F6CC}">
      <dgm:prSet/>
      <dgm:spPr/>
      <dgm:t>
        <a:bodyPr/>
        <a:lstStyle/>
        <a:p>
          <a:endParaRPr lang="en-US"/>
        </a:p>
      </dgm:t>
    </dgm:pt>
    <dgm:pt modelId="{2DA54D76-5FC0-48FD-B17A-AD51D7AF729B}" type="pres">
      <dgm:prSet presAssocID="{E5B345EE-2CDD-424E-9611-8282062C76D5}" presName="compositeShape" presStyleCnt="0">
        <dgm:presLayoutVars>
          <dgm:dir/>
          <dgm:resizeHandles/>
        </dgm:presLayoutVars>
      </dgm:prSet>
      <dgm:spPr/>
      <dgm:t>
        <a:bodyPr/>
        <a:lstStyle/>
        <a:p>
          <a:endParaRPr lang="en-US"/>
        </a:p>
      </dgm:t>
    </dgm:pt>
    <dgm:pt modelId="{F4DD575B-86E4-4893-9B1C-14F988A278C9}" type="pres">
      <dgm:prSet presAssocID="{E5B345EE-2CDD-424E-9611-8282062C76D5}" presName="pyramid" presStyleLbl="node1" presStyleIdx="0" presStyleCnt="1" custLinFactNeighborX="257" custLinFactNeighborY="-6734"/>
      <dgm:spPr>
        <a:gradFill rotWithShape="0">
          <a:gsLst>
            <a:gs pos="0">
              <a:srgbClr val="FFF200"/>
            </a:gs>
            <a:gs pos="45000">
              <a:srgbClr val="FF7A00"/>
            </a:gs>
            <a:gs pos="70000">
              <a:srgbClr val="FF0300"/>
            </a:gs>
            <a:gs pos="100000">
              <a:srgbClr val="4D0808"/>
            </a:gs>
          </a:gsLst>
          <a:lin ang="16200000" scaled="0"/>
        </a:gradFill>
      </dgm:spPr>
      <dgm:t>
        <a:bodyPr/>
        <a:lstStyle/>
        <a:p>
          <a:endParaRPr lang="en-US"/>
        </a:p>
      </dgm:t>
    </dgm:pt>
    <dgm:pt modelId="{6F242FFB-E4A4-4716-8B30-4C88750AAEBF}" type="pres">
      <dgm:prSet presAssocID="{E5B345EE-2CDD-424E-9611-8282062C76D5}" presName="theList" presStyleCnt="0"/>
      <dgm:spPr/>
    </dgm:pt>
    <dgm:pt modelId="{0945DD39-D64B-4301-AC9D-05F1CA34FF4E}" type="pres">
      <dgm:prSet presAssocID="{61362811-16EE-43BC-B6DC-C61685A088F6}" presName="aNode" presStyleLbl="fgAcc1" presStyleIdx="0" presStyleCnt="3">
        <dgm:presLayoutVars>
          <dgm:bulletEnabled val="1"/>
        </dgm:presLayoutVars>
      </dgm:prSet>
      <dgm:spPr/>
      <dgm:t>
        <a:bodyPr/>
        <a:lstStyle/>
        <a:p>
          <a:endParaRPr lang="en-US"/>
        </a:p>
      </dgm:t>
    </dgm:pt>
    <dgm:pt modelId="{C1D2A3F6-8B85-436A-A984-2892B9FA2C89}" type="pres">
      <dgm:prSet presAssocID="{61362811-16EE-43BC-B6DC-C61685A088F6}" presName="aSpace" presStyleCnt="0"/>
      <dgm:spPr/>
    </dgm:pt>
    <dgm:pt modelId="{5CB685EC-A986-41A0-A457-562464295A49}" type="pres">
      <dgm:prSet presAssocID="{07935A51-BFF0-446C-88CF-A3390D001A9B}" presName="aNode" presStyleLbl="fgAcc1" presStyleIdx="1" presStyleCnt="3">
        <dgm:presLayoutVars>
          <dgm:bulletEnabled val="1"/>
        </dgm:presLayoutVars>
      </dgm:prSet>
      <dgm:spPr/>
      <dgm:t>
        <a:bodyPr/>
        <a:lstStyle/>
        <a:p>
          <a:endParaRPr lang="en-US"/>
        </a:p>
      </dgm:t>
    </dgm:pt>
    <dgm:pt modelId="{8447155B-5DC1-48BA-81BC-9DCBD90F4B75}" type="pres">
      <dgm:prSet presAssocID="{07935A51-BFF0-446C-88CF-A3390D001A9B}" presName="aSpace" presStyleCnt="0"/>
      <dgm:spPr/>
    </dgm:pt>
    <dgm:pt modelId="{EAADB1EA-E3F6-489F-B879-DED6DC62EF2C}" type="pres">
      <dgm:prSet presAssocID="{4A11064B-3A63-45BB-9612-A52837E48AAF}" presName="aNode" presStyleLbl="fgAcc1" presStyleIdx="2" presStyleCnt="3">
        <dgm:presLayoutVars>
          <dgm:bulletEnabled val="1"/>
        </dgm:presLayoutVars>
      </dgm:prSet>
      <dgm:spPr/>
      <dgm:t>
        <a:bodyPr/>
        <a:lstStyle/>
        <a:p>
          <a:endParaRPr lang="en-US"/>
        </a:p>
      </dgm:t>
    </dgm:pt>
    <dgm:pt modelId="{4A3798C0-7922-4B9D-9895-0BA8D71AB535}" type="pres">
      <dgm:prSet presAssocID="{4A11064B-3A63-45BB-9612-A52837E48AAF}" presName="aSpace" presStyleCnt="0"/>
      <dgm:spPr/>
    </dgm:pt>
  </dgm:ptLst>
  <dgm:cxnLst>
    <dgm:cxn modelId="{FAFF2E06-E06D-493D-8427-506ABA01F6CC}" srcId="{E5B345EE-2CDD-424E-9611-8282062C76D5}" destId="{4A11064B-3A63-45BB-9612-A52837E48AAF}" srcOrd="2" destOrd="0" parTransId="{70B75FF7-3B57-4888-ACAD-707162D48B51}" sibTransId="{72E4F02B-4336-487F-BD25-CBDF41DC43CA}"/>
    <dgm:cxn modelId="{67749E54-19A9-4097-A6AC-FB9873BDF5BF}" type="presOf" srcId="{61362811-16EE-43BC-B6DC-C61685A088F6}" destId="{0945DD39-D64B-4301-AC9D-05F1CA34FF4E}" srcOrd="0" destOrd="0" presId="urn:microsoft.com/office/officeart/2005/8/layout/pyramid2"/>
    <dgm:cxn modelId="{901B9D01-E694-40A5-AC09-C03530F6FF59}" type="presOf" srcId="{4A11064B-3A63-45BB-9612-A52837E48AAF}" destId="{EAADB1EA-E3F6-489F-B879-DED6DC62EF2C}" srcOrd="0" destOrd="0" presId="urn:microsoft.com/office/officeart/2005/8/layout/pyramid2"/>
    <dgm:cxn modelId="{A52A89F1-6A50-40BC-8533-C3D5A744D281}" type="presOf" srcId="{07935A51-BFF0-446C-88CF-A3390D001A9B}" destId="{5CB685EC-A986-41A0-A457-562464295A49}" srcOrd="0" destOrd="0" presId="urn:microsoft.com/office/officeart/2005/8/layout/pyramid2"/>
    <dgm:cxn modelId="{D8207180-779E-41B5-B964-674FADAEFFE7}" type="presOf" srcId="{E5B345EE-2CDD-424E-9611-8282062C76D5}" destId="{2DA54D76-5FC0-48FD-B17A-AD51D7AF729B}" srcOrd="0" destOrd="0" presId="urn:microsoft.com/office/officeart/2005/8/layout/pyramid2"/>
    <dgm:cxn modelId="{7EB7CE1E-5083-45EB-91C2-5277C03B6A54}" srcId="{E5B345EE-2CDD-424E-9611-8282062C76D5}" destId="{61362811-16EE-43BC-B6DC-C61685A088F6}" srcOrd="0" destOrd="0" parTransId="{5A294797-4030-4A38-B30C-403B88F3F899}" sibTransId="{3BE92582-6102-45E8-8B65-8109546E94B5}"/>
    <dgm:cxn modelId="{0E15D139-4014-44A5-ACE1-1EE85C24D4C8}" srcId="{E5B345EE-2CDD-424E-9611-8282062C76D5}" destId="{07935A51-BFF0-446C-88CF-A3390D001A9B}" srcOrd="1" destOrd="0" parTransId="{6ACECB68-F6BA-4A8D-9801-216D31E810E6}" sibTransId="{BBA7DEE0-CFF1-4AB8-8340-5CE5C1CA67B2}"/>
    <dgm:cxn modelId="{2C37F739-B035-477D-8DAE-CD523BB46D3D}" type="presParOf" srcId="{2DA54D76-5FC0-48FD-B17A-AD51D7AF729B}" destId="{F4DD575B-86E4-4893-9B1C-14F988A278C9}" srcOrd="0" destOrd="0" presId="urn:microsoft.com/office/officeart/2005/8/layout/pyramid2"/>
    <dgm:cxn modelId="{6CB8CBB1-FF4E-4B01-BC8F-519F995AF959}" type="presParOf" srcId="{2DA54D76-5FC0-48FD-B17A-AD51D7AF729B}" destId="{6F242FFB-E4A4-4716-8B30-4C88750AAEBF}" srcOrd="1" destOrd="0" presId="urn:microsoft.com/office/officeart/2005/8/layout/pyramid2"/>
    <dgm:cxn modelId="{89E9129F-52FB-414F-B80D-253210E1AAF1}" type="presParOf" srcId="{6F242FFB-E4A4-4716-8B30-4C88750AAEBF}" destId="{0945DD39-D64B-4301-AC9D-05F1CA34FF4E}" srcOrd="0" destOrd="0" presId="urn:microsoft.com/office/officeart/2005/8/layout/pyramid2"/>
    <dgm:cxn modelId="{20B28641-4474-4E97-B706-D534FBC7F7C3}" type="presParOf" srcId="{6F242FFB-E4A4-4716-8B30-4C88750AAEBF}" destId="{C1D2A3F6-8B85-436A-A984-2892B9FA2C89}" srcOrd="1" destOrd="0" presId="urn:microsoft.com/office/officeart/2005/8/layout/pyramid2"/>
    <dgm:cxn modelId="{1E88C19C-2A48-42C1-B660-BC9756BB69CB}" type="presParOf" srcId="{6F242FFB-E4A4-4716-8B30-4C88750AAEBF}" destId="{5CB685EC-A986-41A0-A457-562464295A49}" srcOrd="2" destOrd="0" presId="urn:microsoft.com/office/officeart/2005/8/layout/pyramid2"/>
    <dgm:cxn modelId="{8EB21702-E8F7-4BA3-BCCC-C959DDF0ADB0}" type="presParOf" srcId="{6F242FFB-E4A4-4716-8B30-4C88750AAEBF}" destId="{8447155B-5DC1-48BA-81BC-9DCBD90F4B75}" srcOrd="3" destOrd="0" presId="urn:microsoft.com/office/officeart/2005/8/layout/pyramid2"/>
    <dgm:cxn modelId="{8B13BA73-EC7F-4D1A-AAD8-E3A77A1C1BDD}" type="presParOf" srcId="{6F242FFB-E4A4-4716-8B30-4C88750AAEBF}" destId="{EAADB1EA-E3F6-489F-B879-DED6DC62EF2C}" srcOrd="4" destOrd="0" presId="urn:microsoft.com/office/officeart/2005/8/layout/pyramid2"/>
    <dgm:cxn modelId="{85171F57-1BD4-4955-B93F-35D2EE68F80E}" type="presParOf" srcId="{6F242FFB-E4A4-4716-8B30-4C88750AAEBF}" destId="{4A3798C0-7922-4B9D-9895-0BA8D71AB535}"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B21045-2A4D-4CF1-BD34-C5903F00A88E}" type="doc">
      <dgm:prSet loTypeId="urn:microsoft.com/office/officeart/2005/8/layout/vList2" loCatId="list" qsTypeId="urn:microsoft.com/office/officeart/2005/8/quickstyle/3d2" qsCatId="3D" csTypeId="urn:microsoft.com/office/officeart/2005/8/colors/colorful5" csCatId="colorful"/>
      <dgm:spPr/>
      <dgm:t>
        <a:bodyPr/>
        <a:lstStyle/>
        <a:p>
          <a:endParaRPr lang="en-US"/>
        </a:p>
      </dgm:t>
    </dgm:pt>
    <dgm:pt modelId="{F0E0DD95-4C1B-4717-81A4-764232BE3034}">
      <dgm:prSet/>
      <dgm:spPr/>
      <dgm:t>
        <a:bodyPr/>
        <a:lstStyle/>
        <a:p>
          <a:pPr rtl="0"/>
          <a:r>
            <a:rPr lang="en-US" b="1" dirty="0" smtClean="0">
              <a:effectLst>
                <a:outerShdw blurRad="38100" dist="38100" dir="2700000" algn="tl">
                  <a:srgbClr val="000000">
                    <a:alpha val="43137"/>
                  </a:srgbClr>
                </a:outerShdw>
              </a:effectLst>
            </a:rPr>
            <a:t>Joint Ventures and Strategic Alliances</a:t>
          </a:r>
          <a:endParaRPr lang="en-US" b="1" dirty="0">
            <a:effectLst>
              <a:outerShdw blurRad="38100" dist="38100" dir="2700000" algn="tl">
                <a:srgbClr val="000000">
                  <a:alpha val="43137"/>
                </a:srgbClr>
              </a:outerShdw>
            </a:effectLst>
          </a:endParaRPr>
        </a:p>
      </dgm:t>
    </dgm:pt>
    <dgm:pt modelId="{0293C654-E6DE-48EF-9CF7-835763B12C49}" type="parTrans" cxnId="{BAD83889-38A2-453F-B8FA-AB6BE62FB294}">
      <dgm:prSet/>
      <dgm:spPr/>
      <dgm:t>
        <a:bodyPr/>
        <a:lstStyle/>
        <a:p>
          <a:endParaRPr lang="en-US"/>
        </a:p>
      </dgm:t>
    </dgm:pt>
    <dgm:pt modelId="{76D4B663-1628-4174-9711-48546041C717}" type="sibTrans" cxnId="{BAD83889-38A2-453F-B8FA-AB6BE62FB294}">
      <dgm:prSet/>
      <dgm:spPr/>
      <dgm:t>
        <a:bodyPr/>
        <a:lstStyle/>
        <a:p>
          <a:endParaRPr lang="en-US"/>
        </a:p>
      </dgm:t>
    </dgm:pt>
    <dgm:pt modelId="{837DCEC6-A472-44D2-95F5-65DEB015D2E7}">
      <dgm:prSet/>
      <dgm:spPr/>
      <dgm:t>
        <a:bodyPr/>
        <a:lstStyle/>
        <a:p>
          <a:pPr rtl="0"/>
          <a:r>
            <a:rPr lang="en-US" b="1" dirty="0" smtClean="0">
              <a:effectLst>
                <a:outerShdw blurRad="38100" dist="38100" dir="2700000" algn="tl">
                  <a:srgbClr val="000000">
                    <a:alpha val="43137"/>
                  </a:srgbClr>
                </a:outerShdw>
              </a:effectLst>
            </a:rPr>
            <a:t>Employee Stock Ownership Plans</a:t>
          </a:r>
          <a:endParaRPr lang="en-US" b="1" dirty="0">
            <a:effectLst>
              <a:outerShdw blurRad="38100" dist="38100" dir="2700000" algn="tl">
                <a:srgbClr val="000000">
                  <a:alpha val="43137"/>
                </a:srgbClr>
              </a:outerShdw>
            </a:effectLst>
          </a:endParaRPr>
        </a:p>
      </dgm:t>
    </dgm:pt>
    <dgm:pt modelId="{F0FD0C9B-B21C-4A72-B6DD-4BABECE6A205}" type="parTrans" cxnId="{F558CD8C-7C85-4E0F-9A35-EB70FC139D79}">
      <dgm:prSet/>
      <dgm:spPr/>
      <dgm:t>
        <a:bodyPr/>
        <a:lstStyle/>
        <a:p>
          <a:endParaRPr lang="en-US"/>
        </a:p>
      </dgm:t>
    </dgm:pt>
    <dgm:pt modelId="{032783E9-A896-41C8-8D6A-0FD915792029}" type="sibTrans" cxnId="{F558CD8C-7C85-4E0F-9A35-EB70FC139D79}">
      <dgm:prSet/>
      <dgm:spPr/>
      <dgm:t>
        <a:bodyPr/>
        <a:lstStyle/>
        <a:p>
          <a:endParaRPr lang="en-US"/>
        </a:p>
      </dgm:t>
    </dgm:pt>
    <dgm:pt modelId="{51CBC4CD-28A4-4E84-B606-8B96CB5BE6B0}">
      <dgm:prSet/>
      <dgm:spPr/>
      <dgm:t>
        <a:bodyPr/>
        <a:lstStyle/>
        <a:p>
          <a:pPr rtl="0"/>
          <a:r>
            <a:rPr lang="en-US" b="1" dirty="0" smtClean="0">
              <a:effectLst>
                <a:outerShdw blurRad="38100" dist="38100" dir="2700000" algn="tl">
                  <a:srgbClr val="000000">
                    <a:alpha val="43137"/>
                  </a:srgbClr>
                </a:outerShdw>
              </a:effectLst>
            </a:rPr>
            <a:t>Institutional Ownership</a:t>
          </a:r>
          <a:endParaRPr lang="en-US" b="1" dirty="0">
            <a:effectLst>
              <a:outerShdw blurRad="38100" dist="38100" dir="2700000" algn="tl">
                <a:srgbClr val="000000">
                  <a:alpha val="43137"/>
                </a:srgbClr>
              </a:outerShdw>
            </a:effectLst>
          </a:endParaRPr>
        </a:p>
      </dgm:t>
    </dgm:pt>
    <dgm:pt modelId="{7B731873-C118-4426-A4F0-A8E4345D0230}" type="parTrans" cxnId="{0F3519F9-CDBF-485B-AE57-8A66D5EEB27B}">
      <dgm:prSet/>
      <dgm:spPr/>
      <dgm:t>
        <a:bodyPr/>
        <a:lstStyle/>
        <a:p>
          <a:endParaRPr lang="en-US"/>
        </a:p>
      </dgm:t>
    </dgm:pt>
    <dgm:pt modelId="{AAAE7A9D-AC5E-47F8-B59D-F8BEA3C17B32}" type="sibTrans" cxnId="{0F3519F9-CDBF-485B-AE57-8A66D5EEB27B}">
      <dgm:prSet/>
      <dgm:spPr/>
      <dgm:t>
        <a:bodyPr/>
        <a:lstStyle/>
        <a:p>
          <a:endParaRPr lang="en-US"/>
        </a:p>
      </dgm:t>
    </dgm:pt>
    <dgm:pt modelId="{AC7C7BA1-132B-4BAE-BF1D-8143DE39E483}">
      <dgm:prSet/>
      <dgm:spPr/>
      <dgm:t>
        <a:bodyPr/>
        <a:lstStyle/>
        <a:p>
          <a:pPr rtl="0"/>
          <a:r>
            <a:rPr lang="en-US" b="1" dirty="0" smtClean="0">
              <a:effectLst>
                <a:outerShdw blurRad="38100" dist="38100" dir="2700000" algn="tl">
                  <a:srgbClr val="000000">
                    <a:alpha val="43137"/>
                  </a:srgbClr>
                </a:outerShdw>
              </a:effectLst>
            </a:rPr>
            <a:t>Mergers, Acquisitions, Divestitures, and Spin-Offs</a:t>
          </a:r>
          <a:endParaRPr lang="en-US" b="1" dirty="0">
            <a:effectLst>
              <a:outerShdw blurRad="38100" dist="38100" dir="2700000" algn="tl">
                <a:srgbClr val="000000">
                  <a:alpha val="43137"/>
                </a:srgbClr>
              </a:outerShdw>
            </a:effectLst>
          </a:endParaRPr>
        </a:p>
      </dgm:t>
    </dgm:pt>
    <dgm:pt modelId="{577E0A44-E05C-484D-BD25-F7D33339292C}" type="parTrans" cxnId="{9E452090-BDA0-4D01-9C07-D8B97E64EDB6}">
      <dgm:prSet/>
      <dgm:spPr/>
      <dgm:t>
        <a:bodyPr/>
        <a:lstStyle/>
        <a:p>
          <a:endParaRPr lang="en-US"/>
        </a:p>
      </dgm:t>
    </dgm:pt>
    <dgm:pt modelId="{899D47FA-7DE3-401B-9965-479C87C448F2}" type="sibTrans" cxnId="{9E452090-BDA0-4D01-9C07-D8B97E64EDB6}">
      <dgm:prSet/>
      <dgm:spPr/>
      <dgm:t>
        <a:bodyPr/>
        <a:lstStyle/>
        <a:p>
          <a:endParaRPr lang="en-US"/>
        </a:p>
      </dgm:t>
    </dgm:pt>
    <dgm:pt modelId="{83CDDAFD-10FE-43A6-94C7-739DF05297E9}" type="pres">
      <dgm:prSet presAssocID="{1DB21045-2A4D-4CF1-BD34-C5903F00A88E}" presName="linear" presStyleCnt="0">
        <dgm:presLayoutVars>
          <dgm:animLvl val="lvl"/>
          <dgm:resizeHandles val="exact"/>
        </dgm:presLayoutVars>
      </dgm:prSet>
      <dgm:spPr/>
      <dgm:t>
        <a:bodyPr/>
        <a:lstStyle/>
        <a:p>
          <a:endParaRPr lang="en-US"/>
        </a:p>
      </dgm:t>
    </dgm:pt>
    <dgm:pt modelId="{3A3D22F4-1914-424E-B707-34CE5EA38A3A}" type="pres">
      <dgm:prSet presAssocID="{F0E0DD95-4C1B-4717-81A4-764232BE3034}" presName="parentText" presStyleLbl="node1" presStyleIdx="0" presStyleCnt="4">
        <dgm:presLayoutVars>
          <dgm:chMax val="0"/>
          <dgm:bulletEnabled val="1"/>
        </dgm:presLayoutVars>
      </dgm:prSet>
      <dgm:spPr/>
      <dgm:t>
        <a:bodyPr/>
        <a:lstStyle/>
        <a:p>
          <a:endParaRPr lang="en-US"/>
        </a:p>
      </dgm:t>
    </dgm:pt>
    <dgm:pt modelId="{021E32D4-22C7-41BF-BE3B-4D8FF7A7C9DB}" type="pres">
      <dgm:prSet presAssocID="{76D4B663-1628-4174-9711-48546041C717}" presName="spacer" presStyleCnt="0"/>
      <dgm:spPr/>
    </dgm:pt>
    <dgm:pt modelId="{73D2FD0A-7A13-4265-A56D-643266A6EBBD}" type="pres">
      <dgm:prSet presAssocID="{837DCEC6-A472-44D2-95F5-65DEB015D2E7}" presName="parentText" presStyleLbl="node1" presStyleIdx="1" presStyleCnt="4">
        <dgm:presLayoutVars>
          <dgm:chMax val="0"/>
          <dgm:bulletEnabled val="1"/>
        </dgm:presLayoutVars>
      </dgm:prSet>
      <dgm:spPr/>
      <dgm:t>
        <a:bodyPr/>
        <a:lstStyle/>
        <a:p>
          <a:endParaRPr lang="en-US"/>
        </a:p>
      </dgm:t>
    </dgm:pt>
    <dgm:pt modelId="{82EFD19D-9A14-422F-A2D0-DF8660DC0527}" type="pres">
      <dgm:prSet presAssocID="{032783E9-A896-41C8-8D6A-0FD915792029}" presName="spacer" presStyleCnt="0"/>
      <dgm:spPr/>
    </dgm:pt>
    <dgm:pt modelId="{F28B1500-5669-4085-9E83-3C374C5FE56B}" type="pres">
      <dgm:prSet presAssocID="{51CBC4CD-28A4-4E84-B606-8B96CB5BE6B0}" presName="parentText" presStyleLbl="node1" presStyleIdx="2" presStyleCnt="4">
        <dgm:presLayoutVars>
          <dgm:chMax val="0"/>
          <dgm:bulletEnabled val="1"/>
        </dgm:presLayoutVars>
      </dgm:prSet>
      <dgm:spPr/>
      <dgm:t>
        <a:bodyPr/>
        <a:lstStyle/>
        <a:p>
          <a:endParaRPr lang="en-US"/>
        </a:p>
      </dgm:t>
    </dgm:pt>
    <dgm:pt modelId="{BF0B1225-DF46-4B80-9F53-B2D06626B493}" type="pres">
      <dgm:prSet presAssocID="{AAAE7A9D-AC5E-47F8-B59D-F8BEA3C17B32}" presName="spacer" presStyleCnt="0"/>
      <dgm:spPr/>
    </dgm:pt>
    <dgm:pt modelId="{ED10CA03-8A3B-44AA-B920-8A32714189DB}" type="pres">
      <dgm:prSet presAssocID="{AC7C7BA1-132B-4BAE-BF1D-8143DE39E483}" presName="parentText" presStyleLbl="node1" presStyleIdx="3" presStyleCnt="4">
        <dgm:presLayoutVars>
          <dgm:chMax val="0"/>
          <dgm:bulletEnabled val="1"/>
        </dgm:presLayoutVars>
      </dgm:prSet>
      <dgm:spPr/>
      <dgm:t>
        <a:bodyPr/>
        <a:lstStyle/>
        <a:p>
          <a:endParaRPr lang="en-US"/>
        </a:p>
      </dgm:t>
    </dgm:pt>
  </dgm:ptLst>
  <dgm:cxnLst>
    <dgm:cxn modelId="{3A2627CB-DBF7-4016-ABA5-3906F09AC66B}" type="presOf" srcId="{AC7C7BA1-132B-4BAE-BF1D-8143DE39E483}" destId="{ED10CA03-8A3B-44AA-B920-8A32714189DB}" srcOrd="0" destOrd="0" presId="urn:microsoft.com/office/officeart/2005/8/layout/vList2"/>
    <dgm:cxn modelId="{EFF814AB-C389-406C-B09F-0C6D7F84FCCB}" type="presOf" srcId="{51CBC4CD-28A4-4E84-B606-8B96CB5BE6B0}" destId="{F28B1500-5669-4085-9E83-3C374C5FE56B}" srcOrd="0" destOrd="0" presId="urn:microsoft.com/office/officeart/2005/8/layout/vList2"/>
    <dgm:cxn modelId="{EFA11974-7AE6-40AA-8F4A-885BDFD3673C}" type="presOf" srcId="{F0E0DD95-4C1B-4717-81A4-764232BE3034}" destId="{3A3D22F4-1914-424E-B707-34CE5EA38A3A}" srcOrd="0" destOrd="0" presId="urn:microsoft.com/office/officeart/2005/8/layout/vList2"/>
    <dgm:cxn modelId="{F558CD8C-7C85-4E0F-9A35-EB70FC139D79}" srcId="{1DB21045-2A4D-4CF1-BD34-C5903F00A88E}" destId="{837DCEC6-A472-44D2-95F5-65DEB015D2E7}" srcOrd="1" destOrd="0" parTransId="{F0FD0C9B-B21C-4A72-B6DD-4BABECE6A205}" sibTransId="{032783E9-A896-41C8-8D6A-0FD915792029}"/>
    <dgm:cxn modelId="{0F3519F9-CDBF-485B-AE57-8A66D5EEB27B}" srcId="{1DB21045-2A4D-4CF1-BD34-C5903F00A88E}" destId="{51CBC4CD-28A4-4E84-B606-8B96CB5BE6B0}" srcOrd="2" destOrd="0" parTransId="{7B731873-C118-4426-A4F0-A8E4345D0230}" sibTransId="{AAAE7A9D-AC5E-47F8-B59D-F8BEA3C17B32}"/>
    <dgm:cxn modelId="{BAD83889-38A2-453F-B8FA-AB6BE62FB294}" srcId="{1DB21045-2A4D-4CF1-BD34-C5903F00A88E}" destId="{F0E0DD95-4C1B-4717-81A4-764232BE3034}" srcOrd="0" destOrd="0" parTransId="{0293C654-E6DE-48EF-9CF7-835763B12C49}" sibTransId="{76D4B663-1628-4174-9711-48546041C717}"/>
    <dgm:cxn modelId="{B65E4E66-0335-4F2C-B8AC-299A83054876}" type="presOf" srcId="{837DCEC6-A472-44D2-95F5-65DEB015D2E7}" destId="{73D2FD0A-7A13-4265-A56D-643266A6EBBD}" srcOrd="0" destOrd="0" presId="urn:microsoft.com/office/officeart/2005/8/layout/vList2"/>
    <dgm:cxn modelId="{7697C474-34BC-4BF7-8172-11DE83175EF5}" type="presOf" srcId="{1DB21045-2A4D-4CF1-BD34-C5903F00A88E}" destId="{83CDDAFD-10FE-43A6-94C7-739DF05297E9}" srcOrd="0" destOrd="0" presId="urn:microsoft.com/office/officeart/2005/8/layout/vList2"/>
    <dgm:cxn modelId="{9E452090-BDA0-4D01-9C07-D8B97E64EDB6}" srcId="{1DB21045-2A4D-4CF1-BD34-C5903F00A88E}" destId="{AC7C7BA1-132B-4BAE-BF1D-8143DE39E483}" srcOrd="3" destOrd="0" parTransId="{577E0A44-E05C-484D-BD25-F7D33339292C}" sibTransId="{899D47FA-7DE3-401B-9965-479C87C448F2}"/>
    <dgm:cxn modelId="{6334B97B-2A4D-4D2D-98EB-4404779C7FC2}" type="presParOf" srcId="{83CDDAFD-10FE-43A6-94C7-739DF05297E9}" destId="{3A3D22F4-1914-424E-B707-34CE5EA38A3A}" srcOrd="0" destOrd="0" presId="urn:microsoft.com/office/officeart/2005/8/layout/vList2"/>
    <dgm:cxn modelId="{6D6311BB-C184-4A73-9C08-23811127E169}" type="presParOf" srcId="{83CDDAFD-10FE-43A6-94C7-739DF05297E9}" destId="{021E32D4-22C7-41BF-BE3B-4D8FF7A7C9DB}" srcOrd="1" destOrd="0" presId="urn:microsoft.com/office/officeart/2005/8/layout/vList2"/>
    <dgm:cxn modelId="{41668296-5261-43E6-9BC0-E86940FED0FC}" type="presParOf" srcId="{83CDDAFD-10FE-43A6-94C7-739DF05297E9}" destId="{73D2FD0A-7A13-4265-A56D-643266A6EBBD}" srcOrd="2" destOrd="0" presId="urn:microsoft.com/office/officeart/2005/8/layout/vList2"/>
    <dgm:cxn modelId="{ED803464-D788-4242-8258-641CDE955609}" type="presParOf" srcId="{83CDDAFD-10FE-43A6-94C7-739DF05297E9}" destId="{82EFD19D-9A14-422F-A2D0-DF8660DC0527}" srcOrd="3" destOrd="0" presId="urn:microsoft.com/office/officeart/2005/8/layout/vList2"/>
    <dgm:cxn modelId="{9D42188F-3FFC-40DD-8610-73B8D2EC55B3}" type="presParOf" srcId="{83CDDAFD-10FE-43A6-94C7-739DF05297E9}" destId="{F28B1500-5669-4085-9E83-3C374C5FE56B}" srcOrd="4" destOrd="0" presId="urn:microsoft.com/office/officeart/2005/8/layout/vList2"/>
    <dgm:cxn modelId="{E62522FC-DFD0-4D85-BB86-277691FF4DA9}" type="presParOf" srcId="{83CDDAFD-10FE-43A6-94C7-739DF05297E9}" destId="{BF0B1225-DF46-4B80-9F53-B2D06626B493}" srcOrd="5" destOrd="0" presId="urn:microsoft.com/office/officeart/2005/8/layout/vList2"/>
    <dgm:cxn modelId="{4812BC48-B71D-4F2B-BDEF-E82E3C6DF230}" type="presParOf" srcId="{83CDDAFD-10FE-43A6-94C7-739DF05297E9}" destId="{ED10CA03-8A3B-44AA-B920-8A32714189D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A7047-2E2F-4697-84D9-07A03862E6FA}">
      <dsp:nvSpPr>
        <dsp:cNvPr id="0" name=""/>
        <dsp:cNvSpPr/>
      </dsp:nvSpPr>
      <dsp:spPr>
        <a:xfrm>
          <a:off x="0" y="304800"/>
          <a:ext cx="5867399" cy="121680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u="none" kern="1200" dirty="0" smtClean="0">
              <a:effectLst>
                <a:outerShdw blurRad="38100" dist="38100" dir="2700000" algn="tl">
                  <a:srgbClr val="000000">
                    <a:alpha val="43137"/>
                  </a:srgbClr>
                </a:outerShdw>
              </a:effectLst>
            </a:rPr>
            <a:t>Job creation</a:t>
          </a:r>
          <a:endParaRPr lang="en-US" sz="3200" b="1" u="none" kern="1200" dirty="0">
            <a:effectLst>
              <a:outerShdw blurRad="38100" dist="38100" dir="2700000" algn="tl">
                <a:srgbClr val="000000">
                  <a:alpha val="43137"/>
                </a:srgbClr>
              </a:outerShdw>
            </a:effectLst>
          </a:endParaRPr>
        </a:p>
      </dsp:txBody>
      <dsp:txXfrm>
        <a:off x="59399" y="364199"/>
        <a:ext cx="5748601" cy="1098002"/>
      </dsp:txXfrm>
    </dsp:sp>
    <dsp:sp modelId="{EEE148B3-C83B-476E-9802-79A715780ED4}">
      <dsp:nvSpPr>
        <dsp:cNvPr id="0" name=""/>
        <dsp:cNvSpPr/>
      </dsp:nvSpPr>
      <dsp:spPr>
        <a:xfrm>
          <a:off x="0" y="1676399"/>
          <a:ext cx="5867399" cy="1216800"/>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u="none" kern="1200" dirty="0" smtClean="0">
              <a:effectLst>
                <a:outerShdw blurRad="38100" dist="38100" dir="2700000" algn="tl">
                  <a:srgbClr val="000000">
                    <a:alpha val="43137"/>
                  </a:srgbClr>
                </a:outerShdw>
              </a:effectLst>
            </a:rPr>
            <a:t>Innovation</a:t>
          </a:r>
          <a:endParaRPr lang="en-US" sz="3200" b="1" u="none" kern="1200" dirty="0">
            <a:effectLst>
              <a:outerShdw blurRad="38100" dist="38100" dir="2700000" algn="tl">
                <a:srgbClr val="000000">
                  <a:alpha val="43137"/>
                </a:srgbClr>
              </a:outerShdw>
            </a:effectLst>
          </a:endParaRPr>
        </a:p>
      </dsp:txBody>
      <dsp:txXfrm>
        <a:off x="59399" y="1735798"/>
        <a:ext cx="5748601" cy="1098002"/>
      </dsp:txXfrm>
    </dsp:sp>
    <dsp:sp modelId="{658C54F5-23FA-4095-BD28-7229FE31DEF4}">
      <dsp:nvSpPr>
        <dsp:cNvPr id="0" name=""/>
        <dsp:cNvSpPr/>
      </dsp:nvSpPr>
      <dsp:spPr>
        <a:xfrm>
          <a:off x="0" y="3058581"/>
          <a:ext cx="5867399" cy="121680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u="none" kern="1200" dirty="0" smtClean="0">
              <a:effectLst>
                <a:outerShdw blurRad="38100" dist="38100" dir="2700000" algn="tl">
                  <a:srgbClr val="000000">
                    <a:alpha val="43137"/>
                  </a:srgbClr>
                </a:outerShdw>
              </a:effectLst>
            </a:rPr>
            <a:t>Contributions to big business</a:t>
          </a:r>
          <a:endParaRPr lang="en-US" sz="3200" b="1" u="none" kern="1200" dirty="0">
            <a:effectLst>
              <a:outerShdw blurRad="38100" dist="38100" dir="2700000" algn="tl">
                <a:srgbClr val="000000">
                  <a:alpha val="43137"/>
                </a:srgbClr>
              </a:outerShdw>
            </a:effectLst>
          </a:endParaRPr>
        </a:p>
      </dsp:txBody>
      <dsp:txXfrm>
        <a:off x="59399" y="3117980"/>
        <a:ext cx="5748601"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D575B-86E4-4893-9B1C-14F988A278C9}">
      <dsp:nvSpPr>
        <dsp:cNvPr id="0" name=""/>
        <dsp:cNvSpPr/>
      </dsp:nvSpPr>
      <dsp:spPr>
        <a:xfrm>
          <a:off x="1524002" y="0"/>
          <a:ext cx="4525963" cy="4525963"/>
        </a:xfrm>
        <a:prstGeom prst="triangle">
          <a:avLst/>
        </a:prstGeom>
        <a:gradFill rotWithShape="0">
          <a:gsLst>
            <a:gs pos="0">
              <a:srgbClr val="FFF200"/>
            </a:gs>
            <a:gs pos="45000">
              <a:srgbClr val="FF7A00"/>
            </a:gs>
            <a:gs pos="70000">
              <a:srgbClr val="FF0300"/>
            </a:gs>
            <a:gs pos="100000">
              <a:srgbClr val="4D0808"/>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945DD39-D64B-4301-AC9D-05F1CA34FF4E}">
      <dsp:nvSpPr>
        <dsp:cNvPr id="0" name=""/>
        <dsp:cNvSpPr/>
      </dsp:nvSpPr>
      <dsp:spPr>
        <a:xfrm>
          <a:off x="3775352" y="455027"/>
          <a:ext cx="2941875" cy="1071380"/>
        </a:xfrm>
        <a:prstGeom prst="roundRect">
          <a:avLst/>
        </a:prstGeom>
        <a:solidFill>
          <a:schemeClr val="lt1">
            <a:alpha val="90000"/>
            <a:hueOff val="0"/>
            <a:satOff val="0"/>
            <a:lumOff val="0"/>
            <a:alphaOff val="0"/>
          </a:schemeClr>
        </a:solidFill>
        <a:ln w="9525" cap="flat" cmpd="sng" algn="ctr">
          <a:solidFill>
            <a:schemeClr val="accent1">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Buying an Existing Business</a:t>
          </a:r>
          <a:endParaRPr lang="en-US" sz="2400" b="1" kern="1200" dirty="0">
            <a:effectLst>
              <a:outerShdw blurRad="38100" dist="38100" dir="2700000" algn="tl">
                <a:srgbClr val="000000">
                  <a:alpha val="43137"/>
                </a:srgbClr>
              </a:outerShdw>
            </a:effectLst>
          </a:endParaRPr>
        </a:p>
      </dsp:txBody>
      <dsp:txXfrm>
        <a:off x="3827652" y="507327"/>
        <a:ext cx="2837275" cy="966780"/>
      </dsp:txXfrm>
    </dsp:sp>
    <dsp:sp modelId="{5CB685EC-A986-41A0-A457-562464295A49}">
      <dsp:nvSpPr>
        <dsp:cNvPr id="0" name=""/>
        <dsp:cNvSpPr/>
      </dsp:nvSpPr>
      <dsp:spPr>
        <a:xfrm>
          <a:off x="3775352" y="1660330"/>
          <a:ext cx="2941875" cy="1071380"/>
        </a:xfrm>
        <a:prstGeom prst="roundRect">
          <a:avLst/>
        </a:prstGeom>
        <a:solidFill>
          <a:schemeClr val="lt1">
            <a:alpha val="90000"/>
            <a:hueOff val="0"/>
            <a:satOff val="0"/>
            <a:lumOff val="0"/>
            <a:alphaOff val="0"/>
          </a:schemeClr>
        </a:solidFill>
        <a:ln w="9525" cap="flat" cmpd="sng" algn="ctr">
          <a:solidFill>
            <a:schemeClr val="accent1">
              <a:shade val="50000"/>
              <a:hueOff val="240958"/>
              <a:satOff val="-5040"/>
              <a:lumOff val="28042"/>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Franchising</a:t>
          </a:r>
          <a:endParaRPr lang="en-US" sz="2400" b="1" kern="1200" dirty="0">
            <a:effectLst>
              <a:outerShdw blurRad="38100" dist="38100" dir="2700000" algn="tl">
                <a:srgbClr val="000000">
                  <a:alpha val="43137"/>
                </a:srgbClr>
              </a:outerShdw>
            </a:effectLst>
          </a:endParaRPr>
        </a:p>
      </dsp:txBody>
      <dsp:txXfrm>
        <a:off x="3827652" y="1712630"/>
        <a:ext cx="2837275" cy="966780"/>
      </dsp:txXfrm>
    </dsp:sp>
    <dsp:sp modelId="{EAADB1EA-E3F6-489F-B879-DED6DC62EF2C}">
      <dsp:nvSpPr>
        <dsp:cNvPr id="0" name=""/>
        <dsp:cNvSpPr/>
      </dsp:nvSpPr>
      <dsp:spPr>
        <a:xfrm>
          <a:off x="3775352" y="2865632"/>
          <a:ext cx="2941875" cy="1071380"/>
        </a:xfrm>
        <a:prstGeom prst="roundRect">
          <a:avLst/>
        </a:prstGeom>
        <a:solidFill>
          <a:schemeClr val="lt1">
            <a:alpha val="90000"/>
            <a:hueOff val="0"/>
            <a:satOff val="0"/>
            <a:lumOff val="0"/>
            <a:alphaOff val="0"/>
          </a:schemeClr>
        </a:solidFill>
        <a:ln w="9525" cap="flat" cmpd="sng" algn="ctr">
          <a:solidFill>
            <a:schemeClr val="accent1">
              <a:shade val="50000"/>
              <a:hueOff val="240958"/>
              <a:satOff val="-5040"/>
              <a:lumOff val="28042"/>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Starting from Scratch</a:t>
          </a:r>
          <a:endParaRPr lang="en-US" sz="2400" b="1" kern="1200" dirty="0">
            <a:effectLst>
              <a:outerShdw blurRad="38100" dist="38100" dir="2700000" algn="tl">
                <a:srgbClr val="000000">
                  <a:alpha val="43137"/>
                </a:srgbClr>
              </a:outerShdw>
            </a:effectLst>
          </a:endParaRPr>
        </a:p>
      </dsp:txBody>
      <dsp:txXfrm>
        <a:off x="3827652" y="2917932"/>
        <a:ext cx="2837275" cy="9667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D22F4-1914-424E-B707-34CE5EA38A3A}">
      <dsp:nvSpPr>
        <dsp:cNvPr id="0" name=""/>
        <dsp:cNvSpPr/>
      </dsp:nvSpPr>
      <dsp:spPr>
        <a:xfrm>
          <a:off x="0" y="12621"/>
          <a:ext cx="8229600" cy="106470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Joint Ventures and Strategic Alliances</a:t>
          </a:r>
          <a:endParaRPr lang="en-US" sz="2800" b="1" kern="1200" dirty="0">
            <a:effectLst>
              <a:outerShdw blurRad="38100" dist="38100" dir="2700000" algn="tl">
                <a:srgbClr val="000000">
                  <a:alpha val="43137"/>
                </a:srgbClr>
              </a:outerShdw>
            </a:effectLst>
          </a:endParaRPr>
        </a:p>
      </dsp:txBody>
      <dsp:txXfrm>
        <a:off x="51974" y="64595"/>
        <a:ext cx="8125652" cy="960752"/>
      </dsp:txXfrm>
    </dsp:sp>
    <dsp:sp modelId="{73D2FD0A-7A13-4265-A56D-643266A6EBBD}">
      <dsp:nvSpPr>
        <dsp:cNvPr id="0" name=""/>
        <dsp:cNvSpPr/>
      </dsp:nvSpPr>
      <dsp:spPr>
        <a:xfrm>
          <a:off x="0" y="1157961"/>
          <a:ext cx="8229600" cy="1064700"/>
        </a:xfrm>
        <a:prstGeom prst="round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Employee Stock Ownership Plans</a:t>
          </a:r>
          <a:endParaRPr lang="en-US" sz="2800" b="1" kern="1200" dirty="0">
            <a:effectLst>
              <a:outerShdw blurRad="38100" dist="38100" dir="2700000" algn="tl">
                <a:srgbClr val="000000">
                  <a:alpha val="43137"/>
                </a:srgbClr>
              </a:outerShdw>
            </a:effectLst>
          </a:endParaRPr>
        </a:p>
      </dsp:txBody>
      <dsp:txXfrm>
        <a:off x="51974" y="1209935"/>
        <a:ext cx="8125652" cy="960752"/>
      </dsp:txXfrm>
    </dsp:sp>
    <dsp:sp modelId="{F28B1500-5669-4085-9E83-3C374C5FE56B}">
      <dsp:nvSpPr>
        <dsp:cNvPr id="0" name=""/>
        <dsp:cNvSpPr/>
      </dsp:nvSpPr>
      <dsp:spPr>
        <a:xfrm>
          <a:off x="0" y="2303301"/>
          <a:ext cx="8229600" cy="1064700"/>
        </a:xfrm>
        <a:prstGeom prst="round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Institutional Ownership</a:t>
          </a:r>
          <a:endParaRPr lang="en-US" sz="2800" b="1" kern="1200" dirty="0">
            <a:effectLst>
              <a:outerShdw blurRad="38100" dist="38100" dir="2700000" algn="tl">
                <a:srgbClr val="000000">
                  <a:alpha val="43137"/>
                </a:srgbClr>
              </a:outerShdw>
            </a:effectLst>
          </a:endParaRPr>
        </a:p>
      </dsp:txBody>
      <dsp:txXfrm>
        <a:off x="51974" y="2355275"/>
        <a:ext cx="8125652" cy="960752"/>
      </dsp:txXfrm>
    </dsp:sp>
    <dsp:sp modelId="{ED10CA03-8A3B-44AA-B920-8A32714189DB}">
      <dsp:nvSpPr>
        <dsp:cNvPr id="0" name=""/>
        <dsp:cNvSpPr/>
      </dsp:nvSpPr>
      <dsp:spPr>
        <a:xfrm>
          <a:off x="0" y="3448641"/>
          <a:ext cx="8229600" cy="106470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Mergers, Acquisitions, Divestitures, and Spin-Offs</a:t>
          </a:r>
          <a:endParaRPr lang="en-US" sz="2800" b="1" kern="1200" dirty="0">
            <a:effectLst>
              <a:outerShdw blurRad="38100" dist="38100" dir="2700000" algn="tl">
                <a:srgbClr val="000000">
                  <a:alpha val="43137"/>
                </a:srgbClr>
              </a:outerShdw>
            </a:effectLst>
          </a:endParaRPr>
        </a:p>
      </dsp:txBody>
      <dsp:txXfrm>
        <a:off x="51974" y="3500615"/>
        <a:ext cx="8125652" cy="9607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C3755FF-FA55-46D0-827A-7B5268E29B20}" type="datetimeFigureOut">
              <a:rPr lang="en-US"/>
              <a:pPr>
                <a:defRPr/>
              </a:pPr>
              <a:t>1/6/2014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9F8BA1B-713B-4316-90C3-CD264D755AF1}" type="slidenum">
              <a:rPr lang="en-US"/>
              <a:pPr>
                <a:defRPr/>
              </a:pPr>
              <a:t>‹#›</a:t>
            </a:fld>
            <a:endParaRPr lang="en-US" dirty="0"/>
          </a:p>
        </p:txBody>
      </p:sp>
    </p:spTree>
    <p:extLst>
      <p:ext uri="{BB962C8B-B14F-4D97-AF65-F5344CB8AC3E}">
        <p14:creationId xmlns:p14="http://schemas.microsoft.com/office/powerpoint/2010/main" val="16720734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FBE5C98A-8F1F-427C-9CE9-0E53E8B5166C}" type="slidenum">
              <a:rPr lang="en-US" smtClean="0"/>
              <a:pPr>
                <a:defRPr/>
              </a:pPr>
              <a:t>4</a:t>
            </a:fld>
            <a:endParaRPr lang="en-US" dirty="0"/>
          </a:p>
        </p:txBody>
      </p:sp>
    </p:spTree>
    <p:extLst>
      <p:ext uri="{BB962C8B-B14F-4D97-AF65-F5344CB8AC3E}">
        <p14:creationId xmlns:p14="http://schemas.microsoft.com/office/powerpoint/2010/main" val="2041289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a:lstStyle/>
          <a:p>
            <a:pPr eaLnBrk="1" hangingPunct="1"/>
            <a:r>
              <a:rPr lang="en-US" smtClean="0"/>
              <a:t>A first-mover advantage is any advantage that comes to a firm because it exploits an opportunity before any other firm does. Sometimes large firms discover niches within existing markets or new markets at just about the same time small entrepreneurial firms do, but are not able to move as </a:t>
            </a:r>
          </a:p>
          <a:p>
            <a:pPr eaLnBrk="1" hangingPunct="1"/>
            <a:r>
              <a:rPr lang="en-US" smtClean="0"/>
              <a:t>quickly as small companies to take advantage of these opportunities. Many of the “app” developers for smartphones are exploiting first-mover advantage.</a:t>
            </a:r>
          </a:p>
        </p:txBody>
      </p:sp>
      <p:sp>
        <p:nvSpPr>
          <p:cNvPr id="4" name="Slide Number Placeholder 3"/>
          <p:cNvSpPr>
            <a:spLocks noGrp="1"/>
          </p:cNvSpPr>
          <p:nvPr>
            <p:ph type="sldNum" sz="quarter" idx="5"/>
          </p:nvPr>
        </p:nvSpPr>
        <p:spPr/>
        <p:txBody>
          <a:bodyPr/>
          <a:lstStyle/>
          <a:p>
            <a:pPr>
              <a:defRPr/>
            </a:pPr>
            <a:fld id="{6ED37C1F-125C-4B88-A1D3-40643BD7225B}" type="slidenum">
              <a:rPr lang="en-US" smtClean="0"/>
              <a:pPr>
                <a:defRPr/>
              </a:pPr>
              <a:t>13</a:t>
            </a:fld>
            <a:endParaRPr lang="en-US" dirty="0"/>
          </a:p>
        </p:txBody>
      </p:sp>
    </p:spTree>
    <p:extLst>
      <p:ext uri="{BB962C8B-B14F-4D97-AF65-F5344CB8AC3E}">
        <p14:creationId xmlns:p14="http://schemas.microsoft.com/office/powerpoint/2010/main" val="838849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a:lstStyle/>
          <a:p>
            <a:pPr eaLnBrk="1" hangingPunct="1"/>
            <a:r>
              <a:rPr lang="en-US" altLang="en-US" smtClean="0"/>
              <a:t>A real benefit of a business plan is the fact that in the act of preparing it, the would-be entrepreneur must develop the business idea on paper and firm up his or her thinking about how to launch it before investing time and money in it.</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E53C94E5-85EF-47F5-86E2-18CFD2DCB948}" type="slidenum">
              <a:rPr lang="en-US" smtClean="0"/>
              <a:pPr>
                <a:defRPr/>
              </a:pPr>
              <a:t>14</a:t>
            </a:fld>
            <a:endParaRPr lang="en-US" dirty="0"/>
          </a:p>
        </p:txBody>
      </p:sp>
    </p:spTree>
    <p:extLst>
      <p:ext uri="{BB962C8B-B14F-4D97-AF65-F5344CB8AC3E}">
        <p14:creationId xmlns:p14="http://schemas.microsoft.com/office/powerpoint/2010/main" val="3875950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a:lstStyle/>
          <a:p>
            <a:pPr eaLnBrk="1" hangingPunct="1"/>
            <a:r>
              <a:rPr lang="en-US" altLang="en-US" smtClean="0"/>
              <a:t>The entrepreneur must demonstrate an understanding of the current market, of the strengths and weaknesses of existing firms, and of the means by which the new venture will compete.</a:t>
            </a:r>
          </a:p>
        </p:txBody>
      </p:sp>
      <p:sp>
        <p:nvSpPr>
          <p:cNvPr id="4" name="Slide Number Placeholder 3"/>
          <p:cNvSpPr>
            <a:spLocks noGrp="1"/>
          </p:cNvSpPr>
          <p:nvPr>
            <p:ph type="sldNum" sz="quarter" idx="5"/>
          </p:nvPr>
        </p:nvSpPr>
        <p:spPr/>
        <p:txBody>
          <a:bodyPr/>
          <a:lstStyle/>
          <a:p>
            <a:pPr>
              <a:defRPr/>
            </a:pPr>
            <a:fld id="{E10DFD07-208B-4952-91C2-342401C32141}" type="slidenum">
              <a:rPr lang="en-US" smtClean="0"/>
              <a:pPr>
                <a:defRPr/>
              </a:pPr>
              <a:t>15</a:t>
            </a:fld>
            <a:endParaRPr lang="en-US" dirty="0"/>
          </a:p>
        </p:txBody>
      </p:sp>
    </p:spTree>
    <p:extLst>
      <p:ext uri="{BB962C8B-B14F-4D97-AF65-F5344CB8AC3E}">
        <p14:creationId xmlns:p14="http://schemas.microsoft.com/office/powerpoint/2010/main" val="4208951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84E87978-3FAD-4243-945C-D104FCA4866E}" type="slidenum">
              <a:rPr lang="en-US" smtClean="0"/>
              <a:pPr>
                <a:defRPr/>
              </a:pPr>
              <a:t>16</a:t>
            </a:fld>
            <a:endParaRPr lang="en-US" dirty="0"/>
          </a:p>
        </p:txBody>
      </p:sp>
    </p:spTree>
    <p:extLst>
      <p:ext uri="{BB962C8B-B14F-4D97-AF65-F5344CB8AC3E}">
        <p14:creationId xmlns:p14="http://schemas.microsoft.com/office/powerpoint/2010/main" val="2663008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a:lstStyle/>
          <a:p>
            <a:pPr eaLnBrk="1" hangingPunct="1"/>
            <a:r>
              <a:rPr lang="en-US" smtClean="0"/>
              <a:t>Most McDonald’s, Subway, 7 Eleven, RE/Max, Ramada, and Dunkin’ Donuts outlets are franchises operating under licenses issued by parent companies to local owners. A franchise agreement involves two parties, a franchisee (the local owner) and a franchiser (the parent company).</a:t>
            </a:r>
          </a:p>
        </p:txBody>
      </p:sp>
      <p:sp>
        <p:nvSpPr>
          <p:cNvPr id="4" name="Slide Number Placeholder 3"/>
          <p:cNvSpPr>
            <a:spLocks noGrp="1"/>
          </p:cNvSpPr>
          <p:nvPr>
            <p:ph type="sldNum" sz="quarter" idx="5"/>
          </p:nvPr>
        </p:nvSpPr>
        <p:spPr/>
        <p:txBody>
          <a:bodyPr/>
          <a:lstStyle/>
          <a:p>
            <a:pPr>
              <a:defRPr/>
            </a:pPr>
            <a:fld id="{2BC5878E-8D3E-4D66-B969-4644EA7BEF9F}" type="slidenum">
              <a:rPr lang="en-US" smtClean="0"/>
              <a:pPr>
                <a:defRPr/>
              </a:pPr>
              <a:t>17</a:t>
            </a:fld>
            <a:endParaRPr lang="en-US" dirty="0"/>
          </a:p>
        </p:txBody>
      </p:sp>
    </p:spTree>
    <p:extLst>
      <p:ext uri="{BB962C8B-B14F-4D97-AF65-F5344CB8AC3E}">
        <p14:creationId xmlns:p14="http://schemas.microsoft.com/office/powerpoint/2010/main" val="2509418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5BD9726D-5C1F-4669-9B12-2DA0455C08E4}" type="slidenum">
              <a:rPr lang="en-US" smtClean="0"/>
              <a:pPr>
                <a:defRPr/>
              </a:pPr>
              <a:t>18</a:t>
            </a:fld>
            <a:endParaRPr lang="en-US" dirty="0"/>
          </a:p>
        </p:txBody>
      </p:sp>
    </p:spTree>
    <p:extLst>
      <p:ext uri="{BB962C8B-B14F-4D97-AF65-F5344CB8AC3E}">
        <p14:creationId xmlns:p14="http://schemas.microsoft.com/office/powerpoint/2010/main" val="3434349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3E05CF0-710E-44D7-8D07-E767793D80E1}" type="slidenum">
              <a:rPr lang="en-US" smtClean="0"/>
              <a:pPr>
                <a:defRPr/>
              </a:pPr>
              <a:t>19</a:t>
            </a:fld>
            <a:endParaRPr lang="en-US" dirty="0"/>
          </a:p>
        </p:txBody>
      </p:sp>
    </p:spTree>
    <p:extLst>
      <p:ext uri="{BB962C8B-B14F-4D97-AF65-F5344CB8AC3E}">
        <p14:creationId xmlns:p14="http://schemas.microsoft.com/office/powerpoint/2010/main" val="3046746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48C9BC1F-1D35-478F-8FCD-A1C520335410}" type="slidenum">
              <a:rPr lang="en-US" smtClean="0"/>
              <a:pPr>
                <a:defRPr/>
              </a:pPr>
              <a:t>20</a:t>
            </a:fld>
            <a:endParaRPr lang="en-US" dirty="0"/>
          </a:p>
        </p:txBody>
      </p:sp>
    </p:spTree>
    <p:extLst>
      <p:ext uri="{BB962C8B-B14F-4D97-AF65-F5344CB8AC3E}">
        <p14:creationId xmlns:p14="http://schemas.microsoft.com/office/powerpoint/2010/main" val="3729086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a:lstStyle/>
          <a:p>
            <a:pPr eaLnBrk="1" hangingPunct="1"/>
            <a:r>
              <a:rPr lang="en-US" altLang="en-US" smtClean="0"/>
              <a:t>Venture capital companies are groups of small investors seeking to make profits on companies with rapid growth potential. Most of these firms do not lend money. They invest it, supplying capital in return for partial ownership (like stocks, discussed later in this chapter)</a:t>
            </a:r>
          </a:p>
          <a:p>
            <a:pPr eaLnBrk="1" hangingPunct="1"/>
            <a:endParaRPr lang="en-US" smtClean="0"/>
          </a:p>
          <a:p>
            <a:pPr eaLnBrk="1" hangingPunct="1"/>
            <a:r>
              <a:rPr lang="en-US" smtClean="0"/>
              <a:t>Small business investment companies (SBICs) also invest in companies with potential for rapid growth. They are federally licensed to borrow money from the SBA and to invest it in or lend it to small businesses, and they are themselves investments for their shareholders. Past beneficiaries of SBIC capital include Apple Computer, Intel, and FedEx.</a:t>
            </a:r>
          </a:p>
        </p:txBody>
      </p:sp>
      <p:sp>
        <p:nvSpPr>
          <p:cNvPr id="4" name="Slide Number Placeholder 3"/>
          <p:cNvSpPr>
            <a:spLocks noGrp="1"/>
          </p:cNvSpPr>
          <p:nvPr>
            <p:ph type="sldNum" sz="quarter" idx="5"/>
          </p:nvPr>
        </p:nvSpPr>
        <p:spPr/>
        <p:txBody>
          <a:bodyPr/>
          <a:lstStyle/>
          <a:p>
            <a:pPr>
              <a:defRPr/>
            </a:pPr>
            <a:fld id="{2D92A1DC-FB3C-4E9E-8A0F-9769E76D0758}" type="slidenum">
              <a:rPr lang="en-US" smtClean="0"/>
              <a:pPr>
                <a:defRPr/>
              </a:pPr>
              <a:t>21</a:t>
            </a:fld>
            <a:endParaRPr lang="en-US" dirty="0"/>
          </a:p>
        </p:txBody>
      </p:sp>
    </p:spTree>
    <p:extLst>
      <p:ext uri="{BB962C8B-B14F-4D97-AF65-F5344CB8AC3E}">
        <p14:creationId xmlns:p14="http://schemas.microsoft.com/office/powerpoint/2010/main" val="1058910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a:lstStyle/>
          <a:p>
            <a:pPr eaLnBrk="1" hangingPunct="1"/>
            <a:r>
              <a:rPr lang="en-US" dirty="0" smtClean="0"/>
              <a:t>The most significant recent trend is the rapid emergence of e-commerce. Because the Internet provides fundamentally new ways of doing business, savvy entrepreneurs have created and expanded new businesses faster and easier than ever before.</a:t>
            </a:r>
          </a:p>
          <a:p>
            <a:pPr eaLnBrk="1" hangingPunct="1"/>
            <a:endParaRPr lang="en-US" dirty="0" smtClean="0"/>
          </a:p>
          <a:p>
            <a:pPr eaLnBrk="1" hangingPunct="1"/>
            <a:r>
              <a:rPr lang="en-US" dirty="0" smtClean="0"/>
              <a:t>More businesses are being started by people who have opted to leave big corporations and put their experience to work for themselves. In some cases, they see great new ideas that they want to develop. Others get burned out in the corporate world. Some have lost their jobs, only to discover that working for themselves was a better idea anyway</a:t>
            </a:r>
          </a:p>
          <a:p>
            <a:pPr eaLnBrk="1" hangingPunct="1"/>
            <a:endParaRPr lang="en-US" dirty="0" smtClean="0"/>
          </a:p>
          <a:p>
            <a:pPr eaLnBrk="1" hangingPunct="1"/>
            <a:r>
              <a:rPr lang="en-US" dirty="0" smtClean="0"/>
              <a:t>More small businesses are also being started by minorities and women.18 The number of businesses owned by African Americans increased by 60 percent during the most recent five-year </a:t>
            </a:r>
            <a:r>
              <a:rPr lang="en-US" dirty="0" smtClean="0"/>
              <a:t>period </a:t>
            </a:r>
            <a:r>
              <a:rPr lang="en-US" dirty="0" smtClean="0"/>
              <a:t>for which data are available and now totals about 2 million. The number of Hispanic-owned businesses has grown 44 percent and now totals about 2.25 million. Ownership among Asians has </a:t>
            </a:r>
            <a:r>
              <a:rPr lang="en-US" dirty="0" smtClean="0"/>
              <a:t>increased </a:t>
            </a:r>
            <a:r>
              <a:rPr lang="en-US" dirty="0" smtClean="0"/>
              <a:t>1 percent and among Pacific Islanders 35 </a:t>
            </a:r>
            <a:r>
              <a:rPr lang="en-US" dirty="0" smtClean="0"/>
              <a:t>percent.</a:t>
            </a:r>
            <a:endParaRPr lang="en-US" dirty="0" smtClean="0"/>
          </a:p>
        </p:txBody>
      </p:sp>
      <p:sp>
        <p:nvSpPr>
          <p:cNvPr id="4" name="Slide Number Placeholder 3"/>
          <p:cNvSpPr>
            <a:spLocks noGrp="1"/>
          </p:cNvSpPr>
          <p:nvPr>
            <p:ph type="sldNum" sz="quarter" idx="5"/>
          </p:nvPr>
        </p:nvSpPr>
        <p:spPr/>
        <p:txBody>
          <a:bodyPr/>
          <a:lstStyle/>
          <a:p>
            <a:pPr>
              <a:defRPr/>
            </a:pPr>
            <a:fld id="{9FA6D557-0A5B-4E88-B10B-F8D52EC4292A}" type="slidenum">
              <a:rPr lang="en-US" smtClean="0"/>
              <a:pPr>
                <a:defRPr/>
              </a:pPr>
              <a:t>22</a:t>
            </a:fld>
            <a:endParaRPr lang="en-US" dirty="0"/>
          </a:p>
        </p:txBody>
      </p:sp>
    </p:spTree>
    <p:extLst>
      <p:ext uri="{BB962C8B-B14F-4D97-AF65-F5344CB8AC3E}">
        <p14:creationId xmlns:p14="http://schemas.microsoft.com/office/powerpoint/2010/main" val="4216816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a:lstStyle/>
          <a:p>
            <a:pPr eaLnBrk="1" hangingPunct="1"/>
            <a:r>
              <a:rPr lang="en-US" dirty="0" smtClean="0"/>
              <a:t>The U.S. Department of Commerce considers a business “small” if it has fewer than 500 employees. The U.S. Small Business Administration (SBA), a government agency that assists small businesses, regards some companies with as many as 1,500 employees as small, but only if the business has relatively low annual revenues. Because strict numerical terms sometimes lead to contradictory classifications, we will consider a small business to be one that is independent (that is, not part of a </a:t>
            </a:r>
            <a:r>
              <a:rPr lang="en-US" dirty="0" smtClean="0"/>
              <a:t>larger </a:t>
            </a:r>
            <a:r>
              <a:rPr lang="en-US" dirty="0" smtClean="0"/>
              <a:t>business) and that has relatively little influence in its market.</a:t>
            </a:r>
          </a:p>
        </p:txBody>
      </p:sp>
      <p:sp>
        <p:nvSpPr>
          <p:cNvPr id="4" name="Slide Number Placeholder 3"/>
          <p:cNvSpPr>
            <a:spLocks noGrp="1"/>
          </p:cNvSpPr>
          <p:nvPr>
            <p:ph type="sldNum" sz="quarter" idx="5"/>
          </p:nvPr>
        </p:nvSpPr>
        <p:spPr/>
        <p:txBody>
          <a:bodyPr/>
          <a:lstStyle/>
          <a:p>
            <a:pPr>
              <a:defRPr/>
            </a:pPr>
            <a:fld id="{EF841C20-3056-4CF6-A0AE-288FE9BF731D}" type="slidenum">
              <a:rPr lang="en-US" smtClean="0"/>
              <a:pPr>
                <a:defRPr/>
              </a:pPr>
              <a:t>5</a:t>
            </a:fld>
            <a:endParaRPr lang="en-US" dirty="0"/>
          </a:p>
        </p:txBody>
      </p:sp>
    </p:spTree>
    <p:extLst>
      <p:ext uri="{BB962C8B-B14F-4D97-AF65-F5344CB8AC3E}">
        <p14:creationId xmlns:p14="http://schemas.microsoft.com/office/powerpoint/2010/main" val="2133640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4BE8FD3D-90C7-4658-AF68-9D8FAA8023FE}" type="slidenum">
              <a:rPr lang="en-US" smtClean="0"/>
              <a:pPr>
                <a:defRPr/>
              </a:pPr>
              <a:t>23</a:t>
            </a:fld>
            <a:endParaRPr lang="en-US" dirty="0"/>
          </a:p>
        </p:txBody>
      </p:sp>
    </p:spTree>
    <p:extLst>
      <p:ext uri="{BB962C8B-B14F-4D97-AF65-F5344CB8AC3E}">
        <p14:creationId xmlns:p14="http://schemas.microsoft.com/office/powerpoint/2010/main" val="3031895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a:lstStyle/>
          <a:p>
            <a:pPr eaLnBrk="1" hangingPunct="1"/>
            <a:r>
              <a:rPr lang="en-US" smtClean="0"/>
              <a:t>Almost 8 million businesses are now owned by women, and they generate a combined $200 trillion in revenue a year and employ about 13 million workers. Figure 3.4 shows some of the reasons women cite for starting their own businesses.</a:t>
            </a:r>
          </a:p>
        </p:txBody>
      </p:sp>
      <p:sp>
        <p:nvSpPr>
          <p:cNvPr id="4" name="Slide Number Placeholder 3"/>
          <p:cNvSpPr>
            <a:spLocks noGrp="1"/>
          </p:cNvSpPr>
          <p:nvPr>
            <p:ph type="sldNum" sz="quarter" idx="5"/>
          </p:nvPr>
        </p:nvSpPr>
        <p:spPr/>
        <p:txBody>
          <a:bodyPr/>
          <a:lstStyle/>
          <a:p>
            <a:pPr>
              <a:defRPr/>
            </a:pPr>
            <a:fld id="{7C24BBE0-02EC-47AA-9FBF-383942C3D0AC}" type="slidenum">
              <a:rPr lang="en-US" smtClean="0"/>
              <a:pPr>
                <a:defRPr/>
              </a:pPr>
              <a:t>24</a:t>
            </a:fld>
            <a:endParaRPr lang="en-US" dirty="0"/>
          </a:p>
        </p:txBody>
      </p:sp>
    </p:spTree>
    <p:extLst>
      <p:ext uri="{BB962C8B-B14F-4D97-AF65-F5344CB8AC3E}">
        <p14:creationId xmlns:p14="http://schemas.microsoft.com/office/powerpoint/2010/main" val="93446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a:lstStyle/>
          <a:p>
            <a:pPr eaLnBrk="1" hangingPunct="1"/>
            <a:r>
              <a:rPr lang="en-US" smtClean="0"/>
              <a:t>Many entrepreneurs are also finding new opportunities in foreign markets.  </a:t>
            </a:r>
          </a:p>
          <a:p>
            <a:pPr eaLnBrk="1" hangingPunct="1"/>
            <a:endParaRPr lang="en-US" smtClean="0"/>
          </a:p>
          <a:p>
            <a:pPr eaLnBrk="1" hangingPunct="1"/>
            <a:r>
              <a:rPr lang="en-US" smtClean="0"/>
              <a:t>More people are encouraged to test their skills as entrepreneurs because the small business failure rate has declined. During the 1960s and 1970s, less than half of all new start-ups survived more than 18 months; only one in five lasted 10 years. Now, however, 44 percent can expect to survive for at least four years.</a:t>
            </a:r>
          </a:p>
        </p:txBody>
      </p:sp>
      <p:sp>
        <p:nvSpPr>
          <p:cNvPr id="4" name="Slide Number Placeholder 3"/>
          <p:cNvSpPr>
            <a:spLocks noGrp="1"/>
          </p:cNvSpPr>
          <p:nvPr>
            <p:ph type="sldNum" sz="quarter" idx="5"/>
          </p:nvPr>
        </p:nvSpPr>
        <p:spPr/>
        <p:txBody>
          <a:bodyPr/>
          <a:lstStyle/>
          <a:p>
            <a:pPr>
              <a:defRPr/>
            </a:pPr>
            <a:fld id="{1401C2FA-A2A7-4E05-9A47-38A91E47ABED}" type="slidenum">
              <a:rPr lang="en-US" smtClean="0"/>
              <a:pPr>
                <a:defRPr/>
              </a:pPr>
              <a:t>25</a:t>
            </a:fld>
            <a:endParaRPr lang="en-US" dirty="0"/>
          </a:p>
        </p:txBody>
      </p:sp>
    </p:spTree>
    <p:extLst>
      <p:ext uri="{BB962C8B-B14F-4D97-AF65-F5344CB8AC3E}">
        <p14:creationId xmlns:p14="http://schemas.microsoft.com/office/powerpoint/2010/main" val="2668081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a:lstStyle/>
          <a:p>
            <a:pPr eaLnBrk="1" hangingPunct="1"/>
            <a:r>
              <a:rPr lang="en-US" altLang="en-US" b="1" dirty="0" smtClean="0"/>
              <a:t>1 </a:t>
            </a:r>
            <a:r>
              <a:rPr lang="en-US" altLang="en-US" b="1" i="1" dirty="0" smtClean="0"/>
              <a:t>Managerial incompetence or inexperience</a:t>
            </a:r>
            <a:r>
              <a:rPr lang="en-US" altLang="en-US" i="1" dirty="0" smtClean="0"/>
              <a:t>. </a:t>
            </a:r>
            <a:r>
              <a:rPr lang="en-US" altLang="en-US" dirty="0" smtClean="0"/>
              <a:t>Some entrepreneurs put too much faith in common sense, overestimate their own managerial skills, </a:t>
            </a:r>
          </a:p>
          <a:p>
            <a:pPr eaLnBrk="1" hangingPunct="1"/>
            <a:r>
              <a:rPr lang="en-US" altLang="en-US" dirty="0" smtClean="0"/>
              <a:t>or believe that hard work alone ensures success.</a:t>
            </a:r>
          </a:p>
          <a:p>
            <a:pPr eaLnBrk="1" hangingPunct="1"/>
            <a:r>
              <a:rPr lang="en-US" altLang="en-US" b="1" dirty="0" smtClean="0"/>
              <a:t>2 </a:t>
            </a:r>
            <a:r>
              <a:rPr lang="en-US" altLang="en-US" b="1" i="1" dirty="0" smtClean="0"/>
              <a:t>Neglect</a:t>
            </a:r>
            <a:r>
              <a:rPr lang="en-US" altLang="en-US" i="1" dirty="0" smtClean="0"/>
              <a:t>. </a:t>
            </a:r>
            <a:r>
              <a:rPr lang="en-US" altLang="en-US" dirty="0" smtClean="0"/>
              <a:t>Some entrepreneurs try to launch ventures in their spare time, and others devote only limited time to new businesses. </a:t>
            </a:r>
          </a:p>
          <a:p>
            <a:pPr eaLnBrk="1" hangingPunct="1"/>
            <a:r>
              <a:rPr lang="en-US" altLang="en-US" dirty="0" smtClean="0"/>
              <a:t>But starting a small business demands an overwhelming time commitment.</a:t>
            </a:r>
          </a:p>
          <a:p>
            <a:pPr eaLnBrk="1" hangingPunct="1"/>
            <a:r>
              <a:rPr lang="en-US" altLang="en-US" b="1" dirty="0" smtClean="0"/>
              <a:t>3 </a:t>
            </a:r>
            <a:r>
              <a:rPr lang="en-US" altLang="en-US" b="1" i="1" dirty="0" smtClean="0"/>
              <a:t>Weak control systems</a:t>
            </a:r>
            <a:r>
              <a:rPr lang="en-US" altLang="en-US" i="1" dirty="0" smtClean="0"/>
              <a:t>. </a:t>
            </a:r>
            <a:r>
              <a:rPr lang="en-US" altLang="en-US" dirty="0" smtClean="0"/>
              <a:t>Effective control systems keep a business on track and alert managers to potential trouble. If your control systems </a:t>
            </a:r>
          </a:p>
          <a:p>
            <a:pPr eaLnBrk="1" hangingPunct="1"/>
            <a:r>
              <a:rPr lang="en-US" altLang="en-US" dirty="0" smtClean="0"/>
              <a:t>don’t signal impending problems, you may be in serious trouble before you spot more obvious difficulties.</a:t>
            </a:r>
          </a:p>
          <a:p>
            <a:pPr eaLnBrk="1" hangingPunct="1"/>
            <a:r>
              <a:rPr lang="en-US" altLang="en-US" b="1" dirty="0" smtClean="0"/>
              <a:t>4 </a:t>
            </a:r>
            <a:r>
              <a:rPr lang="en-US" altLang="en-US" b="1" i="1" dirty="0" smtClean="0"/>
              <a:t>Insufficient capital</a:t>
            </a:r>
            <a:r>
              <a:rPr lang="en-US" altLang="en-US" i="1" dirty="0" smtClean="0"/>
              <a:t>. </a:t>
            </a:r>
            <a:r>
              <a:rPr lang="en-US" altLang="en-US" dirty="0" smtClean="0"/>
              <a:t>Some entrepreneurs are overly optimistic about how soon they’ll start earning profits. In most cases, it takes months or even years.</a:t>
            </a:r>
          </a:p>
        </p:txBody>
      </p:sp>
      <p:sp>
        <p:nvSpPr>
          <p:cNvPr id="4" name="Slide Number Placeholder 3"/>
          <p:cNvSpPr>
            <a:spLocks noGrp="1"/>
          </p:cNvSpPr>
          <p:nvPr>
            <p:ph type="sldNum" sz="quarter" idx="5"/>
          </p:nvPr>
        </p:nvSpPr>
        <p:spPr/>
        <p:txBody>
          <a:bodyPr/>
          <a:lstStyle/>
          <a:p>
            <a:pPr>
              <a:defRPr/>
            </a:pPr>
            <a:fld id="{7771F190-6206-4BAF-BD15-81FC088068D6}" type="slidenum">
              <a:rPr lang="en-US" smtClean="0"/>
              <a:pPr>
                <a:defRPr/>
              </a:pPr>
              <a:t>26</a:t>
            </a:fld>
            <a:endParaRPr lang="en-US" dirty="0"/>
          </a:p>
        </p:txBody>
      </p:sp>
    </p:spTree>
    <p:extLst>
      <p:ext uri="{BB962C8B-B14F-4D97-AF65-F5344CB8AC3E}">
        <p14:creationId xmlns:p14="http://schemas.microsoft.com/office/powerpoint/2010/main" val="4199091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a:lstStyle/>
          <a:p>
            <a:pPr eaLnBrk="1" hangingPunct="1"/>
            <a:r>
              <a:rPr lang="en-US" altLang="en-US" b="1" dirty="0" smtClean="0"/>
              <a:t>1 </a:t>
            </a:r>
            <a:r>
              <a:rPr lang="en-US" altLang="en-US" b="1" i="1" dirty="0" smtClean="0"/>
              <a:t>Hard work, drive, and dedication</a:t>
            </a:r>
            <a:r>
              <a:rPr lang="en-US" altLang="en-US" i="1" dirty="0" smtClean="0"/>
              <a:t>. </a:t>
            </a:r>
            <a:r>
              <a:rPr lang="en-US" altLang="en-US" dirty="0" smtClean="0"/>
              <a:t>Small-business owners must be committed to succeeding and willing to spend the time and effort to make it happen.</a:t>
            </a:r>
          </a:p>
          <a:p>
            <a:pPr eaLnBrk="1" hangingPunct="1"/>
            <a:r>
              <a:rPr lang="en-US" altLang="en-US" b="1" dirty="0" smtClean="0"/>
              <a:t>2 </a:t>
            </a:r>
            <a:r>
              <a:rPr lang="en-US" altLang="en-US" b="1" i="1" dirty="0" smtClean="0"/>
              <a:t>Market demand for the products or services being provided</a:t>
            </a:r>
            <a:r>
              <a:rPr lang="en-US" altLang="en-US" i="1" dirty="0" smtClean="0"/>
              <a:t>. </a:t>
            </a:r>
            <a:r>
              <a:rPr lang="en-US" altLang="en-US" dirty="0" smtClean="0"/>
              <a:t>Careful analysis of market conditions can help small-business owners assess </a:t>
            </a:r>
          </a:p>
          <a:p>
            <a:pPr eaLnBrk="1" hangingPunct="1"/>
            <a:r>
              <a:rPr lang="en-US" altLang="en-US" dirty="0" smtClean="0"/>
              <a:t>the probable reception of their products.</a:t>
            </a:r>
          </a:p>
          <a:p>
            <a:pPr eaLnBrk="1" hangingPunct="1"/>
            <a:r>
              <a:rPr lang="en-US" altLang="en-US" b="1" dirty="0" smtClean="0"/>
              <a:t>3 </a:t>
            </a:r>
            <a:r>
              <a:rPr lang="en-US" altLang="en-US" b="1" i="1" dirty="0" smtClean="0"/>
              <a:t>Managerial competence</a:t>
            </a:r>
            <a:r>
              <a:rPr lang="en-US" altLang="en-US" i="1" dirty="0" smtClean="0"/>
              <a:t>. </a:t>
            </a:r>
            <a:r>
              <a:rPr lang="en-US" altLang="en-US" dirty="0" smtClean="0"/>
              <a:t>Successful owners may acquire competence through training or experience or by drawing on the expertise of others.</a:t>
            </a:r>
          </a:p>
          <a:p>
            <a:pPr eaLnBrk="1" hangingPunct="1"/>
            <a:r>
              <a:rPr lang="en-US" altLang="en-US" b="1" dirty="0" smtClean="0"/>
              <a:t>4 </a:t>
            </a:r>
            <a:r>
              <a:rPr lang="en-US" altLang="en-US" b="1" i="1" dirty="0" smtClean="0"/>
              <a:t>Luck</a:t>
            </a:r>
            <a:r>
              <a:rPr lang="en-US" altLang="en-US" i="1" dirty="0" smtClean="0"/>
              <a:t>.</a:t>
            </a:r>
            <a:endParaRPr lang="en-US" altLang="en-US" dirty="0" smtClean="0"/>
          </a:p>
        </p:txBody>
      </p:sp>
      <p:sp>
        <p:nvSpPr>
          <p:cNvPr id="4" name="Slide Number Placeholder 3"/>
          <p:cNvSpPr>
            <a:spLocks noGrp="1"/>
          </p:cNvSpPr>
          <p:nvPr>
            <p:ph type="sldNum" sz="quarter" idx="5"/>
          </p:nvPr>
        </p:nvSpPr>
        <p:spPr/>
        <p:txBody>
          <a:bodyPr/>
          <a:lstStyle/>
          <a:p>
            <a:pPr>
              <a:defRPr/>
            </a:pPr>
            <a:fld id="{25D017CC-D1EE-44D8-8EFD-2664990F1E00}" type="slidenum">
              <a:rPr lang="en-US" smtClean="0"/>
              <a:pPr>
                <a:defRPr/>
              </a:pPr>
              <a:t>27</a:t>
            </a:fld>
            <a:endParaRPr lang="en-US" dirty="0"/>
          </a:p>
        </p:txBody>
      </p:sp>
    </p:spTree>
    <p:extLst>
      <p:ext uri="{BB962C8B-B14F-4D97-AF65-F5344CB8AC3E}">
        <p14:creationId xmlns:p14="http://schemas.microsoft.com/office/powerpoint/2010/main" val="4000080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a:lstStyle/>
          <a:p>
            <a:pPr eaLnBrk="1" hangingPunct="1"/>
            <a:r>
              <a:rPr lang="en-US" dirty="0" smtClean="0"/>
              <a:t>The sole proprietorship is owned and usually operated by one person. About 74 percent of all U.S. businesses are sole proprietorships; however, they account for </a:t>
            </a:r>
            <a:r>
              <a:rPr lang="en-US" dirty="0" smtClean="0"/>
              <a:t>only</a:t>
            </a:r>
            <a:r>
              <a:rPr lang="en-US" baseline="0" dirty="0" smtClean="0"/>
              <a:t> </a:t>
            </a:r>
            <a:r>
              <a:rPr lang="en-US" dirty="0" smtClean="0"/>
              <a:t>about </a:t>
            </a:r>
            <a:r>
              <a:rPr lang="en-US" dirty="0" smtClean="0"/>
              <a:t>4 percent of total business revenues. Though usually small, they may be as large as steel mills or department stores..</a:t>
            </a:r>
          </a:p>
          <a:p>
            <a:pPr eaLnBrk="1" hangingPunct="1"/>
            <a:endParaRPr lang="en-US" altLang="en-US" dirty="0" smtClean="0"/>
          </a:p>
          <a:p>
            <a:pPr eaLnBrk="1" hangingPunct="1"/>
            <a:r>
              <a:rPr lang="en-US" dirty="0" smtClean="0"/>
              <a:t>The most common type of partnership, the general partnership</a:t>
            </a:r>
            <a:r>
              <a:rPr lang="en-US" b="1" dirty="0" smtClean="0"/>
              <a:t>, </a:t>
            </a:r>
            <a:r>
              <a:rPr lang="en-US" dirty="0" smtClean="0"/>
              <a:t>is similar to a sole proprietorship but is owned by more than one person. Partners may invest equal </a:t>
            </a:r>
            <a:r>
              <a:rPr lang="en-US" dirty="0" smtClean="0"/>
              <a:t>or unequal </a:t>
            </a:r>
            <a:r>
              <a:rPr lang="en-US" dirty="0" smtClean="0"/>
              <a:t>sums of money. In most cases, partners share the profits equally or in proportion to their investment. In certain cases, though, the distribution of profits </a:t>
            </a:r>
            <a:r>
              <a:rPr lang="en-US" dirty="0" smtClean="0"/>
              <a:t>may be </a:t>
            </a:r>
            <a:r>
              <a:rPr lang="en-US" dirty="0" smtClean="0"/>
              <a:t>based on other things.</a:t>
            </a:r>
          </a:p>
          <a:p>
            <a:pPr eaLnBrk="1" hangingPunct="1"/>
            <a:endParaRPr lang="en-US" altLang="en-US" dirty="0" smtClean="0"/>
          </a:p>
        </p:txBody>
      </p:sp>
      <p:sp>
        <p:nvSpPr>
          <p:cNvPr id="4" name="Slide Number Placeholder 3"/>
          <p:cNvSpPr>
            <a:spLocks noGrp="1"/>
          </p:cNvSpPr>
          <p:nvPr>
            <p:ph type="sldNum" sz="quarter" idx="5"/>
          </p:nvPr>
        </p:nvSpPr>
        <p:spPr/>
        <p:txBody>
          <a:bodyPr/>
          <a:lstStyle/>
          <a:p>
            <a:pPr>
              <a:defRPr/>
            </a:pPr>
            <a:fld id="{B36AD01B-29D6-4E72-BD49-AB793056B44E}" type="slidenum">
              <a:rPr lang="en-US" smtClean="0"/>
              <a:pPr>
                <a:defRPr/>
              </a:pPr>
              <a:t>28</a:t>
            </a:fld>
            <a:endParaRPr lang="en-US" dirty="0"/>
          </a:p>
        </p:txBody>
      </p:sp>
    </p:spTree>
    <p:extLst>
      <p:ext uri="{BB962C8B-B14F-4D97-AF65-F5344CB8AC3E}">
        <p14:creationId xmlns:p14="http://schemas.microsoft.com/office/powerpoint/2010/main" val="2389502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F8EF2143-3CFB-48DF-B702-52F635B29458}" type="slidenum">
              <a:rPr lang="en-US" smtClean="0"/>
              <a:pPr>
                <a:defRPr/>
              </a:pPr>
              <a:t>29</a:t>
            </a:fld>
            <a:endParaRPr lang="en-US" dirty="0"/>
          </a:p>
        </p:txBody>
      </p:sp>
    </p:spTree>
    <p:extLst>
      <p:ext uri="{BB962C8B-B14F-4D97-AF65-F5344CB8AC3E}">
        <p14:creationId xmlns:p14="http://schemas.microsoft.com/office/powerpoint/2010/main" val="302462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0FB88847-489F-414C-9C66-571438EA9A9C}" type="slidenum">
              <a:rPr lang="en-US" smtClean="0"/>
              <a:pPr>
                <a:defRPr/>
              </a:pPr>
              <a:t>30</a:t>
            </a:fld>
            <a:endParaRPr lang="en-US" dirty="0"/>
          </a:p>
        </p:txBody>
      </p:sp>
    </p:spTree>
    <p:extLst>
      <p:ext uri="{BB962C8B-B14F-4D97-AF65-F5344CB8AC3E}">
        <p14:creationId xmlns:p14="http://schemas.microsoft.com/office/powerpoint/2010/main" val="2995348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4E975BF3-99C0-4043-9AAF-92F2D900C736}" type="slidenum">
              <a:rPr lang="en-US" smtClean="0"/>
              <a:pPr>
                <a:defRPr/>
              </a:pPr>
              <a:t>31</a:t>
            </a:fld>
            <a:endParaRPr lang="en-US" dirty="0"/>
          </a:p>
        </p:txBody>
      </p:sp>
    </p:spTree>
    <p:extLst>
      <p:ext uri="{BB962C8B-B14F-4D97-AF65-F5344CB8AC3E}">
        <p14:creationId xmlns:p14="http://schemas.microsoft.com/office/powerpoint/2010/main" val="1853923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a:lstStyle/>
          <a:p>
            <a:pPr eaLnBrk="1" hangingPunct="1"/>
            <a:r>
              <a:rPr lang="en-US" altLang="en-US" b="1" dirty="0" smtClean="0"/>
              <a:t>Limited Partnership</a:t>
            </a:r>
          </a:p>
          <a:p>
            <a:pPr marL="628650" lvl="1" indent="-171450" eaLnBrk="1" hangingPunct="1">
              <a:buFont typeface="Arial" panose="020B0604020202020204" pitchFamily="34" charset="0"/>
              <a:buChar char="•"/>
            </a:pPr>
            <a:r>
              <a:rPr lang="en-US" altLang="en-US" dirty="0" smtClean="0"/>
              <a:t>Allows for limited partners who invest money but are liable for debts only to the extent of their </a:t>
            </a:r>
            <a:r>
              <a:rPr lang="en-US" altLang="en-US" dirty="0" smtClean="0"/>
              <a:t>investments.</a:t>
            </a:r>
            <a:endParaRPr lang="en-US" altLang="en-US" dirty="0" smtClean="0"/>
          </a:p>
          <a:p>
            <a:pPr marL="628650" lvl="1" indent="-171450" eaLnBrk="1" hangingPunct="1">
              <a:buFont typeface="Arial" panose="020B0604020202020204" pitchFamily="34" charset="0"/>
              <a:buChar char="•"/>
            </a:pPr>
            <a:r>
              <a:rPr lang="en-US" altLang="en-US" dirty="0" smtClean="0"/>
              <a:t>General (or active) partner (or partners) run the </a:t>
            </a:r>
            <a:r>
              <a:rPr lang="en-US" altLang="en-US" dirty="0" smtClean="0"/>
              <a:t>business.</a:t>
            </a:r>
            <a:endParaRPr lang="en-US" altLang="en-US" dirty="0" smtClean="0"/>
          </a:p>
          <a:p>
            <a:pPr eaLnBrk="1" hangingPunct="1"/>
            <a:r>
              <a:rPr lang="en-US" altLang="en-US" b="1" dirty="0" smtClean="0"/>
              <a:t>Master Limited Partnership</a:t>
            </a:r>
          </a:p>
          <a:p>
            <a:pPr marL="628650" lvl="1" indent="-171450" eaLnBrk="1" hangingPunct="1">
              <a:buFont typeface="Arial" panose="020B0604020202020204" pitchFamily="34" charset="0"/>
              <a:buChar char="•"/>
            </a:pPr>
            <a:r>
              <a:rPr lang="en-US" altLang="en-US" dirty="0" smtClean="0"/>
              <a:t>Organization sells shares (partnership interests) to investors on public exchange; investors paid back from </a:t>
            </a:r>
            <a:r>
              <a:rPr lang="en-US" altLang="en-US" dirty="0" smtClean="0"/>
              <a:t>profits.</a:t>
            </a:r>
            <a:endParaRPr lang="en-US" altLang="en-US" dirty="0" smtClean="0"/>
          </a:p>
          <a:p>
            <a:pPr marL="628650" lvl="1" indent="-171450" eaLnBrk="1" hangingPunct="1">
              <a:buFont typeface="Arial" panose="020B0604020202020204" pitchFamily="34" charset="0"/>
              <a:buChar char="•"/>
            </a:pPr>
            <a:r>
              <a:rPr lang="en-US" altLang="en-US" dirty="0" smtClean="0"/>
              <a:t>Master partner has majority ownership and runs the business; minority partners have no management </a:t>
            </a:r>
            <a:r>
              <a:rPr lang="en-US" altLang="en-US" dirty="0" smtClean="0"/>
              <a:t>voice.</a:t>
            </a:r>
            <a:endParaRPr lang="en-US" altLang="en-US" dirty="0" smtClean="0"/>
          </a:p>
          <a:p>
            <a:pPr marL="171450" indent="-171450" eaLnBrk="1" hangingPunct="1">
              <a:buFont typeface="Arial" panose="020B0604020202020204" pitchFamily="34" charset="0"/>
              <a:buChar char="•"/>
            </a:pPr>
            <a:endParaRPr lang="en-US" altLang="en-US" dirty="0" smtClean="0"/>
          </a:p>
        </p:txBody>
      </p:sp>
      <p:sp>
        <p:nvSpPr>
          <p:cNvPr id="4" name="Slide Number Placeholder 3"/>
          <p:cNvSpPr>
            <a:spLocks noGrp="1"/>
          </p:cNvSpPr>
          <p:nvPr>
            <p:ph type="sldNum" sz="quarter" idx="5"/>
          </p:nvPr>
        </p:nvSpPr>
        <p:spPr/>
        <p:txBody>
          <a:bodyPr/>
          <a:lstStyle/>
          <a:p>
            <a:pPr>
              <a:defRPr/>
            </a:pPr>
            <a:fld id="{AD84F354-B718-4EB7-A44E-D34328253A36}" type="slidenum">
              <a:rPr lang="en-US" smtClean="0"/>
              <a:pPr>
                <a:defRPr/>
              </a:pPr>
              <a:t>32</a:t>
            </a:fld>
            <a:endParaRPr lang="en-US" dirty="0"/>
          </a:p>
        </p:txBody>
      </p:sp>
    </p:spTree>
    <p:extLst>
      <p:ext uri="{BB962C8B-B14F-4D97-AF65-F5344CB8AC3E}">
        <p14:creationId xmlns:p14="http://schemas.microsoft.com/office/powerpoint/2010/main" val="2642800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a:lstStyle/>
          <a:p>
            <a:pPr eaLnBrk="1" hangingPunct="1"/>
            <a:r>
              <a:rPr lang="en-US" smtClean="0"/>
              <a:t>As Figure 3.1 shows, most U.S. businesses employ fewer than 100 people, and most U.S. workers are employed by small business. Moreover, this same pattern exists across most free market economies.</a:t>
            </a:r>
          </a:p>
        </p:txBody>
      </p:sp>
      <p:sp>
        <p:nvSpPr>
          <p:cNvPr id="4" name="Slide Number Placeholder 3"/>
          <p:cNvSpPr>
            <a:spLocks noGrp="1"/>
          </p:cNvSpPr>
          <p:nvPr>
            <p:ph type="sldNum" sz="quarter" idx="5"/>
          </p:nvPr>
        </p:nvSpPr>
        <p:spPr/>
        <p:txBody>
          <a:bodyPr/>
          <a:lstStyle/>
          <a:p>
            <a:pPr>
              <a:defRPr/>
            </a:pPr>
            <a:fld id="{ED028C02-C278-45CB-B7BB-E85A3B8468CD}" type="slidenum">
              <a:rPr lang="en-US" smtClean="0"/>
              <a:pPr>
                <a:defRPr/>
              </a:pPr>
              <a:t>6</a:t>
            </a:fld>
            <a:endParaRPr lang="en-US" dirty="0"/>
          </a:p>
        </p:txBody>
      </p:sp>
    </p:spTree>
    <p:extLst>
      <p:ext uri="{BB962C8B-B14F-4D97-AF65-F5344CB8AC3E}">
        <p14:creationId xmlns:p14="http://schemas.microsoft.com/office/powerpoint/2010/main" val="1100010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834C818E-AE92-4293-AEDC-50D355247923}" type="slidenum">
              <a:rPr lang="en-US" smtClean="0"/>
              <a:pPr>
                <a:defRPr/>
              </a:pPr>
              <a:t>33</a:t>
            </a:fld>
            <a:endParaRPr lang="en-US" dirty="0"/>
          </a:p>
        </p:txBody>
      </p:sp>
    </p:spTree>
    <p:extLst>
      <p:ext uri="{BB962C8B-B14F-4D97-AF65-F5344CB8AC3E}">
        <p14:creationId xmlns:p14="http://schemas.microsoft.com/office/powerpoint/2010/main" val="630470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a:lstStyle/>
          <a:p>
            <a:pPr eaLnBrk="1" hangingPunct="1"/>
            <a:r>
              <a:rPr lang="en-US" altLang="en-US" dirty="0" smtClean="0"/>
              <a:t>There are about 5.8 million corporations in the United States. As you can see from </a:t>
            </a:r>
            <a:r>
              <a:rPr lang="en-US" altLang="en-US" dirty="0" smtClean="0"/>
              <a:t>Figure </a:t>
            </a:r>
            <a:r>
              <a:rPr lang="en-US" altLang="en-US" dirty="0" smtClean="0"/>
              <a:t>3.5, they account for about 17 percent of all U.S. businesses but generate about  81 percent of all sales revenues.</a:t>
            </a:r>
          </a:p>
        </p:txBody>
      </p:sp>
      <p:sp>
        <p:nvSpPr>
          <p:cNvPr id="4" name="Slide Number Placeholder 3"/>
          <p:cNvSpPr>
            <a:spLocks noGrp="1"/>
          </p:cNvSpPr>
          <p:nvPr>
            <p:ph type="sldNum" sz="quarter" idx="5"/>
          </p:nvPr>
        </p:nvSpPr>
        <p:spPr/>
        <p:txBody>
          <a:bodyPr/>
          <a:lstStyle/>
          <a:p>
            <a:pPr>
              <a:defRPr/>
            </a:pPr>
            <a:fld id="{33BF3CBF-6D60-41A0-90E2-42CCA2096CB7}" type="slidenum">
              <a:rPr lang="en-US" smtClean="0"/>
              <a:pPr>
                <a:defRPr/>
              </a:pPr>
              <a:t>34</a:t>
            </a:fld>
            <a:endParaRPr lang="en-US" dirty="0"/>
          </a:p>
        </p:txBody>
      </p:sp>
    </p:spTree>
    <p:extLst>
      <p:ext uri="{BB962C8B-B14F-4D97-AF65-F5344CB8AC3E}">
        <p14:creationId xmlns:p14="http://schemas.microsoft.com/office/powerpoint/2010/main" val="36402187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a:lstStyle/>
          <a:p>
            <a:pPr eaLnBrk="1" hangingPunct="1"/>
            <a:r>
              <a:rPr lang="en-US" dirty="0" smtClean="0"/>
              <a:t>When you think of corporations, you probably think of giant operations such as General Motors and IBM. The very word </a:t>
            </a:r>
            <a:r>
              <a:rPr lang="en-US" i="1" dirty="0" smtClean="0"/>
              <a:t>corporation </a:t>
            </a:r>
            <a:r>
              <a:rPr lang="en-US" dirty="0" smtClean="0"/>
              <a:t>inspires images of size </a:t>
            </a:r>
            <a:r>
              <a:rPr lang="en-US" dirty="0" smtClean="0"/>
              <a:t>and power</a:t>
            </a:r>
            <a:r>
              <a:rPr lang="en-US" dirty="0" smtClean="0"/>
              <a:t>. In reality, however, your corner newsstand has as much right to incorporate as a giant automaker. Moreover, the newsstand and GM would share the characteristics of all corporations</a:t>
            </a:r>
            <a:r>
              <a:rPr lang="en-US" b="1" dirty="0" smtClean="0"/>
              <a:t>: </a:t>
            </a:r>
            <a:r>
              <a:rPr lang="en-US" dirty="0" smtClean="0"/>
              <a:t>legal status as separate entities, property rights and obligations, and indefinite life spans.</a:t>
            </a:r>
          </a:p>
        </p:txBody>
      </p:sp>
      <p:sp>
        <p:nvSpPr>
          <p:cNvPr id="4" name="Slide Number Placeholder 3"/>
          <p:cNvSpPr>
            <a:spLocks noGrp="1"/>
          </p:cNvSpPr>
          <p:nvPr>
            <p:ph type="sldNum" sz="quarter" idx="5"/>
          </p:nvPr>
        </p:nvSpPr>
        <p:spPr/>
        <p:txBody>
          <a:bodyPr/>
          <a:lstStyle/>
          <a:p>
            <a:pPr>
              <a:defRPr/>
            </a:pPr>
            <a:fld id="{55094961-E1C4-4F62-B7FC-55405C3FB35D}" type="slidenum">
              <a:rPr lang="en-US" smtClean="0"/>
              <a:pPr>
                <a:defRPr/>
              </a:pPr>
              <a:t>35</a:t>
            </a:fld>
            <a:endParaRPr lang="en-US" dirty="0"/>
          </a:p>
        </p:txBody>
      </p:sp>
    </p:spTree>
    <p:extLst>
      <p:ext uri="{BB962C8B-B14F-4D97-AF65-F5344CB8AC3E}">
        <p14:creationId xmlns:p14="http://schemas.microsoft.com/office/powerpoint/2010/main" val="26995001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E2124185-0CA4-4633-A80A-B092344C46F0}" type="slidenum">
              <a:rPr lang="en-US" smtClean="0"/>
              <a:pPr>
                <a:defRPr/>
              </a:pPr>
              <a:t>36</a:t>
            </a:fld>
            <a:endParaRPr lang="en-US" dirty="0"/>
          </a:p>
        </p:txBody>
      </p:sp>
    </p:spTree>
    <p:extLst>
      <p:ext uri="{BB962C8B-B14F-4D97-AF65-F5344CB8AC3E}">
        <p14:creationId xmlns:p14="http://schemas.microsoft.com/office/powerpoint/2010/main" val="3834337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a:lstStyle/>
          <a:p>
            <a:pPr eaLnBrk="1" hangingPunct="1"/>
            <a:r>
              <a:rPr lang="en-US" altLang="en-US" smtClean="0"/>
              <a:t>We can classify corporations as either </a:t>
            </a:r>
            <a:r>
              <a:rPr lang="en-US" altLang="en-US" i="1" smtClean="0"/>
              <a:t>public or private. </a:t>
            </a:r>
            <a:r>
              <a:rPr lang="en-US" altLang="en-US" smtClean="0"/>
              <a:t>But within these broad categories</a:t>
            </a:r>
            <a:r>
              <a:rPr lang="en-US" altLang="en-US" i="1" smtClean="0"/>
              <a:t>, </a:t>
            </a:r>
            <a:r>
              <a:rPr lang="en-US" altLang="en-US" smtClean="0"/>
              <a:t>we can identify several specific types of corporations, some of which are summarized in Table 3.2</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8F1D586A-A100-427B-967E-416584CFAF8F}" type="slidenum">
              <a:rPr lang="en-US" smtClean="0"/>
              <a:pPr>
                <a:defRPr/>
              </a:pPr>
              <a:t>37</a:t>
            </a:fld>
            <a:endParaRPr lang="en-US" dirty="0"/>
          </a:p>
        </p:txBody>
      </p:sp>
    </p:spTree>
    <p:extLst>
      <p:ext uri="{BB962C8B-B14F-4D97-AF65-F5344CB8AC3E}">
        <p14:creationId xmlns:p14="http://schemas.microsoft.com/office/powerpoint/2010/main" val="25940905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a:lstStyle/>
          <a:p>
            <a:pPr eaLnBrk="1" hangingPunct="1"/>
            <a:r>
              <a:rPr lang="en-US" dirty="0" smtClean="0"/>
              <a:t>The most common form of U.S. corporation is the closely held (or private) corporation</a:t>
            </a:r>
            <a:r>
              <a:rPr lang="en-US" b="1" dirty="0" smtClean="0"/>
              <a:t>. </a:t>
            </a:r>
            <a:r>
              <a:rPr lang="en-US" dirty="0" smtClean="0"/>
              <a:t>Stock is held by only a few people and is not available for sale </a:t>
            </a:r>
            <a:r>
              <a:rPr lang="en-US" dirty="0" smtClean="0"/>
              <a:t>to the </a:t>
            </a:r>
            <a:r>
              <a:rPr lang="en-US" dirty="0" smtClean="0"/>
              <a:t>public. The controlling group of stockholders may be a family, a management group, or even the firm’s employees. Most smaller corporations fit </a:t>
            </a:r>
            <a:r>
              <a:rPr lang="en-US" dirty="0" smtClean="0"/>
              <a:t>this profile</a:t>
            </a:r>
            <a:r>
              <a:rPr lang="en-US" dirty="0" smtClean="0"/>
              <a:t>.</a:t>
            </a:r>
          </a:p>
          <a:p>
            <a:pPr eaLnBrk="1" hangingPunct="1"/>
            <a:endParaRPr lang="en-US" dirty="0" smtClean="0"/>
          </a:p>
          <a:p>
            <a:pPr eaLnBrk="1" hangingPunct="1"/>
            <a:r>
              <a:rPr lang="en-US" dirty="0" smtClean="0"/>
              <a:t>When shares are publicly issued, the firm becomes a publicly held (or public) corporation</a:t>
            </a:r>
            <a:r>
              <a:rPr lang="en-US" b="1" dirty="0" smtClean="0"/>
              <a:t>. </a:t>
            </a:r>
            <a:r>
              <a:rPr lang="en-US" dirty="0" smtClean="0"/>
              <a:t>Stock is widely held and available for sale to the public. Many </a:t>
            </a:r>
            <a:r>
              <a:rPr lang="en-US" dirty="0" smtClean="0"/>
              <a:t>large businesses </a:t>
            </a:r>
            <a:r>
              <a:rPr lang="en-US" dirty="0" smtClean="0"/>
              <a:t>are of this type.</a:t>
            </a:r>
          </a:p>
          <a:p>
            <a:pPr eaLnBrk="1" hangingPunct="1"/>
            <a:endParaRPr lang="en-US" dirty="0" smtClean="0"/>
          </a:p>
          <a:p>
            <a:pPr eaLnBrk="1" hangingPunct="1"/>
            <a:r>
              <a:rPr lang="en-US" dirty="0" smtClean="0"/>
              <a:t>The S corporation (more fully called the </a:t>
            </a:r>
            <a:r>
              <a:rPr lang="en-US" i="1" dirty="0" smtClean="0"/>
              <a:t>Subchapter S corporation</a:t>
            </a:r>
            <a:r>
              <a:rPr lang="en-US" dirty="0" smtClean="0"/>
              <a:t>) is a hybrid of a closely held corporation and a partnership. It is organized and operates like </a:t>
            </a:r>
            <a:r>
              <a:rPr lang="en-US" dirty="0" smtClean="0"/>
              <a:t>a corporation</a:t>
            </a:r>
            <a:r>
              <a:rPr lang="en-US" dirty="0" smtClean="0"/>
              <a:t>, but it is treated like a partnership for tax purposes.</a:t>
            </a:r>
          </a:p>
        </p:txBody>
      </p:sp>
      <p:sp>
        <p:nvSpPr>
          <p:cNvPr id="4" name="Slide Number Placeholder 3"/>
          <p:cNvSpPr>
            <a:spLocks noGrp="1"/>
          </p:cNvSpPr>
          <p:nvPr>
            <p:ph type="sldNum" sz="quarter" idx="5"/>
          </p:nvPr>
        </p:nvSpPr>
        <p:spPr/>
        <p:txBody>
          <a:bodyPr/>
          <a:lstStyle/>
          <a:p>
            <a:pPr>
              <a:defRPr/>
            </a:pPr>
            <a:fld id="{F82BAE4A-F529-41BD-BE47-650C7B0BB64B}" type="slidenum">
              <a:rPr lang="en-US" smtClean="0"/>
              <a:pPr>
                <a:defRPr/>
              </a:pPr>
              <a:t>38</a:t>
            </a:fld>
            <a:endParaRPr lang="en-US" dirty="0"/>
          </a:p>
        </p:txBody>
      </p:sp>
    </p:spTree>
    <p:extLst>
      <p:ext uri="{BB962C8B-B14F-4D97-AF65-F5344CB8AC3E}">
        <p14:creationId xmlns:p14="http://schemas.microsoft.com/office/powerpoint/2010/main" val="4233078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a:lstStyle/>
          <a:p>
            <a:pPr eaLnBrk="1" hangingPunct="1"/>
            <a:r>
              <a:rPr lang="en-US" dirty="0" smtClean="0"/>
              <a:t>Another hybrid is the limited liability corporation (LLC)</a:t>
            </a:r>
            <a:r>
              <a:rPr lang="en-US" b="1" dirty="0" smtClean="0"/>
              <a:t>. </a:t>
            </a:r>
            <a:r>
              <a:rPr lang="en-US" dirty="0" smtClean="0"/>
              <a:t>Owners are taxed like partners, each paying personal taxes only. However, they also enjoy the </a:t>
            </a:r>
            <a:r>
              <a:rPr lang="en-US" dirty="0" smtClean="0"/>
              <a:t>benefits of </a:t>
            </a:r>
            <a:r>
              <a:rPr lang="en-US" dirty="0" smtClean="0"/>
              <a:t>limited liability accorded to publicly held corporations.</a:t>
            </a:r>
          </a:p>
          <a:p>
            <a:pPr eaLnBrk="1" hangingPunct="1"/>
            <a:endParaRPr lang="en-US" dirty="0" smtClean="0"/>
          </a:p>
          <a:p>
            <a:pPr eaLnBrk="1" hangingPunct="1"/>
            <a:r>
              <a:rPr lang="en-US" dirty="0" smtClean="0"/>
              <a:t>Professional corporations are most likely composed of doctors, lawyers, accountants, or other professionals. Although the corporate structure protects </a:t>
            </a:r>
            <a:r>
              <a:rPr lang="en-US" dirty="0" smtClean="0"/>
              <a:t>from unlimited </a:t>
            </a:r>
            <a:r>
              <a:rPr lang="en-US" dirty="0" smtClean="0"/>
              <a:t>financial liability, members are not immune from unlimited liability. Professional negligence by a member can entail personal liability on the </a:t>
            </a:r>
            <a:r>
              <a:rPr lang="en-US" dirty="0" smtClean="0"/>
              <a:t>individual’s part</a:t>
            </a:r>
            <a:r>
              <a:rPr lang="en-US" dirty="0" smtClean="0"/>
              <a:t>.</a:t>
            </a:r>
          </a:p>
        </p:txBody>
      </p:sp>
      <p:sp>
        <p:nvSpPr>
          <p:cNvPr id="4" name="Slide Number Placeholder 3"/>
          <p:cNvSpPr>
            <a:spLocks noGrp="1"/>
          </p:cNvSpPr>
          <p:nvPr>
            <p:ph type="sldNum" sz="quarter" idx="5"/>
          </p:nvPr>
        </p:nvSpPr>
        <p:spPr/>
        <p:txBody>
          <a:bodyPr/>
          <a:lstStyle/>
          <a:p>
            <a:pPr>
              <a:defRPr/>
            </a:pPr>
            <a:fld id="{69D8153E-827E-4903-8BC4-7D3299F30B80}" type="slidenum">
              <a:rPr lang="en-US" smtClean="0"/>
              <a:pPr>
                <a:defRPr/>
              </a:pPr>
              <a:t>39</a:t>
            </a:fld>
            <a:endParaRPr lang="en-US" dirty="0"/>
          </a:p>
        </p:txBody>
      </p:sp>
    </p:spTree>
    <p:extLst>
      <p:ext uri="{BB962C8B-B14F-4D97-AF65-F5344CB8AC3E}">
        <p14:creationId xmlns:p14="http://schemas.microsoft.com/office/powerpoint/2010/main" val="3399821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a:lstStyle/>
          <a:p>
            <a:pPr eaLnBrk="1" hangingPunct="1"/>
            <a:r>
              <a:rPr lang="en-US" dirty="0" smtClean="0"/>
              <a:t>As the term implies, the </a:t>
            </a:r>
            <a:r>
              <a:rPr lang="en-US" b="1" dirty="0" smtClean="0"/>
              <a:t>multinational </a:t>
            </a:r>
            <a:r>
              <a:rPr lang="en-US" dirty="0" smtClean="0"/>
              <a:t>(or </a:t>
            </a:r>
            <a:r>
              <a:rPr lang="en-US" b="1" dirty="0" smtClean="0"/>
              <a:t>transnational</a:t>
            </a:r>
            <a:r>
              <a:rPr lang="en-US" dirty="0" smtClean="0"/>
              <a:t>) </a:t>
            </a:r>
            <a:r>
              <a:rPr lang="en-US" b="1" dirty="0" smtClean="0"/>
              <a:t>corporation </a:t>
            </a:r>
            <a:r>
              <a:rPr lang="en-US" dirty="0" smtClean="0"/>
              <a:t>spans national boundaries. Stock may be traded on the exchanges of several countries</a:t>
            </a:r>
            <a:r>
              <a:rPr lang="en-US" dirty="0" smtClean="0"/>
              <a:t>, and </a:t>
            </a:r>
            <a:r>
              <a:rPr lang="en-US" dirty="0" smtClean="0"/>
              <a:t>managers are likely to be of different nationalities.</a:t>
            </a:r>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57531CAB-F5D8-4DAE-8B6F-125419BD5AE0}" type="slidenum">
              <a:rPr lang="en-US" smtClean="0"/>
              <a:pPr>
                <a:defRPr/>
              </a:pPr>
              <a:t>40</a:t>
            </a:fld>
            <a:endParaRPr lang="en-US" dirty="0"/>
          </a:p>
        </p:txBody>
      </p:sp>
    </p:spTree>
    <p:extLst>
      <p:ext uri="{BB962C8B-B14F-4D97-AF65-F5344CB8AC3E}">
        <p14:creationId xmlns:p14="http://schemas.microsoft.com/office/powerpoint/2010/main" val="38941347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a:lstStyle/>
          <a:p>
            <a:pPr eaLnBrk="1" hangingPunct="1"/>
            <a:r>
              <a:rPr lang="en-US" smtClean="0"/>
              <a:t>Once the corporate entity comes into existence, it must be managed by people who understand the principles of corporate governance</a:t>
            </a:r>
            <a:r>
              <a:rPr lang="en-US" b="1" smtClean="0"/>
              <a:t>, </a:t>
            </a:r>
            <a:r>
              <a:rPr lang="en-US" smtClean="0"/>
              <a:t>the roles of shareholders, directors, and other managers in corporate decision making and accountability.</a:t>
            </a:r>
          </a:p>
        </p:txBody>
      </p:sp>
      <p:sp>
        <p:nvSpPr>
          <p:cNvPr id="4" name="Slide Number Placeholder 3"/>
          <p:cNvSpPr>
            <a:spLocks noGrp="1"/>
          </p:cNvSpPr>
          <p:nvPr>
            <p:ph type="sldNum" sz="quarter" idx="5"/>
          </p:nvPr>
        </p:nvSpPr>
        <p:spPr/>
        <p:txBody>
          <a:bodyPr/>
          <a:lstStyle/>
          <a:p>
            <a:pPr>
              <a:defRPr/>
            </a:pPr>
            <a:fld id="{B30811BA-5C2E-4C67-9B31-F3AB6C20D93C}" type="slidenum">
              <a:rPr lang="en-US" smtClean="0"/>
              <a:pPr>
                <a:defRPr/>
              </a:pPr>
              <a:t>41</a:t>
            </a:fld>
            <a:endParaRPr lang="en-US" dirty="0"/>
          </a:p>
        </p:txBody>
      </p:sp>
    </p:spTree>
    <p:extLst>
      <p:ext uri="{BB962C8B-B14F-4D97-AF65-F5344CB8AC3E}">
        <p14:creationId xmlns:p14="http://schemas.microsoft.com/office/powerpoint/2010/main" val="13198522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a:lstStyle/>
          <a:p>
            <a:pPr eaLnBrk="1" hangingPunct="1"/>
            <a:r>
              <a:rPr lang="en-US" dirty="0" smtClean="0"/>
              <a:t>Corporate governance is established by the firm’s bylaws and usually involves three distinct bodies. </a:t>
            </a:r>
            <a:r>
              <a:rPr lang="en-US" b="1" dirty="0" smtClean="0"/>
              <a:t>Stockholders </a:t>
            </a:r>
            <a:r>
              <a:rPr lang="en-US" dirty="0" smtClean="0"/>
              <a:t>(or </a:t>
            </a:r>
            <a:r>
              <a:rPr lang="en-US" b="1" dirty="0" smtClean="0"/>
              <a:t>shareholders</a:t>
            </a:r>
            <a:r>
              <a:rPr lang="en-US" dirty="0" smtClean="0"/>
              <a:t>) are the owners of </a:t>
            </a:r>
            <a:r>
              <a:rPr lang="en-US" dirty="0" smtClean="0"/>
              <a:t>a corporation</a:t>
            </a:r>
            <a:r>
              <a:rPr lang="en-US" dirty="0" smtClean="0"/>
              <a:t>, investors who buy ownership shares in the form of stock. The </a:t>
            </a:r>
            <a:r>
              <a:rPr lang="en-US" i="1" dirty="0" smtClean="0"/>
              <a:t>board of directors </a:t>
            </a:r>
            <a:r>
              <a:rPr lang="en-US" dirty="0" smtClean="0"/>
              <a:t>is a group elected by stockholders to oversee corporate management.</a:t>
            </a:r>
          </a:p>
          <a:p>
            <a:pPr eaLnBrk="1" hangingPunct="1"/>
            <a:r>
              <a:rPr lang="en-US" dirty="0" smtClean="0"/>
              <a:t>Corporate </a:t>
            </a:r>
            <a:r>
              <a:rPr lang="en-US" i="1" dirty="0" smtClean="0"/>
              <a:t>officers </a:t>
            </a:r>
            <a:r>
              <a:rPr lang="en-US" dirty="0" smtClean="0"/>
              <a:t>are top managers hired by the board to run the corporation on a day-to-day basis.</a:t>
            </a:r>
          </a:p>
          <a:p>
            <a:pPr eaLnBrk="1" hangingPunct="1"/>
            <a:endParaRPr lang="en-US" dirty="0" smtClean="0"/>
          </a:p>
          <a:p>
            <a:pPr eaLnBrk="1" hangingPunct="1"/>
            <a:r>
              <a:rPr lang="en-US" dirty="0" smtClean="0"/>
              <a:t>Although board members oversee operations, most do not participate in day-to-day management. Rather, they hire a team of managers to run the firm.</a:t>
            </a:r>
          </a:p>
          <a:p>
            <a:pPr eaLnBrk="1" hangingPunct="1"/>
            <a:r>
              <a:rPr lang="en-US" dirty="0" smtClean="0"/>
              <a:t>This team, called officers</a:t>
            </a:r>
            <a:r>
              <a:rPr lang="en-US" b="1" dirty="0" smtClean="0"/>
              <a:t>, </a:t>
            </a:r>
            <a:r>
              <a:rPr lang="en-US" dirty="0" smtClean="0"/>
              <a:t>is usually headed by the firm’s chief executive officer (CEO)</a:t>
            </a:r>
            <a:r>
              <a:rPr lang="en-US" b="1" dirty="0" smtClean="0"/>
              <a:t>, </a:t>
            </a:r>
            <a:r>
              <a:rPr lang="en-US" dirty="0" smtClean="0"/>
              <a:t>who is responsible for overall performance. Other officers typically include </a:t>
            </a:r>
            <a:r>
              <a:rPr lang="en-US" dirty="0" smtClean="0"/>
              <a:t>a </a:t>
            </a:r>
            <a:r>
              <a:rPr lang="en-US" i="1" dirty="0" smtClean="0"/>
              <a:t>president</a:t>
            </a:r>
            <a:r>
              <a:rPr lang="en-US" dirty="0" smtClean="0"/>
              <a:t>, who is responsible for internal management, and </a:t>
            </a:r>
            <a:r>
              <a:rPr lang="en-US" i="1" dirty="0" smtClean="0"/>
              <a:t>vice-presidents</a:t>
            </a:r>
            <a:r>
              <a:rPr lang="en-US" dirty="0" smtClean="0"/>
              <a:t>, who oversee various functional areas such as marketing and operations.</a:t>
            </a:r>
          </a:p>
        </p:txBody>
      </p:sp>
      <p:sp>
        <p:nvSpPr>
          <p:cNvPr id="4" name="Slide Number Placeholder 3"/>
          <p:cNvSpPr>
            <a:spLocks noGrp="1"/>
          </p:cNvSpPr>
          <p:nvPr>
            <p:ph type="sldNum" sz="quarter" idx="5"/>
          </p:nvPr>
        </p:nvSpPr>
        <p:spPr/>
        <p:txBody>
          <a:bodyPr/>
          <a:lstStyle/>
          <a:p>
            <a:pPr>
              <a:defRPr/>
            </a:pPr>
            <a:fld id="{63575D4D-F181-4E3D-91EA-A413EF898173}" type="slidenum">
              <a:rPr lang="en-US" smtClean="0"/>
              <a:pPr>
                <a:defRPr/>
              </a:pPr>
              <a:t>42</a:t>
            </a:fld>
            <a:endParaRPr lang="en-US" dirty="0"/>
          </a:p>
        </p:txBody>
      </p:sp>
    </p:spTree>
    <p:extLst>
      <p:ext uri="{BB962C8B-B14F-4D97-AF65-F5344CB8AC3E}">
        <p14:creationId xmlns:p14="http://schemas.microsoft.com/office/powerpoint/2010/main" val="1718993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129F247C-2E32-4C2E-BB64-8D9EB89D0D10}" type="slidenum">
              <a:rPr lang="en-US" smtClean="0"/>
              <a:pPr>
                <a:defRPr/>
              </a:pPr>
              <a:t>7</a:t>
            </a:fld>
            <a:endParaRPr lang="en-US" dirty="0"/>
          </a:p>
        </p:txBody>
      </p:sp>
    </p:spTree>
    <p:extLst>
      <p:ext uri="{BB962C8B-B14F-4D97-AF65-F5344CB8AC3E}">
        <p14:creationId xmlns:p14="http://schemas.microsoft.com/office/powerpoint/2010/main" val="68822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a:lstStyle/>
          <a:p>
            <a:pPr eaLnBrk="1" hangingPunct="1">
              <a:lnSpc>
                <a:spcPct val="80000"/>
              </a:lnSpc>
            </a:pPr>
            <a:r>
              <a:rPr lang="en-US" altLang="en-US" sz="800" b="1" dirty="0" smtClean="0"/>
              <a:t>Joint Venture – </a:t>
            </a:r>
            <a:r>
              <a:rPr lang="en-US" altLang="en-US" sz="800" dirty="0" smtClean="0"/>
              <a:t>strategic alliance in which the collaboration involves joint ownership of the new </a:t>
            </a:r>
            <a:r>
              <a:rPr lang="en-US" altLang="en-US" sz="800" dirty="0" smtClean="0"/>
              <a:t>venture.</a:t>
            </a:r>
            <a:endParaRPr lang="en-US" altLang="en-US" sz="800" dirty="0" smtClean="0"/>
          </a:p>
          <a:p>
            <a:pPr eaLnBrk="1" hangingPunct="1">
              <a:lnSpc>
                <a:spcPct val="80000"/>
              </a:lnSpc>
            </a:pPr>
            <a:r>
              <a:rPr lang="en-US" altLang="en-US" sz="800" b="1" dirty="0" smtClean="0"/>
              <a:t>Employee Stock Ownership Plan (ESOP) – </a:t>
            </a:r>
            <a:r>
              <a:rPr lang="en-US" altLang="en-US" sz="800" dirty="0" smtClean="0"/>
              <a:t>arrangement in which a corporation holds its own stock in trust for its employees, </a:t>
            </a:r>
          </a:p>
          <a:p>
            <a:pPr eaLnBrk="1" hangingPunct="1">
              <a:lnSpc>
                <a:spcPct val="80000"/>
              </a:lnSpc>
            </a:pPr>
            <a:r>
              <a:rPr lang="en-US" altLang="en-US" sz="800" dirty="0" smtClean="0"/>
              <a:t>who gradually receive ownership of the stock and control its voting </a:t>
            </a:r>
            <a:r>
              <a:rPr lang="en-US" altLang="en-US" sz="800" dirty="0" smtClean="0"/>
              <a:t>rights.</a:t>
            </a:r>
            <a:endParaRPr lang="en-US" altLang="en-US" sz="800" dirty="0" smtClean="0"/>
          </a:p>
          <a:p>
            <a:pPr eaLnBrk="1" hangingPunct="1">
              <a:lnSpc>
                <a:spcPct val="80000"/>
              </a:lnSpc>
            </a:pPr>
            <a:r>
              <a:rPr lang="en-US" altLang="en-US" sz="800" b="1" dirty="0" smtClean="0"/>
              <a:t>Institutional Investor – </a:t>
            </a:r>
            <a:r>
              <a:rPr lang="en-US" altLang="en-US" sz="800" dirty="0" smtClean="0"/>
              <a:t>large investor such as a mutual fund or a pension fund that purchases large blocks of corporate </a:t>
            </a:r>
            <a:r>
              <a:rPr lang="en-US" altLang="en-US" sz="800" dirty="0" smtClean="0"/>
              <a:t>stock. </a:t>
            </a:r>
            <a:endParaRPr lang="en-US" altLang="en-US" sz="800" dirty="0" smtClean="0"/>
          </a:p>
          <a:p>
            <a:pPr eaLnBrk="1" hangingPunct="1">
              <a:lnSpc>
                <a:spcPct val="80000"/>
              </a:lnSpc>
            </a:pPr>
            <a:r>
              <a:rPr lang="en-US" altLang="en-US" sz="800" b="1" dirty="0" smtClean="0"/>
              <a:t>Merger</a:t>
            </a:r>
            <a:r>
              <a:rPr lang="en-US" altLang="en-US" sz="800" dirty="0" smtClean="0"/>
              <a:t> – the union of two corporations to form a new </a:t>
            </a:r>
            <a:r>
              <a:rPr lang="en-US" altLang="en-US" sz="800" dirty="0" smtClean="0"/>
              <a:t>corporation.</a:t>
            </a:r>
            <a:endParaRPr lang="en-US" altLang="en-US" sz="800" dirty="0" smtClean="0"/>
          </a:p>
          <a:p>
            <a:pPr eaLnBrk="1" hangingPunct="1">
              <a:lnSpc>
                <a:spcPct val="80000"/>
              </a:lnSpc>
            </a:pPr>
            <a:r>
              <a:rPr lang="en-US" altLang="en-US" sz="800" b="1" dirty="0" smtClean="0"/>
              <a:t>Acquisition – </a:t>
            </a:r>
            <a:r>
              <a:rPr lang="en-US" altLang="en-US" sz="800" dirty="0" smtClean="0"/>
              <a:t>the purchase of one company by </a:t>
            </a:r>
            <a:r>
              <a:rPr lang="en-US" altLang="en-US" sz="800" dirty="0" smtClean="0"/>
              <a:t>another.</a:t>
            </a:r>
            <a:endParaRPr lang="en-US" altLang="en-US" sz="800" dirty="0" smtClean="0"/>
          </a:p>
          <a:p>
            <a:pPr eaLnBrk="1" hangingPunct="1">
              <a:lnSpc>
                <a:spcPct val="80000"/>
              </a:lnSpc>
            </a:pPr>
            <a:r>
              <a:rPr lang="en-US" altLang="en-US" sz="800" b="1" dirty="0" smtClean="0"/>
              <a:t>Divestiture – </a:t>
            </a:r>
            <a:r>
              <a:rPr lang="en-US" altLang="en-US" sz="800" dirty="0" smtClean="0"/>
              <a:t>strategy</a:t>
            </a:r>
            <a:r>
              <a:rPr lang="en-US" altLang="en-US" sz="800" b="1" dirty="0" smtClean="0"/>
              <a:t> </a:t>
            </a:r>
            <a:r>
              <a:rPr lang="en-US" altLang="en-US" sz="800" dirty="0" smtClean="0"/>
              <a:t>whereby a firm sells one or more of its business </a:t>
            </a:r>
            <a:r>
              <a:rPr lang="en-US" altLang="en-US" sz="800" dirty="0" smtClean="0"/>
              <a:t>units.</a:t>
            </a:r>
            <a:endParaRPr lang="en-US" altLang="en-US" sz="800" dirty="0" smtClean="0"/>
          </a:p>
          <a:p>
            <a:pPr eaLnBrk="1" hangingPunct="1">
              <a:lnSpc>
                <a:spcPct val="80000"/>
              </a:lnSpc>
            </a:pPr>
            <a:r>
              <a:rPr lang="en-US" altLang="en-US" sz="800" b="1" dirty="0" smtClean="0"/>
              <a:t>Spin-Off – </a:t>
            </a:r>
            <a:r>
              <a:rPr lang="en-US" altLang="en-US" sz="800" dirty="0" smtClean="0"/>
              <a:t>strategy</a:t>
            </a:r>
            <a:r>
              <a:rPr lang="en-US" altLang="en-US" sz="800" b="1" dirty="0" smtClean="0"/>
              <a:t> </a:t>
            </a:r>
            <a:r>
              <a:rPr lang="en-US" altLang="en-US" sz="800" dirty="0" smtClean="0"/>
              <a:t>of setting up one or more corporate units as new, independent </a:t>
            </a:r>
            <a:r>
              <a:rPr lang="en-US" altLang="en-US" sz="800" dirty="0" smtClean="0"/>
              <a:t>corporations.</a:t>
            </a:r>
            <a:endParaRPr lang="en-US" altLang="en-US" sz="800" dirty="0" smtClean="0"/>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005652C3-65C9-4C07-8799-92527F405AAB}" type="slidenum">
              <a:rPr lang="en-US" smtClean="0"/>
              <a:pPr>
                <a:defRPr/>
              </a:pPr>
              <a:t>43</a:t>
            </a:fld>
            <a:endParaRPr lang="en-US" dirty="0"/>
          </a:p>
        </p:txBody>
      </p:sp>
    </p:spTree>
    <p:extLst>
      <p:ext uri="{BB962C8B-B14F-4D97-AF65-F5344CB8AC3E}">
        <p14:creationId xmlns:p14="http://schemas.microsoft.com/office/powerpoint/2010/main" val="33807916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172471B-F2CF-477C-808B-9BA5EB53A4A6}" type="slidenum">
              <a:rPr lang="en-US" smtClean="0"/>
              <a:pPr>
                <a:defRPr/>
              </a:pPr>
              <a:t>44</a:t>
            </a:fld>
            <a:endParaRPr lang="en-US" dirty="0"/>
          </a:p>
        </p:txBody>
      </p:sp>
    </p:spTree>
    <p:extLst>
      <p:ext uri="{BB962C8B-B14F-4D97-AF65-F5344CB8AC3E}">
        <p14:creationId xmlns:p14="http://schemas.microsoft.com/office/powerpoint/2010/main" val="11265770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159B351A-1638-4CE0-A113-0B48FECFE52F}" type="slidenum">
              <a:rPr lang="en-US" smtClean="0"/>
              <a:pPr>
                <a:defRPr/>
              </a:pPr>
              <a:t>45</a:t>
            </a:fld>
            <a:endParaRPr lang="en-US" dirty="0"/>
          </a:p>
        </p:txBody>
      </p:sp>
    </p:spTree>
    <p:extLst>
      <p:ext uri="{BB962C8B-B14F-4D97-AF65-F5344CB8AC3E}">
        <p14:creationId xmlns:p14="http://schemas.microsoft.com/office/powerpoint/2010/main" val="2065190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F2767F2-4AAE-4D49-93F3-0EFFBAC30F10}" type="slidenum">
              <a:rPr lang="en-US" smtClean="0"/>
              <a:pPr>
                <a:defRPr/>
              </a:pPr>
              <a:t>8</a:t>
            </a:fld>
            <a:endParaRPr lang="en-US" dirty="0"/>
          </a:p>
        </p:txBody>
      </p:sp>
    </p:spTree>
    <p:extLst>
      <p:ext uri="{BB962C8B-B14F-4D97-AF65-F5344CB8AC3E}">
        <p14:creationId xmlns:p14="http://schemas.microsoft.com/office/powerpoint/2010/main" val="518093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a:lstStyle/>
          <a:p>
            <a:pPr eaLnBrk="1" hangingPunct="1"/>
            <a:r>
              <a:rPr lang="en-US" smtClean="0"/>
              <a:t>Figure 3.2 shows the distribution of all U.S. businesses employing fewer than 20 people across industry groups.</a:t>
            </a:r>
          </a:p>
        </p:txBody>
      </p:sp>
      <p:sp>
        <p:nvSpPr>
          <p:cNvPr id="4" name="Slide Number Placeholder 3"/>
          <p:cNvSpPr>
            <a:spLocks noGrp="1"/>
          </p:cNvSpPr>
          <p:nvPr>
            <p:ph type="sldNum" sz="quarter" idx="5"/>
          </p:nvPr>
        </p:nvSpPr>
        <p:spPr/>
        <p:txBody>
          <a:bodyPr/>
          <a:lstStyle/>
          <a:p>
            <a:pPr>
              <a:defRPr/>
            </a:pPr>
            <a:fld id="{8D2361F9-3A20-4DFD-9876-B4D6F1885DAD}" type="slidenum">
              <a:rPr lang="en-US" smtClean="0"/>
              <a:pPr>
                <a:defRPr/>
              </a:pPr>
              <a:t>9</a:t>
            </a:fld>
            <a:endParaRPr lang="en-US" dirty="0"/>
          </a:p>
        </p:txBody>
      </p:sp>
    </p:spTree>
    <p:extLst>
      <p:ext uri="{BB962C8B-B14F-4D97-AF65-F5344CB8AC3E}">
        <p14:creationId xmlns:p14="http://schemas.microsoft.com/office/powerpoint/2010/main" val="2511275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a:lstStyle/>
          <a:p>
            <a:pPr eaLnBrk="1" hangingPunct="1"/>
            <a:r>
              <a:rPr lang="en-US" smtClean="0"/>
              <a:t>People may decide to pursue entrepreneurship for a variety of different reasons. Many entrepreneurs seek to launch a new business with the goal of independence—independence from working for someone else coupled with some reasonable degree of financial security. Such entrepreneurs want to achieve a safe and secure financial future for themselves and their families but do not aspire to grow their business beyond their capacity to run it.</a:t>
            </a:r>
          </a:p>
        </p:txBody>
      </p:sp>
      <p:sp>
        <p:nvSpPr>
          <p:cNvPr id="4" name="Slide Number Placeholder 3"/>
          <p:cNvSpPr>
            <a:spLocks noGrp="1"/>
          </p:cNvSpPr>
          <p:nvPr>
            <p:ph type="sldNum" sz="quarter" idx="5"/>
          </p:nvPr>
        </p:nvSpPr>
        <p:spPr/>
        <p:txBody>
          <a:bodyPr/>
          <a:lstStyle/>
          <a:p>
            <a:pPr>
              <a:defRPr/>
            </a:pPr>
            <a:fld id="{6B42DA90-2487-41F9-BCC6-E62CA8C0F833}" type="slidenum">
              <a:rPr lang="en-US" smtClean="0"/>
              <a:pPr>
                <a:defRPr/>
              </a:pPr>
              <a:t>10</a:t>
            </a:fld>
            <a:endParaRPr lang="en-US" dirty="0"/>
          </a:p>
        </p:txBody>
      </p:sp>
    </p:spTree>
    <p:extLst>
      <p:ext uri="{BB962C8B-B14F-4D97-AF65-F5344CB8AC3E}">
        <p14:creationId xmlns:p14="http://schemas.microsoft.com/office/powerpoint/2010/main" val="2486625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a:lstStyle/>
          <a:p>
            <a:pPr eaLnBrk="1" hangingPunct="1"/>
            <a:r>
              <a:rPr lang="en-US" smtClean="0"/>
              <a:t>Regardless of their goals, many successful entrepreneurs share certain characteristics. Among these characteristics are resourcefulness and a concern for good, often personal, customer relations. Most of them also have a strong desire to be their own bosses.</a:t>
            </a:r>
          </a:p>
        </p:txBody>
      </p:sp>
      <p:sp>
        <p:nvSpPr>
          <p:cNvPr id="4" name="Slide Number Placeholder 3"/>
          <p:cNvSpPr>
            <a:spLocks noGrp="1"/>
          </p:cNvSpPr>
          <p:nvPr>
            <p:ph type="sldNum" sz="quarter" idx="5"/>
          </p:nvPr>
        </p:nvSpPr>
        <p:spPr/>
        <p:txBody>
          <a:bodyPr/>
          <a:lstStyle/>
          <a:p>
            <a:pPr>
              <a:defRPr/>
            </a:pPr>
            <a:fld id="{0A689EE8-2ECF-4D24-A557-083272683400}" type="slidenum">
              <a:rPr lang="en-US" smtClean="0"/>
              <a:pPr>
                <a:defRPr/>
              </a:pPr>
              <a:t>11</a:t>
            </a:fld>
            <a:endParaRPr lang="en-US" dirty="0"/>
          </a:p>
        </p:txBody>
      </p:sp>
    </p:spTree>
    <p:extLst>
      <p:ext uri="{BB962C8B-B14F-4D97-AF65-F5344CB8AC3E}">
        <p14:creationId xmlns:p14="http://schemas.microsoft.com/office/powerpoint/2010/main" val="3554927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a:lstStyle/>
          <a:p>
            <a:pPr eaLnBrk="1" hangingPunct="1"/>
            <a:r>
              <a:rPr lang="en-US" dirty="0" smtClean="0"/>
              <a:t>An established market is one in which many firms compete according to relatively well-defined </a:t>
            </a:r>
            <a:r>
              <a:rPr lang="en-US" dirty="0" smtClean="0"/>
              <a:t>criteria.</a:t>
            </a:r>
            <a:endParaRPr lang="en-US" dirty="0" smtClean="0"/>
          </a:p>
          <a:p>
            <a:pPr eaLnBrk="1" hangingPunct="1"/>
            <a:endParaRPr lang="en-US" dirty="0" smtClean="0"/>
          </a:p>
          <a:p>
            <a:pPr eaLnBrk="1" hangingPunct="1"/>
            <a:r>
              <a:rPr lang="en-US" dirty="0" smtClean="0"/>
              <a:t>A niche is simply a segment of a market that is not currently being exploited. In general, small entrepreneurial businesses are better at discovering these niches than are larger organizations.</a:t>
            </a:r>
          </a:p>
        </p:txBody>
      </p:sp>
      <p:sp>
        <p:nvSpPr>
          <p:cNvPr id="4" name="Slide Number Placeholder 3"/>
          <p:cNvSpPr>
            <a:spLocks noGrp="1"/>
          </p:cNvSpPr>
          <p:nvPr>
            <p:ph type="sldNum" sz="quarter" idx="5"/>
          </p:nvPr>
        </p:nvSpPr>
        <p:spPr/>
        <p:txBody>
          <a:bodyPr/>
          <a:lstStyle/>
          <a:p>
            <a:pPr>
              <a:defRPr/>
            </a:pPr>
            <a:fld id="{1DE6C205-770C-4D5A-BDC4-63B6633238DB}" type="slidenum">
              <a:rPr lang="en-US" smtClean="0"/>
              <a:pPr>
                <a:defRPr/>
              </a:pPr>
              <a:t>12</a:t>
            </a:fld>
            <a:endParaRPr lang="en-US" dirty="0"/>
          </a:p>
        </p:txBody>
      </p:sp>
    </p:spTree>
    <p:extLst>
      <p:ext uri="{BB962C8B-B14F-4D97-AF65-F5344CB8AC3E}">
        <p14:creationId xmlns:p14="http://schemas.microsoft.com/office/powerpoint/2010/main" val="2455376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8609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4860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 name="Rectangle 17"/>
          <p:cNvSpPr>
            <a:spLocks noChangeArrowheads="1"/>
          </p:cNvSpPr>
          <p:nvPr/>
        </p:nvSpPr>
        <p:spPr bwMode="auto">
          <a:xfrm>
            <a:off x="698500" y="1003300"/>
            <a:ext cx="2590800" cy="3505200"/>
          </a:xfrm>
          <a:prstGeom prst="rect">
            <a:avLst/>
          </a:prstGeom>
          <a:solidFill>
            <a:srgbClr val="C4EA08"/>
          </a:solidFill>
          <a:ln w="9525">
            <a:noFill/>
            <a:miter lim="800000"/>
            <a:headEnd/>
            <a:tailEnd/>
          </a:ln>
          <a:effectLst/>
        </p:spPr>
        <p:txBody>
          <a:bodyPr wrap="none" anchor="ctr"/>
          <a:lstStyle/>
          <a:p>
            <a:pPr>
              <a:defRPr/>
            </a:pPr>
            <a:endParaRPr lang="en-US" dirty="0"/>
          </a:p>
        </p:txBody>
      </p:sp>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7"/>
          <p:cNvSpPr>
            <a:spLocks noChangeArrowheads="1"/>
          </p:cNvSpPr>
          <p:nvPr/>
        </p:nvSpPr>
        <p:spPr bwMode="auto">
          <a:xfrm>
            <a:off x="0" y="6324600"/>
            <a:ext cx="9144000" cy="533400"/>
          </a:xfrm>
          <a:prstGeom prst="rect">
            <a:avLst/>
          </a:prstGeom>
          <a:solidFill>
            <a:srgbClr val="FF3300"/>
          </a:solidFill>
          <a:ln w="25400" algn="ctr">
            <a:noFill/>
            <a:miter lim="800000"/>
            <a:headEnd/>
            <a:tailEnd/>
          </a:ln>
        </p:spPr>
        <p:txBody>
          <a:bodyPr anchor="ctr"/>
          <a:lstStyle/>
          <a:p>
            <a:pPr algn="ctr">
              <a:defRPr/>
            </a:pPr>
            <a:endParaRPr lang="en-US" dirty="0">
              <a:solidFill>
                <a:schemeClr val="accent1"/>
              </a:solidFill>
              <a:latin typeface="Calibri" pitchFamily="64" charset="0"/>
            </a:endParaRPr>
          </a:p>
        </p:txBody>
      </p:sp>
      <p:sp>
        <p:nvSpPr>
          <p:cNvPr id="7"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defRPr/>
            </a:pPr>
            <a:r>
              <a:rPr lang="en-US" sz="1200" b="1" dirty="0">
                <a:solidFill>
                  <a:schemeClr val="bg1"/>
                </a:solidFill>
              </a:rPr>
              <a:t>3-</a:t>
            </a:r>
            <a:fld id="{DFD315F2-8D62-48B4-AF7C-E27CAA96F481}" type="slidenum">
              <a:rPr lang="en-US" sz="1200" b="1">
                <a:solidFill>
                  <a:schemeClr val="bg1"/>
                </a:solidFill>
              </a:rPr>
              <a:pPr eaLnBrk="0" hangingPunct="0">
                <a:spcBef>
                  <a:spcPct val="50000"/>
                </a:spcBef>
                <a:defRPr/>
              </a:pPr>
              <a:t>‹#›</a:t>
            </a:fld>
            <a:r>
              <a:rPr lang="en-US" sz="1200" b="1" dirty="0">
                <a:solidFill>
                  <a:schemeClr val="bg1"/>
                </a:solidFill>
              </a:rPr>
              <a:t> </a:t>
            </a:r>
          </a:p>
        </p:txBody>
      </p:sp>
      <p:sp>
        <p:nvSpPr>
          <p:cNvPr id="8" name="Text Box 11"/>
          <p:cNvSpPr txBox="1">
            <a:spLocks noChangeArrowheads="1"/>
          </p:cNvSpPr>
          <p:nvPr/>
        </p:nvSpPr>
        <p:spPr bwMode="auto">
          <a:xfrm>
            <a:off x="4953000" y="4724400"/>
            <a:ext cx="1997075" cy="366713"/>
          </a:xfrm>
          <a:prstGeom prst="rect">
            <a:avLst/>
          </a:prstGeom>
          <a:noFill/>
          <a:ln w="9525">
            <a:noFill/>
            <a:miter lim="800000"/>
            <a:headEnd/>
            <a:tailEnd/>
          </a:ln>
          <a:effectLst/>
        </p:spPr>
        <p:txBody>
          <a:bodyPr>
            <a:spAutoFit/>
          </a:bodyPr>
          <a:lstStyle/>
          <a:p>
            <a:pPr>
              <a:defRPr/>
            </a:pPr>
            <a:endParaRPr lang="en-US" dirty="0"/>
          </a:p>
        </p:txBody>
      </p:sp>
      <p:pic>
        <p:nvPicPr>
          <p:cNvPr id="9" name="Picture 13"/>
          <p:cNvPicPr>
            <a:picLocks noChangeAspect="1" noChangeArrowheads="1"/>
          </p:cNvPicPr>
          <p:nvPr/>
        </p:nvPicPr>
        <p:blipFill>
          <a:blip r:embed="rId2"/>
          <a:srcRect/>
          <a:stretch>
            <a:fillRect/>
          </a:stretch>
        </p:blipFill>
        <p:spPr bwMode="auto">
          <a:xfrm>
            <a:off x="4800600" y="4876800"/>
            <a:ext cx="1676400" cy="646113"/>
          </a:xfrm>
          <a:prstGeom prst="rect">
            <a:avLst/>
          </a:prstGeom>
          <a:noFill/>
          <a:ln w="9525">
            <a:noFill/>
            <a:miter lim="800000"/>
            <a:headEnd/>
            <a:tailEnd/>
          </a:ln>
        </p:spPr>
      </p:pic>
      <p:sp>
        <p:nvSpPr>
          <p:cNvPr id="10" name="Text Box 15"/>
          <p:cNvSpPr txBox="1">
            <a:spLocks noChangeArrowheads="1"/>
          </p:cNvSpPr>
          <p:nvPr/>
        </p:nvSpPr>
        <p:spPr bwMode="auto">
          <a:xfrm>
            <a:off x="6434138" y="4876800"/>
            <a:ext cx="423862" cy="609600"/>
          </a:xfrm>
          <a:prstGeom prst="rect">
            <a:avLst/>
          </a:prstGeom>
          <a:noFill/>
          <a:ln w="9525">
            <a:noFill/>
            <a:miter lim="800000"/>
            <a:headEnd/>
            <a:tailEnd/>
          </a:ln>
          <a:effectLst/>
        </p:spPr>
        <p:txBody>
          <a:bodyPr wrap="none">
            <a:spAutoFit/>
          </a:bodyPr>
          <a:lstStyle/>
          <a:p>
            <a:pPr>
              <a:defRPr/>
            </a:pPr>
            <a:r>
              <a:rPr lang="en-US" sz="3400" b="1" dirty="0">
                <a:solidFill>
                  <a:srgbClr val="DA2A00"/>
                </a:solidFill>
                <a:latin typeface="HelveticaNeue-Bold" charset="0"/>
              </a:rPr>
              <a:t>#</a:t>
            </a:r>
          </a:p>
        </p:txBody>
      </p:sp>
      <p:pic>
        <p:nvPicPr>
          <p:cNvPr id="11" name="Picture 16" descr="Ebert10e"/>
          <p:cNvPicPr>
            <a:picLocks noChangeAspect="1" noChangeArrowheads="1"/>
          </p:cNvPicPr>
          <p:nvPr/>
        </p:nvPicPr>
        <p:blipFill>
          <a:blip r:embed="rId3"/>
          <a:srcRect/>
          <a:stretch>
            <a:fillRect/>
          </a:stretch>
        </p:blipFill>
        <p:spPr bwMode="auto">
          <a:xfrm>
            <a:off x="762000" y="1066800"/>
            <a:ext cx="2474913" cy="3390900"/>
          </a:xfrm>
          <a:prstGeom prst="rect">
            <a:avLst/>
          </a:prstGeom>
          <a:noFill/>
          <a:ln w="9525">
            <a:noFill/>
            <a:miter lim="800000"/>
            <a:headEnd/>
            <a:tailEnd/>
          </a:ln>
        </p:spPr>
      </p:pic>
      <p:sp>
        <p:nvSpPr>
          <p:cNvPr id="103430" name="Title Placeholder 1"/>
          <p:cNvSpPr>
            <a:spLocks noGrp="1"/>
          </p:cNvSpPr>
          <p:nvPr>
            <p:ph type="ctrTitle"/>
          </p:nvPr>
        </p:nvSpPr>
        <p:spPr>
          <a:xfrm>
            <a:off x="4724400" y="1882775"/>
            <a:ext cx="3505200" cy="1470025"/>
          </a:xfrm>
        </p:spPr>
        <p:txBody>
          <a:bodyPr/>
          <a:lstStyle>
            <a:lvl1pPr algn="l">
              <a:defRPr sz="3600" smtClean="0">
                <a:solidFill>
                  <a:schemeClr val="tx1"/>
                </a:solidFill>
                <a:latin typeface="HelveticaNeueLTStd-Roman" charset="0"/>
              </a:defRPr>
            </a:lvl1pPr>
          </a:lstStyle>
          <a:p>
            <a:r>
              <a:rPr lang="en-US" smtClean="0"/>
              <a:t>Chapter title</a:t>
            </a:r>
          </a:p>
        </p:txBody>
      </p:sp>
      <p:sp>
        <p:nvSpPr>
          <p:cNvPr id="12" name="Text Box 8"/>
          <p:cNvSpPr txBox="1">
            <a:spLocks noChangeArrowheads="1"/>
          </p:cNvSpPr>
          <p:nvPr userDrawn="1"/>
        </p:nvSpPr>
        <p:spPr bwMode="auto">
          <a:xfrm>
            <a:off x="2209800" y="6477000"/>
            <a:ext cx="4648200" cy="274638"/>
          </a:xfrm>
          <a:prstGeom prst="rect">
            <a:avLst/>
          </a:prstGeom>
          <a:noFill/>
          <a:ln w="9525">
            <a:noFill/>
            <a:miter lim="800000"/>
            <a:headEnd/>
            <a:tailEnd/>
          </a:ln>
          <a:effectLst/>
        </p:spPr>
        <p:txBody>
          <a:bodyPr anchor="ctr">
            <a:spAutoFit/>
          </a:bodyPr>
          <a:lstStyle/>
          <a:p>
            <a:pPr algn="ctr">
              <a:defRPr/>
            </a:pPr>
            <a:r>
              <a:rPr lang="en-US" sz="1200" b="1" dirty="0">
                <a:solidFill>
                  <a:schemeClr val="bg1"/>
                </a:solidFill>
                <a:latin typeface="Calibri" pitchFamily="34" charset="0"/>
              </a:rPr>
              <a:t>Copyright © 2015 Pearson Education, </a:t>
            </a:r>
            <a:r>
              <a:rPr lang="en-US" sz="1200" b="1" dirty="0" smtClean="0">
                <a:solidFill>
                  <a:schemeClr val="bg1"/>
                </a:solidFill>
                <a:latin typeface="Calibri" pitchFamily="34" charset="0"/>
              </a:rPr>
              <a:t>Inc.</a:t>
            </a:r>
            <a:endParaRPr lang="en-US" sz="1200" b="1" dirty="0">
              <a:solidFill>
                <a:schemeClr val="bg1"/>
              </a:solidFill>
              <a:latin typeface="Calibri" pitchFamily="34" charset="0"/>
            </a:endParaRPr>
          </a:p>
        </p:txBody>
      </p:sp>
    </p:spTree>
  </p:cSld>
  <p:clrMapOvr>
    <a:masterClrMapping/>
  </p:clrMapOvr>
  <p:transition/>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7"/>
          <p:cNvSpPr>
            <a:spLocks noChangeArrowheads="1"/>
          </p:cNvSpPr>
          <p:nvPr/>
        </p:nvSpPr>
        <p:spPr bwMode="auto">
          <a:xfrm>
            <a:off x="0" y="6324600"/>
            <a:ext cx="9144000" cy="533400"/>
          </a:xfrm>
          <a:prstGeom prst="rect">
            <a:avLst/>
          </a:prstGeom>
          <a:solidFill>
            <a:srgbClr val="FF3300"/>
          </a:solidFill>
          <a:ln w="25400" algn="ctr">
            <a:noFill/>
            <a:miter lim="800000"/>
            <a:headEnd/>
            <a:tailEnd/>
          </a:ln>
        </p:spPr>
        <p:txBody>
          <a:bodyPr anchor="ctr"/>
          <a:lstStyle/>
          <a:p>
            <a:pPr algn="ctr">
              <a:defRPr/>
            </a:pPr>
            <a:endParaRPr lang="en-US" dirty="0">
              <a:solidFill>
                <a:schemeClr val="accent1"/>
              </a:solidFill>
              <a:latin typeface="Calibri" pitchFamily="64" charset="0"/>
            </a:endParaRPr>
          </a:p>
        </p:txBody>
      </p:sp>
      <p:sp>
        <p:nvSpPr>
          <p:cNvPr id="7"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a:solidFill>
                  <a:schemeClr val="bg1"/>
                </a:solidFill>
              </a:rPr>
              <a:t>3-</a:t>
            </a:r>
            <a:fld id="{9D19BA67-C39C-4054-8C98-42A8E574C52B}" type="slidenum">
              <a:rPr lang="en-US" sz="1200" b="1">
                <a:solidFill>
                  <a:schemeClr val="bg1"/>
                </a:solidFill>
              </a:rPr>
              <a:pPr eaLnBrk="0" hangingPunct="0">
                <a:spcBef>
                  <a:spcPct val="50000"/>
                </a:spcBef>
              </a:pPr>
              <a:t>‹#›</a:t>
            </a:fld>
            <a:r>
              <a:rPr lang="en-US" sz="1200" b="1">
                <a:solidFill>
                  <a:schemeClr val="bg1"/>
                </a:solidFill>
              </a:rPr>
              <a:t> </a:t>
            </a:r>
          </a:p>
        </p:txBody>
      </p:sp>
      <p:pic>
        <p:nvPicPr>
          <p:cNvPr id="8" name="Picture 13"/>
          <p:cNvPicPr>
            <a:picLocks noChangeAspect="1" noChangeArrowheads="1"/>
          </p:cNvPicPr>
          <p:nvPr/>
        </p:nvPicPr>
        <p:blipFill>
          <a:blip r:embed="rId2"/>
          <a:srcRect/>
          <a:stretch>
            <a:fillRect/>
          </a:stretch>
        </p:blipFill>
        <p:spPr bwMode="auto">
          <a:xfrm>
            <a:off x="457200" y="990600"/>
            <a:ext cx="8229600" cy="166688"/>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Box 8"/>
          <p:cNvSpPr txBox="1">
            <a:spLocks noChangeArrowheads="1"/>
          </p:cNvSpPr>
          <p:nvPr userDrawn="1"/>
        </p:nvSpPr>
        <p:spPr bwMode="auto">
          <a:xfrm>
            <a:off x="2209800" y="6477000"/>
            <a:ext cx="4648200" cy="274638"/>
          </a:xfrm>
          <a:prstGeom prst="rect">
            <a:avLst/>
          </a:prstGeom>
          <a:noFill/>
          <a:ln w="9525">
            <a:noFill/>
            <a:miter lim="800000"/>
            <a:headEnd/>
            <a:tailEnd/>
          </a:ln>
          <a:effectLst/>
        </p:spPr>
        <p:txBody>
          <a:bodyPr anchor="ctr">
            <a:spAutoFit/>
          </a:bodyPr>
          <a:lstStyle/>
          <a:p>
            <a:pPr algn="ctr">
              <a:defRPr/>
            </a:pPr>
            <a:r>
              <a:rPr lang="en-US" sz="1200" b="1" dirty="0">
                <a:solidFill>
                  <a:schemeClr val="bg1"/>
                </a:solidFill>
                <a:latin typeface="Calibri" pitchFamily="34" charset="0"/>
              </a:rPr>
              <a:t>Copyright © 2015 Pearson Education, </a:t>
            </a:r>
            <a:r>
              <a:rPr lang="en-US" sz="1200" b="1" dirty="0" smtClean="0">
                <a:solidFill>
                  <a:schemeClr val="bg1"/>
                </a:solidFill>
                <a:latin typeface="Calibri" pitchFamily="34" charset="0"/>
              </a:rPr>
              <a:t>Inc.</a:t>
            </a:r>
            <a:endParaRPr lang="en-US" sz="1200" b="1" dirty="0">
              <a:solidFill>
                <a:schemeClr val="bg1"/>
              </a:solidFill>
              <a:latin typeface="Calibri"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8288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F3300"/>
          </a:solidFill>
          <a:ln w="25400" algn="ctr">
            <a:noFill/>
            <a:miter lim="800000"/>
            <a:headEnd/>
            <a:tailEnd/>
          </a:ln>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p>
            <a:pPr algn="ctr">
              <a:defRPr/>
            </a:pPr>
            <a:r>
              <a:rPr lang="en-US" sz="1200" b="1" dirty="0">
                <a:solidFill>
                  <a:schemeClr val="bg1"/>
                </a:solidFill>
                <a:latin typeface="Calibri" pitchFamily="34" charset="0"/>
              </a:rPr>
              <a:t>Copyright © 2015 Pearson Education, </a:t>
            </a:r>
            <a:r>
              <a:rPr lang="en-US" sz="1200" b="1" dirty="0" smtClean="0">
                <a:solidFill>
                  <a:schemeClr val="bg1"/>
                </a:solidFill>
                <a:latin typeface="Calibri" pitchFamily="34" charset="0"/>
              </a:rPr>
              <a:t>Inc.</a:t>
            </a:r>
            <a:endParaRPr lang="en-US" sz="1200" b="1" dirty="0">
              <a:solidFill>
                <a:schemeClr val="bg1"/>
              </a:solidFill>
              <a:latin typeface="Calibri" pitchFamily="34" charset="0"/>
            </a:endParaRP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a:solidFill>
                  <a:schemeClr val="bg1"/>
                </a:solidFill>
              </a:rPr>
              <a:t>3-</a:t>
            </a:r>
            <a:fld id="{F5B38F2F-4B6E-4274-ADB1-550E913EBDC9}" type="slidenum">
              <a:rPr lang="en-US" sz="1200" b="1">
                <a:solidFill>
                  <a:schemeClr val="bg1"/>
                </a:solidFill>
              </a:rPr>
              <a:pPr eaLnBrk="0" hangingPunct="0">
                <a:spcBef>
                  <a:spcPct val="50000"/>
                </a:spcBef>
              </a:pPr>
              <a:t>‹#›</a:t>
            </a:fld>
            <a:r>
              <a:rPr lang="en-US" sz="1200" b="1">
                <a:solidFill>
                  <a:schemeClr val="bg1"/>
                </a:solidFill>
              </a:rPr>
              <a:t> </a:t>
            </a:r>
          </a:p>
        </p:txBody>
      </p:sp>
      <p:sp>
        <p:nvSpPr>
          <p:cNvPr id="1030" name="Text Placeholder 2"/>
          <p:cNvSpPr>
            <a:spLocks noGrp="1"/>
          </p:cNvSpPr>
          <p:nvPr>
            <p:ph type="body" idx="1"/>
          </p:nvPr>
        </p:nvSpPr>
        <p:spPr bwMode="auto">
          <a:xfrm>
            <a:off x="1828800" y="1905000"/>
            <a:ext cx="6629400" cy="3230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8563" name="Rectangle 19"/>
          <p:cNvSpPr>
            <a:spLocks noChangeArrowheads="1"/>
          </p:cNvSpPr>
          <p:nvPr/>
        </p:nvSpPr>
        <p:spPr bwMode="auto">
          <a:xfrm>
            <a:off x="0" y="0"/>
            <a:ext cx="533400" cy="6324600"/>
          </a:xfrm>
          <a:prstGeom prst="rect">
            <a:avLst/>
          </a:prstGeom>
          <a:solidFill>
            <a:srgbClr val="C1C6CD"/>
          </a:solidFill>
          <a:ln w="9525">
            <a:noFill/>
            <a:miter lim="800000"/>
            <a:headEnd/>
            <a:tailEnd/>
          </a:ln>
          <a:effectLst/>
        </p:spPr>
        <p:txBody>
          <a:bodyPr wrap="none" anchor="ctr"/>
          <a:lstStyle/>
          <a:p>
            <a:pPr>
              <a:defRPr/>
            </a:pPr>
            <a:endParaRPr lang="en-US" dirty="0"/>
          </a:p>
        </p:txBody>
      </p:sp>
      <p:pic>
        <p:nvPicPr>
          <p:cNvPr id="1032" name="Picture 20"/>
          <p:cNvPicPr>
            <a:picLocks noChangeAspect="1" noChangeArrowheads="1"/>
          </p:cNvPicPr>
          <p:nvPr/>
        </p:nvPicPr>
        <p:blipFill>
          <a:blip r:embed="rId13"/>
          <a:srcRect/>
          <a:stretch>
            <a:fillRect/>
          </a:stretch>
        </p:blipFill>
        <p:spPr bwMode="auto">
          <a:xfrm>
            <a:off x="609600" y="228600"/>
            <a:ext cx="8458200" cy="866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36" r:id="rId1"/>
    <p:sldLayoutId id="2147483935" r:id="rId2"/>
    <p:sldLayoutId id="2147483934" r:id="rId3"/>
    <p:sldLayoutId id="2147483933" r:id="rId4"/>
    <p:sldLayoutId id="2147483932" r:id="rId5"/>
    <p:sldLayoutId id="2147483931" r:id="rId6"/>
    <p:sldLayoutId id="2147483930" r:id="rId7"/>
    <p:sldLayoutId id="2147483929" r:id="rId8"/>
    <p:sldLayoutId id="2147483928" r:id="rId9"/>
    <p:sldLayoutId id="2147483927" r:id="rId10"/>
    <p:sldLayoutId id="214748392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2800" i="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i="1">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i="1">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i="1">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i="1">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i="1">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i="1">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i="1">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F3300"/>
          </a:solidFill>
          <a:ln w="25400" algn="ctr">
            <a:noFill/>
            <a:miter lim="800000"/>
            <a:headEnd/>
            <a:tailEnd/>
          </a:ln>
        </p:spPr>
        <p:txBody>
          <a:bodyPr anchor="ctr"/>
          <a:lstStyle/>
          <a:p>
            <a:pPr algn="ctr">
              <a:defRPr/>
            </a:pPr>
            <a:endParaRPr lang="en-US" dirty="0">
              <a:solidFill>
                <a:schemeClr val="accent1"/>
              </a:solidFill>
              <a:latin typeface="Calibri" pitchFamily="64" charset="0"/>
            </a:endParaRP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a:solidFill>
                  <a:schemeClr val="bg1"/>
                </a:solidFill>
              </a:rPr>
              <a:t>3-</a:t>
            </a:r>
            <a:fld id="{316F208B-B752-405B-8DB9-AAA83AA444DC}" type="slidenum">
              <a:rPr lang="en-US" sz="1200" b="1">
                <a:solidFill>
                  <a:schemeClr val="bg1"/>
                </a:solidFill>
              </a:rPr>
              <a:pPr eaLnBrk="0" hangingPunct="0">
                <a:spcBef>
                  <a:spcPct val="50000"/>
                </a:spcBef>
              </a:pPr>
              <a:t>‹#›</a:t>
            </a:fld>
            <a:r>
              <a:rPr lang="en-US" sz="1200" b="1">
                <a:solidFill>
                  <a:schemeClr val="bg1"/>
                </a:solidFill>
              </a:rPr>
              <a:t> </a:t>
            </a:r>
          </a:p>
        </p:txBody>
      </p:sp>
      <p:pic>
        <p:nvPicPr>
          <p:cNvPr id="13318" name="Picture 12" descr="disclaimer"/>
          <p:cNvPicPr>
            <a:picLocks noChangeAspect="1" noChangeArrowheads="1"/>
          </p:cNvPicPr>
          <p:nvPr/>
        </p:nvPicPr>
        <p:blipFill>
          <a:blip r:embed="rId13"/>
          <a:srcRect/>
          <a:stretch>
            <a:fillRect/>
          </a:stretch>
        </p:blipFill>
        <p:spPr bwMode="auto">
          <a:xfrm>
            <a:off x="381000" y="1600200"/>
            <a:ext cx="7924800" cy="2403475"/>
          </a:xfrm>
          <a:prstGeom prst="rect">
            <a:avLst/>
          </a:prstGeom>
          <a:noFill/>
          <a:ln w="9525">
            <a:noFill/>
            <a:miter lim="800000"/>
            <a:headEnd/>
            <a:tailEnd/>
          </a:ln>
        </p:spPr>
      </p:pic>
      <p:sp>
        <p:nvSpPr>
          <p:cNvPr id="9" name="Text Box 8"/>
          <p:cNvSpPr txBox="1">
            <a:spLocks noChangeArrowheads="1"/>
          </p:cNvSpPr>
          <p:nvPr userDrawn="1"/>
        </p:nvSpPr>
        <p:spPr bwMode="auto">
          <a:xfrm>
            <a:off x="2133600" y="6477000"/>
            <a:ext cx="4648200" cy="274638"/>
          </a:xfrm>
          <a:prstGeom prst="rect">
            <a:avLst/>
          </a:prstGeom>
          <a:noFill/>
          <a:ln w="9525">
            <a:noFill/>
            <a:miter lim="800000"/>
            <a:headEnd/>
            <a:tailEnd/>
          </a:ln>
          <a:effectLst/>
        </p:spPr>
        <p:txBody>
          <a:bodyPr anchor="ctr">
            <a:spAutoFit/>
          </a:bodyPr>
          <a:lstStyle/>
          <a:p>
            <a:pPr algn="ctr">
              <a:defRPr/>
            </a:pPr>
            <a:r>
              <a:rPr lang="en-US" sz="1200" b="1" dirty="0">
                <a:solidFill>
                  <a:schemeClr val="bg1"/>
                </a:solidFill>
                <a:latin typeface="Calibri" pitchFamily="34" charset="0"/>
              </a:rPr>
              <a:t>Copyright © 2015 Pearson Education, </a:t>
            </a:r>
            <a:r>
              <a:rPr lang="en-US" sz="1200" b="1" dirty="0" smtClean="0">
                <a:solidFill>
                  <a:schemeClr val="bg1"/>
                </a:solidFill>
                <a:latin typeface="Calibri" pitchFamily="34" charset="0"/>
              </a:rPr>
              <a:t>Inc.</a:t>
            </a:r>
            <a:endParaRPr lang="en-US" sz="1200" b="1" dirty="0">
              <a:solidFill>
                <a:schemeClr val="bg1"/>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947" r:id="rId1"/>
    <p:sldLayoutId id="2147483946" r:id="rId2"/>
    <p:sldLayoutId id="2147483945" r:id="rId3"/>
    <p:sldLayoutId id="2147483944" r:id="rId4"/>
    <p:sldLayoutId id="2147483943" r:id="rId5"/>
    <p:sldLayoutId id="2147483942" r:id="rId6"/>
    <p:sldLayoutId id="2147483941" r:id="rId7"/>
    <p:sldLayoutId id="2147483940" r:id="rId8"/>
    <p:sldLayoutId id="2147483939" r:id="rId9"/>
    <p:sldLayoutId id="2147483938" r:id="rId10"/>
    <p:sldLayoutId id="214748393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2800" i="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i="1">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i="1">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i="1">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i="1">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i="1">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i="1">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i="1">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Lst>
  <p:hf sldNum="0" hdr="0" dt="0"/>
  <p:txStyles>
    <p:titleStyle>
      <a:lvl1pPr algn="ctr" rtl="0" eaLnBrk="0" fontAlgn="base" hangingPunct="0">
        <a:spcBef>
          <a:spcPct val="0"/>
        </a:spcBef>
        <a:spcAft>
          <a:spcPct val="0"/>
        </a:spcAft>
        <a:defRPr sz="4400" kern="1200">
          <a:solidFill>
            <a:srgbClr val="59626F"/>
          </a:solidFill>
          <a:latin typeface="Arial" charset="0"/>
          <a:ea typeface="+mj-ea"/>
          <a:cs typeface="+mj-cs"/>
        </a:defRPr>
      </a:lvl1pPr>
      <a:lvl2pPr algn="ctr" rtl="0" eaLnBrk="0" fontAlgn="base" hangingPunct="0">
        <a:spcBef>
          <a:spcPct val="0"/>
        </a:spcBef>
        <a:spcAft>
          <a:spcPct val="0"/>
        </a:spcAft>
        <a:defRPr sz="4400">
          <a:solidFill>
            <a:srgbClr val="59626F"/>
          </a:solidFill>
          <a:latin typeface="Arial" charset="0"/>
        </a:defRPr>
      </a:lvl2pPr>
      <a:lvl3pPr algn="ctr" rtl="0" eaLnBrk="0" fontAlgn="base" hangingPunct="0">
        <a:spcBef>
          <a:spcPct val="0"/>
        </a:spcBef>
        <a:spcAft>
          <a:spcPct val="0"/>
        </a:spcAft>
        <a:defRPr sz="4400">
          <a:solidFill>
            <a:srgbClr val="59626F"/>
          </a:solidFill>
          <a:latin typeface="Arial" charset="0"/>
        </a:defRPr>
      </a:lvl3pPr>
      <a:lvl4pPr algn="ctr" rtl="0" eaLnBrk="0" fontAlgn="base" hangingPunct="0">
        <a:spcBef>
          <a:spcPct val="0"/>
        </a:spcBef>
        <a:spcAft>
          <a:spcPct val="0"/>
        </a:spcAft>
        <a:defRPr sz="4400">
          <a:solidFill>
            <a:srgbClr val="59626F"/>
          </a:solidFill>
          <a:latin typeface="Arial" charset="0"/>
        </a:defRPr>
      </a:lvl4pPr>
      <a:lvl5pPr algn="ctr" rtl="0" eaLnBrk="0" fontAlgn="base" hangingPunct="0">
        <a:spcBef>
          <a:spcPct val="0"/>
        </a:spcBef>
        <a:spcAft>
          <a:spcPct val="0"/>
        </a:spcAft>
        <a:defRPr sz="4400">
          <a:solidFill>
            <a:srgbClr val="59626F"/>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ctrTitle"/>
          </p:nvPr>
        </p:nvSpPr>
        <p:spPr/>
        <p:txBody>
          <a:bodyPr/>
          <a:lstStyle/>
          <a:p>
            <a:r>
              <a:rPr lang="en-US" sz="3200">
                <a:latin typeface="HelveticaNeueLTStd-Roman"/>
              </a:rPr>
              <a:t>Entrepreneurship,</a:t>
            </a:r>
            <a:br>
              <a:rPr lang="en-US" sz="3200">
                <a:latin typeface="HelveticaNeueLTStd-Roman"/>
              </a:rPr>
            </a:br>
            <a:r>
              <a:rPr lang="en-US" sz="3200">
                <a:latin typeface="HelveticaNeueLTStd-Roman"/>
              </a:rPr>
              <a:t>New Ventures, and</a:t>
            </a:r>
            <a:br>
              <a:rPr lang="en-US" sz="3200">
                <a:latin typeface="HelveticaNeueLTStd-Roman"/>
              </a:rPr>
            </a:br>
            <a:r>
              <a:rPr lang="en-US" sz="3200">
                <a:latin typeface="HelveticaNeueLTStd-Roman"/>
              </a:rPr>
              <a:t>Business Ownership</a:t>
            </a:r>
          </a:p>
        </p:txBody>
      </p:sp>
      <p:sp>
        <p:nvSpPr>
          <p:cNvPr id="29698" name="TextBox 1"/>
          <p:cNvSpPr txBox="1">
            <a:spLocks noChangeArrowheads="1"/>
          </p:cNvSpPr>
          <p:nvPr/>
        </p:nvSpPr>
        <p:spPr bwMode="auto">
          <a:xfrm>
            <a:off x="6858000" y="4840288"/>
            <a:ext cx="441325" cy="646112"/>
          </a:xfrm>
          <a:prstGeom prst="rect">
            <a:avLst/>
          </a:prstGeom>
          <a:noFill/>
          <a:ln w="9525">
            <a:noFill/>
            <a:miter lim="800000"/>
            <a:headEnd/>
            <a:tailEnd/>
          </a:ln>
        </p:spPr>
        <p:txBody>
          <a:bodyPr wrap="none">
            <a:spAutoFit/>
          </a:bodyPr>
          <a:lstStyle/>
          <a:p>
            <a:r>
              <a:rPr lang="en-US" sz="3600" b="1">
                <a:solidFill>
                  <a:srgbClr val="CC0000"/>
                </a:solidFill>
              </a:rPr>
              <a:t>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idx="4294967295"/>
          </p:nvPr>
        </p:nvSpPr>
        <p:spPr/>
        <p:txBody>
          <a:bodyPr/>
          <a:lstStyle/>
          <a:p>
            <a:r>
              <a:rPr lang="en-US" sz="3200" smtClean="0"/>
              <a:t>Entrepreneurship</a:t>
            </a:r>
            <a:endParaRPr lang="en-US" sz="3200" smtClean="0">
              <a:latin typeface="Calibri" pitchFamily="34" charset="0"/>
            </a:endParaRPr>
          </a:p>
        </p:txBody>
      </p:sp>
      <p:sp>
        <p:nvSpPr>
          <p:cNvPr id="158723" name="Rectangle 3"/>
          <p:cNvSpPr>
            <a:spLocks noGrp="1"/>
          </p:cNvSpPr>
          <p:nvPr>
            <p:ph type="body" idx="4294967295"/>
          </p:nvPr>
        </p:nvSpPr>
        <p:spPr/>
        <p:txBody>
          <a:bodyPr/>
          <a:lstStyle/>
          <a:p>
            <a:pPr>
              <a:defRPr/>
            </a:pPr>
            <a:r>
              <a:rPr lang="en-US" b="1" dirty="0">
                <a:latin typeface="+mn-lt"/>
              </a:rPr>
              <a:t>Entrepreneur </a:t>
            </a:r>
          </a:p>
          <a:p>
            <a:pPr lvl="1">
              <a:defRPr/>
            </a:pPr>
            <a:r>
              <a:rPr lang="en-US" dirty="0">
                <a:latin typeface="+mn-lt"/>
              </a:rPr>
              <a:t>businessperson who accepts both the risks and the opportunities involved in creating and operating a new business </a:t>
            </a:r>
            <a:r>
              <a:rPr lang="en-US" dirty="0" smtClean="0">
                <a:latin typeface="+mn-lt"/>
              </a:rPr>
              <a:t>venture	</a:t>
            </a:r>
          </a:p>
          <a:p>
            <a:pPr>
              <a:buClr>
                <a:srgbClr val="376092"/>
              </a:buClr>
              <a:defRPr/>
            </a:pPr>
            <a:r>
              <a:rPr lang="en-US" altLang="en-US" b="1" dirty="0">
                <a:latin typeface="+mn-lt"/>
              </a:rPr>
              <a:t>Entrepreneurship </a:t>
            </a:r>
            <a:endParaRPr lang="en-US" altLang="en-US" b="1" dirty="0" smtClean="0">
              <a:latin typeface="+mn-lt"/>
            </a:endParaRPr>
          </a:p>
          <a:p>
            <a:pPr lvl="1">
              <a:buClr>
                <a:srgbClr val="376092"/>
              </a:buClr>
              <a:defRPr/>
            </a:pPr>
            <a:r>
              <a:rPr lang="en-US" altLang="en-US" dirty="0" smtClean="0">
                <a:latin typeface="+mn-lt"/>
              </a:rPr>
              <a:t>the </a:t>
            </a:r>
            <a:r>
              <a:rPr lang="en-US" altLang="en-US" dirty="0">
                <a:latin typeface="+mn-lt"/>
              </a:rPr>
              <a:t>process of seeking business opportunities under conditions of risk</a:t>
            </a:r>
          </a:p>
          <a:p>
            <a:pPr marL="0" indent="0">
              <a:buFont typeface="Arial" charset="0"/>
              <a:buNone/>
              <a:defRPr/>
            </a:pPr>
            <a:endParaRPr lang="en-US"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idx="4294967295"/>
          </p:nvPr>
        </p:nvSpPr>
        <p:spPr/>
        <p:txBody>
          <a:bodyPr/>
          <a:lstStyle/>
          <a:p>
            <a:r>
              <a:rPr lang="en-US" sz="3200" smtClean="0"/>
              <a:t>Entrepreneurial Characteristics</a:t>
            </a:r>
            <a:endParaRPr lang="en-US" sz="3200" smtClean="0">
              <a:latin typeface="Calibri" pitchFamily="34" charset="0"/>
            </a:endParaRPr>
          </a:p>
        </p:txBody>
      </p:sp>
      <p:sp>
        <p:nvSpPr>
          <p:cNvPr id="47106" name="Rectangle 3"/>
          <p:cNvSpPr>
            <a:spLocks noGrp="1"/>
          </p:cNvSpPr>
          <p:nvPr>
            <p:ph type="body" idx="4294967295"/>
          </p:nvPr>
        </p:nvSpPr>
        <p:spPr/>
        <p:txBody>
          <a:bodyPr/>
          <a:lstStyle/>
          <a:p>
            <a:pPr>
              <a:buClr>
                <a:srgbClr val="254061"/>
              </a:buClr>
            </a:pPr>
            <a:r>
              <a:rPr lang="en-US" altLang="en-US" smtClean="0"/>
              <a:t>Resourcefulness </a:t>
            </a:r>
          </a:p>
          <a:p>
            <a:pPr>
              <a:buClr>
                <a:srgbClr val="254061"/>
              </a:buClr>
            </a:pPr>
            <a:r>
              <a:rPr lang="en-US" altLang="en-US" smtClean="0"/>
              <a:t>Concern for good, personal customer relations</a:t>
            </a:r>
          </a:p>
          <a:p>
            <a:pPr>
              <a:buClr>
                <a:srgbClr val="254061"/>
              </a:buClr>
            </a:pPr>
            <a:r>
              <a:rPr lang="en-US" altLang="en-US" smtClean="0"/>
              <a:t>Strong desire to be their own bosses</a:t>
            </a:r>
          </a:p>
          <a:p>
            <a:pPr>
              <a:buClr>
                <a:srgbClr val="254061"/>
              </a:buClr>
            </a:pPr>
            <a:r>
              <a:rPr lang="en-US" altLang="en-US" smtClean="0"/>
              <a:t>Deal with uncertainty and risk</a:t>
            </a:r>
          </a:p>
          <a:p>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idx="4294967295"/>
          </p:nvPr>
        </p:nvSpPr>
        <p:spPr/>
        <p:txBody>
          <a:bodyPr/>
          <a:lstStyle/>
          <a:p>
            <a:r>
              <a:rPr lang="en-US" sz="3200" smtClean="0">
                <a:latin typeface="Calibri" pitchFamily="34" charset="0"/>
              </a:rPr>
              <a:t>Understanding Distinctive Competencies</a:t>
            </a:r>
          </a:p>
        </p:txBody>
      </p:sp>
      <p:sp>
        <p:nvSpPr>
          <p:cNvPr id="49154" name="Rectangle 3"/>
          <p:cNvSpPr>
            <a:spLocks noGrp="1"/>
          </p:cNvSpPr>
          <p:nvPr>
            <p:ph type="body" idx="4294967295"/>
          </p:nvPr>
        </p:nvSpPr>
        <p:spPr/>
        <p:txBody>
          <a:bodyPr/>
          <a:lstStyle/>
          <a:p>
            <a:r>
              <a:rPr lang="en-US" b="1" smtClean="0"/>
              <a:t>Established Market </a:t>
            </a:r>
          </a:p>
          <a:p>
            <a:pPr lvl="1"/>
            <a:r>
              <a:rPr lang="en-US" smtClean="0"/>
              <a:t>one in which many firms compete according to  relatively well-defined criteria</a:t>
            </a:r>
          </a:p>
          <a:p>
            <a:r>
              <a:rPr lang="en-US" b="1" smtClean="0"/>
              <a:t>Niche</a:t>
            </a:r>
          </a:p>
          <a:p>
            <a:pPr lvl="1"/>
            <a:r>
              <a:rPr lang="en-US" smtClean="0"/>
              <a:t> a segment of a market that is not currently being exploited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idx="4294967295"/>
          </p:nvPr>
        </p:nvSpPr>
        <p:spPr/>
        <p:txBody>
          <a:bodyPr/>
          <a:lstStyle/>
          <a:p>
            <a:r>
              <a:rPr lang="en-US" sz="3200" smtClean="0">
                <a:latin typeface="Calibri" pitchFamily="34" charset="0"/>
              </a:rPr>
              <a:t>First-Mover Advantages  </a:t>
            </a:r>
          </a:p>
        </p:txBody>
      </p:sp>
      <p:sp>
        <p:nvSpPr>
          <p:cNvPr id="51202" name="Rectangle 3"/>
          <p:cNvSpPr>
            <a:spLocks noGrp="1"/>
          </p:cNvSpPr>
          <p:nvPr>
            <p:ph type="body" idx="4294967295"/>
          </p:nvPr>
        </p:nvSpPr>
        <p:spPr/>
        <p:txBody>
          <a:bodyPr/>
          <a:lstStyle/>
          <a:p>
            <a:r>
              <a:rPr lang="en-US" b="1" smtClean="0"/>
              <a:t>First-mover advantage </a:t>
            </a:r>
          </a:p>
          <a:p>
            <a:pPr lvl="1"/>
            <a:r>
              <a:rPr lang="en-US" smtClean="0"/>
              <a:t>is any advantage that comes to a firm because it exploits an opportunity before any other firm does</a:t>
            </a:r>
          </a:p>
          <a:p>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idx="4294967295"/>
          </p:nvPr>
        </p:nvSpPr>
        <p:spPr/>
        <p:txBody>
          <a:bodyPr/>
          <a:lstStyle/>
          <a:p>
            <a:r>
              <a:rPr lang="en-US" sz="2800" smtClean="0"/>
              <a:t>Starting and Operating a New Business</a:t>
            </a:r>
            <a:endParaRPr lang="en-US" sz="2800" smtClean="0">
              <a:latin typeface="Calibri" pitchFamily="34" charset="0"/>
            </a:endParaRPr>
          </a:p>
        </p:txBody>
      </p:sp>
      <p:sp>
        <p:nvSpPr>
          <p:cNvPr id="53250" name="Rectangle 3"/>
          <p:cNvSpPr>
            <a:spLocks noGrp="1"/>
          </p:cNvSpPr>
          <p:nvPr>
            <p:ph type="body" idx="4294967295"/>
          </p:nvPr>
        </p:nvSpPr>
        <p:spPr/>
        <p:txBody>
          <a:bodyPr/>
          <a:lstStyle/>
          <a:p>
            <a:r>
              <a:rPr lang="en-US" b="1" smtClean="0"/>
              <a:t>Business plan </a:t>
            </a:r>
          </a:p>
          <a:p>
            <a:pPr lvl="1"/>
            <a:r>
              <a:rPr lang="en-US" smtClean="0"/>
              <a:t>Document in which the entrepreneur describes her or his business strategy for the new venture and demonstrates how it will be implemented</a:t>
            </a:r>
          </a:p>
          <a:p>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p:txBody>
          <a:bodyPr/>
          <a:lstStyle/>
          <a:p>
            <a:r>
              <a:rPr lang="en-US" sz="3200" smtClean="0"/>
              <a:t>Crafting a Business Plan</a:t>
            </a:r>
            <a:endParaRPr lang="en-US" sz="3200" smtClean="0">
              <a:latin typeface="Calibri" pitchFamily="34" charset="0"/>
            </a:endParaRPr>
          </a:p>
        </p:txBody>
      </p:sp>
      <p:sp>
        <p:nvSpPr>
          <p:cNvPr id="158723" name="Rectangle 3"/>
          <p:cNvSpPr>
            <a:spLocks noGrp="1"/>
          </p:cNvSpPr>
          <p:nvPr>
            <p:ph type="body" idx="4294967295"/>
          </p:nvPr>
        </p:nvSpPr>
        <p:spPr/>
        <p:txBody>
          <a:bodyPr/>
          <a:lstStyle/>
          <a:p>
            <a:pPr>
              <a:defRPr/>
            </a:pPr>
            <a:r>
              <a:rPr lang="en-US" dirty="0">
                <a:latin typeface="+mn-lt"/>
              </a:rPr>
              <a:t>Setting Goals and Objectives</a:t>
            </a:r>
          </a:p>
          <a:p>
            <a:pPr>
              <a:defRPr/>
            </a:pPr>
            <a:r>
              <a:rPr lang="en-US" dirty="0">
                <a:latin typeface="+mn-lt"/>
              </a:rPr>
              <a:t>Sales Forecasting</a:t>
            </a:r>
          </a:p>
          <a:p>
            <a:pPr>
              <a:defRPr/>
            </a:pPr>
            <a:r>
              <a:rPr lang="en-US" dirty="0">
                <a:latin typeface="+mn-lt"/>
              </a:rPr>
              <a:t>Financial Planning</a:t>
            </a:r>
          </a:p>
          <a:p>
            <a:pPr marL="0" indent="0">
              <a:buFont typeface="Arial" charset="0"/>
              <a:buNone/>
              <a:defRPr/>
            </a:pPr>
            <a:endParaRPr lang="en-US" dirty="0">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idx="4294967295"/>
          </p:nvPr>
        </p:nvSpPr>
        <p:spPr/>
        <p:txBody>
          <a:bodyPr/>
          <a:lstStyle/>
          <a:p>
            <a:r>
              <a:rPr lang="en-US" sz="3200" smtClean="0">
                <a:latin typeface="Calibri" pitchFamily="34" charset="0"/>
              </a:rPr>
              <a:t>Starting the Small Business</a:t>
            </a:r>
            <a:br>
              <a:rPr lang="en-US" sz="3200" smtClean="0">
                <a:latin typeface="Calibri" pitchFamily="34" charset="0"/>
              </a:rPr>
            </a:br>
            <a:endParaRPr lang="en-US" sz="3200" smtClean="0">
              <a:latin typeface="Calibri" pitchFamily="34" charset="0"/>
            </a:endParaRPr>
          </a:p>
        </p:txBody>
      </p:sp>
      <p:graphicFrame>
        <p:nvGraphicFramePr>
          <p:cNvPr id="7" name="Content Placeholder 5"/>
          <p:cNvGraphicFramePr>
            <a:graphicFrameLocks/>
          </p:cNvGraphicFramePr>
          <p:nvPr/>
        </p:nvGraphicFramePr>
        <p:xfrm>
          <a:off x="457200" y="15240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idx="4294967295"/>
          </p:nvPr>
        </p:nvSpPr>
        <p:spPr/>
        <p:txBody>
          <a:bodyPr/>
          <a:lstStyle/>
          <a:p>
            <a:r>
              <a:rPr lang="en-US" sz="3200" dirty="0" smtClean="0">
                <a:latin typeface="Calibri" pitchFamily="34" charset="0"/>
              </a:rPr>
              <a:t>Starting </a:t>
            </a:r>
            <a:r>
              <a:rPr lang="en-US" sz="3200" dirty="0" smtClean="0">
                <a:latin typeface="Calibri" pitchFamily="34" charset="0"/>
              </a:rPr>
              <a:t>a </a:t>
            </a:r>
            <a:r>
              <a:rPr lang="en-US" sz="3200" dirty="0" smtClean="0">
                <a:latin typeface="Calibri" pitchFamily="34" charset="0"/>
              </a:rPr>
              <a:t>Small Business</a:t>
            </a:r>
          </a:p>
        </p:txBody>
      </p:sp>
      <p:sp>
        <p:nvSpPr>
          <p:cNvPr id="59394" name="Rectangle 3"/>
          <p:cNvSpPr>
            <a:spLocks noGrp="1"/>
          </p:cNvSpPr>
          <p:nvPr>
            <p:ph type="body" idx="4294967295"/>
          </p:nvPr>
        </p:nvSpPr>
        <p:spPr/>
        <p:txBody>
          <a:bodyPr/>
          <a:lstStyle/>
          <a:p>
            <a:r>
              <a:rPr lang="en-US" b="1" smtClean="0"/>
              <a:t>Franchise </a:t>
            </a:r>
          </a:p>
          <a:p>
            <a:pPr lvl="1"/>
            <a:r>
              <a:rPr lang="en-US" smtClean="0"/>
              <a:t>arrangement in which a buyer (franchisee) purchases the right to sell the good or service of the seller (franchiser)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idx="4294967295"/>
          </p:nvPr>
        </p:nvSpPr>
        <p:spPr/>
        <p:txBody>
          <a:bodyPr/>
          <a:lstStyle/>
          <a:p>
            <a:r>
              <a:rPr lang="en-US" sz="3200" smtClean="0"/>
              <a:t>Franchising</a:t>
            </a:r>
            <a:endParaRPr lang="en-US" sz="3200" smtClean="0">
              <a:latin typeface="Calibri" pitchFamily="34" charset="0"/>
            </a:endParaRPr>
          </a:p>
        </p:txBody>
      </p:sp>
      <p:sp>
        <p:nvSpPr>
          <p:cNvPr id="158723" name="Rectangle 3"/>
          <p:cNvSpPr>
            <a:spLocks noGrp="1"/>
          </p:cNvSpPr>
          <p:nvPr>
            <p:ph type="body" idx="4294967295"/>
          </p:nvPr>
        </p:nvSpPr>
        <p:spPr/>
        <p:txBody>
          <a:bodyPr/>
          <a:lstStyle/>
          <a:p>
            <a:pPr>
              <a:defRPr/>
            </a:pPr>
            <a:r>
              <a:rPr lang="en-US" b="1" dirty="0">
                <a:latin typeface="+mn-lt"/>
              </a:rPr>
              <a:t>Advantages</a:t>
            </a:r>
          </a:p>
          <a:p>
            <a:pPr lvl="1">
              <a:defRPr/>
            </a:pPr>
            <a:r>
              <a:rPr lang="en-US" dirty="0">
                <a:latin typeface="+mn-lt"/>
              </a:rPr>
              <a:t>Proven business opportunity </a:t>
            </a:r>
          </a:p>
          <a:p>
            <a:pPr lvl="1">
              <a:defRPr/>
            </a:pPr>
            <a:r>
              <a:rPr lang="en-US" dirty="0">
                <a:latin typeface="+mn-lt"/>
              </a:rPr>
              <a:t>Access to management expertise</a:t>
            </a:r>
          </a:p>
          <a:p>
            <a:pPr>
              <a:defRPr/>
            </a:pPr>
            <a:r>
              <a:rPr lang="en-US" b="1" dirty="0">
                <a:latin typeface="+mn-lt"/>
              </a:rPr>
              <a:t>Disadvantages</a:t>
            </a:r>
          </a:p>
          <a:p>
            <a:pPr lvl="1">
              <a:defRPr/>
            </a:pPr>
            <a:r>
              <a:rPr lang="en-US" dirty="0">
                <a:latin typeface="+mn-lt"/>
              </a:rPr>
              <a:t>Start-up costs </a:t>
            </a:r>
          </a:p>
          <a:p>
            <a:pPr lvl="1">
              <a:defRPr/>
            </a:pPr>
            <a:r>
              <a:rPr lang="en-US" dirty="0">
                <a:latin typeface="+mn-lt"/>
              </a:rPr>
              <a:t>Ongoing payments</a:t>
            </a:r>
          </a:p>
          <a:p>
            <a:pPr lvl="1">
              <a:defRPr/>
            </a:pPr>
            <a:r>
              <a:rPr lang="en-US" dirty="0">
                <a:latin typeface="+mn-lt"/>
              </a:rPr>
              <a:t>Management rules and restrictions</a:t>
            </a:r>
          </a:p>
          <a:p>
            <a:pPr marL="0" indent="0">
              <a:buFont typeface="Arial" charset="0"/>
              <a:buNone/>
              <a:defRPr/>
            </a:pPr>
            <a:endParaRPr lang="en-US" dirty="0">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idx="4294967295"/>
          </p:nvPr>
        </p:nvSpPr>
        <p:spPr/>
        <p:txBody>
          <a:bodyPr/>
          <a:lstStyle/>
          <a:p>
            <a:r>
              <a:rPr lang="en-US" sz="3200" smtClean="0"/>
              <a:t>Starting from Scratch</a:t>
            </a:r>
            <a:endParaRPr lang="en-US" sz="3200" smtClean="0">
              <a:latin typeface="Calibri" pitchFamily="34" charset="0"/>
            </a:endParaRPr>
          </a:p>
        </p:txBody>
      </p:sp>
      <p:sp>
        <p:nvSpPr>
          <p:cNvPr id="63490" name="Rectangle 3"/>
          <p:cNvSpPr>
            <a:spLocks noGrp="1"/>
          </p:cNvSpPr>
          <p:nvPr>
            <p:ph type="body" idx="4294967295"/>
          </p:nvPr>
        </p:nvSpPr>
        <p:spPr/>
        <p:txBody>
          <a:bodyPr/>
          <a:lstStyle/>
          <a:p>
            <a:r>
              <a:rPr lang="en-US" smtClean="0"/>
              <a:t>Who and where are my customers?</a:t>
            </a:r>
          </a:p>
          <a:p>
            <a:r>
              <a:rPr lang="en-US" smtClean="0"/>
              <a:t>How much will those customers pay for my product?</a:t>
            </a:r>
          </a:p>
          <a:p>
            <a:r>
              <a:rPr lang="en-US" smtClean="0"/>
              <a:t>How much of my product can I expect to sell?</a:t>
            </a:r>
          </a:p>
          <a:p>
            <a:r>
              <a:rPr lang="en-US" smtClean="0"/>
              <a:t>Who are my competitors?</a:t>
            </a:r>
          </a:p>
          <a:p>
            <a:r>
              <a:rPr lang="en-US" smtClean="0"/>
              <a:t>Why will customers buy my product rather than the product of my competitors?</a:t>
            </a:r>
          </a:p>
          <a:p>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p:txBody>
          <a:bodyPr/>
          <a:lstStyle/>
          <a:p>
            <a:r>
              <a:rPr lang="en-US" smtClean="0">
                <a:latin typeface="Calibri" pitchFamily="34" charset="0"/>
              </a:rPr>
              <a:t>Introduction</a:t>
            </a:r>
          </a:p>
        </p:txBody>
      </p:sp>
      <p:sp>
        <p:nvSpPr>
          <p:cNvPr id="30722" name="Rectangle 3"/>
          <p:cNvSpPr>
            <a:spLocks noGrp="1"/>
          </p:cNvSpPr>
          <p:nvPr>
            <p:ph type="body" idx="4294967295"/>
          </p:nvPr>
        </p:nvSpPr>
        <p:spPr>
          <a:xfrm>
            <a:off x="457200" y="1219200"/>
            <a:ext cx="8229600" cy="4906963"/>
          </a:xfrm>
        </p:spPr>
        <p:txBody>
          <a:bodyPr/>
          <a:lstStyle/>
          <a:p>
            <a:r>
              <a:rPr lang="en-US" smtClean="0">
                <a:latin typeface="Calibri" pitchFamily="34" charset="0"/>
              </a:rPr>
              <a:t>In this chapter, we examine</a:t>
            </a:r>
          </a:p>
          <a:p>
            <a:pPr lvl="1"/>
            <a:r>
              <a:rPr lang="en-US" smtClean="0"/>
              <a:t>converting a great business idea into a profitable enterprise</a:t>
            </a:r>
          </a:p>
          <a:p>
            <a:pPr lvl="1"/>
            <a:r>
              <a:rPr lang="en-US" smtClean="0"/>
              <a:t>assessing  the market potential for new and up-and-coming businesses</a:t>
            </a:r>
          </a:p>
          <a:p>
            <a:pPr lvl="1"/>
            <a:r>
              <a:rPr lang="en-US" smtClean="0"/>
              <a:t>the business plan, reasons for success and failure </a:t>
            </a:r>
          </a:p>
          <a:p>
            <a:pPr lvl="1"/>
            <a:r>
              <a:rPr lang="en-US" smtClean="0"/>
              <a:t>advantages and disadvantages of different kinds of ownership</a:t>
            </a:r>
            <a:endParaRPr lang="en-US" smtClean="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idx="4294967295"/>
          </p:nvPr>
        </p:nvSpPr>
        <p:spPr/>
        <p:txBody>
          <a:bodyPr/>
          <a:lstStyle/>
          <a:p>
            <a:r>
              <a:rPr lang="en-US" sz="3200" dirty="0" smtClean="0"/>
              <a:t>Financing </a:t>
            </a:r>
            <a:r>
              <a:rPr lang="en-US" sz="3200" dirty="0" smtClean="0"/>
              <a:t>a </a:t>
            </a:r>
            <a:r>
              <a:rPr lang="en-US" sz="3200" dirty="0" smtClean="0"/>
              <a:t>Small Business</a:t>
            </a:r>
            <a:endParaRPr lang="en-US" sz="3200" dirty="0" smtClean="0">
              <a:latin typeface="Calibri" pitchFamily="34" charset="0"/>
            </a:endParaRPr>
          </a:p>
        </p:txBody>
      </p:sp>
      <p:sp>
        <p:nvSpPr>
          <p:cNvPr id="65538" name="Rectangle 3"/>
          <p:cNvSpPr>
            <a:spLocks noGrp="1"/>
          </p:cNvSpPr>
          <p:nvPr>
            <p:ph type="body" idx="4294967295"/>
          </p:nvPr>
        </p:nvSpPr>
        <p:spPr/>
        <p:txBody>
          <a:bodyPr/>
          <a:lstStyle/>
          <a:p>
            <a:pPr>
              <a:buClr>
                <a:srgbClr val="254061"/>
              </a:buClr>
            </a:pPr>
            <a:r>
              <a:rPr lang="en-US" altLang="en-US" sz="2800" smtClean="0"/>
              <a:t>Personal resources</a:t>
            </a:r>
          </a:p>
          <a:p>
            <a:pPr>
              <a:buClr>
                <a:srgbClr val="254061"/>
              </a:buClr>
            </a:pPr>
            <a:r>
              <a:rPr lang="en-US" altLang="en-US" sz="2800" smtClean="0"/>
              <a:t>Loans from family and friends</a:t>
            </a:r>
          </a:p>
          <a:p>
            <a:pPr>
              <a:buClr>
                <a:srgbClr val="254061"/>
              </a:buClr>
            </a:pPr>
            <a:r>
              <a:rPr lang="en-US" altLang="en-US" sz="2800" smtClean="0"/>
              <a:t>Bank loans</a:t>
            </a:r>
          </a:p>
          <a:p>
            <a:pPr>
              <a:buClr>
                <a:srgbClr val="254061"/>
              </a:buClr>
            </a:pPr>
            <a:r>
              <a:rPr lang="en-US" altLang="en-US" sz="2800" smtClean="0"/>
              <a:t>Venture capital companies</a:t>
            </a:r>
          </a:p>
          <a:p>
            <a:pPr>
              <a:buClr>
                <a:srgbClr val="254061"/>
              </a:buClr>
            </a:pPr>
            <a:r>
              <a:rPr lang="en-US" altLang="en-US" sz="2800" smtClean="0"/>
              <a:t>Small-Business Investment Companies (SBICs)</a:t>
            </a:r>
          </a:p>
          <a:p>
            <a:pPr>
              <a:buClr>
                <a:srgbClr val="254061"/>
              </a:buClr>
            </a:pPr>
            <a:r>
              <a:rPr lang="en-US" altLang="en-US" sz="2800" smtClean="0"/>
              <a:t>Minority Enterprise Small-Business Investment Companies (MESBICs) </a:t>
            </a:r>
          </a:p>
          <a:p>
            <a:pPr>
              <a:buClr>
                <a:srgbClr val="254061"/>
              </a:buClr>
            </a:pPr>
            <a:r>
              <a:rPr lang="en-US" altLang="en-US" sz="2800" smtClean="0"/>
              <a:t>SBA financial programs</a:t>
            </a:r>
          </a:p>
          <a:p>
            <a:pPr>
              <a:buClr>
                <a:srgbClr val="254061"/>
              </a:buClr>
            </a:pPr>
            <a:endParaRPr lang="en-US" altLang="en-US" sz="2800" smtClean="0"/>
          </a:p>
          <a:p>
            <a:endParaRPr lang="en-US" sz="28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idx="4294967295"/>
          </p:nvPr>
        </p:nvSpPr>
        <p:spPr/>
        <p:txBody>
          <a:bodyPr/>
          <a:lstStyle/>
          <a:p>
            <a:r>
              <a:rPr lang="en-US" sz="3200" i="1" dirty="0" smtClean="0"/>
              <a:t>Financing </a:t>
            </a:r>
            <a:r>
              <a:rPr lang="en-US" sz="3200" i="1" dirty="0" smtClean="0"/>
              <a:t>a Small Business (cont.)</a:t>
            </a:r>
            <a:endParaRPr lang="en-US" sz="3200" i="1" dirty="0" smtClean="0">
              <a:latin typeface="Calibri" pitchFamily="34" charset="0"/>
            </a:endParaRPr>
          </a:p>
        </p:txBody>
      </p:sp>
      <p:sp>
        <p:nvSpPr>
          <p:cNvPr id="158723" name="Rectangle 3"/>
          <p:cNvSpPr>
            <a:spLocks noGrp="1"/>
          </p:cNvSpPr>
          <p:nvPr>
            <p:ph type="body" idx="4294967295"/>
          </p:nvPr>
        </p:nvSpPr>
        <p:spPr/>
        <p:txBody>
          <a:bodyPr/>
          <a:lstStyle/>
          <a:p>
            <a:pPr>
              <a:defRPr/>
            </a:pPr>
            <a:r>
              <a:rPr lang="en-US" b="1" dirty="0">
                <a:latin typeface="+mn-lt"/>
              </a:rPr>
              <a:t>Venture Capital Company </a:t>
            </a:r>
          </a:p>
          <a:p>
            <a:pPr lvl="1">
              <a:defRPr/>
            </a:pPr>
            <a:r>
              <a:rPr lang="en-US" dirty="0">
                <a:latin typeface="+mn-lt"/>
              </a:rPr>
              <a:t>group of small investors who invest money in companies with rapid growth potential</a:t>
            </a:r>
          </a:p>
          <a:p>
            <a:pPr>
              <a:defRPr/>
            </a:pPr>
            <a:r>
              <a:rPr lang="en-US" b="1" dirty="0">
                <a:latin typeface="+mn-lt"/>
              </a:rPr>
              <a:t>Small-Business Investment Company (SBIC) </a:t>
            </a:r>
          </a:p>
          <a:p>
            <a:pPr lvl="1">
              <a:defRPr/>
            </a:pPr>
            <a:r>
              <a:rPr lang="en-US" dirty="0">
                <a:latin typeface="+mn-lt"/>
              </a:rPr>
              <a:t>government-regulated investment company that borrows money from the SBA to invest in or lend to a small business</a:t>
            </a:r>
          </a:p>
          <a:p>
            <a:pPr marL="0" indent="0">
              <a:buFont typeface="Arial" charset="0"/>
              <a:buNone/>
              <a:defRPr/>
            </a:pPr>
            <a:endParaRPr lang="en-US" dirty="0">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idx="4294967295"/>
          </p:nvPr>
        </p:nvSpPr>
        <p:spPr/>
        <p:txBody>
          <a:bodyPr/>
          <a:lstStyle/>
          <a:p>
            <a:r>
              <a:rPr lang="en-US" sz="3200" smtClean="0"/>
              <a:t>Trends in Small-Business Start-Ups</a:t>
            </a:r>
            <a:endParaRPr lang="en-US" sz="3200" smtClean="0">
              <a:latin typeface="Calibri" pitchFamily="34" charset="0"/>
            </a:endParaRPr>
          </a:p>
        </p:txBody>
      </p:sp>
      <p:sp>
        <p:nvSpPr>
          <p:cNvPr id="69634" name="Rectangle 3"/>
          <p:cNvSpPr>
            <a:spLocks noGrp="1"/>
          </p:cNvSpPr>
          <p:nvPr>
            <p:ph type="body" idx="4294967295"/>
          </p:nvPr>
        </p:nvSpPr>
        <p:spPr>
          <a:xfrm>
            <a:off x="457200" y="1295400"/>
            <a:ext cx="8229600" cy="4830763"/>
          </a:xfrm>
        </p:spPr>
        <p:txBody>
          <a:bodyPr/>
          <a:lstStyle/>
          <a:p>
            <a:pPr>
              <a:buClr>
                <a:srgbClr val="254061"/>
              </a:buClr>
            </a:pPr>
            <a:r>
              <a:rPr lang="en-US" altLang="en-US" sz="2800" b="1" smtClean="0"/>
              <a:t>Emergence of E-Commerce </a:t>
            </a:r>
          </a:p>
          <a:p>
            <a:pPr lvl="1">
              <a:buClr>
                <a:srgbClr val="254061"/>
              </a:buClr>
            </a:pPr>
            <a:r>
              <a:rPr lang="en-US" altLang="en-US" sz="2400" smtClean="0"/>
              <a:t>The Internet provides fundamentally new ways of doing business</a:t>
            </a:r>
          </a:p>
          <a:p>
            <a:pPr>
              <a:buClr>
                <a:srgbClr val="254061"/>
              </a:buClr>
            </a:pPr>
            <a:r>
              <a:rPr lang="en-US" altLang="en-US" sz="2800" b="1" smtClean="0"/>
              <a:t>Crossovers from Big Business </a:t>
            </a:r>
          </a:p>
          <a:p>
            <a:pPr lvl="1">
              <a:buClr>
                <a:srgbClr val="254061"/>
              </a:buClr>
            </a:pPr>
            <a:r>
              <a:rPr lang="en-US" altLang="en-US" sz="2400" smtClean="0"/>
              <a:t>More businesses are being started by people who have opted to leave big corporations and put their experience to work for themselves</a:t>
            </a:r>
          </a:p>
          <a:p>
            <a:pPr>
              <a:buClr>
                <a:srgbClr val="254061"/>
              </a:buClr>
            </a:pPr>
            <a:r>
              <a:rPr lang="en-US" altLang="en-US" sz="2800" b="1" smtClean="0"/>
              <a:t>Opportunities for Minorities and Women</a:t>
            </a:r>
          </a:p>
          <a:p>
            <a:pPr lvl="1">
              <a:buClr>
                <a:srgbClr val="254061"/>
              </a:buClr>
            </a:pPr>
            <a:r>
              <a:rPr lang="en-US" altLang="en-US" sz="2400" smtClean="0"/>
              <a:t>More small businesses are also being started by minorities and women.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idx="4294967295"/>
          </p:nvPr>
        </p:nvSpPr>
        <p:spPr/>
        <p:txBody>
          <a:bodyPr/>
          <a:lstStyle/>
          <a:p>
            <a:r>
              <a:rPr lang="en-US" sz="3200" smtClean="0">
                <a:latin typeface="Calibri" pitchFamily="34" charset="0"/>
              </a:rPr>
              <a:t>Emergence of E-commerce</a:t>
            </a:r>
          </a:p>
        </p:txBody>
      </p:sp>
      <p:pic>
        <p:nvPicPr>
          <p:cNvPr id="71682" name="Picture 2"/>
          <p:cNvPicPr>
            <a:picLocks noChangeAspect="1" noChangeArrowheads="1"/>
          </p:cNvPicPr>
          <p:nvPr/>
        </p:nvPicPr>
        <p:blipFill>
          <a:blip r:embed="rId3"/>
          <a:srcRect/>
          <a:stretch>
            <a:fillRect/>
          </a:stretch>
        </p:blipFill>
        <p:spPr bwMode="auto">
          <a:xfrm>
            <a:off x="838200" y="1295400"/>
            <a:ext cx="7391400" cy="4556125"/>
          </a:xfrm>
          <a:prstGeom prst="rect">
            <a:avLst/>
          </a:prstGeom>
          <a:noFill/>
          <a:ln w="9525">
            <a:noFill/>
            <a:miter lim="800000"/>
            <a:headEnd/>
            <a:tailEnd/>
          </a:ln>
        </p:spPr>
      </p:pic>
      <p:pic>
        <p:nvPicPr>
          <p:cNvPr id="71683" name="Picture 2"/>
          <p:cNvPicPr>
            <a:picLocks noChangeAspect="1" noChangeArrowheads="1"/>
          </p:cNvPicPr>
          <p:nvPr/>
        </p:nvPicPr>
        <p:blipFill>
          <a:blip r:embed="rId4"/>
          <a:srcRect/>
          <a:stretch>
            <a:fillRect/>
          </a:stretch>
        </p:blipFill>
        <p:spPr bwMode="auto">
          <a:xfrm>
            <a:off x="4657725" y="5972175"/>
            <a:ext cx="4181475" cy="27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idx="4294967295"/>
          </p:nvPr>
        </p:nvSpPr>
        <p:spPr>
          <a:xfrm>
            <a:off x="457200" y="-76200"/>
            <a:ext cx="8229600" cy="1143000"/>
          </a:xfrm>
        </p:spPr>
        <p:txBody>
          <a:bodyPr/>
          <a:lstStyle/>
          <a:p>
            <a:r>
              <a:rPr lang="en-US" sz="3200" smtClean="0"/>
              <a:t>Reasons Women</a:t>
            </a:r>
            <a:br>
              <a:rPr lang="en-US" sz="3200" smtClean="0"/>
            </a:br>
            <a:r>
              <a:rPr lang="en-US" sz="3200" smtClean="0"/>
              <a:t>Give for Starting Businesses</a:t>
            </a:r>
            <a:endParaRPr lang="en-US" sz="3200" smtClean="0">
              <a:latin typeface="Calibri" pitchFamily="34" charset="0"/>
            </a:endParaRPr>
          </a:p>
        </p:txBody>
      </p:sp>
      <p:pic>
        <p:nvPicPr>
          <p:cNvPr id="73730" name="Picture 2"/>
          <p:cNvPicPr>
            <a:picLocks noChangeAspect="1" noChangeArrowheads="1"/>
          </p:cNvPicPr>
          <p:nvPr/>
        </p:nvPicPr>
        <p:blipFill>
          <a:blip r:embed="rId3"/>
          <a:srcRect/>
          <a:stretch>
            <a:fillRect/>
          </a:stretch>
        </p:blipFill>
        <p:spPr bwMode="auto">
          <a:xfrm>
            <a:off x="914400" y="1219200"/>
            <a:ext cx="6824663" cy="4535488"/>
          </a:xfrm>
          <a:prstGeom prst="rect">
            <a:avLst/>
          </a:prstGeom>
          <a:noFill/>
          <a:ln w="9525">
            <a:noFill/>
            <a:miter lim="800000"/>
            <a:headEnd/>
            <a:tailEnd/>
          </a:ln>
        </p:spPr>
      </p:pic>
      <p:pic>
        <p:nvPicPr>
          <p:cNvPr id="73731" name="Picture 3"/>
          <p:cNvPicPr>
            <a:picLocks noChangeAspect="1" noChangeArrowheads="1"/>
          </p:cNvPicPr>
          <p:nvPr/>
        </p:nvPicPr>
        <p:blipFill>
          <a:blip r:embed="rId4"/>
          <a:srcRect/>
          <a:stretch>
            <a:fillRect/>
          </a:stretch>
        </p:blipFill>
        <p:spPr bwMode="auto">
          <a:xfrm>
            <a:off x="1781175" y="5695950"/>
            <a:ext cx="5581650" cy="55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idx="4294967295"/>
          </p:nvPr>
        </p:nvSpPr>
        <p:spPr/>
        <p:txBody>
          <a:bodyPr/>
          <a:lstStyle/>
          <a:p>
            <a:r>
              <a:rPr lang="en-US" sz="3200" dirty="0" smtClean="0"/>
              <a:t>Trends in Small-Business </a:t>
            </a:r>
            <a:r>
              <a:rPr lang="en-US" sz="3200" dirty="0" smtClean="0"/>
              <a:t>Start-Ups </a:t>
            </a:r>
            <a:endParaRPr lang="en-US" sz="3200" dirty="0" smtClean="0">
              <a:latin typeface="Calibri" pitchFamily="34" charset="0"/>
            </a:endParaRPr>
          </a:p>
        </p:txBody>
      </p:sp>
      <p:sp>
        <p:nvSpPr>
          <p:cNvPr id="75778" name="Rectangle 3"/>
          <p:cNvSpPr>
            <a:spLocks noGrp="1"/>
          </p:cNvSpPr>
          <p:nvPr>
            <p:ph type="body" idx="4294967295"/>
          </p:nvPr>
        </p:nvSpPr>
        <p:spPr>
          <a:xfrm>
            <a:off x="457200" y="1295400"/>
            <a:ext cx="8229600" cy="4830763"/>
          </a:xfrm>
        </p:spPr>
        <p:txBody>
          <a:bodyPr/>
          <a:lstStyle/>
          <a:p>
            <a:pPr>
              <a:buClr>
                <a:srgbClr val="254061"/>
              </a:buClr>
            </a:pPr>
            <a:r>
              <a:rPr lang="en-US" altLang="en-US" b="1" smtClean="0"/>
              <a:t>Global Opportunities</a:t>
            </a:r>
          </a:p>
          <a:p>
            <a:pPr lvl="1">
              <a:buClr>
                <a:srgbClr val="254061"/>
              </a:buClr>
            </a:pPr>
            <a:r>
              <a:rPr lang="en-US" altLang="en-US" smtClean="0"/>
              <a:t>Many entrepreneurs are also finding new opportunities in foreign markets</a:t>
            </a:r>
          </a:p>
          <a:p>
            <a:pPr>
              <a:buClr>
                <a:srgbClr val="254061"/>
              </a:buClr>
            </a:pPr>
            <a:r>
              <a:rPr lang="en-US" altLang="en-US" b="1" smtClean="0"/>
              <a:t>Better Survival Rates</a:t>
            </a:r>
          </a:p>
          <a:p>
            <a:pPr lvl="1">
              <a:buClr>
                <a:srgbClr val="254061"/>
              </a:buClr>
            </a:pPr>
            <a:r>
              <a:rPr lang="en-US" altLang="en-US" smtClean="0"/>
              <a:t>Today, 44 percent of new start-ups can expect to survive for at least four years</a:t>
            </a:r>
          </a:p>
          <a:p>
            <a:pPr>
              <a:buClr>
                <a:srgbClr val="254061"/>
              </a:buClr>
            </a:pPr>
            <a:endParaRPr lang="en-US" altLang="en-US" smtClean="0"/>
          </a:p>
          <a:p>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idx="4294967295"/>
          </p:nvPr>
        </p:nvSpPr>
        <p:spPr/>
        <p:txBody>
          <a:bodyPr/>
          <a:lstStyle/>
          <a:p>
            <a:r>
              <a:rPr lang="en-US" sz="3200" smtClean="0"/>
              <a:t>Reasons for Failure</a:t>
            </a:r>
            <a:endParaRPr lang="en-US" sz="3200" smtClean="0">
              <a:latin typeface="Calibri" pitchFamily="34" charset="0"/>
            </a:endParaRPr>
          </a:p>
        </p:txBody>
      </p:sp>
      <p:sp>
        <p:nvSpPr>
          <p:cNvPr id="158723" name="Rectangle 3"/>
          <p:cNvSpPr>
            <a:spLocks noGrp="1"/>
          </p:cNvSpPr>
          <p:nvPr>
            <p:ph type="body" idx="4294967295"/>
          </p:nvPr>
        </p:nvSpPr>
        <p:spPr/>
        <p:txBody>
          <a:bodyPr/>
          <a:lstStyle/>
          <a:p>
            <a:pPr marL="514350" indent="-514350">
              <a:buClr>
                <a:schemeClr val="accent6">
                  <a:lumMod val="75000"/>
                </a:schemeClr>
              </a:buClr>
              <a:buFont typeface="+mj-lt"/>
              <a:buAutoNum type="arabicPeriod"/>
              <a:defRPr/>
            </a:pPr>
            <a:r>
              <a:rPr lang="en-US" dirty="0">
                <a:latin typeface="+mn-lt"/>
              </a:rPr>
              <a:t>Managerial incompetence or inexperience</a:t>
            </a:r>
          </a:p>
          <a:p>
            <a:pPr marL="514350" indent="-514350">
              <a:buClr>
                <a:schemeClr val="accent6">
                  <a:lumMod val="75000"/>
                </a:schemeClr>
              </a:buClr>
              <a:buFont typeface="+mj-lt"/>
              <a:buAutoNum type="arabicPeriod"/>
              <a:defRPr/>
            </a:pPr>
            <a:r>
              <a:rPr lang="en-US" dirty="0">
                <a:latin typeface="+mn-lt"/>
              </a:rPr>
              <a:t>Neglect</a:t>
            </a:r>
          </a:p>
          <a:p>
            <a:pPr marL="514350" indent="-514350">
              <a:buClr>
                <a:schemeClr val="accent6">
                  <a:lumMod val="75000"/>
                </a:schemeClr>
              </a:buClr>
              <a:buFont typeface="+mj-lt"/>
              <a:buAutoNum type="arabicPeriod"/>
              <a:defRPr/>
            </a:pPr>
            <a:r>
              <a:rPr lang="en-US" dirty="0">
                <a:latin typeface="+mn-lt"/>
              </a:rPr>
              <a:t>Weak control systems</a:t>
            </a:r>
          </a:p>
          <a:p>
            <a:pPr marL="514350" indent="-514350">
              <a:buClr>
                <a:schemeClr val="accent6">
                  <a:lumMod val="75000"/>
                </a:schemeClr>
              </a:buClr>
              <a:buFont typeface="+mj-lt"/>
              <a:buAutoNum type="arabicPeriod"/>
              <a:defRPr/>
            </a:pPr>
            <a:r>
              <a:rPr lang="en-US" dirty="0">
                <a:latin typeface="+mn-lt"/>
              </a:rPr>
              <a:t>Insufficient capital</a:t>
            </a:r>
          </a:p>
          <a:p>
            <a:pPr marL="0" indent="0">
              <a:buFont typeface="Arial" charset="0"/>
              <a:buNone/>
              <a:defRPr/>
            </a:pPr>
            <a:endParaRPr lang="en-US" dirty="0">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idx="4294967295"/>
          </p:nvPr>
        </p:nvSpPr>
        <p:spPr/>
        <p:txBody>
          <a:bodyPr/>
          <a:lstStyle/>
          <a:p>
            <a:r>
              <a:rPr lang="en-US" sz="3200" smtClean="0"/>
              <a:t>Reasons for Success</a:t>
            </a:r>
            <a:endParaRPr lang="en-US" sz="3200" smtClean="0">
              <a:latin typeface="Calibri" pitchFamily="34" charset="0"/>
            </a:endParaRPr>
          </a:p>
        </p:txBody>
      </p:sp>
      <p:sp>
        <p:nvSpPr>
          <p:cNvPr id="158723" name="Rectangle 3"/>
          <p:cNvSpPr>
            <a:spLocks noGrp="1"/>
          </p:cNvSpPr>
          <p:nvPr>
            <p:ph type="body" idx="4294967295"/>
          </p:nvPr>
        </p:nvSpPr>
        <p:spPr/>
        <p:txBody>
          <a:bodyPr/>
          <a:lstStyle/>
          <a:p>
            <a:pPr marL="514350" indent="-514350">
              <a:buClr>
                <a:schemeClr val="accent6">
                  <a:lumMod val="75000"/>
                </a:schemeClr>
              </a:buClr>
              <a:buFont typeface="+mj-lt"/>
              <a:buAutoNum type="arabicPeriod"/>
              <a:defRPr/>
            </a:pPr>
            <a:r>
              <a:rPr lang="en-US" dirty="0">
                <a:latin typeface="+mn-lt"/>
              </a:rPr>
              <a:t>Hard work, drive, and dedication</a:t>
            </a:r>
          </a:p>
          <a:p>
            <a:pPr marL="514350" indent="-514350">
              <a:buClr>
                <a:schemeClr val="accent6">
                  <a:lumMod val="75000"/>
                </a:schemeClr>
              </a:buClr>
              <a:buFont typeface="+mj-lt"/>
              <a:buAutoNum type="arabicPeriod"/>
              <a:defRPr/>
            </a:pPr>
            <a:r>
              <a:rPr lang="en-US" dirty="0">
                <a:latin typeface="+mn-lt"/>
              </a:rPr>
              <a:t>Market demand for the products or services being provided</a:t>
            </a:r>
          </a:p>
          <a:p>
            <a:pPr marL="514350" indent="-514350">
              <a:buClr>
                <a:schemeClr val="accent6">
                  <a:lumMod val="75000"/>
                </a:schemeClr>
              </a:buClr>
              <a:buFont typeface="+mj-lt"/>
              <a:buAutoNum type="arabicPeriod"/>
              <a:defRPr/>
            </a:pPr>
            <a:r>
              <a:rPr lang="en-US" dirty="0">
                <a:latin typeface="+mn-lt"/>
              </a:rPr>
              <a:t>Managerial competence</a:t>
            </a:r>
          </a:p>
          <a:p>
            <a:pPr marL="514350" indent="-514350">
              <a:buClr>
                <a:schemeClr val="accent6">
                  <a:lumMod val="75000"/>
                </a:schemeClr>
              </a:buClr>
              <a:buFont typeface="+mj-lt"/>
              <a:buAutoNum type="arabicPeriod"/>
              <a:defRPr/>
            </a:pPr>
            <a:r>
              <a:rPr lang="en-US" dirty="0">
                <a:latin typeface="+mn-lt"/>
              </a:rPr>
              <a:t>Luck</a:t>
            </a:r>
          </a:p>
          <a:p>
            <a:pPr>
              <a:defRPr/>
            </a:pPr>
            <a:endParaRPr lang="en-US" dirty="0">
              <a:latin typeface="+mn-lt"/>
            </a:endParaRPr>
          </a:p>
          <a:p>
            <a:pPr>
              <a:defRPr/>
            </a:pPr>
            <a:endParaRPr lang="en-US" dirty="0">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idx="4294967295"/>
          </p:nvPr>
        </p:nvSpPr>
        <p:spPr/>
        <p:txBody>
          <a:bodyPr/>
          <a:lstStyle/>
          <a:p>
            <a:r>
              <a:rPr lang="en-US" sz="3200" smtClean="0">
                <a:latin typeface="Calibri" pitchFamily="34" charset="0"/>
              </a:rPr>
              <a:t>Noncorporate Business Ownership</a:t>
            </a:r>
          </a:p>
        </p:txBody>
      </p:sp>
      <p:sp>
        <p:nvSpPr>
          <p:cNvPr id="158723" name="Rectangle 3"/>
          <p:cNvSpPr>
            <a:spLocks noGrp="1"/>
          </p:cNvSpPr>
          <p:nvPr>
            <p:ph type="body" idx="4294967295"/>
          </p:nvPr>
        </p:nvSpPr>
        <p:spPr/>
        <p:txBody>
          <a:bodyPr/>
          <a:lstStyle/>
          <a:p>
            <a:pPr>
              <a:defRPr/>
            </a:pPr>
            <a:r>
              <a:rPr lang="en-US" b="1" dirty="0">
                <a:latin typeface="+mn-lt"/>
              </a:rPr>
              <a:t>Sole Proprietorship </a:t>
            </a:r>
          </a:p>
          <a:p>
            <a:pPr lvl="1">
              <a:defRPr/>
            </a:pPr>
            <a:r>
              <a:rPr lang="en-US" dirty="0">
                <a:latin typeface="+mn-lt"/>
              </a:rPr>
              <a:t>business owned and usually operated by one person who is responsible for all of its </a:t>
            </a:r>
            <a:r>
              <a:rPr lang="en-US" dirty="0" smtClean="0">
                <a:latin typeface="+mn-lt"/>
              </a:rPr>
              <a:t>debts</a:t>
            </a:r>
          </a:p>
          <a:p>
            <a:pPr>
              <a:defRPr/>
            </a:pPr>
            <a:r>
              <a:rPr lang="en-US" b="1" dirty="0">
                <a:latin typeface="+mn-lt"/>
              </a:rPr>
              <a:t>General Partnership </a:t>
            </a:r>
          </a:p>
          <a:p>
            <a:pPr lvl="1">
              <a:defRPr/>
            </a:pPr>
            <a:r>
              <a:rPr lang="en-US" dirty="0">
                <a:latin typeface="+mn-lt"/>
              </a:rPr>
              <a:t>business with two or more owners who share in both the operation of the firm and the financial responsibility for its debts</a:t>
            </a:r>
          </a:p>
          <a:p>
            <a:pPr marL="457200" lvl="1" indent="0">
              <a:buFont typeface="Arial" charset="0"/>
              <a:buNone/>
              <a:defRPr/>
            </a:pPr>
            <a:endParaRPr lang="en-US" dirty="0">
              <a:latin typeface="+mn-lt"/>
            </a:endParaRPr>
          </a:p>
          <a:p>
            <a:pPr>
              <a:defRPr/>
            </a:pPr>
            <a:endParaRPr lang="en-US" dirty="0">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idx="4294967295"/>
          </p:nvPr>
        </p:nvSpPr>
        <p:spPr/>
        <p:txBody>
          <a:bodyPr/>
          <a:lstStyle/>
          <a:p>
            <a:r>
              <a:rPr lang="en-US" sz="3200" smtClean="0"/>
              <a:t>Sole Proprietorship </a:t>
            </a:r>
            <a:endParaRPr lang="en-US" sz="3200" smtClean="0">
              <a:latin typeface="Calibri" pitchFamily="34" charset="0"/>
            </a:endParaRPr>
          </a:p>
        </p:txBody>
      </p:sp>
      <p:sp>
        <p:nvSpPr>
          <p:cNvPr id="83970" name="Rectangle 3"/>
          <p:cNvSpPr>
            <a:spLocks noGrp="1"/>
          </p:cNvSpPr>
          <p:nvPr>
            <p:ph type="body" idx="4294967295"/>
          </p:nvPr>
        </p:nvSpPr>
        <p:spPr>
          <a:xfrm>
            <a:off x="457200" y="1600200"/>
            <a:ext cx="4114800" cy="4525963"/>
          </a:xfrm>
        </p:spPr>
        <p:txBody>
          <a:bodyPr/>
          <a:lstStyle/>
          <a:p>
            <a:pPr>
              <a:buClr>
                <a:srgbClr val="376092"/>
              </a:buClr>
            </a:pPr>
            <a:r>
              <a:rPr lang="en-US" altLang="en-US" b="1" smtClean="0"/>
              <a:t>Advantages</a:t>
            </a:r>
          </a:p>
          <a:p>
            <a:pPr lvl="1">
              <a:buClr>
                <a:srgbClr val="376092"/>
              </a:buClr>
            </a:pPr>
            <a:r>
              <a:rPr lang="en-US" altLang="en-US" smtClean="0"/>
              <a:t>Freedom</a:t>
            </a:r>
          </a:p>
          <a:p>
            <a:pPr lvl="1">
              <a:buClr>
                <a:srgbClr val="376092"/>
              </a:buClr>
            </a:pPr>
            <a:r>
              <a:rPr lang="en-US" altLang="en-US" smtClean="0"/>
              <a:t>Simple to form</a:t>
            </a:r>
          </a:p>
          <a:p>
            <a:pPr lvl="1">
              <a:buClr>
                <a:srgbClr val="376092"/>
              </a:buClr>
            </a:pPr>
            <a:r>
              <a:rPr lang="en-US" altLang="en-US" smtClean="0"/>
              <a:t>Low start-up costs</a:t>
            </a:r>
          </a:p>
          <a:p>
            <a:pPr lvl="1">
              <a:buClr>
                <a:srgbClr val="376092"/>
              </a:buClr>
            </a:pPr>
            <a:r>
              <a:rPr lang="en-US" altLang="en-US" smtClean="0"/>
              <a:t>Tax benefits</a:t>
            </a:r>
          </a:p>
          <a:p>
            <a:endParaRPr lang="en-US" smtClean="0"/>
          </a:p>
        </p:txBody>
      </p:sp>
      <p:sp>
        <p:nvSpPr>
          <p:cNvPr id="2" name="TextBox 1"/>
          <p:cNvSpPr txBox="1"/>
          <p:nvPr/>
        </p:nvSpPr>
        <p:spPr>
          <a:xfrm>
            <a:off x="4419600" y="1600200"/>
            <a:ext cx="4267200" cy="3084513"/>
          </a:xfrm>
          <a:prstGeom prst="rect">
            <a:avLst/>
          </a:prstGeom>
          <a:noFill/>
        </p:spPr>
        <p:txBody>
          <a:bodyPr>
            <a:spAutoFit/>
          </a:bodyPr>
          <a:lstStyle/>
          <a:p>
            <a:pPr marL="457200" indent="-457200">
              <a:buClr>
                <a:srgbClr val="376092"/>
              </a:buClr>
              <a:buFont typeface="Arial" panose="020B0604020202020204" pitchFamily="34" charset="0"/>
              <a:buChar char="•"/>
              <a:defRPr/>
            </a:pPr>
            <a:r>
              <a:rPr lang="en-US" altLang="en-US" sz="3200" b="1" dirty="0"/>
              <a:t>Disadvantage</a:t>
            </a:r>
          </a:p>
          <a:p>
            <a:pPr marL="742950" lvl="1" indent="-285750" eaLnBrk="0" hangingPunct="0">
              <a:spcBef>
                <a:spcPct val="20000"/>
              </a:spcBef>
              <a:buClr>
                <a:srgbClr val="376092"/>
              </a:buClr>
              <a:buFont typeface="Arial" charset="0"/>
              <a:buChar char="–"/>
              <a:defRPr/>
            </a:pPr>
            <a:r>
              <a:rPr lang="en-US" altLang="en-US" sz="2800" dirty="0">
                <a:latin typeface="+mn-lt"/>
                <a:cs typeface="+mn-cs"/>
              </a:rPr>
              <a:t>Unlimited liability</a:t>
            </a:r>
          </a:p>
          <a:p>
            <a:pPr marL="742950" lvl="1" indent="-285750" eaLnBrk="0" hangingPunct="0">
              <a:spcBef>
                <a:spcPct val="20000"/>
              </a:spcBef>
              <a:buClr>
                <a:srgbClr val="376092"/>
              </a:buClr>
              <a:buFont typeface="Arial" charset="0"/>
              <a:buChar char="–"/>
              <a:defRPr/>
            </a:pPr>
            <a:r>
              <a:rPr lang="en-US" altLang="en-US" sz="2800" dirty="0">
                <a:latin typeface="+mn-lt"/>
                <a:cs typeface="+mn-cs"/>
              </a:rPr>
              <a:t>Limited resources</a:t>
            </a:r>
          </a:p>
          <a:p>
            <a:pPr marL="742950" lvl="1" indent="-285750" eaLnBrk="0" hangingPunct="0">
              <a:spcBef>
                <a:spcPct val="20000"/>
              </a:spcBef>
              <a:buClr>
                <a:srgbClr val="376092"/>
              </a:buClr>
              <a:buFont typeface="Arial" charset="0"/>
              <a:buChar char="–"/>
              <a:defRPr/>
            </a:pPr>
            <a:r>
              <a:rPr lang="en-US" altLang="en-US" sz="2800" dirty="0">
                <a:latin typeface="+mn-lt"/>
                <a:cs typeface="+mn-cs"/>
              </a:rPr>
              <a:t>Limited fundraising capability</a:t>
            </a:r>
          </a:p>
          <a:p>
            <a:pPr marL="742950" lvl="1" indent="-285750" eaLnBrk="0" hangingPunct="0">
              <a:spcBef>
                <a:spcPct val="20000"/>
              </a:spcBef>
              <a:buClr>
                <a:srgbClr val="376092"/>
              </a:buClr>
              <a:buFont typeface="Arial" charset="0"/>
              <a:buChar char="–"/>
              <a:defRPr/>
            </a:pPr>
            <a:r>
              <a:rPr lang="en-US" altLang="en-US" sz="2800" dirty="0">
                <a:latin typeface="+mn-lt"/>
                <a:cs typeface="+mn-cs"/>
              </a:rPr>
              <a:t>Lack of continuity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1"/>
          <p:cNvSpPr>
            <a:spLocks noGrp="1"/>
          </p:cNvSpPr>
          <p:nvPr>
            <p:ph type="body" idx="1"/>
          </p:nvPr>
        </p:nvSpPr>
        <p:spPr>
          <a:xfrm>
            <a:off x="990600" y="1219200"/>
            <a:ext cx="7696200" cy="4724400"/>
          </a:xfrm>
        </p:spPr>
        <p:txBody>
          <a:bodyPr/>
          <a:lstStyle/>
          <a:p>
            <a:pPr marL="514350" indent="-514350">
              <a:buFont typeface="Calibri" pitchFamily="34" charset="0"/>
              <a:buAutoNum type="arabicPeriod"/>
            </a:pPr>
            <a:r>
              <a:rPr lang="en-US" b="1" smtClean="0"/>
              <a:t>Define</a:t>
            </a:r>
            <a:r>
              <a:rPr lang="en-US" smtClean="0"/>
              <a:t> small business, discuss its importance to the U.S. economy, and explain popular areas of small business.</a:t>
            </a:r>
          </a:p>
          <a:p>
            <a:pPr marL="514350" indent="-514350">
              <a:buFont typeface="Calibri" pitchFamily="34" charset="0"/>
              <a:buAutoNum type="arabicPeriod"/>
            </a:pPr>
            <a:r>
              <a:rPr lang="en-US" b="1" smtClean="0"/>
              <a:t>Explain</a:t>
            </a:r>
            <a:r>
              <a:rPr lang="en-US" smtClean="0"/>
              <a:t> entrepreneurship and describe some key characteristics of entrepreneurial personalities and activities.</a:t>
            </a:r>
          </a:p>
          <a:p>
            <a:pPr marL="514350" indent="-514350">
              <a:buFont typeface="Calibri" pitchFamily="34" charset="0"/>
              <a:buAutoNum type="arabicPeriod"/>
            </a:pPr>
            <a:r>
              <a:rPr lang="en-US" b="1" smtClean="0"/>
              <a:t>Describe</a:t>
            </a:r>
            <a:r>
              <a:rPr lang="en-US" smtClean="0"/>
              <a:t> distinctive competence, the business plan, and the start-up decisions made by small businesses and identify sources of financial aid available to such enterprises.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idx="4294967295"/>
          </p:nvPr>
        </p:nvSpPr>
        <p:spPr/>
        <p:txBody>
          <a:bodyPr/>
          <a:lstStyle/>
          <a:p>
            <a:r>
              <a:rPr lang="en-US" sz="3200" smtClean="0"/>
              <a:t>Partnerships </a:t>
            </a:r>
            <a:endParaRPr lang="en-US" sz="3200" smtClean="0">
              <a:latin typeface="Calibri" pitchFamily="34" charset="0"/>
            </a:endParaRPr>
          </a:p>
        </p:txBody>
      </p:sp>
      <p:sp>
        <p:nvSpPr>
          <p:cNvPr id="86018" name="Rectangle 3"/>
          <p:cNvSpPr>
            <a:spLocks noGrp="1"/>
          </p:cNvSpPr>
          <p:nvPr>
            <p:ph type="body" idx="4294967295"/>
          </p:nvPr>
        </p:nvSpPr>
        <p:spPr>
          <a:xfrm>
            <a:off x="457200" y="1295400"/>
            <a:ext cx="3962400" cy="4876800"/>
          </a:xfrm>
        </p:spPr>
        <p:txBody>
          <a:bodyPr/>
          <a:lstStyle/>
          <a:p>
            <a:r>
              <a:rPr lang="en-US" b="1" smtClean="0"/>
              <a:t>Advantages</a:t>
            </a:r>
            <a:endParaRPr lang="en-US" smtClean="0"/>
          </a:p>
          <a:p>
            <a:pPr lvl="1"/>
            <a:r>
              <a:rPr lang="en-US" smtClean="0"/>
              <a:t>More talent and money</a:t>
            </a:r>
          </a:p>
          <a:p>
            <a:pPr lvl="1"/>
            <a:r>
              <a:rPr lang="en-US" smtClean="0"/>
              <a:t>More fundraising capability</a:t>
            </a:r>
          </a:p>
          <a:p>
            <a:pPr lvl="1"/>
            <a:r>
              <a:rPr lang="en-US" smtClean="0"/>
              <a:t>Relatively easy to form</a:t>
            </a:r>
          </a:p>
          <a:p>
            <a:pPr lvl="1"/>
            <a:r>
              <a:rPr lang="en-US" smtClean="0"/>
              <a:t>Limited liability for limited partners</a:t>
            </a:r>
          </a:p>
          <a:p>
            <a:pPr lvl="1"/>
            <a:r>
              <a:rPr lang="en-US" smtClean="0"/>
              <a:t>Tax benefits</a:t>
            </a:r>
          </a:p>
          <a:p>
            <a:endParaRPr lang="en-US" smtClean="0"/>
          </a:p>
        </p:txBody>
      </p:sp>
      <p:sp>
        <p:nvSpPr>
          <p:cNvPr id="2" name="TextBox 1"/>
          <p:cNvSpPr txBox="1"/>
          <p:nvPr/>
        </p:nvSpPr>
        <p:spPr>
          <a:xfrm>
            <a:off x="4419600" y="1295400"/>
            <a:ext cx="4267200" cy="3514725"/>
          </a:xfrm>
          <a:prstGeom prst="rect">
            <a:avLst/>
          </a:prstGeom>
          <a:noFill/>
        </p:spPr>
        <p:txBody>
          <a:bodyPr>
            <a:spAutoFit/>
          </a:bodyPr>
          <a:lstStyle/>
          <a:p>
            <a:pPr marL="285750" indent="-285750">
              <a:buClr>
                <a:srgbClr val="376092"/>
              </a:buClr>
              <a:buFont typeface="Arial" panose="020B0604020202020204" pitchFamily="34" charset="0"/>
              <a:buChar char="•"/>
              <a:defRPr/>
            </a:pPr>
            <a:r>
              <a:rPr lang="en-US" altLang="en-US" sz="3200" b="1" dirty="0"/>
              <a:t>Disadvantages</a:t>
            </a:r>
            <a:endParaRPr lang="en-US" altLang="en-US" sz="3200" dirty="0"/>
          </a:p>
          <a:p>
            <a:pPr marL="742950" lvl="1" indent="-285750" eaLnBrk="0" hangingPunct="0">
              <a:spcBef>
                <a:spcPct val="20000"/>
              </a:spcBef>
              <a:buClr>
                <a:srgbClr val="376092"/>
              </a:buClr>
              <a:buFont typeface="Arial" charset="0"/>
              <a:buChar char="–"/>
              <a:defRPr/>
            </a:pPr>
            <a:r>
              <a:rPr lang="en-US" altLang="en-US" sz="2800" dirty="0">
                <a:latin typeface="+mn-lt"/>
                <a:cs typeface="+mn-cs"/>
              </a:rPr>
              <a:t>Unlimited liability for general partners</a:t>
            </a:r>
          </a:p>
          <a:p>
            <a:pPr marL="742950" lvl="1" indent="-285750" eaLnBrk="0" hangingPunct="0">
              <a:spcBef>
                <a:spcPct val="20000"/>
              </a:spcBef>
              <a:buClr>
                <a:srgbClr val="376092"/>
              </a:buClr>
              <a:buFont typeface="Arial" charset="0"/>
              <a:buChar char="–"/>
              <a:defRPr/>
            </a:pPr>
            <a:r>
              <a:rPr lang="en-US" altLang="en-US" sz="2800" dirty="0">
                <a:latin typeface="+mn-lt"/>
                <a:cs typeface="+mn-cs"/>
              </a:rPr>
              <a:t>Disagreements among partners</a:t>
            </a:r>
          </a:p>
          <a:p>
            <a:pPr marL="742950" lvl="1" indent="-285750" eaLnBrk="0" hangingPunct="0">
              <a:spcBef>
                <a:spcPct val="20000"/>
              </a:spcBef>
              <a:buClr>
                <a:srgbClr val="376092"/>
              </a:buClr>
              <a:buFont typeface="Arial" charset="0"/>
              <a:buChar char="–"/>
              <a:defRPr/>
            </a:pPr>
            <a:r>
              <a:rPr lang="en-US" altLang="en-US" sz="2800" dirty="0">
                <a:latin typeface="+mn-lt"/>
                <a:cs typeface="+mn-cs"/>
              </a:rPr>
              <a:t>Lack of continuity</a:t>
            </a:r>
          </a:p>
          <a:p>
            <a:pPr marL="742950" lvl="1" indent="-285750" eaLnBrk="0" hangingPunct="0">
              <a:spcBef>
                <a:spcPct val="20000"/>
              </a:spcBef>
              <a:buClr>
                <a:srgbClr val="376092"/>
              </a:buClr>
              <a:buFont typeface="Arial" charset="0"/>
              <a:buChar char="–"/>
              <a:defRPr/>
            </a:pPr>
            <a:endParaRPr lang="en-US" altLang="en-US" sz="2800" dirty="0">
              <a:latin typeface="+mn-lt"/>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idx="4294967295"/>
          </p:nvPr>
        </p:nvSpPr>
        <p:spPr>
          <a:xfrm>
            <a:off x="457200" y="0"/>
            <a:ext cx="8229600" cy="1143000"/>
          </a:xfrm>
        </p:spPr>
        <p:txBody>
          <a:bodyPr/>
          <a:lstStyle/>
          <a:p>
            <a:r>
              <a:rPr lang="en-US" sz="3200" smtClean="0"/>
              <a:t>Comparative Summary: </a:t>
            </a:r>
            <a:br>
              <a:rPr lang="en-US" sz="3200" smtClean="0"/>
            </a:br>
            <a:r>
              <a:rPr lang="en-US" sz="3200" smtClean="0"/>
              <a:t>Three Forms of Business</a:t>
            </a:r>
            <a:endParaRPr lang="en-US" sz="3200" smtClean="0">
              <a:latin typeface="Calibri" pitchFamily="34" charset="0"/>
            </a:endParaRPr>
          </a:p>
        </p:txBody>
      </p:sp>
      <p:pic>
        <p:nvPicPr>
          <p:cNvPr id="88066" name="Picture 2"/>
          <p:cNvPicPr>
            <a:picLocks noChangeAspect="1" noChangeArrowheads="1"/>
          </p:cNvPicPr>
          <p:nvPr/>
        </p:nvPicPr>
        <p:blipFill>
          <a:blip r:embed="rId3"/>
          <a:srcRect/>
          <a:stretch>
            <a:fillRect/>
          </a:stretch>
        </p:blipFill>
        <p:spPr bwMode="auto">
          <a:xfrm>
            <a:off x="434975" y="1757363"/>
            <a:ext cx="7947025" cy="3729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idx="4294967295"/>
          </p:nvPr>
        </p:nvSpPr>
        <p:spPr/>
        <p:txBody>
          <a:bodyPr/>
          <a:lstStyle/>
          <a:p>
            <a:r>
              <a:rPr lang="en-US" sz="3200" smtClean="0">
                <a:latin typeface="Calibri" pitchFamily="34" charset="0"/>
              </a:rPr>
              <a:t>Alternatives to General Partnerships</a:t>
            </a:r>
          </a:p>
        </p:txBody>
      </p:sp>
      <p:sp>
        <p:nvSpPr>
          <p:cNvPr id="90114" name="Rectangle 3"/>
          <p:cNvSpPr>
            <a:spLocks noGrp="1"/>
          </p:cNvSpPr>
          <p:nvPr>
            <p:ph type="body" idx="4294967295"/>
          </p:nvPr>
        </p:nvSpPr>
        <p:spPr/>
        <p:txBody>
          <a:bodyPr/>
          <a:lstStyle/>
          <a:p>
            <a:pPr>
              <a:buClr>
                <a:srgbClr val="254061"/>
              </a:buClr>
            </a:pPr>
            <a:r>
              <a:rPr lang="en-US" altLang="en-US" b="1" smtClean="0"/>
              <a:t>Limited Partnership</a:t>
            </a:r>
          </a:p>
          <a:p>
            <a:pPr lvl="1">
              <a:buClr>
                <a:srgbClr val="254061"/>
              </a:buClr>
            </a:pPr>
            <a:r>
              <a:rPr lang="en-US" altLang="en-US" smtClean="0"/>
              <a:t>Allows for limited partners who invest money but are liable for debts only to the extent of their investments</a:t>
            </a:r>
          </a:p>
          <a:p>
            <a:pPr lvl="1">
              <a:buClr>
                <a:srgbClr val="254061"/>
              </a:buClr>
            </a:pPr>
            <a:r>
              <a:rPr lang="en-US" altLang="en-US" smtClean="0"/>
              <a:t>General (or active) partners run the business</a:t>
            </a:r>
          </a:p>
          <a:p>
            <a:pPr>
              <a:buClr>
                <a:srgbClr val="254061"/>
              </a:buClr>
            </a:pPr>
            <a:r>
              <a:rPr lang="en-US" altLang="en-US" b="1" smtClean="0"/>
              <a:t>Master Limited Partnership</a:t>
            </a:r>
          </a:p>
          <a:p>
            <a:pPr lvl="1">
              <a:buClr>
                <a:srgbClr val="254061"/>
              </a:buClr>
            </a:pPr>
            <a:r>
              <a:rPr lang="en-US" altLang="en-US" smtClean="0"/>
              <a:t>Master partner has majority ownership and runs the business; minority partners have no management voice</a:t>
            </a:r>
          </a:p>
          <a:p>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idx="4294967295"/>
          </p:nvPr>
        </p:nvSpPr>
        <p:spPr/>
        <p:txBody>
          <a:bodyPr/>
          <a:lstStyle/>
          <a:p>
            <a:r>
              <a:rPr lang="en-US" sz="3200" smtClean="0"/>
              <a:t>Cooperatives</a:t>
            </a:r>
            <a:endParaRPr lang="en-US" sz="3200" smtClean="0">
              <a:latin typeface="Calibri" pitchFamily="34" charset="0"/>
            </a:endParaRPr>
          </a:p>
        </p:txBody>
      </p:sp>
      <p:sp>
        <p:nvSpPr>
          <p:cNvPr id="92162" name="Rectangle 3"/>
          <p:cNvSpPr>
            <a:spLocks noGrp="1"/>
          </p:cNvSpPr>
          <p:nvPr>
            <p:ph type="body" idx="4294967295"/>
          </p:nvPr>
        </p:nvSpPr>
        <p:spPr/>
        <p:txBody>
          <a:bodyPr/>
          <a:lstStyle/>
          <a:p>
            <a:r>
              <a:rPr lang="en-US" smtClean="0"/>
              <a:t>Combine the freedom of sole proprietorships with the financial power of corporations</a:t>
            </a:r>
          </a:p>
          <a:p>
            <a:r>
              <a:rPr lang="en-US" smtClean="0"/>
              <a:t>Groups of sole proprietorships or partnerships agree to work together for their common benefit</a:t>
            </a:r>
          </a:p>
          <a:p>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idx="4294967295"/>
          </p:nvPr>
        </p:nvSpPr>
        <p:spPr>
          <a:xfrm>
            <a:off x="457200" y="-76200"/>
            <a:ext cx="8229600" cy="1143000"/>
          </a:xfrm>
        </p:spPr>
        <p:txBody>
          <a:bodyPr/>
          <a:lstStyle/>
          <a:p>
            <a:r>
              <a:rPr lang="en-US" sz="3200" smtClean="0"/>
              <a:t>Proportions of U.S. Firms in Terms of</a:t>
            </a:r>
            <a:br>
              <a:rPr lang="en-US" sz="3200" smtClean="0"/>
            </a:br>
            <a:r>
              <a:rPr lang="en-US" sz="3200" smtClean="0"/>
              <a:t>Organization Type and Sales Revenue</a:t>
            </a:r>
            <a:endParaRPr lang="en-US" sz="3200" smtClean="0">
              <a:latin typeface="Calibri" pitchFamily="34" charset="0"/>
            </a:endParaRPr>
          </a:p>
        </p:txBody>
      </p:sp>
      <p:pic>
        <p:nvPicPr>
          <p:cNvPr id="94210" name="Picture 2"/>
          <p:cNvPicPr>
            <a:picLocks noChangeAspect="1" noChangeArrowheads="1"/>
          </p:cNvPicPr>
          <p:nvPr/>
        </p:nvPicPr>
        <p:blipFill>
          <a:blip r:embed="rId3"/>
          <a:srcRect/>
          <a:stretch>
            <a:fillRect/>
          </a:stretch>
        </p:blipFill>
        <p:spPr bwMode="auto">
          <a:xfrm>
            <a:off x="504825" y="1338263"/>
            <a:ext cx="8134350" cy="418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idx="4294967295"/>
          </p:nvPr>
        </p:nvSpPr>
        <p:spPr>
          <a:xfrm>
            <a:off x="457200" y="-76200"/>
            <a:ext cx="8229600" cy="1143000"/>
          </a:xfrm>
        </p:spPr>
        <p:txBody>
          <a:bodyPr/>
          <a:lstStyle/>
          <a:p>
            <a:r>
              <a:rPr lang="en-US" sz="3200" smtClean="0"/>
              <a:t>The Corporate Entity</a:t>
            </a:r>
            <a:endParaRPr lang="en-US" sz="3200" smtClean="0">
              <a:latin typeface="Calibri" pitchFamily="34" charset="0"/>
            </a:endParaRPr>
          </a:p>
        </p:txBody>
      </p:sp>
      <p:sp>
        <p:nvSpPr>
          <p:cNvPr id="2" name="TextBox 1"/>
          <p:cNvSpPr txBox="1"/>
          <p:nvPr/>
        </p:nvSpPr>
        <p:spPr>
          <a:xfrm>
            <a:off x="838200" y="1447800"/>
            <a:ext cx="8077200" cy="2887663"/>
          </a:xfrm>
          <a:prstGeom prst="rect">
            <a:avLst/>
          </a:prstGeom>
          <a:noFill/>
        </p:spPr>
        <p:txBody>
          <a:bodyPr>
            <a:spAutoFit/>
          </a:bodyPr>
          <a:lstStyle/>
          <a:p>
            <a:pPr marL="457200" indent="-457200">
              <a:buFont typeface="Arial" panose="020B0604020202020204" pitchFamily="34" charset="0"/>
              <a:buChar char="•"/>
              <a:defRPr/>
            </a:pPr>
            <a:r>
              <a:rPr lang="en-US" sz="3200" b="1" dirty="0"/>
              <a:t>Corporation </a:t>
            </a:r>
          </a:p>
          <a:p>
            <a:pPr marL="742950" lvl="1" indent="-285750" eaLnBrk="0" hangingPunct="0">
              <a:spcBef>
                <a:spcPct val="20000"/>
              </a:spcBef>
              <a:buClr>
                <a:srgbClr val="254061"/>
              </a:buClr>
              <a:buFont typeface="Arial" charset="0"/>
              <a:buChar char="–"/>
              <a:defRPr/>
            </a:pPr>
            <a:r>
              <a:rPr lang="en-US" sz="2800" dirty="0">
                <a:latin typeface="+mn-lt"/>
                <a:cs typeface="+mn-cs"/>
              </a:rPr>
              <a:t>business that is legally considered an entity separate from its owners and is liable for its own debts; owners’ liability extends to the limits of their investments</a:t>
            </a:r>
          </a:p>
          <a:p>
            <a:pPr>
              <a:defRPr/>
            </a:pPr>
            <a:endParaRPr lang="en-US" sz="3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idx="4294967295"/>
          </p:nvPr>
        </p:nvSpPr>
        <p:spPr/>
        <p:txBody>
          <a:bodyPr/>
          <a:lstStyle/>
          <a:p>
            <a:r>
              <a:rPr lang="en-US" altLang="en-US" sz="3200" smtClean="0">
                <a:solidFill>
                  <a:srgbClr val="254061"/>
                </a:solidFill>
              </a:rPr>
              <a:t>Corporations</a:t>
            </a:r>
            <a:endParaRPr lang="en-US" sz="3200" smtClean="0">
              <a:latin typeface="Calibri" pitchFamily="34" charset="0"/>
            </a:endParaRPr>
          </a:p>
        </p:txBody>
      </p:sp>
      <p:sp>
        <p:nvSpPr>
          <p:cNvPr id="98306" name="Rectangle 3"/>
          <p:cNvSpPr>
            <a:spLocks noGrp="1"/>
          </p:cNvSpPr>
          <p:nvPr>
            <p:ph type="body" idx="4294967295"/>
          </p:nvPr>
        </p:nvSpPr>
        <p:spPr>
          <a:xfrm>
            <a:off x="457200" y="1295400"/>
            <a:ext cx="3962400" cy="4876800"/>
          </a:xfrm>
        </p:spPr>
        <p:txBody>
          <a:bodyPr/>
          <a:lstStyle/>
          <a:p>
            <a:r>
              <a:rPr lang="en-US" b="1" smtClean="0"/>
              <a:t>Advantages</a:t>
            </a:r>
          </a:p>
          <a:p>
            <a:pPr lvl="1"/>
            <a:r>
              <a:rPr lang="en-US" smtClean="0"/>
              <a:t>Limited liability</a:t>
            </a:r>
          </a:p>
          <a:p>
            <a:pPr lvl="1"/>
            <a:r>
              <a:rPr lang="en-US" smtClean="0"/>
              <a:t>Continuity</a:t>
            </a:r>
          </a:p>
          <a:p>
            <a:pPr lvl="1"/>
            <a:r>
              <a:rPr lang="en-US" smtClean="0"/>
              <a:t>Stronger fundraising capability</a:t>
            </a:r>
          </a:p>
          <a:p>
            <a:endParaRPr lang="en-US" smtClean="0"/>
          </a:p>
        </p:txBody>
      </p:sp>
      <p:sp>
        <p:nvSpPr>
          <p:cNvPr id="2" name="TextBox 1"/>
          <p:cNvSpPr txBox="1"/>
          <p:nvPr/>
        </p:nvSpPr>
        <p:spPr>
          <a:xfrm>
            <a:off x="4419600" y="1295400"/>
            <a:ext cx="4267200" cy="4672013"/>
          </a:xfrm>
          <a:prstGeom prst="rect">
            <a:avLst/>
          </a:prstGeom>
          <a:noFill/>
        </p:spPr>
        <p:txBody>
          <a:bodyPr>
            <a:spAutoFit/>
          </a:bodyPr>
          <a:lstStyle/>
          <a:p>
            <a:pPr marL="457200" indent="-457200">
              <a:buClr>
                <a:srgbClr val="376092"/>
              </a:buClr>
              <a:buFont typeface="Arial" panose="020B0604020202020204" pitchFamily="34" charset="0"/>
              <a:buChar char="•"/>
              <a:defRPr/>
            </a:pPr>
            <a:r>
              <a:rPr lang="en-US" altLang="en-US" sz="3200" b="1" dirty="0"/>
              <a:t>Disadvantages</a:t>
            </a:r>
          </a:p>
          <a:p>
            <a:pPr marL="742950" lvl="1" indent="-285750" eaLnBrk="0" hangingPunct="0">
              <a:spcBef>
                <a:spcPct val="20000"/>
              </a:spcBef>
              <a:buClr>
                <a:srgbClr val="376092"/>
              </a:buClr>
              <a:buFont typeface="Arial" charset="0"/>
              <a:buChar char="–"/>
              <a:defRPr/>
            </a:pPr>
            <a:r>
              <a:rPr lang="en-US" altLang="en-US" sz="2800" dirty="0">
                <a:latin typeface="+mn-lt"/>
                <a:cs typeface="+mn-cs"/>
              </a:rPr>
              <a:t>Can be taken over against the will of its management</a:t>
            </a:r>
          </a:p>
          <a:p>
            <a:pPr marL="742950" lvl="1" indent="-285750" eaLnBrk="0" hangingPunct="0">
              <a:spcBef>
                <a:spcPct val="20000"/>
              </a:spcBef>
              <a:buClr>
                <a:srgbClr val="376092"/>
              </a:buClr>
              <a:buFont typeface="Arial" charset="0"/>
              <a:buChar char="–"/>
              <a:defRPr/>
            </a:pPr>
            <a:r>
              <a:rPr lang="en-US" altLang="en-US" sz="2800" dirty="0">
                <a:latin typeface="+mn-lt"/>
                <a:cs typeface="+mn-cs"/>
              </a:rPr>
              <a:t>Double taxation of profits</a:t>
            </a:r>
          </a:p>
          <a:p>
            <a:pPr marL="742950" lvl="1" indent="-285750" eaLnBrk="0" hangingPunct="0">
              <a:spcBef>
                <a:spcPct val="20000"/>
              </a:spcBef>
              <a:buClr>
                <a:srgbClr val="376092"/>
              </a:buClr>
              <a:buFont typeface="Arial" charset="0"/>
              <a:buChar char="–"/>
              <a:defRPr/>
            </a:pPr>
            <a:r>
              <a:rPr lang="en-US" altLang="en-US" sz="2800" dirty="0">
                <a:latin typeface="+mn-lt"/>
                <a:cs typeface="+mn-cs"/>
              </a:rPr>
              <a:t>Complicated and expensive to form</a:t>
            </a:r>
          </a:p>
          <a:p>
            <a:pPr marL="742950" lvl="1" indent="-285750" eaLnBrk="0" hangingPunct="0">
              <a:spcBef>
                <a:spcPct val="20000"/>
              </a:spcBef>
              <a:buClr>
                <a:srgbClr val="376092"/>
              </a:buClr>
              <a:buFont typeface="Arial" charset="0"/>
              <a:buChar char="–"/>
              <a:defRPr/>
            </a:pPr>
            <a:endParaRPr lang="en-US" altLang="en-US" sz="4400" dirty="0">
              <a:latin typeface="+mn-lt"/>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idx="4294967295"/>
          </p:nvPr>
        </p:nvSpPr>
        <p:spPr>
          <a:xfrm>
            <a:off x="457200" y="-76200"/>
            <a:ext cx="8229600" cy="1143000"/>
          </a:xfrm>
        </p:spPr>
        <p:txBody>
          <a:bodyPr/>
          <a:lstStyle/>
          <a:p>
            <a:r>
              <a:rPr lang="en-US" sz="3200" smtClean="0"/>
              <a:t>Types of Corporations</a:t>
            </a:r>
            <a:endParaRPr lang="en-US" sz="3200" smtClean="0">
              <a:latin typeface="Calibri" pitchFamily="34" charset="0"/>
            </a:endParaRPr>
          </a:p>
        </p:txBody>
      </p:sp>
      <p:pic>
        <p:nvPicPr>
          <p:cNvPr id="100354" name="Picture 2"/>
          <p:cNvPicPr>
            <a:picLocks noChangeAspect="1" noChangeArrowheads="1"/>
          </p:cNvPicPr>
          <p:nvPr/>
        </p:nvPicPr>
        <p:blipFill>
          <a:blip r:embed="rId3"/>
          <a:srcRect/>
          <a:stretch>
            <a:fillRect/>
          </a:stretch>
        </p:blipFill>
        <p:spPr bwMode="auto">
          <a:xfrm>
            <a:off x="2286000" y="1295400"/>
            <a:ext cx="4656138"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idx="4294967295"/>
          </p:nvPr>
        </p:nvSpPr>
        <p:spPr>
          <a:xfrm>
            <a:off x="457200" y="-76200"/>
            <a:ext cx="8229600" cy="1143000"/>
          </a:xfrm>
        </p:spPr>
        <p:txBody>
          <a:bodyPr/>
          <a:lstStyle/>
          <a:p>
            <a:r>
              <a:rPr lang="en-US" sz="3200" i="1" dirty="0" smtClean="0"/>
              <a:t>Types of </a:t>
            </a:r>
            <a:r>
              <a:rPr lang="en-US" sz="3200" i="1" dirty="0" smtClean="0"/>
              <a:t>Corporations (cont.)</a:t>
            </a:r>
            <a:endParaRPr lang="en-US" sz="3200" i="1" dirty="0" smtClean="0">
              <a:latin typeface="Calibri" pitchFamily="34" charset="0"/>
            </a:endParaRPr>
          </a:p>
        </p:txBody>
      </p:sp>
      <p:sp>
        <p:nvSpPr>
          <p:cNvPr id="102402" name="TextBox 1"/>
          <p:cNvSpPr txBox="1">
            <a:spLocks noChangeArrowheads="1"/>
          </p:cNvSpPr>
          <p:nvPr/>
        </p:nvSpPr>
        <p:spPr bwMode="auto">
          <a:xfrm>
            <a:off x="533400" y="1447800"/>
            <a:ext cx="8153400" cy="369888"/>
          </a:xfrm>
          <a:prstGeom prst="rect">
            <a:avLst/>
          </a:prstGeom>
          <a:noFill/>
          <a:ln w="9525">
            <a:noFill/>
            <a:miter lim="800000"/>
            <a:headEnd/>
            <a:tailEnd/>
          </a:ln>
        </p:spPr>
        <p:txBody>
          <a:bodyPr>
            <a:spAutoFit/>
          </a:bodyPr>
          <a:lstStyle/>
          <a:p>
            <a:endParaRPr lang="en-US"/>
          </a:p>
        </p:txBody>
      </p:sp>
      <p:sp>
        <p:nvSpPr>
          <p:cNvPr id="3" name="TextBox 2"/>
          <p:cNvSpPr txBox="1"/>
          <p:nvPr/>
        </p:nvSpPr>
        <p:spPr>
          <a:xfrm>
            <a:off x="533400" y="1447800"/>
            <a:ext cx="8001000" cy="5133975"/>
          </a:xfrm>
          <a:prstGeom prst="rect">
            <a:avLst/>
          </a:prstGeom>
          <a:noFill/>
        </p:spPr>
        <p:txBody>
          <a:bodyPr>
            <a:spAutoFit/>
          </a:bodyPr>
          <a:lstStyle/>
          <a:p>
            <a:pPr marL="285750" indent="-285750">
              <a:buFont typeface="Arial" panose="020B0604020202020204" pitchFamily="34" charset="0"/>
              <a:buChar char="•"/>
              <a:defRPr/>
            </a:pPr>
            <a:r>
              <a:rPr lang="en-US" sz="2800" b="1" dirty="0"/>
              <a:t>Closely Held (or Private) Corporation</a:t>
            </a:r>
          </a:p>
          <a:p>
            <a:pPr marL="742950" lvl="1" indent="-285750" eaLnBrk="0" hangingPunct="0">
              <a:spcBef>
                <a:spcPct val="20000"/>
              </a:spcBef>
              <a:buClr>
                <a:srgbClr val="254061"/>
              </a:buClr>
              <a:buFont typeface="Arial" charset="0"/>
              <a:buChar char="–"/>
              <a:defRPr/>
            </a:pPr>
            <a:r>
              <a:rPr lang="en-US" sz="2400" dirty="0">
                <a:latin typeface="+mn-lt"/>
                <a:cs typeface="+mn-cs"/>
              </a:rPr>
              <a:t>a corporation whose stock is held by only a few people and is not available for sale to the general public</a:t>
            </a:r>
          </a:p>
          <a:p>
            <a:pPr marL="285750" indent="-285750">
              <a:buFont typeface="Arial" panose="020B0604020202020204" pitchFamily="34" charset="0"/>
              <a:buChar char="•"/>
              <a:defRPr/>
            </a:pPr>
            <a:r>
              <a:rPr lang="en-US" sz="2800" b="1" dirty="0"/>
              <a:t>Publicly Held (or Public) Corporation</a:t>
            </a:r>
          </a:p>
          <a:p>
            <a:pPr marL="742950" lvl="1" indent="-285750" eaLnBrk="0" hangingPunct="0">
              <a:spcBef>
                <a:spcPct val="20000"/>
              </a:spcBef>
              <a:buClr>
                <a:srgbClr val="254061"/>
              </a:buClr>
              <a:buFont typeface="Arial" charset="0"/>
              <a:buChar char="–"/>
              <a:defRPr/>
            </a:pPr>
            <a:r>
              <a:rPr lang="en-US" sz="2400" i="1" dirty="0"/>
              <a:t>A </a:t>
            </a:r>
            <a:r>
              <a:rPr lang="en-US" sz="2400" dirty="0">
                <a:latin typeface="+mn-lt"/>
                <a:cs typeface="+mn-cs"/>
              </a:rPr>
              <a:t>corporation whose stock is widely held and available for sale to the general public</a:t>
            </a:r>
          </a:p>
          <a:p>
            <a:pPr marL="457200" indent="-457200">
              <a:buFont typeface="Arial" panose="020B0604020202020204" pitchFamily="34" charset="0"/>
              <a:buChar char="•"/>
              <a:defRPr/>
            </a:pPr>
            <a:r>
              <a:rPr lang="en-US" sz="2800" b="1" dirty="0"/>
              <a:t>S Corporation </a:t>
            </a:r>
          </a:p>
          <a:p>
            <a:pPr marL="742950" lvl="1" indent="-285750" eaLnBrk="0" hangingPunct="0">
              <a:spcBef>
                <a:spcPct val="20000"/>
              </a:spcBef>
              <a:buClr>
                <a:srgbClr val="254061"/>
              </a:buClr>
              <a:buFont typeface="Arial" charset="0"/>
              <a:buChar char="–"/>
              <a:defRPr/>
            </a:pPr>
            <a:r>
              <a:rPr lang="en-US" sz="2400" dirty="0">
                <a:latin typeface="+mn-lt"/>
                <a:cs typeface="+mn-cs"/>
              </a:rPr>
              <a:t>a hybrid of a closely held corporation and a partnership, organized and operated like a corporation but treated as a partnership for tax purposes</a:t>
            </a:r>
          </a:p>
          <a:p>
            <a:pPr>
              <a:defRPr/>
            </a:pPr>
            <a:endParaRPr lang="en-US" sz="1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Box 1"/>
          <p:cNvSpPr txBox="1">
            <a:spLocks noChangeArrowheads="1"/>
          </p:cNvSpPr>
          <p:nvPr/>
        </p:nvSpPr>
        <p:spPr bwMode="auto">
          <a:xfrm>
            <a:off x="533400" y="1447800"/>
            <a:ext cx="8153400" cy="369888"/>
          </a:xfrm>
          <a:prstGeom prst="rect">
            <a:avLst/>
          </a:prstGeom>
          <a:noFill/>
          <a:ln w="9525">
            <a:noFill/>
            <a:miter lim="800000"/>
            <a:headEnd/>
            <a:tailEnd/>
          </a:ln>
        </p:spPr>
        <p:txBody>
          <a:bodyPr>
            <a:spAutoFit/>
          </a:bodyPr>
          <a:lstStyle/>
          <a:p>
            <a:endParaRPr lang="en-US"/>
          </a:p>
        </p:txBody>
      </p:sp>
      <p:sp>
        <p:nvSpPr>
          <p:cNvPr id="3" name="TextBox 2"/>
          <p:cNvSpPr txBox="1"/>
          <p:nvPr/>
        </p:nvSpPr>
        <p:spPr>
          <a:xfrm>
            <a:off x="533400" y="1447800"/>
            <a:ext cx="8001000" cy="5213350"/>
          </a:xfrm>
          <a:prstGeom prst="rect">
            <a:avLst/>
          </a:prstGeom>
          <a:noFill/>
        </p:spPr>
        <p:txBody>
          <a:bodyPr>
            <a:spAutoFit/>
          </a:bodyPr>
          <a:lstStyle/>
          <a:p>
            <a:pPr marL="457200" indent="-457200">
              <a:buFont typeface="Arial" panose="020B0604020202020204" pitchFamily="34" charset="0"/>
              <a:buChar char="•"/>
              <a:defRPr/>
            </a:pPr>
            <a:r>
              <a:rPr lang="en-US" sz="3200" b="1" dirty="0"/>
              <a:t>Limited Liability Corporation (LLC)</a:t>
            </a:r>
          </a:p>
          <a:p>
            <a:pPr marL="742950" lvl="1" indent="-285750" eaLnBrk="0" hangingPunct="0">
              <a:spcBef>
                <a:spcPct val="20000"/>
              </a:spcBef>
              <a:buClr>
                <a:srgbClr val="254061"/>
              </a:buClr>
              <a:buFont typeface="Arial" charset="0"/>
              <a:buChar char="–"/>
              <a:defRPr/>
            </a:pPr>
            <a:r>
              <a:rPr lang="en-US" sz="2800" dirty="0">
                <a:latin typeface="+mn-lt"/>
                <a:cs typeface="+mn-cs"/>
              </a:rPr>
              <a:t>hybrid of a publicly held corporation and a partnership in which owners are taxed as partners but enjoy the benefits of limited liability</a:t>
            </a:r>
          </a:p>
          <a:p>
            <a:pPr marL="457200" indent="-457200">
              <a:buFont typeface="Arial" panose="020B0604020202020204" pitchFamily="34" charset="0"/>
              <a:buChar char="•"/>
              <a:defRPr/>
            </a:pPr>
            <a:r>
              <a:rPr lang="en-US" sz="3200" b="1" dirty="0"/>
              <a:t>Professional Corporation </a:t>
            </a:r>
          </a:p>
          <a:p>
            <a:pPr marL="742950" lvl="1" indent="-285750" eaLnBrk="0" hangingPunct="0">
              <a:spcBef>
                <a:spcPct val="20000"/>
              </a:spcBef>
              <a:buClr>
                <a:srgbClr val="254061"/>
              </a:buClr>
              <a:buFont typeface="Arial" charset="0"/>
              <a:buChar char="–"/>
              <a:defRPr/>
            </a:pPr>
            <a:r>
              <a:rPr lang="en-US" sz="2800" dirty="0">
                <a:latin typeface="+mn-lt"/>
                <a:cs typeface="+mn-cs"/>
              </a:rPr>
              <a:t>form of ownership allowing professionals to take advantage of corporate benefits while granting them limited business liability and unlimited professional liability</a:t>
            </a:r>
          </a:p>
          <a:p>
            <a:pPr marL="285750" indent="-285750" eaLnBrk="0" hangingPunct="0">
              <a:spcBef>
                <a:spcPct val="20000"/>
              </a:spcBef>
              <a:buClr>
                <a:srgbClr val="254061"/>
              </a:buClr>
              <a:buFont typeface="Arial" charset="0"/>
              <a:buChar char="–"/>
              <a:defRPr/>
            </a:pPr>
            <a:endParaRPr lang="en-US" sz="2800" dirty="0">
              <a:latin typeface="+mn-lt"/>
              <a:cs typeface="+mn-cs"/>
            </a:endParaRPr>
          </a:p>
        </p:txBody>
      </p:sp>
      <p:sp>
        <p:nvSpPr>
          <p:cNvPr id="5" name="Rectangle 2"/>
          <p:cNvSpPr txBox="1">
            <a:spLocks noChangeArrowheads="1"/>
          </p:cNvSpPr>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59626F"/>
                </a:solidFill>
                <a:latin typeface="Arial" charset="0"/>
                <a:ea typeface="+mj-ea"/>
                <a:cs typeface="+mj-cs"/>
              </a:defRPr>
            </a:lvl1pPr>
            <a:lvl2pPr algn="ctr" rtl="0" eaLnBrk="0" fontAlgn="base" hangingPunct="0">
              <a:spcBef>
                <a:spcPct val="0"/>
              </a:spcBef>
              <a:spcAft>
                <a:spcPct val="0"/>
              </a:spcAft>
              <a:defRPr sz="4400">
                <a:solidFill>
                  <a:srgbClr val="59626F"/>
                </a:solidFill>
                <a:latin typeface="Arial" charset="0"/>
              </a:defRPr>
            </a:lvl2pPr>
            <a:lvl3pPr algn="ctr" rtl="0" eaLnBrk="0" fontAlgn="base" hangingPunct="0">
              <a:spcBef>
                <a:spcPct val="0"/>
              </a:spcBef>
              <a:spcAft>
                <a:spcPct val="0"/>
              </a:spcAft>
              <a:defRPr sz="4400">
                <a:solidFill>
                  <a:srgbClr val="59626F"/>
                </a:solidFill>
                <a:latin typeface="Arial" charset="0"/>
              </a:defRPr>
            </a:lvl3pPr>
            <a:lvl4pPr algn="ctr" rtl="0" eaLnBrk="0" fontAlgn="base" hangingPunct="0">
              <a:spcBef>
                <a:spcPct val="0"/>
              </a:spcBef>
              <a:spcAft>
                <a:spcPct val="0"/>
              </a:spcAft>
              <a:defRPr sz="4400">
                <a:solidFill>
                  <a:srgbClr val="59626F"/>
                </a:solidFill>
                <a:latin typeface="Arial" charset="0"/>
              </a:defRPr>
            </a:lvl4pPr>
            <a:lvl5pPr algn="ctr" rtl="0" eaLnBrk="0" fontAlgn="base" hangingPunct="0">
              <a:spcBef>
                <a:spcPct val="0"/>
              </a:spcBef>
              <a:spcAft>
                <a:spcPct val="0"/>
              </a:spcAft>
              <a:defRPr sz="4400">
                <a:solidFill>
                  <a:srgbClr val="59626F"/>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i="1" smtClean="0"/>
              <a:t>Types of Corporations (cont.)</a:t>
            </a:r>
            <a:endParaRPr lang="en-US" sz="3200" i="1" dirty="0" smtClean="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1"/>
          <p:cNvSpPr>
            <a:spLocks noGrp="1"/>
          </p:cNvSpPr>
          <p:nvPr>
            <p:ph type="body" idx="1"/>
          </p:nvPr>
        </p:nvSpPr>
        <p:spPr>
          <a:xfrm>
            <a:off x="990600" y="1219200"/>
            <a:ext cx="7696200" cy="4724400"/>
          </a:xfrm>
        </p:spPr>
        <p:txBody>
          <a:bodyPr/>
          <a:lstStyle/>
          <a:p>
            <a:pPr marL="514350" indent="-514350">
              <a:buFont typeface="Calibri" pitchFamily="34" charset="0"/>
              <a:buAutoNum type="arabicPeriod" startAt="4"/>
            </a:pPr>
            <a:r>
              <a:rPr lang="en-US" b="1" smtClean="0"/>
              <a:t>Discuss</a:t>
            </a:r>
            <a:r>
              <a:rPr lang="en-US" smtClean="0"/>
              <a:t> the trends in small business start-ups and identify the main reasons for success and failure among small businesses.</a:t>
            </a:r>
          </a:p>
          <a:p>
            <a:pPr marL="514350" indent="-514350">
              <a:buFont typeface="Calibri" pitchFamily="34" charset="0"/>
              <a:buAutoNum type="arabicPeriod" startAt="4"/>
            </a:pPr>
            <a:r>
              <a:rPr lang="en-US" b="1" smtClean="0"/>
              <a:t>Explain</a:t>
            </a:r>
            <a:r>
              <a:rPr lang="en-US" smtClean="0"/>
              <a:t> sole proprietorships, partnerships, and cooperatives and discuss the advantages and disadvantages of each.</a:t>
            </a:r>
          </a:p>
          <a:p>
            <a:pPr marL="514350" indent="-514350">
              <a:buFont typeface="Calibri" pitchFamily="34" charset="0"/>
              <a:buAutoNum type="arabicPeriod" startAt="4"/>
            </a:pPr>
            <a:r>
              <a:rPr lang="en-US" b="1" smtClean="0"/>
              <a:t>Describe</a:t>
            </a:r>
            <a:r>
              <a:rPr lang="en-US" smtClean="0"/>
              <a:t> corporations, discuss their advantages and disadvantages, and identify different kinds of corporations; explain the basic issues involved in managing a corporation and discuss special issues related to corporate ownership.</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Box 1"/>
          <p:cNvSpPr txBox="1">
            <a:spLocks noChangeArrowheads="1"/>
          </p:cNvSpPr>
          <p:nvPr/>
        </p:nvSpPr>
        <p:spPr bwMode="auto">
          <a:xfrm>
            <a:off x="533400" y="1447800"/>
            <a:ext cx="8153400" cy="369888"/>
          </a:xfrm>
          <a:prstGeom prst="rect">
            <a:avLst/>
          </a:prstGeom>
          <a:noFill/>
          <a:ln w="9525">
            <a:noFill/>
            <a:miter lim="800000"/>
            <a:headEnd/>
            <a:tailEnd/>
          </a:ln>
        </p:spPr>
        <p:txBody>
          <a:bodyPr>
            <a:spAutoFit/>
          </a:bodyPr>
          <a:lstStyle/>
          <a:p>
            <a:endParaRPr lang="en-US"/>
          </a:p>
        </p:txBody>
      </p:sp>
      <p:sp>
        <p:nvSpPr>
          <p:cNvPr id="3" name="TextBox 2"/>
          <p:cNvSpPr txBox="1"/>
          <p:nvPr/>
        </p:nvSpPr>
        <p:spPr>
          <a:xfrm>
            <a:off x="533400" y="1447800"/>
            <a:ext cx="8001000" cy="2025650"/>
          </a:xfrm>
          <a:prstGeom prst="rect">
            <a:avLst/>
          </a:prstGeom>
          <a:noFill/>
        </p:spPr>
        <p:txBody>
          <a:bodyPr>
            <a:spAutoFit/>
          </a:bodyPr>
          <a:lstStyle/>
          <a:p>
            <a:pPr marL="457200" indent="-457200">
              <a:buFont typeface="Arial" panose="020B0604020202020204" pitchFamily="34" charset="0"/>
              <a:buChar char="•"/>
              <a:defRPr/>
            </a:pPr>
            <a:r>
              <a:rPr lang="en-US" sz="3200" b="1" dirty="0"/>
              <a:t>Multinational (or Transnational)  Corporation </a:t>
            </a:r>
          </a:p>
          <a:p>
            <a:pPr marL="742950" lvl="1" indent="-285750" eaLnBrk="0" hangingPunct="0">
              <a:spcBef>
                <a:spcPct val="20000"/>
              </a:spcBef>
              <a:buClr>
                <a:srgbClr val="254061"/>
              </a:buClr>
              <a:buFont typeface="Arial" charset="0"/>
              <a:buChar char="–"/>
              <a:defRPr/>
            </a:pPr>
            <a:r>
              <a:rPr lang="en-US" sz="2800" dirty="0">
                <a:latin typeface="+mn-lt"/>
                <a:cs typeface="+mn-cs"/>
              </a:rPr>
              <a:t>form of corporation spanning national boundaries</a:t>
            </a:r>
          </a:p>
        </p:txBody>
      </p:sp>
      <p:sp>
        <p:nvSpPr>
          <p:cNvPr id="5" name="Rectangle 2"/>
          <p:cNvSpPr txBox="1">
            <a:spLocks noChangeArrowheads="1"/>
          </p:cNvSpPr>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59626F"/>
                </a:solidFill>
                <a:latin typeface="Arial" charset="0"/>
                <a:ea typeface="+mj-ea"/>
                <a:cs typeface="+mj-cs"/>
              </a:defRPr>
            </a:lvl1pPr>
            <a:lvl2pPr algn="ctr" rtl="0" eaLnBrk="0" fontAlgn="base" hangingPunct="0">
              <a:spcBef>
                <a:spcPct val="0"/>
              </a:spcBef>
              <a:spcAft>
                <a:spcPct val="0"/>
              </a:spcAft>
              <a:defRPr sz="4400">
                <a:solidFill>
                  <a:srgbClr val="59626F"/>
                </a:solidFill>
                <a:latin typeface="Arial" charset="0"/>
              </a:defRPr>
            </a:lvl2pPr>
            <a:lvl3pPr algn="ctr" rtl="0" eaLnBrk="0" fontAlgn="base" hangingPunct="0">
              <a:spcBef>
                <a:spcPct val="0"/>
              </a:spcBef>
              <a:spcAft>
                <a:spcPct val="0"/>
              </a:spcAft>
              <a:defRPr sz="4400">
                <a:solidFill>
                  <a:srgbClr val="59626F"/>
                </a:solidFill>
                <a:latin typeface="Arial" charset="0"/>
              </a:defRPr>
            </a:lvl3pPr>
            <a:lvl4pPr algn="ctr" rtl="0" eaLnBrk="0" fontAlgn="base" hangingPunct="0">
              <a:spcBef>
                <a:spcPct val="0"/>
              </a:spcBef>
              <a:spcAft>
                <a:spcPct val="0"/>
              </a:spcAft>
              <a:defRPr sz="4400">
                <a:solidFill>
                  <a:srgbClr val="59626F"/>
                </a:solidFill>
                <a:latin typeface="Arial" charset="0"/>
              </a:defRPr>
            </a:lvl4pPr>
            <a:lvl5pPr algn="ctr" rtl="0" eaLnBrk="0" fontAlgn="base" hangingPunct="0">
              <a:spcBef>
                <a:spcPct val="0"/>
              </a:spcBef>
              <a:spcAft>
                <a:spcPct val="0"/>
              </a:spcAft>
              <a:defRPr sz="4400">
                <a:solidFill>
                  <a:srgbClr val="59626F"/>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i="1" smtClean="0"/>
              <a:t>Types of Corporations (cont.)</a:t>
            </a:r>
            <a:endParaRPr lang="en-US" sz="3200" i="1" dirty="0" smtClean="0">
              <a:latin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idx="4294967295"/>
          </p:nvPr>
        </p:nvSpPr>
        <p:spPr>
          <a:xfrm>
            <a:off x="457200" y="-76200"/>
            <a:ext cx="8229600" cy="1143000"/>
          </a:xfrm>
        </p:spPr>
        <p:txBody>
          <a:bodyPr/>
          <a:lstStyle/>
          <a:p>
            <a:r>
              <a:rPr lang="en-US" sz="3200" smtClean="0"/>
              <a:t>Managing a Corporation</a:t>
            </a:r>
            <a:endParaRPr lang="en-US" sz="3200" smtClean="0">
              <a:latin typeface="Calibri" pitchFamily="34" charset="0"/>
            </a:endParaRPr>
          </a:p>
        </p:txBody>
      </p:sp>
      <p:sp>
        <p:nvSpPr>
          <p:cNvPr id="108546" name="TextBox 1"/>
          <p:cNvSpPr txBox="1">
            <a:spLocks noChangeArrowheads="1"/>
          </p:cNvSpPr>
          <p:nvPr/>
        </p:nvSpPr>
        <p:spPr bwMode="auto">
          <a:xfrm>
            <a:off x="533400" y="1447800"/>
            <a:ext cx="8153400" cy="369888"/>
          </a:xfrm>
          <a:prstGeom prst="rect">
            <a:avLst/>
          </a:prstGeom>
          <a:noFill/>
          <a:ln w="9525">
            <a:noFill/>
            <a:miter lim="800000"/>
            <a:headEnd/>
            <a:tailEnd/>
          </a:ln>
        </p:spPr>
        <p:txBody>
          <a:bodyPr>
            <a:spAutoFit/>
          </a:bodyPr>
          <a:lstStyle/>
          <a:p>
            <a:endParaRPr lang="en-US"/>
          </a:p>
        </p:txBody>
      </p:sp>
      <p:sp>
        <p:nvSpPr>
          <p:cNvPr id="3" name="TextBox 2"/>
          <p:cNvSpPr txBox="1"/>
          <p:nvPr/>
        </p:nvSpPr>
        <p:spPr>
          <a:xfrm>
            <a:off x="533400" y="1447800"/>
            <a:ext cx="8001000" cy="2239963"/>
          </a:xfrm>
          <a:prstGeom prst="rect">
            <a:avLst/>
          </a:prstGeom>
          <a:noFill/>
        </p:spPr>
        <p:txBody>
          <a:bodyPr>
            <a:spAutoFit/>
          </a:bodyPr>
          <a:lstStyle/>
          <a:p>
            <a:pPr marL="285750" indent="-285750">
              <a:buFont typeface="Arial" panose="020B0604020202020204" pitchFamily="34" charset="0"/>
              <a:buChar char="•"/>
              <a:defRPr/>
            </a:pPr>
            <a:r>
              <a:rPr lang="en-US" sz="3200" b="1" dirty="0"/>
              <a:t>Corporate Governance </a:t>
            </a:r>
          </a:p>
          <a:p>
            <a:pPr marL="742950" lvl="1" indent="-285750" eaLnBrk="0" hangingPunct="0">
              <a:spcBef>
                <a:spcPct val="20000"/>
              </a:spcBef>
              <a:buClr>
                <a:srgbClr val="254061"/>
              </a:buClr>
              <a:buFont typeface="Arial" charset="0"/>
              <a:buChar char="–"/>
              <a:defRPr/>
            </a:pPr>
            <a:r>
              <a:rPr lang="en-US" sz="2800" dirty="0">
                <a:latin typeface="+mn-lt"/>
                <a:cs typeface="+mn-cs"/>
              </a:rPr>
              <a:t>roles of shareholders, directors, and other managers in corporate decision making and accountability</a:t>
            </a:r>
          </a:p>
          <a:p>
            <a:pPr>
              <a:defRPr/>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idx="4294967295"/>
          </p:nvPr>
        </p:nvSpPr>
        <p:spPr>
          <a:xfrm>
            <a:off x="457200" y="-76200"/>
            <a:ext cx="8229600" cy="1143000"/>
          </a:xfrm>
        </p:spPr>
        <p:txBody>
          <a:bodyPr/>
          <a:lstStyle/>
          <a:p>
            <a:r>
              <a:rPr lang="en-US" sz="3200" smtClean="0"/>
              <a:t>Corporate Governance</a:t>
            </a:r>
            <a:endParaRPr lang="en-US" sz="3200" smtClean="0">
              <a:latin typeface="Calibri" pitchFamily="34" charset="0"/>
            </a:endParaRPr>
          </a:p>
        </p:txBody>
      </p:sp>
      <p:sp>
        <p:nvSpPr>
          <p:cNvPr id="3" name="TextBox 2"/>
          <p:cNvSpPr txBox="1"/>
          <p:nvPr/>
        </p:nvSpPr>
        <p:spPr>
          <a:xfrm>
            <a:off x="609600" y="1295400"/>
            <a:ext cx="7772400" cy="5003800"/>
          </a:xfrm>
          <a:prstGeom prst="rect">
            <a:avLst/>
          </a:prstGeom>
          <a:noFill/>
        </p:spPr>
        <p:txBody>
          <a:bodyPr>
            <a:spAutoFit/>
          </a:bodyPr>
          <a:lstStyle/>
          <a:p>
            <a:pPr marL="171450" indent="-457200">
              <a:buFont typeface="Arial" panose="020B0604020202020204" pitchFamily="34" charset="0"/>
              <a:buChar char="•"/>
              <a:defRPr/>
            </a:pPr>
            <a:r>
              <a:rPr lang="en-US" sz="3200" b="1" dirty="0"/>
              <a:t>Stockholder (or Shareholder) </a:t>
            </a:r>
          </a:p>
          <a:p>
            <a:pPr marL="742950" lvl="1" indent="-285750" eaLnBrk="0" hangingPunct="0">
              <a:spcBef>
                <a:spcPct val="20000"/>
              </a:spcBef>
              <a:buClr>
                <a:srgbClr val="254061"/>
              </a:buClr>
              <a:buFont typeface="Arial" charset="0"/>
              <a:buChar char="–"/>
              <a:defRPr/>
            </a:pPr>
            <a:r>
              <a:rPr lang="en-US" sz="2800" dirty="0">
                <a:latin typeface="+mn-lt"/>
                <a:cs typeface="+mn-cs"/>
              </a:rPr>
              <a:t>owner of shares of stock in a corporation</a:t>
            </a:r>
          </a:p>
          <a:p>
            <a:pPr marL="171450" indent="-457200">
              <a:buFont typeface="Arial" panose="020B0604020202020204" pitchFamily="34" charset="0"/>
              <a:buChar char="•"/>
              <a:defRPr/>
            </a:pPr>
            <a:r>
              <a:rPr lang="en-US" sz="3200" b="1" dirty="0"/>
              <a:t>Board of Directors </a:t>
            </a:r>
          </a:p>
          <a:p>
            <a:pPr marL="742950" lvl="1" indent="-285750" eaLnBrk="0" hangingPunct="0">
              <a:spcBef>
                <a:spcPct val="20000"/>
              </a:spcBef>
              <a:buClr>
                <a:srgbClr val="254061"/>
              </a:buClr>
              <a:buFont typeface="Arial" charset="0"/>
              <a:buChar char="–"/>
              <a:defRPr/>
            </a:pPr>
            <a:r>
              <a:rPr lang="en-US" sz="2800" dirty="0"/>
              <a:t>governing</a:t>
            </a:r>
            <a:r>
              <a:rPr lang="en-US" sz="2800" b="1" dirty="0"/>
              <a:t> </a:t>
            </a:r>
            <a:r>
              <a:rPr lang="en-US" sz="2800" dirty="0">
                <a:latin typeface="+mn-lt"/>
                <a:cs typeface="+mn-cs"/>
              </a:rPr>
              <a:t>body of a corporation that reports to its shareholders and delegates power to run its day-to-day operations while remaining responsible for sustaining its assets</a:t>
            </a:r>
          </a:p>
          <a:p>
            <a:pPr marL="171450" indent="-457200">
              <a:buFont typeface="Arial" panose="020B0604020202020204" pitchFamily="34" charset="0"/>
              <a:buChar char="•"/>
              <a:defRPr/>
            </a:pPr>
            <a:r>
              <a:rPr lang="en-US" sz="3200" b="1" dirty="0"/>
              <a:t>Officers </a:t>
            </a:r>
          </a:p>
          <a:p>
            <a:pPr marL="742950" lvl="1" indent="-285750" eaLnBrk="0" hangingPunct="0">
              <a:spcBef>
                <a:spcPct val="20000"/>
              </a:spcBef>
              <a:buClr>
                <a:srgbClr val="254061"/>
              </a:buClr>
              <a:buFont typeface="Arial" charset="0"/>
              <a:buChar char="–"/>
              <a:defRPr/>
            </a:pPr>
            <a:r>
              <a:rPr lang="en-US" sz="2800" dirty="0">
                <a:latin typeface="+mn-lt"/>
                <a:cs typeface="+mn-cs"/>
              </a:rPr>
              <a:t>top management team of a corporation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idx="4294967295"/>
          </p:nvPr>
        </p:nvSpPr>
        <p:spPr>
          <a:xfrm>
            <a:off x="457200" y="-76200"/>
            <a:ext cx="8229600" cy="1143000"/>
          </a:xfrm>
        </p:spPr>
        <p:txBody>
          <a:bodyPr/>
          <a:lstStyle/>
          <a:p>
            <a:r>
              <a:rPr lang="en-US" sz="3200" smtClean="0"/>
              <a:t>Special Issues in Corporate Ownership</a:t>
            </a:r>
            <a:endParaRPr lang="en-US" sz="3200" smtClean="0">
              <a:latin typeface="Calibri" pitchFamily="34" charset="0"/>
            </a:endParaRPr>
          </a:p>
        </p:txBody>
      </p:sp>
      <p:graphicFrame>
        <p:nvGraphicFramePr>
          <p:cNvPr id="4" name="Content Placeholder 5"/>
          <p:cNvGraphicFramePr>
            <a:graphicFrameLocks/>
          </p:cNvGraphicFramePr>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idx="4294967295"/>
          </p:nvPr>
        </p:nvSpPr>
        <p:spPr>
          <a:xfrm>
            <a:off x="457200" y="-76200"/>
            <a:ext cx="8229600" cy="1143000"/>
          </a:xfrm>
        </p:spPr>
        <p:txBody>
          <a:bodyPr/>
          <a:lstStyle/>
          <a:p>
            <a:r>
              <a:rPr lang="en-US" sz="3200" smtClean="0"/>
              <a:t>Applying What You’ve Learned</a:t>
            </a:r>
            <a:endParaRPr lang="en-US" sz="3200" smtClean="0">
              <a:latin typeface="Calibri" pitchFamily="34" charset="0"/>
            </a:endParaRPr>
          </a:p>
        </p:txBody>
      </p:sp>
      <p:sp>
        <p:nvSpPr>
          <p:cNvPr id="114690" name="Rectangle 11"/>
          <p:cNvSpPr txBox="1">
            <a:spLocks/>
          </p:cNvSpPr>
          <p:nvPr/>
        </p:nvSpPr>
        <p:spPr bwMode="auto">
          <a:xfrm>
            <a:off x="990600" y="1219200"/>
            <a:ext cx="7696200" cy="4724400"/>
          </a:xfrm>
          <a:prstGeom prst="rect">
            <a:avLst/>
          </a:prstGeom>
          <a:noFill/>
          <a:ln w="9525">
            <a:noFill/>
            <a:miter lim="800000"/>
            <a:headEnd/>
            <a:tailEnd/>
          </a:ln>
        </p:spPr>
        <p:txBody>
          <a:bodyPr/>
          <a:lstStyle/>
          <a:p>
            <a:pPr marL="514350" indent="-514350" eaLnBrk="0" hangingPunct="0">
              <a:spcBef>
                <a:spcPct val="20000"/>
              </a:spcBef>
              <a:buFontTx/>
              <a:buAutoNum type="arabicPeriod"/>
            </a:pPr>
            <a:r>
              <a:rPr lang="en-US" sz="2800" b="1"/>
              <a:t>Define</a:t>
            </a:r>
            <a:r>
              <a:rPr lang="en-US" sz="2800"/>
              <a:t> small business, discuss its importance to the U.S. economy, and explain popular areas of small business.</a:t>
            </a:r>
          </a:p>
          <a:p>
            <a:pPr marL="514350" indent="-514350" eaLnBrk="0" hangingPunct="0">
              <a:spcBef>
                <a:spcPct val="20000"/>
              </a:spcBef>
              <a:buFontTx/>
              <a:buAutoNum type="arabicPeriod"/>
            </a:pPr>
            <a:r>
              <a:rPr lang="en-US" sz="2800" b="1"/>
              <a:t>Explain</a:t>
            </a:r>
            <a:r>
              <a:rPr lang="en-US" sz="2800"/>
              <a:t> entrepreneurship and describe some key characteristics of entrepreneurial personalities and activities.</a:t>
            </a:r>
          </a:p>
          <a:p>
            <a:pPr marL="514350" indent="-514350" eaLnBrk="0" hangingPunct="0">
              <a:spcBef>
                <a:spcPct val="20000"/>
              </a:spcBef>
              <a:buFontTx/>
              <a:buAutoNum type="arabicPeriod"/>
            </a:pPr>
            <a:r>
              <a:rPr lang="en-US" sz="2800" b="1"/>
              <a:t>Describe</a:t>
            </a:r>
            <a:r>
              <a:rPr lang="en-US" sz="2800"/>
              <a:t> distinctive competence, the business plan, and the start-up decisions made by small businesses and identify sources of financial aid available to such enterprises.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idx="4294967295"/>
          </p:nvPr>
        </p:nvSpPr>
        <p:spPr>
          <a:xfrm>
            <a:off x="457200" y="-76200"/>
            <a:ext cx="8229600" cy="1143000"/>
          </a:xfrm>
        </p:spPr>
        <p:txBody>
          <a:bodyPr/>
          <a:lstStyle/>
          <a:p>
            <a:r>
              <a:rPr lang="en-US" sz="3200" i="1" dirty="0" smtClean="0"/>
              <a:t>Applying What You’ve </a:t>
            </a:r>
            <a:r>
              <a:rPr lang="en-US" sz="3200" i="1" dirty="0" smtClean="0"/>
              <a:t>Learned (cont.)</a:t>
            </a:r>
            <a:endParaRPr lang="en-US" sz="3200" i="1" dirty="0" smtClean="0">
              <a:latin typeface="Calibri" pitchFamily="34" charset="0"/>
            </a:endParaRPr>
          </a:p>
        </p:txBody>
      </p:sp>
      <p:sp>
        <p:nvSpPr>
          <p:cNvPr id="116738" name="Rectangle 11"/>
          <p:cNvSpPr txBox="1">
            <a:spLocks/>
          </p:cNvSpPr>
          <p:nvPr/>
        </p:nvSpPr>
        <p:spPr bwMode="auto">
          <a:xfrm>
            <a:off x="533400" y="1219200"/>
            <a:ext cx="8153400" cy="5181600"/>
          </a:xfrm>
          <a:prstGeom prst="rect">
            <a:avLst/>
          </a:prstGeom>
          <a:noFill/>
          <a:ln w="9525">
            <a:noFill/>
            <a:miter lim="800000"/>
            <a:headEnd/>
            <a:tailEnd/>
          </a:ln>
        </p:spPr>
        <p:txBody>
          <a:bodyPr/>
          <a:lstStyle/>
          <a:p>
            <a:pPr marL="514350" indent="-514350" eaLnBrk="0" hangingPunct="0">
              <a:spcBef>
                <a:spcPct val="20000"/>
              </a:spcBef>
              <a:buFontTx/>
              <a:buAutoNum type="arabicPeriod" startAt="4"/>
            </a:pPr>
            <a:r>
              <a:rPr lang="en-US" sz="2700" b="1"/>
              <a:t>Discuss</a:t>
            </a:r>
            <a:r>
              <a:rPr lang="en-US" sz="2700"/>
              <a:t> the trends in small business start-ups and identify the main reasons for success and failure among small businesses.</a:t>
            </a:r>
          </a:p>
          <a:p>
            <a:pPr marL="514350" indent="-514350" eaLnBrk="0" hangingPunct="0">
              <a:spcBef>
                <a:spcPct val="20000"/>
              </a:spcBef>
              <a:buFontTx/>
              <a:buAutoNum type="arabicPeriod" startAt="4"/>
            </a:pPr>
            <a:r>
              <a:rPr lang="en-US" sz="2700" b="1"/>
              <a:t>Explain</a:t>
            </a:r>
            <a:r>
              <a:rPr lang="en-US" sz="2700"/>
              <a:t> sole proprietorships, partnerships, and cooperatives and discuss the advantages and disadvantages of each.</a:t>
            </a:r>
          </a:p>
          <a:p>
            <a:pPr marL="514350" indent="-514350" eaLnBrk="0" hangingPunct="0">
              <a:spcBef>
                <a:spcPct val="20000"/>
              </a:spcBef>
              <a:buFontTx/>
              <a:buAutoNum type="arabicPeriod" startAt="4"/>
            </a:pPr>
            <a:r>
              <a:rPr lang="en-US" sz="2700" b="1"/>
              <a:t>Describe</a:t>
            </a:r>
            <a:r>
              <a:rPr lang="en-US" sz="2700"/>
              <a:t> corporations, discuss their advantages and disadvantages, and identify different kinds of corporations; explain the basic issues involved in managing a corporation and discuss special issues related to corporate ownership.</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p:txBody>
          <a:bodyPr/>
          <a:lstStyle/>
          <a:p>
            <a:r>
              <a:rPr lang="en-US" sz="3200" smtClean="0"/>
              <a:t>What Is a “Small” Business?</a:t>
            </a:r>
            <a:endParaRPr lang="en-US" sz="3200" smtClean="0">
              <a:latin typeface="Calibri" pitchFamily="34" charset="0"/>
            </a:endParaRPr>
          </a:p>
        </p:txBody>
      </p:sp>
      <p:sp>
        <p:nvSpPr>
          <p:cNvPr id="34818" name="Rectangle 3"/>
          <p:cNvSpPr>
            <a:spLocks noGrp="1"/>
          </p:cNvSpPr>
          <p:nvPr>
            <p:ph type="body" idx="4294967295"/>
          </p:nvPr>
        </p:nvSpPr>
        <p:spPr/>
        <p:txBody>
          <a:bodyPr/>
          <a:lstStyle/>
          <a:p>
            <a:pPr>
              <a:buClr>
                <a:srgbClr val="254061"/>
              </a:buClr>
            </a:pPr>
            <a:r>
              <a:rPr lang="en-US" altLang="en-US" b="1" smtClean="0"/>
              <a:t>Small business </a:t>
            </a:r>
          </a:p>
          <a:p>
            <a:pPr lvl="1">
              <a:buClr>
                <a:srgbClr val="254061"/>
              </a:buClr>
            </a:pPr>
            <a:r>
              <a:rPr lang="en-US" altLang="en-US" smtClean="0"/>
              <a:t>one that is independent (not part of a larger business) and that has relatively little influence in its market</a:t>
            </a:r>
          </a:p>
          <a:p>
            <a:pPr>
              <a:buClr>
                <a:srgbClr val="254061"/>
              </a:buClr>
            </a:pPr>
            <a:r>
              <a:rPr lang="en-US" altLang="en-US" b="1" smtClean="0"/>
              <a:t>Small Business Administration (SBA)</a:t>
            </a:r>
          </a:p>
          <a:p>
            <a:pPr lvl="1">
              <a:buClr>
                <a:srgbClr val="254061"/>
              </a:buClr>
            </a:pPr>
            <a:r>
              <a:rPr lang="en-US" altLang="en-US" smtClean="0"/>
              <a:t>government agency charged with assisting small businesses</a:t>
            </a:r>
          </a:p>
          <a:p>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idx="4294967295"/>
          </p:nvPr>
        </p:nvSpPr>
        <p:spPr>
          <a:xfrm>
            <a:off x="304800" y="-76200"/>
            <a:ext cx="8458200" cy="1143000"/>
          </a:xfrm>
        </p:spPr>
        <p:txBody>
          <a:bodyPr/>
          <a:lstStyle/>
          <a:p>
            <a:r>
              <a:rPr lang="en-US" altLang="en-US" sz="3000" smtClean="0">
                <a:solidFill>
                  <a:srgbClr val="254061"/>
                </a:solidFill>
              </a:rPr>
              <a:t>The Importance of Small Business in the</a:t>
            </a:r>
            <a:br>
              <a:rPr lang="en-US" altLang="en-US" sz="3000" smtClean="0">
                <a:solidFill>
                  <a:srgbClr val="254061"/>
                </a:solidFill>
              </a:rPr>
            </a:br>
            <a:r>
              <a:rPr lang="en-US" altLang="en-US" sz="3000" smtClean="0">
                <a:solidFill>
                  <a:srgbClr val="254061"/>
                </a:solidFill>
              </a:rPr>
              <a:t> United States</a:t>
            </a:r>
            <a:endParaRPr lang="en-US" sz="3000" smtClean="0">
              <a:latin typeface="Calibri" pitchFamily="34" charset="0"/>
            </a:endParaRPr>
          </a:p>
        </p:txBody>
      </p:sp>
      <p:pic>
        <p:nvPicPr>
          <p:cNvPr id="36866" name="Picture 2"/>
          <p:cNvPicPr>
            <a:picLocks noChangeAspect="1" noChangeArrowheads="1"/>
          </p:cNvPicPr>
          <p:nvPr/>
        </p:nvPicPr>
        <p:blipFill>
          <a:blip r:embed="rId3"/>
          <a:srcRect/>
          <a:stretch>
            <a:fillRect/>
          </a:stretch>
        </p:blipFill>
        <p:spPr bwMode="auto">
          <a:xfrm>
            <a:off x="2057400" y="1193800"/>
            <a:ext cx="5013325" cy="4673600"/>
          </a:xfrm>
          <a:prstGeom prst="rect">
            <a:avLst/>
          </a:prstGeom>
          <a:noFill/>
          <a:ln w="9525">
            <a:noFill/>
            <a:miter lim="800000"/>
            <a:headEnd/>
            <a:tailEnd/>
          </a:ln>
        </p:spPr>
      </p:pic>
      <p:pic>
        <p:nvPicPr>
          <p:cNvPr id="36867" name="Picture 3"/>
          <p:cNvPicPr>
            <a:picLocks noChangeAspect="1" noChangeArrowheads="1"/>
          </p:cNvPicPr>
          <p:nvPr/>
        </p:nvPicPr>
        <p:blipFill>
          <a:blip r:embed="rId4"/>
          <a:srcRect/>
          <a:stretch>
            <a:fillRect/>
          </a:stretch>
        </p:blipFill>
        <p:spPr bwMode="auto">
          <a:xfrm>
            <a:off x="1524000" y="6003925"/>
            <a:ext cx="6467475"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a:xfrm>
            <a:off x="457200" y="-76200"/>
            <a:ext cx="8229600" cy="1143000"/>
          </a:xfrm>
        </p:spPr>
        <p:txBody>
          <a:bodyPr/>
          <a:lstStyle/>
          <a:p>
            <a:r>
              <a:rPr lang="en-US" sz="2800" i="1" dirty="0" smtClean="0"/>
              <a:t>The Importance of Small Business</a:t>
            </a:r>
            <a:br>
              <a:rPr lang="en-US" sz="2800" i="1" dirty="0" smtClean="0"/>
            </a:br>
            <a:r>
              <a:rPr lang="en-US" sz="2800" i="1" dirty="0" smtClean="0"/>
              <a:t>in the U.S. </a:t>
            </a:r>
            <a:r>
              <a:rPr lang="en-US" sz="2800" i="1" dirty="0" smtClean="0"/>
              <a:t>Economy (cont.)</a:t>
            </a:r>
            <a:endParaRPr lang="en-US" sz="2800" i="1" dirty="0" smtClean="0">
              <a:latin typeface="Calibri" pitchFamily="34" charset="0"/>
            </a:endParaRPr>
          </a:p>
        </p:txBody>
      </p:sp>
      <p:graphicFrame>
        <p:nvGraphicFramePr>
          <p:cNvPr id="10" name="Content Placeholder 5"/>
          <p:cNvGraphicFramePr>
            <a:graphicFrameLocks/>
          </p:cNvGraphicFramePr>
          <p:nvPr/>
        </p:nvGraphicFramePr>
        <p:xfrm>
          <a:off x="1676400" y="1524000"/>
          <a:ext cx="58674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idx="4294967295"/>
          </p:nvPr>
        </p:nvSpPr>
        <p:spPr/>
        <p:txBody>
          <a:bodyPr/>
          <a:lstStyle/>
          <a:p>
            <a:r>
              <a:rPr lang="en-US" sz="3200" smtClean="0"/>
              <a:t>Job Creation</a:t>
            </a:r>
            <a:endParaRPr lang="en-US" sz="3200" smtClean="0">
              <a:latin typeface="Calibri" pitchFamily="34" charset="0"/>
            </a:endParaRPr>
          </a:p>
        </p:txBody>
      </p:sp>
      <p:sp>
        <p:nvSpPr>
          <p:cNvPr id="158723" name="Rectangle 3"/>
          <p:cNvSpPr>
            <a:spLocks noGrp="1"/>
          </p:cNvSpPr>
          <p:nvPr>
            <p:ph type="body" idx="4294967295"/>
          </p:nvPr>
        </p:nvSpPr>
        <p:spPr/>
        <p:txBody>
          <a:bodyPr/>
          <a:lstStyle/>
          <a:p>
            <a:pPr>
              <a:buClr>
                <a:srgbClr val="254061"/>
              </a:buClr>
              <a:defRPr/>
            </a:pPr>
            <a:r>
              <a:rPr lang="en-US" altLang="en-US" dirty="0">
                <a:latin typeface="+mn-lt"/>
              </a:rPr>
              <a:t>Small businesses have accounted for about </a:t>
            </a:r>
            <a:r>
              <a:rPr lang="en-US" altLang="en-US" dirty="0" smtClean="0">
                <a:latin typeface="+mn-lt"/>
              </a:rPr>
              <a:t>40 </a:t>
            </a:r>
            <a:r>
              <a:rPr lang="en-US" altLang="en-US" dirty="0">
                <a:latin typeface="+mn-lt"/>
              </a:rPr>
              <a:t>percent of all new jobs in high-technology sectors of the economy</a:t>
            </a:r>
          </a:p>
          <a:p>
            <a:pPr>
              <a:buClr>
                <a:srgbClr val="254061"/>
              </a:buClr>
              <a:defRPr/>
            </a:pPr>
            <a:r>
              <a:rPr lang="en-US" altLang="en-US" dirty="0">
                <a:latin typeface="+mn-lt"/>
              </a:rPr>
              <a:t>Small businesses are generally the first to hire in times of economic recovery</a:t>
            </a:r>
          </a:p>
          <a:p>
            <a:pPr marL="0" indent="0">
              <a:buFont typeface="Arial" charset="0"/>
              <a:buNone/>
              <a:defRPr/>
            </a:pPr>
            <a:endParaRPr lang="en-US"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p:txBody>
          <a:bodyPr/>
          <a:lstStyle/>
          <a:p>
            <a:r>
              <a:rPr lang="en-US" sz="2800" smtClean="0"/>
              <a:t>Popular Areas of Small-Business Enterprise</a:t>
            </a:r>
            <a:endParaRPr lang="en-US" sz="2800" smtClean="0">
              <a:latin typeface="Calibri" pitchFamily="34" charset="0"/>
            </a:endParaRPr>
          </a:p>
        </p:txBody>
      </p:sp>
      <p:pic>
        <p:nvPicPr>
          <p:cNvPr id="43010" name="Picture 2"/>
          <p:cNvPicPr>
            <a:picLocks noChangeAspect="1" noChangeArrowheads="1"/>
          </p:cNvPicPr>
          <p:nvPr/>
        </p:nvPicPr>
        <p:blipFill>
          <a:blip r:embed="rId3"/>
          <a:srcRect/>
          <a:stretch>
            <a:fillRect/>
          </a:stretch>
        </p:blipFill>
        <p:spPr bwMode="auto">
          <a:xfrm>
            <a:off x="614363" y="1257300"/>
            <a:ext cx="7915275" cy="4343400"/>
          </a:xfrm>
          <a:prstGeom prst="rect">
            <a:avLst/>
          </a:prstGeom>
          <a:noFill/>
          <a:ln w="9525">
            <a:noFill/>
            <a:miter lim="800000"/>
            <a:headEnd/>
            <a:tailEnd/>
          </a:ln>
        </p:spPr>
      </p:pic>
      <p:pic>
        <p:nvPicPr>
          <p:cNvPr id="43011" name="Picture 3"/>
          <p:cNvPicPr>
            <a:picLocks noChangeAspect="1" noChangeArrowheads="1"/>
          </p:cNvPicPr>
          <p:nvPr/>
        </p:nvPicPr>
        <p:blipFill>
          <a:blip r:embed="rId4"/>
          <a:srcRect/>
          <a:stretch>
            <a:fillRect/>
          </a:stretch>
        </p:blipFill>
        <p:spPr bwMode="auto">
          <a:xfrm>
            <a:off x="2586038" y="5791200"/>
            <a:ext cx="3971925"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gmt12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gmt12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10994</TotalTime>
  <Words>3516</Words>
  <Application>Microsoft Office PowerPoint</Application>
  <PresentationFormat>On-screen Show (4:3)</PresentationFormat>
  <Paragraphs>314</Paragraphs>
  <Slides>46</Slides>
  <Notes>42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46</vt:i4>
      </vt:variant>
    </vt:vector>
  </HeadingPairs>
  <TitlesOfParts>
    <vt:vector size="53" baseType="lpstr">
      <vt:lpstr>Arial</vt:lpstr>
      <vt:lpstr>Calibri</vt:lpstr>
      <vt:lpstr>HelveticaNeue-Bold</vt:lpstr>
      <vt:lpstr>HelveticaNeueLTStd-Roman</vt:lpstr>
      <vt:lpstr>2_Office Theme</vt:lpstr>
      <vt:lpstr>3_Office Theme</vt:lpstr>
      <vt:lpstr>mgmt12e</vt:lpstr>
      <vt:lpstr>Entrepreneurship, New Ventures, and Business Ownership</vt:lpstr>
      <vt:lpstr>Introduction</vt:lpstr>
      <vt:lpstr>PowerPoint Presentation</vt:lpstr>
      <vt:lpstr>PowerPoint Presentation</vt:lpstr>
      <vt:lpstr>What Is a “Small” Business?</vt:lpstr>
      <vt:lpstr>The Importance of Small Business in the  United States</vt:lpstr>
      <vt:lpstr>The Importance of Small Business in the U.S. Economy (cont.)</vt:lpstr>
      <vt:lpstr>Job Creation</vt:lpstr>
      <vt:lpstr>Popular Areas of Small-Business Enterprise</vt:lpstr>
      <vt:lpstr>Entrepreneurship</vt:lpstr>
      <vt:lpstr>Entrepreneurial Characteristics</vt:lpstr>
      <vt:lpstr>Understanding Distinctive Competencies</vt:lpstr>
      <vt:lpstr>First-Mover Advantages  </vt:lpstr>
      <vt:lpstr>Starting and Operating a New Business</vt:lpstr>
      <vt:lpstr>Crafting a Business Plan</vt:lpstr>
      <vt:lpstr>Starting the Small Business </vt:lpstr>
      <vt:lpstr>Starting a Small Business</vt:lpstr>
      <vt:lpstr>Franchising</vt:lpstr>
      <vt:lpstr>Starting from Scratch</vt:lpstr>
      <vt:lpstr>Financing a Small Business</vt:lpstr>
      <vt:lpstr>Financing a Small Business (cont.)</vt:lpstr>
      <vt:lpstr>Trends in Small-Business Start-Ups</vt:lpstr>
      <vt:lpstr>Emergence of E-commerce</vt:lpstr>
      <vt:lpstr>Reasons Women Give for Starting Businesses</vt:lpstr>
      <vt:lpstr>Trends in Small-Business Start-Ups </vt:lpstr>
      <vt:lpstr>Reasons for Failure</vt:lpstr>
      <vt:lpstr>Reasons for Success</vt:lpstr>
      <vt:lpstr>Noncorporate Business Ownership</vt:lpstr>
      <vt:lpstr>Sole Proprietorship </vt:lpstr>
      <vt:lpstr>Partnerships </vt:lpstr>
      <vt:lpstr>Comparative Summary:  Three Forms of Business</vt:lpstr>
      <vt:lpstr>Alternatives to General Partnerships</vt:lpstr>
      <vt:lpstr>Cooperatives</vt:lpstr>
      <vt:lpstr>Proportions of U.S. Firms in Terms of Organization Type and Sales Revenue</vt:lpstr>
      <vt:lpstr>The Corporate Entity</vt:lpstr>
      <vt:lpstr>Corporations</vt:lpstr>
      <vt:lpstr>Types of Corporations</vt:lpstr>
      <vt:lpstr>Types of Corporations (cont.)</vt:lpstr>
      <vt:lpstr>PowerPoint Presentation</vt:lpstr>
      <vt:lpstr>PowerPoint Presentation</vt:lpstr>
      <vt:lpstr>Managing a Corporation</vt:lpstr>
      <vt:lpstr>Corporate Governance</vt:lpstr>
      <vt:lpstr>Special Issues in Corporate Ownership</vt:lpstr>
      <vt:lpstr>Applying What You’ve Learned</vt:lpstr>
      <vt:lpstr>Applying What You’ve Learned (cont.)</vt:lpstr>
      <vt:lpstr>PowerPoint Presentation</vt:lpstr>
    </vt:vector>
  </TitlesOfParts>
  <Company>Pearson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UFERNCL</dc:creator>
  <cp:lastModifiedBy>Meeta Pendharkar</cp:lastModifiedBy>
  <cp:revision>80</cp:revision>
  <dcterms:created xsi:type="dcterms:W3CDTF">2013-10-17T14:20:40Z</dcterms:created>
  <dcterms:modified xsi:type="dcterms:W3CDTF">2014-01-07T04:54:56Z</dcterms:modified>
</cp:coreProperties>
</file>