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46"/>
  </p:notesMasterIdLst>
  <p:sldIdLst>
    <p:sldId id="256" r:id="rId4"/>
    <p:sldId id="262" r:id="rId5"/>
    <p:sldId id="258" r:id="rId6"/>
    <p:sldId id="261" r:id="rId7"/>
    <p:sldId id="263" r:id="rId8"/>
    <p:sldId id="259" r:id="rId9"/>
    <p:sldId id="268" r:id="rId10"/>
    <p:sldId id="269" r:id="rId11"/>
    <p:sldId id="267" r:id="rId12"/>
    <p:sldId id="266" r:id="rId13"/>
    <p:sldId id="265" r:id="rId14"/>
    <p:sldId id="264" r:id="rId15"/>
    <p:sldId id="270" r:id="rId16"/>
    <p:sldId id="275" r:id="rId17"/>
    <p:sldId id="274" r:id="rId18"/>
    <p:sldId id="273" r:id="rId19"/>
    <p:sldId id="279" r:id="rId20"/>
    <p:sldId id="278" r:id="rId21"/>
    <p:sldId id="277" r:id="rId22"/>
    <p:sldId id="276" r:id="rId23"/>
    <p:sldId id="271" r:id="rId24"/>
    <p:sldId id="272" r:id="rId25"/>
    <p:sldId id="284" r:id="rId26"/>
    <p:sldId id="283" r:id="rId27"/>
    <p:sldId id="282" r:id="rId28"/>
    <p:sldId id="281" r:id="rId29"/>
    <p:sldId id="280" r:id="rId30"/>
    <p:sldId id="286" r:id="rId31"/>
    <p:sldId id="294" r:id="rId32"/>
    <p:sldId id="293" r:id="rId33"/>
    <p:sldId id="292" r:id="rId34"/>
    <p:sldId id="291" r:id="rId35"/>
    <p:sldId id="299" r:id="rId36"/>
    <p:sldId id="290" r:id="rId37"/>
    <p:sldId id="289" r:id="rId38"/>
    <p:sldId id="288" r:id="rId39"/>
    <p:sldId id="287" r:id="rId40"/>
    <p:sldId id="298" r:id="rId41"/>
    <p:sldId id="297" r:id="rId42"/>
    <p:sldId id="296" r:id="rId43"/>
    <p:sldId id="295" r:id="rId44"/>
    <p:sldId id="26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AEAEA"/>
    <a:srgbClr val="DA2A00"/>
    <a:srgbClr val="59626F"/>
    <a:srgbClr val="75808F"/>
    <a:srgbClr val="C1C6CD"/>
    <a:srgbClr val="C4EA08"/>
    <a:srgbClr val="BBD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572" autoAdjust="0"/>
    <p:restoredTop sz="53753" autoAdjust="0"/>
  </p:normalViewPr>
  <p:slideViewPr>
    <p:cSldViewPr>
      <p:cViewPr varScale="1">
        <p:scale>
          <a:sx n="35" d="100"/>
          <a:sy n="35" d="100"/>
        </p:scale>
        <p:origin x="17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FE31B4-69DC-4949-A858-A0F71E094A87}" type="datetimeFigureOut">
              <a:rPr lang="en-US"/>
              <a:pPr>
                <a:defRPr/>
              </a:pPr>
              <a:t>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45692F-2EEE-479B-B34B-456656A592FB}" type="slidenum">
              <a:rPr lang="en-US"/>
              <a:pPr>
                <a:defRPr/>
              </a:pPr>
              <a:t>‹#›</a:t>
            </a:fld>
            <a:endParaRPr lang="en-US" dirty="0"/>
          </a:p>
        </p:txBody>
      </p:sp>
    </p:spTree>
    <p:extLst>
      <p:ext uri="{BB962C8B-B14F-4D97-AF65-F5344CB8AC3E}">
        <p14:creationId xmlns:p14="http://schemas.microsoft.com/office/powerpoint/2010/main" val="3141307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45692F-2EEE-479B-B34B-456656A592FB}" type="slidenum">
              <a:rPr lang="en-US" smtClean="0"/>
              <a:pPr>
                <a:defRPr/>
              </a:pPr>
              <a:t>1</a:t>
            </a:fld>
            <a:endParaRPr lang="en-US" dirty="0"/>
          </a:p>
        </p:txBody>
      </p:sp>
    </p:spTree>
    <p:extLst>
      <p:ext uri="{BB962C8B-B14F-4D97-AF65-F5344CB8AC3E}">
        <p14:creationId xmlns:p14="http://schemas.microsoft.com/office/powerpoint/2010/main" val="357219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altLang="en-US" b="1" smtClean="0"/>
              <a:t>The law of demand</a:t>
            </a:r>
            <a:r>
              <a:rPr lang="en-US" altLang="en-US" smtClean="0"/>
              <a:t>: Buyers will purchase (demand) </a:t>
            </a:r>
            <a:r>
              <a:rPr lang="en-US" altLang="en-US" i="1" smtClean="0"/>
              <a:t>more </a:t>
            </a:r>
            <a:r>
              <a:rPr lang="en-US" altLang="en-US" smtClean="0"/>
              <a:t>of a product as its price </a:t>
            </a:r>
            <a:r>
              <a:rPr lang="en-US" altLang="en-US" i="1" smtClean="0"/>
              <a:t>drops </a:t>
            </a:r>
            <a:r>
              <a:rPr lang="en-US" altLang="en-US" smtClean="0"/>
              <a:t>and </a:t>
            </a:r>
            <a:r>
              <a:rPr lang="en-US" altLang="en-US" i="1" smtClean="0"/>
              <a:t>less </a:t>
            </a:r>
            <a:r>
              <a:rPr lang="en-US" altLang="en-US" smtClean="0"/>
              <a:t>of a product as its price </a:t>
            </a:r>
            <a:r>
              <a:rPr lang="en-US" altLang="en-US" i="1" smtClean="0"/>
              <a:t>increases</a:t>
            </a:r>
            <a:r>
              <a:rPr lang="en-US" altLang="en-US" smtClean="0"/>
              <a:t>.</a:t>
            </a:r>
          </a:p>
          <a:p>
            <a:pPr eaLnBrk="1" hangingPunct="1"/>
            <a:endParaRPr lang="en-US" altLang="en-US" b="1" smtClean="0"/>
          </a:p>
          <a:p>
            <a:pPr eaLnBrk="1" hangingPunct="1"/>
            <a:r>
              <a:rPr lang="en-US" altLang="en-US" b="1" smtClean="0"/>
              <a:t>The law of supply</a:t>
            </a:r>
            <a:r>
              <a:rPr lang="en-US" altLang="en-US" smtClean="0"/>
              <a:t>: Producers will offer (supply) </a:t>
            </a:r>
            <a:r>
              <a:rPr lang="en-US" altLang="en-US" i="1" smtClean="0"/>
              <a:t>more </a:t>
            </a:r>
            <a:r>
              <a:rPr lang="en-US" altLang="en-US" smtClean="0"/>
              <a:t>of a product for sale as its price </a:t>
            </a:r>
            <a:r>
              <a:rPr lang="en-US" altLang="en-US" i="1" smtClean="0"/>
              <a:t>rises </a:t>
            </a:r>
            <a:r>
              <a:rPr lang="en-US" altLang="en-US" smtClean="0"/>
              <a:t>and </a:t>
            </a:r>
            <a:r>
              <a:rPr lang="en-US" altLang="en-US" i="1" smtClean="0"/>
              <a:t>less </a:t>
            </a:r>
            <a:r>
              <a:rPr lang="en-US" altLang="en-US" smtClean="0"/>
              <a:t>of a product as its price </a:t>
            </a:r>
            <a:r>
              <a:rPr lang="en-US" altLang="en-US" i="1" smtClean="0"/>
              <a:t>drops</a:t>
            </a:r>
            <a:r>
              <a:rPr lang="en-US" altLang="en-US" smtClean="0"/>
              <a:t>.</a:t>
            </a:r>
          </a:p>
          <a:p>
            <a:pPr eaLnBrk="1" hangingPunct="1"/>
            <a:endParaRPr lang="en-US" altLang="en-US" smtClean="0"/>
          </a:p>
          <a:p>
            <a:pPr eaLnBrk="1" hangingPunct="1"/>
            <a:r>
              <a:rPr lang="en-US" altLang="en-US" smtClean="0"/>
              <a:t>A </a:t>
            </a:r>
            <a:r>
              <a:rPr lang="en-US" altLang="en-US" b="1" smtClean="0"/>
              <a:t>Demand and Supply Schedule </a:t>
            </a:r>
            <a:r>
              <a:rPr lang="en-US" altLang="en-US" smtClean="0"/>
              <a:t>is an assessment of the relationships among different levels of demand and supply at different price levels</a:t>
            </a:r>
          </a:p>
          <a:p>
            <a:pPr eaLnBrk="1" hangingPunct="1"/>
            <a:endParaRPr lang="en-US" altLang="en-US" smtClean="0"/>
          </a:p>
          <a:p>
            <a:pPr eaLnBrk="1" hangingPunct="1"/>
            <a:endParaRPr lang="en-US" alt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3767C85A-D4F1-4628-B362-AA165B00D329}" type="slidenum">
              <a:rPr lang="en-US" smtClean="0"/>
              <a:pPr>
                <a:defRPr/>
              </a:pPr>
              <a:t>13</a:t>
            </a:fld>
            <a:endParaRPr lang="en-US" dirty="0"/>
          </a:p>
        </p:txBody>
      </p:sp>
    </p:spTree>
    <p:extLst>
      <p:ext uri="{BB962C8B-B14F-4D97-AF65-F5344CB8AC3E}">
        <p14:creationId xmlns:p14="http://schemas.microsoft.com/office/powerpoint/2010/main" val="111282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altLang="en-US" dirty="0" smtClean="0"/>
              <a:t>Figure 1.2 shows demand and supply curves for pizzas. As you can see, demand increases as price decreases; supply increases as price increases. </a:t>
            </a:r>
            <a:r>
              <a:rPr lang="en-US" altLang="en-US" dirty="0" smtClean="0"/>
              <a:t>When </a:t>
            </a:r>
            <a:r>
              <a:rPr lang="en-US" altLang="en-US" dirty="0" smtClean="0"/>
              <a:t>demand and supply curves are plotted on the same graph, the point at which they intersect is the market price (also called the equilibrium price)—the price at which the quantity of goods demanded and the quantity of goods supplied are equal. In Figure 1.2, the equilibrium price for pizzas in our example is $10. At this point, the quantity of pizzas demanded and the quantity of pizzas supplied are the same: 1,000 pizzas per week.</a:t>
            </a:r>
          </a:p>
          <a:p>
            <a:pPr eaLnBrk="1" hangingPunct="1"/>
            <a:endParaRPr lang="en-US" altLang="en-US" dirty="0" smtClean="0"/>
          </a:p>
          <a:p>
            <a:pPr eaLnBrk="1" hangingPunct="1"/>
            <a:r>
              <a:rPr lang="en-US" altLang="en-US" dirty="0" smtClean="0"/>
              <a:t>A </a:t>
            </a:r>
            <a:r>
              <a:rPr lang="en-US" altLang="en-US" b="1" dirty="0" smtClean="0"/>
              <a:t>Demand Curve </a:t>
            </a:r>
            <a:r>
              <a:rPr lang="en-US" altLang="en-US" dirty="0" smtClean="0"/>
              <a:t>is a graph showing how many units of a product will be demanded (bought) at different prices.</a:t>
            </a:r>
          </a:p>
          <a:p>
            <a:pPr eaLnBrk="1" hangingPunct="1"/>
            <a:endParaRPr lang="en-US" altLang="en-US" dirty="0" smtClean="0"/>
          </a:p>
          <a:p>
            <a:pPr eaLnBrk="1" hangingPunct="1"/>
            <a:r>
              <a:rPr lang="en-US" altLang="en-US" dirty="0" smtClean="0"/>
              <a:t>A </a:t>
            </a:r>
            <a:r>
              <a:rPr lang="en-US" altLang="en-US" b="1" dirty="0" smtClean="0"/>
              <a:t>Supply Curve </a:t>
            </a:r>
            <a:r>
              <a:rPr lang="en-US" altLang="en-US" dirty="0" smtClean="0"/>
              <a:t>is a graph showing how many units of a product will be supplied (offered for sale) at different prices.</a:t>
            </a:r>
          </a:p>
          <a:p>
            <a:pPr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39E25BD7-A90E-4CFE-B50F-2099C8A3A8E8}" type="slidenum">
              <a:rPr lang="en-US" smtClean="0"/>
              <a:pPr>
                <a:defRPr/>
              </a:pPr>
              <a:t>14</a:t>
            </a:fld>
            <a:endParaRPr lang="en-US" dirty="0"/>
          </a:p>
        </p:txBody>
      </p:sp>
    </p:spTree>
    <p:extLst>
      <p:ext uri="{BB962C8B-B14F-4D97-AF65-F5344CB8AC3E}">
        <p14:creationId xmlns:p14="http://schemas.microsoft.com/office/powerpoint/2010/main" val="384824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altLang="en-US" dirty="0" smtClean="0"/>
              <a:t>What if the pizzeria decides to make some other number of pizzas? For example, what would happen if the owner tried to increase profits by making more pizzas to sell? Or what if the owner wanted to lower overhead, cut back on store hours, and reduce the number of pizzas  offered for sale? In either case, the result would be an inefficient use of resources and lower profits. For instance, if the pizzeria supplies 1,200 pizzas and tries to sell them for $10 each, 200 pizzas will not be bought. Our demand schedule shows that only 1,000 pizzas will be demanded at this price. </a:t>
            </a:r>
          </a:p>
          <a:p>
            <a:pPr eaLnBrk="1" hangingPunct="1"/>
            <a:endParaRPr lang="en-US" altLang="en-US" dirty="0" smtClean="0"/>
          </a:p>
          <a:p>
            <a:pPr eaLnBrk="1" hangingPunct="1"/>
            <a:r>
              <a:rPr lang="en-US" altLang="en-US" dirty="0" smtClean="0"/>
              <a:t>The Market Price (or Equilibrium Price) is the profit-maximizing price at which the quantity of goods demanded and the quantity of goods supplied are equal. Surplus is a situation in which quantity supplied exceeds quantity demanded. A shortage is a situation in which quantity demanded exceeds quantity supplied.</a:t>
            </a:r>
          </a:p>
          <a:p>
            <a:pPr lvl="1" eaLnBrk="1" hangingPunct="1"/>
            <a:endParaRPr lang="en-US" altLang="en-US" dirty="0" smtClean="0"/>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32B23450-AF7E-4229-A80F-505DD70D5C2B}" type="slidenum">
              <a:rPr lang="en-US" smtClean="0"/>
              <a:pPr>
                <a:defRPr/>
              </a:pPr>
              <a:t>15</a:t>
            </a:fld>
            <a:endParaRPr lang="en-US" dirty="0"/>
          </a:p>
        </p:txBody>
      </p:sp>
    </p:spTree>
    <p:extLst>
      <p:ext uri="{BB962C8B-B14F-4D97-AF65-F5344CB8AC3E}">
        <p14:creationId xmlns:p14="http://schemas.microsoft.com/office/powerpoint/2010/main" val="154718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t>Market economies rely on </a:t>
            </a:r>
            <a:r>
              <a:rPr lang="en-US" dirty="0" smtClean="0"/>
              <a:t>a </a:t>
            </a:r>
            <a:r>
              <a:rPr lang="en-US" dirty="0" smtClean="0"/>
              <a:t>private enterprise system—one that allows individuals </a:t>
            </a:r>
            <a:r>
              <a:rPr lang="en-US" dirty="0" smtClean="0"/>
              <a:t>to </a:t>
            </a:r>
            <a:r>
              <a:rPr lang="en-US" dirty="0" smtClean="0"/>
              <a:t>pursue their own interests with minimal government restriction. In turn, private enterprise requires the presence of four elements: private property rights, freedom of choice, profits, and competition.</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8F4A798-8C14-4977-94C0-AF0F1F0EC8C9}" type="slidenum">
              <a:rPr lang="en-US" smtClean="0"/>
              <a:pPr>
                <a:defRPr/>
              </a:pPr>
              <a:t>16</a:t>
            </a:fld>
            <a:endParaRPr lang="en-US" dirty="0"/>
          </a:p>
        </p:txBody>
      </p:sp>
    </p:spTree>
    <p:extLst>
      <p:ext uri="{BB962C8B-B14F-4D97-AF65-F5344CB8AC3E}">
        <p14:creationId xmlns:p14="http://schemas.microsoft.com/office/powerpoint/2010/main" val="24308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smtClean="0"/>
              <a:t>Even in a free enterprise system, not all industries are equally competitive. Economists have identified four degrees of competition in a private enterprise system: </a:t>
            </a:r>
          </a:p>
          <a:p>
            <a:pPr eaLnBrk="1" hangingPunct="1"/>
            <a:r>
              <a:rPr lang="en-US" smtClean="0"/>
              <a:t>perfect competition,  monopolistic competition,  oligopoly,  and monopoly. Note that these are not always truly distinct categories but actually tend to fall along a continuum; perfect competition and monopoly anchor the ends of the continuum, with monopolistic competition and oligopoly falling in between. </a:t>
            </a:r>
          </a:p>
          <a:p>
            <a:pPr eaLnBrk="1" hangingPunct="1"/>
            <a:r>
              <a:rPr lang="en-US" smtClean="0"/>
              <a:t>Table 1.1 summarizes the features of these four degrees of competition.</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FACBACB-999E-4C9F-A316-6DE4C03EFE80}" type="slidenum">
              <a:rPr lang="en-US" smtClean="0"/>
              <a:pPr>
                <a:defRPr/>
              </a:pPr>
              <a:t>19</a:t>
            </a:fld>
            <a:endParaRPr lang="en-US" dirty="0"/>
          </a:p>
        </p:txBody>
      </p:sp>
    </p:spTree>
    <p:extLst>
      <p:ext uri="{BB962C8B-B14F-4D97-AF65-F5344CB8AC3E}">
        <p14:creationId xmlns:p14="http://schemas.microsoft.com/office/powerpoint/2010/main" val="102698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t>For  perfect competition to exist, two conditions must prevail: (1) all firms in an industry must be small, and (2) the number of firms in the industry must be large. Under these conditions, no single firm is powerful enough to influence the price of its product. Prices are, therefore, determined by such market forces as supply and demand.</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F3FB4BC-18C0-4E0B-B178-5B6C22D0AD8E}" type="slidenum">
              <a:rPr lang="en-US" smtClean="0"/>
              <a:pPr>
                <a:defRPr/>
              </a:pPr>
              <a:t>20</a:t>
            </a:fld>
            <a:endParaRPr lang="en-US" dirty="0"/>
          </a:p>
        </p:txBody>
      </p:sp>
    </p:spTree>
    <p:extLst>
      <p:ext uri="{BB962C8B-B14F-4D97-AF65-F5344CB8AC3E}">
        <p14:creationId xmlns:p14="http://schemas.microsoft.com/office/powerpoint/2010/main" val="230445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In addition, these two conditions also reflect four principles:</a:t>
            </a:r>
          </a:p>
          <a:p>
            <a:pPr eaLnBrk="1" hangingPunct="1">
              <a:defRPr/>
            </a:pPr>
            <a:endParaRPr lang="en-US" dirty="0" smtClean="0"/>
          </a:p>
          <a:p>
            <a:pPr marL="228600" indent="-228600" eaLnBrk="1" hangingPunct="1">
              <a:buAutoNum type="arabicPeriod"/>
              <a:defRPr/>
            </a:pPr>
            <a:r>
              <a:rPr lang="en-US" dirty="0" smtClean="0"/>
              <a:t>The products of each firm are so similar that buyers view them as identical to those of other firms.</a:t>
            </a:r>
          </a:p>
          <a:p>
            <a:pPr marL="228600" indent="-228600" eaLnBrk="1" hangingPunct="1">
              <a:buAutoNum type="arabicPeriod"/>
              <a:defRPr/>
            </a:pPr>
            <a:r>
              <a:rPr lang="en-US" dirty="0" smtClean="0"/>
              <a:t>Both buyers and sellers know the prices that others are paying and receiving in the marketplace.</a:t>
            </a:r>
          </a:p>
          <a:p>
            <a:pPr eaLnBrk="1" hangingPunct="1">
              <a:defRPr/>
            </a:pPr>
            <a:r>
              <a:rPr lang="en-US" dirty="0" smtClean="0"/>
              <a:t>3.   Because each firm is small, it is easy for firms to enter or leave the market.</a:t>
            </a:r>
          </a:p>
          <a:p>
            <a:pPr eaLnBrk="1" hangingPunct="1">
              <a:defRPr/>
            </a:pPr>
            <a:r>
              <a:rPr lang="en-US" dirty="0" smtClean="0"/>
              <a:t>4.   Going prices are set exclusively by supply and demand and accepted by both sellers and buyers.</a:t>
            </a:r>
          </a:p>
          <a:p>
            <a:pPr marL="228600" indent="-228600" eaLnBrk="1" hangingPunct="1">
              <a:buFontTx/>
              <a:buAutoNum type="arabicPeriod" startAt="2"/>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1CE61C5-4F8D-4DB5-9910-24310AEF99EA}" type="slidenum">
              <a:rPr lang="en-US" smtClean="0"/>
              <a:pPr>
                <a:defRPr/>
              </a:pPr>
              <a:t>21</a:t>
            </a:fld>
            <a:endParaRPr lang="en-US" dirty="0"/>
          </a:p>
        </p:txBody>
      </p:sp>
    </p:spTree>
    <p:extLst>
      <p:ext uri="{BB962C8B-B14F-4D97-AF65-F5344CB8AC3E}">
        <p14:creationId xmlns:p14="http://schemas.microsoft.com/office/powerpoint/2010/main" val="64441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t>In  monopolistic competition, there are numerous sellers trying to make their products at least seem to be different from those of competitors. Although there are many sellers involved in a monopolistic competition, they</a:t>
            </a:r>
            <a:r>
              <a:rPr lang="en-US" baseline="0" dirty="0" smtClean="0"/>
              <a:t> </a:t>
            </a:r>
            <a:r>
              <a:rPr lang="en-US" dirty="0" smtClean="0"/>
              <a:t>tend to be fewer than in pure competition. Differentiating strategies include brand names (Tide versus Cheer versus in-store house brands), design or styling (Diesel versus Lucky versus True Religion jeans), and advertising (Coke versus Pepsi versus Dr. Pepper). For example, in an effort to attract health-conscious consumers, Kraft Foods promotes such differentiated products as low-fat Cool Whip, low-calorie Jell-O, and sugar-free Kool-Aid.</a:t>
            </a:r>
          </a:p>
          <a:p>
            <a:pPr eaLnBrk="1" hangingPunct="1"/>
            <a:r>
              <a:rPr lang="en-US" dirty="0" smtClean="0"/>
              <a:t> </a:t>
            </a:r>
          </a:p>
        </p:txBody>
      </p:sp>
      <p:sp>
        <p:nvSpPr>
          <p:cNvPr id="4" name="Slide Number Placeholder 3"/>
          <p:cNvSpPr>
            <a:spLocks noGrp="1"/>
          </p:cNvSpPr>
          <p:nvPr>
            <p:ph type="sldNum" sz="quarter" idx="5"/>
          </p:nvPr>
        </p:nvSpPr>
        <p:spPr/>
        <p:txBody>
          <a:bodyPr/>
          <a:lstStyle/>
          <a:p>
            <a:pPr>
              <a:defRPr/>
            </a:pPr>
            <a:fld id="{52DBA08E-77F2-4B21-8CC9-FF42930D37F6}" type="slidenum">
              <a:rPr lang="en-US" smtClean="0"/>
              <a:pPr>
                <a:defRPr/>
              </a:pPr>
              <a:t>22</a:t>
            </a:fld>
            <a:endParaRPr lang="en-US" dirty="0"/>
          </a:p>
        </p:txBody>
      </p:sp>
    </p:spTree>
    <p:extLst>
      <p:ext uri="{BB962C8B-B14F-4D97-AF65-F5344CB8AC3E}">
        <p14:creationId xmlns:p14="http://schemas.microsoft.com/office/powerpoint/2010/main" val="289286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t>When an industry has only a handful of sellers, an oligopoly exists. As a general rule, these sellers are quite large. The entry of new competitors is hard because large capital investment is needed. Thus, oligopolistic industries (the automobile, airline, and steel industries) tend to stay that way. Only two companies make large commercial aircraft: Boeing (a U.S. company) and Airbus (a European consortium). Furthermore, as the trend toward globalization continues, most experts believe that oligopolies will become increasingly prevalent.</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FBCBF06-554C-401F-AAF1-5135AB63FD7D}" type="slidenum">
              <a:rPr lang="en-US" smtClean="0"/>
              <a:pPr>
                <a:defRPr/>
              </a:pPr>
              <a:t>23</a:t>
            </a:fld>
            <a:endParaRPr lang="en-US" dirty="0"/>
          </a:p>
        </p:txBody>
      </p:sp>
    </p:spTree>
    <p:extLst>
      <p:ext uri="{BB962C8B-B14F-4D97-AF65-F5344CB8AC3E}">
        <p14:creationId xmlns:p14="http://schemas.microsoft.com/office/powerpoint/2010/main" val="217245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t>A  monopoly exists when an industry or market has only one producer (or else is so dominated by one producer that other firms cannot compete with it). A sole supplier enjoys complete control over the prices of its products. Its only constraint is a decrease in consumer demand as a result of increased prices. In the United States, laws, such as the Sherman Antitrust Act (1890) and the Clayton Act (1914), forbid many monopolies and regulate prices charged by natural monopolies</a:t>
            </a:r>
            <a:r>
              <a:rPr lang="en-US" baseline="0" dirty="0" smtClean="0"/>
              <a:t> -</a:t>
            </a:r>
            <a:r>
              <a:rPr lang="en-US" dirty="0" smtClean="0"/>
              <a:t> industries in which one company can most efficiently supply all needed goods or services. Many electric companies are natural monopolies because they can supply all the power needed in a local area. Duplicate facilities—such as two power plants and two sets of power lines—would be wasteful.</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FEB5532-63EF-40F0-9FFF-D7A020EA94D8}" type="slidenum">
              <a:rPr lang="en-US" smtClean="0"/>
              <a:pPr>
                <a:defRPr/>
              </a:pPr>
              <a:t>24</a:t>
            </a:fld>
            <a:endParaRPr lang="en-US" dirty="0"/>
          </a:p>
        </p:txBody>
      </p:sp>
    </p:spTree>
    <p:extLst>
      <p:ext uri="{BB962C8B-B14F-4D97-AF65-F5344CB8AC3E}">
        <p14:creationId xmlns:p14="http://schemas.microsoft.com/office/powerpoint/2010/main" val="40105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altLang="en-US" dirty="0" smtClean="0"/>
              <a:t>Businesses produce most of the </a:t>
            </a:r>
            <a:r>
              <a:rPr lang="en-US" altLang="en-US" dirty="0" smtClean="0">
                <a:solidFill>
                  <a:srgbClr val="558ED5"/>
                </a:solidFill>
              </a:rPr>
              <a:t>goods </a:t>
            </a:r>
            <a:r>
              <a:rPr lang="en-US" altLang="en-US" dirty="0" smtClean="0"/>
              <a:t>and</a:t>
            </a:r>
            <a:r>
              <a:rPr lang="en-US" altLang="en-US" dirty="0" smtClean="0">
                <a:solidFill>
                  <a:srgbClr val="558ED5"/>
                </a:solidFill>
              </a:rPr>
              <a:t> services</a:t>
            </a:r>
            <a:r>
              <a:rPr lang="en-US" altLang="en-US" dirty="0" smtClean="0"/>
              <a:t> we </a:t>
            </a:r>
            <a:r>
              <a:rPr lang="en-US" altLang="en-US" dirty="0" smtClean="0"/>
              <a:t>consume.</a:t>
            </a:r>
          </a:p>
          <a:p>
            <a:pPr eaLnBrk="1" hangingPunct="1"/>
            <a:r>
              <a:rPr lang="en-US" altLang="en-US" dirty="0" smtClean="0"/>
              <a:t>They </a:t>
            </a:r>
            <a:r>
              <a:rPr lang="en-US" altLang="en-US" dirty="0" smtClean="0"/>
              <a:t>employ most working people. </a:t>
            </a:r>
          </a:p>
          <a:p>
            <a:pPr eaLnBrk="1" hangingPunct="1"/>
            <a:r>
              <a:rPr lang="en-US" altLang="en-US" dirty="0" smtClean="0"/>
              <a:t>They create most new </a:t>
            </a:r>
            <a:r>
              <a:rPr lang="en-US" altLang="en-US" dirty="0" smtClean="0">
                <a:solidFill>
                  <a:srgbClr val="558ED5"/>
                </a:solidFill>
              </a:rPr>
              <a:t>innovations</a:t>
            </a:r>
            <a:r>
              <a:rPr lang="en-US" altLang="en-US" dirty="0" smtClean="0"/>
              <a:t> and provide a vast range of </a:t>
            </a:r>
            <a:r>
              <a:rPr lang="en-US" altLang="en-US" dirty="0" smtClean="0">
                <a:solidFill>
                  <a:srgbClr val="558ED5"/>
                </a:solidFill>
              </a:rPr>
              <a:t>opportunities</a:t>
            </a:r>
            <a:r>
              <a:rPr lang="en-US" altLang="en-US" dirty="0" smtClean="0"/>
              <a:t> for new businesses.</a:t>
            </a:r>
          </a:p>
          <a:p>
            <a:pPr eaLnBrk="1" hangingPunct="1"/>
            <a:r>
              <a:rPr lang="en-US" altLang="en-US" dirty="0" smtClean="0"/>
              <a:t>Many businesses support charities and provide community leadership.</a:t>
            </a:r>
          </a:p>
          <a:p>
            <a:pPr eaLnBrk="1" hangingPunct="1"/>
            <a:endParaRPr lang="en-US" alt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704DE0A-B125-4926-813C-219AA6C73F82}" type="slidenum">
              <a:rPr lang="en-US" smtClean="0"/>
              <a:pPr>
                <a:defRPr/>
              </a:pPr>
              <a:t>5</a:t>
            </a:fld>
            <a:endParaRPr lang="en-US" dirty="0"/>
          </a:p>
        </p:txBody>
      </p:sp>
    </p:spTree>
    <p:extLst>
      <p:ext uri="{BB962C8B-B14F-4D97-AF65-F5344CB8AC3E}">
        <p14:creationId xmlns:p14="http://schemas.microsoft.com/office/powerpoint/2010/main" val="280251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t>Because economic forces are so volatile and can be affected by so many things, the performance of a country’s economic system varies over time. Sometimes it gains strength and brings new prosperity to its members (this describes the U.S. economy during the early years of the twenty-first century); other times it weakens and damages their fortunes (as was the case in the years 2009–2010). Clearly then, knowing how an economy is performing is useful for both, business owners and investors alike.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B03CC6F-62C5-4E4D-9CAE-EF190119A8EA}" type="slidenum">
              <a:rPr lang="en-US" smtClean="0"/>
              <a:pPr>
                <a:defRPr/>
              </a:pPr>
              <a:t>25</a:t>
            </a:fld>
            <a:endParaRPr lang="en-US" dirty="0"/>
          </a:p>
        </p:txBody>
      </p:sp>
    </p:spTree>
    <p:extLst>
      <p:ext uri="{BB962C8B-B14F-4D97-AF65-F5344CB8AC3E}">
        <p14:creationId xmlns:p14="http://schemas.microsoft.com/office/powerpoint/2010/main" val="81124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t>Fundamentally, how do we know whether an economic system is growing or not? Experts call the pattern of short-term ups and downs (or, better, expansions and contractions) in an economy the business cycle. The primary measure of growth in the business cycle is aggregate output</a:t>
            </a:r>
            <a:r>
              <a:rPr lang="en-US" baseline="0" dirty="0" smtClean="0"/>
              <a:t> or </a:t>
            </a:r>
            <a:r>
              <a:rPr lang="en-US" dirty="0" smtClean="0"/>
              <a:t>the total quantity of goods and services produced by an economic system during a given period.</a:t>
            </a:r>
          </a:p>
          <a:p>
            <a:pPr eaLnBrk="1" hangingPunct="1"/>
            <a:r>
              <a:rPr lang="en-US" dirty="0" smtClean="0"/>
              <a:t> </a:t>
            </a:r>
          </a:p>
        </p:txBody>
      </p:sp>
      <p:sp>
        <p:nvSpPr>
          <p:cNvPr id="4" name="Slide Number Placeholder 3"/>
          <p:cNvSpPr>
            <a:spLocks noGrp="1"/>
          </p:cNvSpPr>
          <p:nvPr>
            <p:ph type="sldNum" sz="quarter" idx="5"/>
          </p:nvPr>
        </p:nvSpPr>
        <p:spPr/>
        <p:txBody>
          <a:bodyPr/>
          <a:lstStyle/>
          <a:p>
            <a:pPr>
              <a:defRPr/>
            </a:pPr>
            <a:fld id="{5422443D-8AF8-4326-A1DF-2E8BE9EA7012}" type="slidenum">
              <a:rPr lang="en-US" smtClean="0"/>
              <a:pPr>
                <a:defRPr/>
              </a:pPr>
              <a:t>26</a:t>
            </a:fld>
            <a:endParaRPr lang="en-US" dirty="0"/>
          </a:p>
        </p:txBody>
      </p:sp>
    </p:spTree>
    <p:extLst>
      <p:ext uri="{BB962C8B-B14F-4D97-AF65-F5344CB8AC3E}">
        <p14:creationId xmlns:p14="http://schemas.microsoft.com/office/powerpoint/2010/main" val="274893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dirty="0" smtClean="0"/>
              <a:t>To put it simply, an increase in aggregate output is growth (or economic growth). When output grows more quickly than the population, two things usually follow:</a:t>
            </a:r>
          </a:p>
          <a:p>
            <a:pPr eaLnBrk="1" hangingPunct="1">
              <a:defRPr/>
            </a:pPr>
            <a:r>
              <a:rPr lang="en-US" dirty="0" smtClean="0"/>
              <a:t>• Output per capita—the quantity of goods and services per person—goes up.</a:t>
            </a:r>
          </a:p>
          <a:p>
            <a:pPr eaLnBrk="1" hangingPunct="1">
              <a:defRPr/>
            </a:pPr>
            <a:r>
              <a:rPr lang="en-US" dirty="0" smtClean="0"/>
              <a:t>• The system provides more of the goods and services that people want.</a:t>
            </a:r>
          </a:p>
          <a:p>
            <a:pPr eaLnBrk="1" hangingPunct="1">
              <a:defRPr/>
            </a:pPr>
            <a:endParaRPr lang="en-US" dirty="0" smtClean="0"/>
          </a:p>
          <a:p>
            <a:pPr eaLnBrk="1" hangingPunct="1">
              <a:defRPr/>
            </a:pPr>
            <a:r>
              <a:rPr lang="en-US" dirty="0" smtClean="0"/>
              <a:t>When these two things occur, people living in an economic system benefit from a higher standard of living, which refers to the total quantity and quality of goods and services that they can purchase with the currency used in their economic system. </a:t>
            </a:r>
            <a:endParaRPr lang="en-US" dirty="0"/>
          </a:p>
        </p:txBody>
      </p:sp>
      <p:sp>
        <p:nvSpPr>
          <p:cNvPr id="4" name="Slide Number Placeholder 3"/>
          <p:cNvSpPr>
            <a:spLocks noGrp="1"/>
          </p:cNvSpPr>
          <p:nvPr>
            <p:ph type="sldNum" sz="quarter" idx="5"/>
          </p:nvPr>
        </p:nvSpPr>
        <p:spPr/>
        <p:txBody>
          <a:bodyPr/>
          <a:lstStyle/>
          <a:p>
            <a:pPr>
              <a:defRPr/>
            </a:pPr>
            <a:fld id="{5D6542FB-9478-4B2D-97EC-72D41CCDFABC}" type="slidenum">
              <a:rPr lang="en-US" smtClean="0"/>
              <a:pPr>
                <a:defRPr/>
              </a:pPr>
              <a:t>27</a:t>
            </a:fld>
            <a:endParaRPr lang="en-US" dirty="0"/>
          </a:p>
        </p:txBody>
      </p:sp>
    </p:spTree>
    <p:extLst>
      <p:ext uri="{BB962C8B-B14F-4D97-AF65-F5344CB8AC3E}">
        <p14:creationId xmlns:p14="http://schemas.microsoft.com/office/powerpoint/2010/main" val="137643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t>Gross domestic product (GDP) refers to the total value of all goods and services produced within a given period by a national economy through domestic factors of production. GDP is a measure of the aggregate output. Generally speaking, if the GDP is going up, aggregate output is going up; or</a:t>
            </a:r>
            <a:r>
              <a:rPr lang="en-US" baseline="0" dirty="0" smtClean="0"/>
              <a:t> in other words, </a:t>
            </a:r>
            <a:r>
              <a:rPr lang="en-US" dirty="0" smtClean="0"/>
              <a:t>if the aggregate output is going up, the nation is experiencing economic growth.</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7862066-A3A6-4115-A3D3-7E24C5BE1AA3}" type="slidenum">
              <a:rPr lang="en-US" smtClean="0"/>
              <a:pPr>
                <a:defRPr/>
              </a:pPr>
              <a:t>28</a:t>
            </a:fld>
            <a:endParaRPr lang="en-US" dirty="0"/>
          </a:p>
        </p:txBody>
      </p:sp>
    </p:spTree>
    <p:extLst>
      <p:ext uri="{BB962C8B-B14F-4D97-AF65-F5344CB8AC3E}">
        <p14:creationId xmlns:p14="http://schemas.microsoft.com/office/powerpoint/2010/main" val="3191544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t>To  know how much your standard of living is improving, you need to know how much your nation’s economic system is growing (see Table 1.2). For instance, although the U.S. economy reflects overall growth in most years, in 2009 the economy actually shrank by 2.6 percent due to the recession.</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4D1CE9D-9615-460E-916E-C65493B6040C}" type="slidenum">
              <a:rPr lang="en-US" smtClean="0"/>
              <a:pPr>
                <a:defRPr/>
              </a:pPr>
              <a:t>29</a:t>
            </a:fld>
            <a:endParaRPr lang="en-US" dirty="0"/>
          </a:p>
        </p:txBody>
      </p:sp>
    </p:spTree>
    <p:extLst>
      <p:ext uri="{BB962C8B-B14F-4D97-AF65-F5344CB8AC3E}">
        <p14:creationId xmlns:p14="http://schemas.microsoft.com/office/powerpoint/2010/main" val="2241165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t>Sometimes, economists also use the term gross national product (GNP), which refers to the total value of all goods and services produced by a national economy within a given period of</a:t>
            </a:r>
            <a:r>
              <a:rPr lang="en-US" baseline="0" dirty="0" smtClean="0"/>
              <a:t> time,</a:t>
            </a:r>
            <a:r>
              <a:rPr lang="en-US" dirty="0" smtClean="0"/>
              <a:t> regardless of where the factors of production are located. What, precisely, is the difference between GDP and GNP? </a:t>
            </a:r>
          </a:p>
          <a:p>
            <a:pPr eaLnBrk="1" hangingPunct="1"/>
            <a:r>
              <a:rPr lang="en-US" dirty="0" smtClean="0"/>
              <a:t>Consider a General Motors automobile plant in Brazil. The profits earned by the factory are included in U.S. GNP—but not in GDP—because its output is not produced domestically (that is, in the United States). Conversely, those profits are included in Brazil’s GDP—but not GNP—because they are produced domestically (that is, in Brazil).</a:t>
            </a:r>
          </a:p>
          <a:p>
            <a:pPr eaLnBrk="1" hangingPunct="1"/>
            <a:r>
              <a:rPr lang="en-US" dirty="0" smtClean="0"/>
              <a:t>Calculations quickly become complex because of the</a:t>
            </a:r>
            <a:r>
              <a:rPr lang="en-US" baseline="0" dirty="0" smtClean="0"/>
              <a:t> </a:t>
            </a:r>
            <a:r>
              <a:rPr lang="en-US" dirty="0" smtClean="0"/>
              <a:t>different factors of production. The labor, for example, will be mostly Brazilian but the capital will be mostly American. Thus, the wages paid to Brazilian workers are part of Brazil’s GNP even though the profits are not.</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5DD2BDF-E0E7-4A15-A2D8-C4A1B8755A33}" type="slidenum">
              <a:rPr lang="en-US" smtClean="0"/>
              <a:pPr>
                <a:defRPr/>
              </a:pPr>
              <a:t>30</a:t>
            </a:fld>
            <a:endParaRPr lang="en-US" dirty="0"/>
          </a:p>
        </p:txBody>
      </p:sp>
    </p:spTree>
    <p:extLst>
      <p:ext uri="{BB962C8B-B14F-4D97-AF65-F5344CB8AC3E}">
        <p14:creationId xmlns:p14="http://schemas.microsoft.com/office/powerpoint/2010/main" val="3639249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smtClean="0"/>
              <a:t>GDP and GNP usually differ by less than 1 percent, but economists argue that GDP is a more accurate indicator of domestic economic performance because it focuses only on domestic factors of production. With that in mind, let’s look at the middle column in Table 1.2. Here we find that the real growth rate of U.S. GDP—the growth rate of GDP adjusted for inflation and changes in the value of the country’s currency—was 1.8 percent in 2011. But what does this number actually mean? Remember that growth depends on output increasing at a faster rate than population.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2188596-A762-4E18-A50B-41C7156F5288}" type="slidenum">
              <a:rPr lang="en-US" smtClean="0"/>
              <a:pPr>
                <a:defRPr/>
              </a:pPr>
              <a:t>31</a:t>
            </a:fld>
            <a:endParaRPr lang="en-US" dirty="0"/>
          </a:p>
        </p:txBody>
      </p:sp>
    </p:spTree>
    <p:extLst>
      <p:ext uri="{BB962C8B-B14F-4D97-AF65-F5344CB8AC3E}">
        <p14:creationId xmlns:p14="http://schemas.microsoft.com/office/powerpoint/2010/main" val="2232307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dirty="0" smtClean="0"/>
              <a:t>We calculate real GDP when we adjust GDP to  account for changes in currency values and price changes. When we make this adjustment, we account for both GDP and purchasing power parity, or the principle that exchange rates are set so that the prices of similar products in different countries are about the same. Purchasing power parity gives us a much better idea of what people can actually buy with the financial resources allocated to them by their respective economic systems. In other words, it gives us a better sense of standards of living across the globe. </a:t>
            </a:r>
            <a:endParaRPr lang="en-US" dirty="0"/>
          </a:p>
        </p:txBody>
      </p:sp>
      <p:sp>
        <p:nvSpPr>
          <p:cNvPr id="4" name="Slide Number Placeholder 3"/>
          <p:cNvSpPr>
            <a:spLocks noGrp="1"/>
          </p:cNvSpPr>
          <p:nvPr>
            <p:ph type="sldNum" sz="quarter" idx="5"/>
          </p:nvPr>
        </p:nvSpPr>
        <p:spPr/>
        <p:txBody>
          <a:bodyPr/>
          <a:lstStyle/>
          <a:p>
            <a:pPr>
              <a:defRPr/>
            </a:pPr>
            <a:fld id="{34A33F1A-6FD2-4454-B285-C31B6D2FA48F}" type="slidenum">
              <a:rPr lang="en-US" smtClean="0"/>
              <a:pPr>
                <a:defRPr/>
              </a:pPr>
              <a:t>32</a:t>
            </a:fld>
            <a:endParaRPr lang="en-US" dirty="0"/>
          </a:p>
        </p:txBody>
      </p:sp>
    </p:spTree>
    <p:extLst>
      <p:ext uri="{BB962C8B-B14F-4D97-AF65-F5344CB8AC3E}">
        <p14:creationId xmlns:p14="http://schemas.microsoft.com/office/powerpoint/2010/main" val="3233893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t>Figure 1.4 illustrates a popular approach to see how purchasing power parity works in relation to a Big Mac. For instance, the figure pegs the price of a Big Mac in the United States at $4.20. Based on currency exchange rates, a Big Mac would cost $6.81 in Switzerland and $6.79 in Norway. But the same burger would cost only $2.34 in Malaysia and $2.12 in Hong Kong.</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CA6DFDD-3D2E-4770-8039-76A902A3EED4}" type="slidenum">
              <a:rPr lang="en-US" smtClean="0"/>
              <a:pPr>
                <a:defRPr/>
              </a:pPr>
              <a:t>33</a:t>
            </a:fld>
            <a:endParaRPr lang="en-US" dirty="0"/>
          </a:p>
        </p:txBody>
      </p:sp>
    </p:spTree>
    <p:extLst>
      <p:ext uri="{BB962C8B-B14F-4D97-AF65-F5344CB8AC3E}">
        <p14:creationId xmlns:p14="http://schemas.microsoft.com/office/powerpoint/2010/main" val="336088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t>A major factor in the growth of an economic system is productivity, which is a measure of economic growth that compares how much a system produces with the resources needed to produce it. Let’s say that it takes 1 U.S. worker and 1 U.S. dollar to make 10 soccer balls in an 8-hour workday. Let’s also say that it takes 1.2 Saudi workers and the equivalent of 1.5 dollars in Riyals, the currency of Saudi Arabia, to make 10 soccer balls in the same 8-hour workday. We can say that the U.S. soccer-ball industry is more productive than the Saudi soccer-ball industry. The two factors of production in this extremely simple case are labor and capital.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36590A7-E4CE-41EA-A77B-6D00E5EDA9D9}" type="slidenum">
              <a:rPr lang="en-US" smtClean="0"/>
              <a:pPr>
                <a:defRPr/>
              </a:pPr>
              <a:t>34</a:t>
            </a:fld>
            <a:endParaRPr lang="en-US" dirty="0"/>
          </a:p>
        </p:txBody>
      </p:sp>
    </p:spTree>
    <p:extLst>
      <p:ext uri="{BB962C8B-B14F-4D97-AF65-F5344CB8AC3E}">
        <p14:creationId xmlns:p14="http://schemas.microsoft.com/office/powerpoint/2010/main" val="375312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t>All businesses regardless of their size, location, or mission operate within a larger external environment. This external environment consists of everything outside an organization’s boundaries that might affect it. (Businesses also have an internal environment, more commonly called corporate culture; we discuss this in Chapter 5.) </a:t>
            </a:r>
          </a:p>
          <a:p>
            <a:pPr eaLnBrk="1" hangingPunct="1"/>
            <a:endParaRPr lang="en-US" dirty="0" smtClean="0"/>
          </a:p>
          <a:p>
            <a:pPr eaLnBrk="1" hangingPunct="1"/>
            <a:r>
              <a:rPr lang="en-US" dirty="0" smtClean="0"/>
              <a:t>Not surprisingly, the external environment plays a major role in determining the success or failure of any organization. Managers must, therefore, have a complete </a:t>
            </a:r>
            <a:r>
              <a:rPr lang="en-US" dirty="0" smtClean="0"/>
              <a:t>and </a:t>
            </a:r>
            <a:r>
              <a:rPr lang="en-US" dirty="0" smtClean="0"/>
              <a:t>accurate understanding of their environment and then strive to operate and compete within it. Businesses can also influence their environments.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AE90659-16FD-4CD7-A693-8763D5EA1229}" type="slidenum">
              <a:rPr lang="en-US" smtClean="0"/>
              <a:pPr>
                <a:defRPr/>
              </a:pPr>
              <a:t>6</a:t>
            </a:fld>
            <a:endParaRPr lang="en-US" dirty="0"/>
          </a:p>
        </p:txBody>
      </p:sp>
    </p:spTree>
    <p:extLst>
      <p:ext uri="{BB962C8B-B14F-4D97-AF65-F5344CB8AC3E}">
        <p14:creationId xmlns:p14="http://schemas.microsoft.com/office/powerpoint/2010/main" val="753862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altLang="en-US" smtClean="0"/>
              <a:t>A </a:t>
            </a:r>
            <a:r>
              <a:rPr lang="en-US" altLang="en-US" i="1" smtClean="0"/>
              <a:t>positive </a:t>
            </a:r>
            <a:r>
              <a:rPr lang="en-US" altLang="en-US" smtClean="0"/>
              <a:t>balance of trade results when a country exports (sells to other countries) more than it imports (buys from other countries).</a:t>
            </a:r>
          </a:p>
          <a:p>
            <a:pPr eaLnBrk="1" hangingPunct="1"/>
            <a:r>
              <a:rPr lang="en-US" altLang="en-US" smtClean="0"/>
              <a:t>A </a:t>
            </a:r>
            <a:r>
              <a:rPr lang="en-US" altLang="en-US" i="1" smtClean="0"/>
              <a:t>negative </a:t>
            </a:r>
            <a:r>
              <a:rPr lang="en-US" altLang="en-US" smtClean="0"/>
              <a:t>balance of trade results when a country imports more than it exports.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A95489FB-ADBD-40AB-8DFB-3AA8ED6AB641}" type="slidenum">
              <a:rPr lang="en-US" smtClean="0"/>
              <a:pPr>
                <a:defRPr/>
              </a:pPr>
              <a:t>35</a:t>
            </a:fld>
            <a:endParaRPr lang="en-US" dirty="0"/>
          </a:p>
        </p:txBody>
      </p:sp>
    </p:spTree>
    <p:extLst>
      <p:ext uri="{BB962C8B-B14F-4D97-AF65-F5344CB8AC3E}">
        <p14:creationId xmlns:p14="http://schemas.microsoft.com/office/powerpoint/2010/main" val="2715792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t>Stability is a condition in which the amount of money available in an economic system and the quantity of goods and services produced in it are growing at about the same rate. A chief goal of an economic system, stability can be threatened by certain factors.</a:t>
            </a:r>
          </a:p>
          <a:p>
            <a:pPr eaLnBrk="1" hangingPunct="1"/>
            <a:endParaRPr lang="en-US" dirty="0" smtClean="0"/>
          </a:p>
          <a:p>
            <a:pPr eaLnBrk="1" hangingPunct="1"/>
            <a:r>
              <a:rPr lang="en-US" dirty="0" smtClean="0"/>
              <a:t>Inflation occurs when an economic system experiences widespread price increases. Instability results when the amount of money injected into an economy exceeds the increase in actual output, so people have more money to spend but the same quantity of products available to buy. As supply and demand principles tell us, as people compete with one another to buy available products, prices go up. </a:t>
            </a:r>
          </a:p>
          <a:p>
            <a:pPr eaLnBrk="1" hangingPunct="1"/>
            <a:endParaRPr lang="en-US" dirty="0" smtClean="0"/>
          </a:p>
          <a:p>
            <a:pPr eaLnBrk="1" hangingPunct="1"/>
            <a:r>
              <a:rPr lang="en-US" dirty="0" smtClean="0"/>
              <a:t>These high prices will eventually bring the amount of money in the economy back down. However, these processes are imperfect—the additional money will not be distributed proportionately to all people, and price increases often continue beyond what is really necessary. As a result, purchasing power for many people declines.</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9258382-B2D1-4A3C-96DD-FEBE8C678E8A}" type="slidenum">
              <a:rPr lang="en-US" smtClean="0"/>
              <a:pPr>
                <a:defRPr/>
              </a:pPr>
              <a:t>36</a:t>
            </a:fld>
            <a:endParaRPr lang="en-US" dirty="0"/>
          </a:p>
        </p:txBody>
      </p:sp>
    </p:spTree>
    <p:extLst>
      <p:ext uri="{BB962C8B-B14F-4D97-AF65-F5344CB8AC3E}">
        <p14:creationId xmlns:p14="http://schemas.microsoft.com/office/powerpoint/2010/main" val="194122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Finally, we need to consider the effect of unemployment on economic stability. Unemployment is the level of joblessness among people actively seeking work in an economic system. When unemployment is low, there is a shortage of labor available for businesses to hire. As businesses compete with one another for the available supply of labor, they raise the wages they are willing to pay. Then, because higher labor costs eat into profit margins, they raise the prices of their products. Although consumers have more money to inject into the economy, this increase is soon undone by higher prices, so purchasing power declines.</a:t>
            </a:r>
          </a:p>
          <a:p>
            <a:pPr eaLnBrk="1" hangingPunct="1">
              <a:defRPr/>
            </a:pPr>
            <a:endParaRPr lang="en-US" dirty="0" smtClean="0"/>
          </a:p>
          <a:p>
            <a:pPr eaLnBrk="1" hangingPunct="1">
              <a:defRPr/>
            </a:pPr>
            <a:r>
              <a:rPr lang="en-US" dirty="0" smtClean="0"/>
              <a:t>When we go through a period during which aggregate output declines, we have a recession. During a recession, producers need fewer employees—less labor—to produce products. Unemployment, therefore, goes up. To determine whether an economy is going through a recession, we start by measuring aggregate output. Recall that this is the function of real GDP, which we find by making necessary adjustments to the total value of all goods and services produced within a given period by a national economy through domestic factors of production. A recession is more precisely defined as a period during which aggregate output, as measured by real GDP, declines. </a:t>
            </a:r>
          </a:p>
          <a:p>
            <a:pPr eaLnBrk="1" hangingPunct="1">
              <a:defRPr/>
            </a:pPr>
            <a:endParaRPr lang="en-US" dirty="0" smtClean="0"/>
          </a:p>
          <a:p>
            <a:pPr eaLnBrk="1" hangingPunct="1">
              <a:defRPr/>
            </a:pPr>
            <a:r>
              <a:rPr lang="en-US" dirty="0" smtClean="0"/>
              <a:t>A prolonged and deep recession is called a depression. The last major depression in the United States started in 1929 and lasted more than 10 years. Most economists believe that the 2008–2011 recession, although the worst in decades, was not really a depression.</a:t>
            </a:r>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20435BB-248F-474D-A322-3B467F490DFB}" type="slidenum">
              <a:rPr lang="en-US" smtClean="0"/>
              <a:pPr>
                <a:defRPr/>
              </a:pPr>
              <a:t>37</a:t>
            </a:fld>
            <a:endParaRPr lang="en-US" dirty="0"/>
          </a:p>
        </p:txBody>
      </p:sp>
    </p:spTree>
    <p:extLst>
      <p:ext uri="{BB962C8B-B14F-4D97-AF65-F5344CB8AC3E}">
        <p14:creationId xmlns:p14="http://schemas.microsoft.com/office/powerpoint/2010/main" val="873890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dirty="0" smtClean="0"/>
              <a:t>The government acts to manage the U.S. economic system through two sets of policies: fiscal and monetary. It manages the collection and spending of its revenues through fiscal policies. Tax rates, for example, can play an important role in fiscal policies helping to manage the economy. One key element of President Obama’s presidential platform was an overhaul of the U.S. tax system. Among other things, he proposed cutting taxes for the middle class while simultaneously raising taxes for both higher-income people and businesses.</a:t>
            </a:r>
          </a:p>
          <a:p>
            <a:pPr eaLnBrk="1" hangingPunct="1">
              <a:defRPr/>
            </a:pPr>
            <a:endParaRPr lang="en-US" dirty="0" smtClean="0"/>
          </a:p>
          <a:p>
            <a:pPr eaLnBrk="1" hangingPunct="1">
              <a:defRPr/>
            </a:pPr>
            <a:r>
              <a:rPr lang="en-US" dirty="0" smtClean="0"/>
              <a:t>Monetary policies focus on controlling the size of the nation’s money supply. Working primarily through the Federal Reserve System (the nation’s central bank, often referred to simply as “the Fed”), the government can influence the ability and  willingness of banks throughout the country to lend money. For example, to help offset the 2008 recession, the government injected more money into the economy through various stimulus packages. On the one hand, officials hoped that these funds would stimulate business growth and the creation of new jobs. On the other hand, though, some experts feared that increasing the money supply might also lead to inflation.</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1B812154-FC0F-4E89-BE64-98F9D0D3C580}" type="slidenum">
              <a:rPr lang="en-US" smtClean="0"/>
              <a:pPr>
                <a:defRPr/>
              </a:pPr>
              <a:t>38</a:t>
            </a:fld>
            <a:endParaRPr lang="en-US" dirty="0"/>
          </a:p>
        </p:txBody>
      </p:sp>
    </p:spTree>
    <p:extLst>
      <p:ext uri="{BB962C8B-B14F-4D97-AF65-F5344CB8AC3E}">
        <p14:creationId xmlns:p14="http://schemas.microsoft.com/office/powerpoint/2010/main" val="1467705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eaLnBrk="1" hangingPunct="1"/>
            <a:r>
              <a:rPr lang="en-US" dirty="0" smtClean="0"/>
              <a:t>Taken together, fiscal policy and monetary policy make up the</a:t>
            </a:r>
            <a:r>
              <a:rPr lang="en-US" baseline="0" dirty="0" smtClean="0"/>
              <a:t> </a:t>
            </a:r>
            <a:r>
              <a:rPr lang="en-US" dirty="0" smtClean="0"/>
              <a:t>stabilization policy, defined as the government economic policy in which the goal is to smooth out fluctuations in output and unemployment and to stabilize prices. In effect, the economic recession that started in 2008 was a significant departure from stabilization as business valuations dropped and jobs were eliminated. The various government interventions, such as financial bailouts, represented strategies to restore economic stability.</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31960C7-2624-400E-AB72-0C3D61EA709E}" type="slidenum">
              <a:rPr lang="en-US" smtClean="0"/>
              <a:pPr>
                <a:defRPr/>
              </a:pPr>
              <a:t>39</a:t>
            </a:fld>
            <a:endParaRPr lang="en-US" dirty="0"/>
          </a:p>
        </p:txBody>
      </p:sp>
    </p:spTree>
    <p:extLst>
      <p:ext uri="{BB962C8B-B14F-4D97-AF65-F5344CB8AC3E}">
        <p14:creationId xmlns:p14="http://schemas.microsoft.com/office/powerpoint/2010/main" val="154690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altLang="en-US" dirty="0" smtClean="0"/>
              <a:t>Figure 1.1 shows the major dimensions and elements of the external environment as it affects businesses today. </a:t>
            </a:r>
          </a:p>
          <a:p>
            <a:pPr eaLnBrk="1" hangingPunct="1">
              <a:defRPr/>
            </a:pPr>
            <a:r>
              <a:rPr lang="en-US" altLang="en-US" dirty="0" smtClean="0"/>
              <a:t>As you can see, these include the domestic business environment, the global business environment, the technological environment, </a:t>
            </a:r>
          </a:p>
          <a:p>
            <a:pPr eaLnBrk="1" hangingPunct="1">
              <a:defRPr/>
            </a:pPr>
            <a:r>
              <a:rPr lang="en-US" altLang="en-US" dirty="0" smtClean="0"/>
              <a:t>the political-legal environment, the socio-cultural environment, and the economic environment</a:t>
            </a:r>
            <a:r>
              <a:rPr lang="en-US" altLang="en-US" dirty="0" smtClean="0"/>
              <a:t>.</a:t>
            </a:r>
          </a:p>
          <a:p>
            <a:pPr eaLnBrk="1" hangingPunct="1">
              <a:defRPr/>
            </a:pPr>
            <a:endParaRPr lang="en-US" altLang="en-US" dirty="0" smtClean="0"/>
          </a:p>
          <a:p>
            <a:pPr eaLnBrk="1" hangingPunct="1">
              <a:defRPr/>
            </a:pPr>
            <a:r>
              <a:rPr lang="en-US" altLang="en-US" dirty="0" smtClean="0"/>
              <a:t>The</a:t>
            </a:r>
            <a:r>
              <a:rPr lang="en-US" altLang="en-US" b="1" dirty="0" smtClean="0"/>
              <a:t> Domestic Business Environment </a:t>
            </a:r>
            <a:r>
              <a:rPr lang="en-US" altLang="en-US" dirty="0" smtClean="0"/>
              <a:t>is</a:t>
            </a:r>
            <a:r>
              <a:rPr lang="en-US" altLang="en-US" b="1" dirty="0" smtClean="0"/>
              <a:t> </a:t>
            </a:r>
            <a:r>
              <a:rPr lang="en-US" altLang="en-US" dirty="0" smtClean="0"/>
              <a:t>the environment in which a firm conducts its operations and derives its revenues.</a:t>
            </a:r>
          </a:p>
          <a:p>
            <a:pPr eaLnBrk="1" hangingPunct="1">
              <a:defRPr/>
            </a:pPr>
            <a:r>
              <a:rPr lang="en-US" altLang="en-US" dirty="0" smtClean="0"/>
              <a:t>The </a:t>
            </a:r>
            <a:r>
              <a:rPr lang="en-US" altLang="en-US" b="1" dirty="0" smtClean="0"/>
              <a:t>Global Business Environment </a:t>
            </a:r>
            <a:r>
              <a:rPr lang="en-US" altLang="en-US" dirty="0" smtClean="0"/>
              <a:t>encompasses the international forces that affect a business and includes international trade agreements, international economic conditions, and political unrest.</a:t>
            </a:r>
          </a:p>
          <a:p>
            <a:pPr eaLnBrk="1" hangingPunct="1">
              <a:defRPr/>
            </a:pPr>
            <a:r>
              <a:rPr lang="en-US" altLang="en-US" dirty="0" smtClean="0"/>
              <a:t>The </a:t>
            </a:r>
            <a:r>
              <a:rPr lang="en-US" altLang="en-US" b="1" dirty="0" smtClean="0"/>
              <a:t>Technological Environment </a:t>
            </a:r>
            <a:r>
              <a:rPr lang="en-US" altLang="en-US" dirty="0" smtClean="0"/>
              <a:t>encompasses all the ways by which firms create value for their constituents and includes human knowledge, work methods, physical equipment, electronics and telecommunications.</a:t>
            </a:r>
          </a:p>
          <a:p>
            <a:pPr eaLnBrk="1" hangingPunct="1">
              <a:defRPr/>
            </a:pPr>
            <a:r>
              <a:rPr lang="en-US" altLang="en-US" dirty="0" smtClean="0"/>
              <a:t>The </a:t>
            </a:r>
            <a:r>
              <a:rPr lang="en-US" altLang="en-US" b="1" dirty="0" smtClean="0"/>
              <a:t>Political-Legal Environment </a:t>
            </a:r>
            <a:r>
              <a:rPr lang="en-US" altLang="en-US" dirty="0" smtClean="0"/>
              <a:t>is the relationship between business and government.</a:t>
            </a:r>
          </a:p>
          <a:p>
            <a:pPr eaLnBrk="1" hangingPunct="1">
              <a:defRPr/>
            </a:pPr>
            <a:r>
              <a:rPr lang="en-US" altLang="en-US" dirty="0" smtClean="0"/>
              <a:t>The </a:t>
            </a:r>
            <a:r>
              <a:rPr lang="en-US" altLang="en-US" b="1" dirty="0" smtClean="0"/>
              <a:t>Sociocultural Environment </a:t>
            </a:r>
            <a:r>
              <a:rPr lang="en-US" altLang="en-US" dirty="0" smtClean="0"/>
              <a:t>includes the customs, mores, values, and demographic characteristics of the society in which an organization functions and determines the goods and services, as well as the standards of business conduct, that a society is likely to value and accept.</a:t>
            </a:r>
          </a:p>
          <a:p>
            <a:pPr eaLnBrk="1" hangingPunct="1">
              <a:defRPr/>
            </a:pPr>
            <a:r>
              <a:rPr lang="en-US" altLang="en-US" dirty="0" smtClean="0"/>
              <a:t>The </a:t>
            </a:r>
            <a:r>
              <a:rPr lang="en-US" altLang="en-US" b="1" dirty="0" smtClean="0"/>
              <a:t>Economic Environment </a:t>
            </a:r>
            <a:r>
              <a:rPr lang="en-US" altLang="en-US" dirty="0" smtClean="0"/>
              <a:t>includes relevant conditions that exist in the economic system in which a company operates.</a:t>
            </a:r>
          </a:p>
          <a:p>
            <a:pPr lvl="1" eaLnBrk="1" hangingPunct="1">
              <a:defRPr/>
            </a:pPr>
            <a:endParaRPr lang="en-US" altLang="en-US" dirty="0" smtClean="0"/>
          </a:p>
          <a:p>
            <a:pPr lvl="1" eaLnBrk="1" hangingPunct="1">
              <a:defRPr/>
            </a:pPr>
            <a:endParaRPr lang="en-US" altLang="en-US" dirty="0" smtClean="0"/>
          </a:p>
          <a:p>
            <a:pPr lvl="1" eaLnBrk="1" hangingPunct="1">
              <a:defRPr/>
            </a:pPr>
            <a:endParaRPr lang="en-US" altLang="en-US" dirty="0" smtClean="0"/>
          </a:p>
          <a:p>
            <a:pPr lvl="1" eaLnBrk="1" hangingPunct="1">
              <a:defRPr/>
            </a:pPr>
            <a:endParaRPr lang="en-US" altLang="en-US" dirty="0" smtClean="0"/>
          </a:p>
          <a:p>
            <a:pPr eaLnBrk="1" hangingPunct="1">
              <a:defRPr/>
            </a:pPr>
            <a:endParaRPr lang="en-US" alt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BBF86B8-126E-4CD7-A519-7F45D6C1E822}" type="slidenum">
              <a:rPr lang="en-US" smtClean="0"/>
              <a:pPr>
                <a:defRPr/>
              </a:pPr>
              <a:t>7</a:t>
            </a:fld>
            <a:endParaRPr lang="en-US" dirty="0"/>
          </a:p>
        </p:txBody>
      </p:sp>
    </p:spTree>
    <p:extLst>
      <p:ext uri="{BB962C8B-B14F-4D97-AF65-F5344CB8AC3E}">
        <p14:creationId xmlns:p14="http://schemas.microsoft.com/office/powerpoint/2010/main" val="305107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t>A U.S. business operates differently from a business in France or in the People’s </a:t>
            </a:r>
            <a:r>
              <a:rPr lang="en-US" dirty="0" smtClean="0"/>
              <a:t>Republic </a:t>
            </a:r>
            <a:r>
              <a:rPr lang="en-US" dirty="0" smtClean="0"/>
              <a:t>of China.</a:t>
            </a:r>
            <a:r>
              <a:rPr lang="en-US" baseline="0" dirty="0" smtClean="0"/>
              <a:t> B</a:t>
            </a:r>
            <a:r>
              <a:rPr lang="en-US" dirty="0" smtClean="0"/>
              <a:t>usinesses in these countries, similarly</a:t>
            </a:r>
            <a:r>
              <a:rPr lang="en-US" baseline="0" dirty="0" smtClean="0"/>
              <a:t> </a:t>
            </a:r>
            <a:r>
              <a:rPr lang="en-US" dirty="0" smtClean="0"/>
              <a:t> differ from those in Japan or Brazil. A key factor in these differences is the economic system of a firm’s home country, the nation in which it does most of its business.</a:t>
            </a:r>
          </a:p>
          <a:p>
            <a:pPr eaLnBrk="1" hangingPunct="1"/>
            <a:r>
              <a:rPr lang="en-US" dirty="0" smtClean="0"/>
              <a:t>An economic system is </a:t>
            </a:r>
            <a:r>
              <a:rPr lang="en-US" dirty="0" smtClean="0"/>
              <a:t>a </a:t>
            </a:r>
            <a:r>
              <a:rPr lang="en-US" dirty="0" smtClean="0"/>
              <a:t>nation’s system for allocating its resources among its citizens, both individuals and organizations.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4290412-1E8B-49B2-8181-4C8F66594248}" type="slidenum">
              <a:rPr lang="en-US" smtClean="0"/>
              <a:pPr>
                <a:defRPr/>
              </a:pPr>
              <a:t>8</a:t>
            </a:fld>
            <a:endParaRPr lang="en-US" dirty="0"/>
          </a:p>
        </p:txBody>
      </p:sp>
    </p:spTree>
    <p:extLst>
      <p:ext uri="{BB962C8B-B14F-4D97-AF65-F5344CB8AC3E}">
        <p14:creationId xmlns:p14="http://schemas.microsoft.com/office/powerpoint/2010/main" val="376871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altLang="en-US" b="1" dirty="0" smtClean="0"/>
              <a:t>Labor </a:t>
            </a:r>
            <a:r>
              <a:rPr lang="en-US" altLang="en-US" dirty="0" smtClean="0"/>
              <a:t>includes the physical and intellectual contributions people make while engaged in economic production and is also called human resources.</a:t>
            </a:r>
          </a:p>
          <a:p>
            <a:pPr eaLnBrk="1" hangingPunct="1"/>
            <a:endParaRPr lang="en-US" altLang="en-US" b="1" dirty="0" smtClean="0"/>
          </a:p>
          <a:p>
            <a:pPr eaLnBrk="1" hangingPunct="1"/>
            <a:r>
              <a:rPr lang="en-US" altLang="en-US" b="1" dirty="0" smtClean="0"/>
              <a:t>Capital</a:t>
            </a:r>
            <a:r>
              <a:rPr lang="en-US" altLang="en-US" dirty="0" smtClean="0"/>
              <a:t> is the term used to describe the financial resources needed to operate a business.</a:t>
            </a:r>
          </a:p>
          <a:p>
            <a:pPr eaLnBrk="1" hangingPunct="1"/>
            <a:endParaRPr lang="en-US" altLang="en-US" dirty="0" smtClean="0"/>
          </a:p>
          <a:p>
            <a:pPr eaLnBrk="1" hangingPunct="1"/>
            <a:r>
              <a:rPr lang="en-US" altLang="en-US" dirty="0" smtClean="0"/>
              <a:t>An </a:t>
            </a:r>
            <a:r>
              <a:rPr lang="en-US" altLang="en-US" b="1" dirty="0" smtClean="0"/>
              <a:t>Entrepreneur</a:t>
            </a:r>
            <a:r>
              <a:rPr lang="en-US" altLang="en-US" dirty="0" smtClean="0"/>
              <a:t> is a person who accepts the risks and opportunities entailed in creating and operating a new business venture.</a:t>
            </a:r>
          </a:p>
          <a:p>
            <a:pPr eaLnBrk="1" hangingPunct="1"/>
            <a:endParaRPr lang="en-US" altLang="en-US" b="1" dirty="0" smtClean="0"/>
          </a:p>
          <a:p>
            <a:pPr eaLnBrk="1" hangingPunct="1"/>
            <a:r>
              <a:rPr lang="en-US" altLang="en-US" b="1" dirty="0" smtClean="0"/>
              <a:t>Physical resources </a:t>
            </a:r>
            <a:r>
              <a:rPr lang="en-US" altLang="en-US" dirty="0" smtClean="0"/>
              <a:t>are tangible things that organizations use to conduct their business and include natural resources and raw materials, offices, storage and production facilities, parts and supplies, computers, and peripherals.</a:t>
            </a:r>
          </a:p>
          <a:p>
            <a:pPr eaLnBrk="1" hangingPunct="1"/>
            <a:endParaRPr lang="en-US" altLang="en-US" b="1" dirty="0" smtClean="0"/>
          </a:p>
          <a:p>
            <a:pPr eaLnBrk="1" hangingPunct="1"/>
            <a:r>
              <a:rPr lang="en-US" altLang="en-US" b="1" dirty="0" smtClean="0"/>
              <a:t>Information resources</a:t>
            </a:r>
            <a:r>
              <a:rPr lang="en-US" altLang="en-US" dirty="0" smtClean="0"/>
              <a:t> are data and other information used by businesses and include market forecasts, the specialized knowledge of people, and economic data.</a:t>
            </a:r>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26FFD01-DF84-49BD-8980-084FC84B6F40}" type="slidenum">
              <a:rPr lang="en-US" smtClean="0"/>
              <a:pPr>
                <a:defRPr/>
              </a:pPr>
              <a:t>9</a:t>
            </a:fld>
            <a:endParaRPr lang="en-US" dirty="0"/>
          </a:p>
        </p:txBody>
      </p:sp>
    </p:spTree>
    <p:extLst>
      <p:ext uri="{BB962C8B-B14F-4D97-AF65-F5344CB8AC3E}">
        <p14:creationId xmlns:p14="http://schemas.microsoft.com/office/powerpoint/2010/main" val="22679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t>Different types of economic systems view these factors of production differently. In some systems, for example (and in theory), the ownership of both the factors of production and businesses themselves is private. That is, ownership is held  by entrepreneurs, individual investors, and other businesses.</a:t>
            </a:r>
          </a:p>
          <a:p>
            <a:pPr eaLnBrk="1" hangingPunct="1"/>
            <a:r>
              <a:rPr lang="en-US" dirty="0" smtClean="0"/>
              <a:t>As discussed next, these are market economies. In other systems, though (and also in theory), the factors of production and all businesses are owned or controlled by the government. </a:t>
            </a:r>
          </a:p>
          <a:p>
            <a:pPr eaLnBrk="1" hangingPunct="1"/>
            <a:r>
              <a:rPr lang="en-US" dirty="0" smtClean="0"/>
              <a:t>These are called </a:t>
            </a:r>
            <a:r>
              <a:rPr lang="en-US" dirty="0" smtClean="0"/>
              <a:t>planned </a:t>
            </a:r>
            <a:r>
              <a:rPr lang="en-US" dirty="0" smtClean="0"/>
              <a:t>economies. Note that we described these kinds of systems as being “in theory.” Why? Because in reality, most systems fall between these extremes.</a:t>
            </a:r>
          </a:p>
          <a:p>
            <a:pPr eaLnBrk="1" hangingPunct="1"/>
            <a:endParaRPr lang="en-US" altLang="en-US" b="1" dirty="0" smtClean="0"/>
          </a:p>
          <a:p>
            <a:pPr eaLnBrk="1" hangingPunct="1"/>
            <a:r>
              <a:rPr lang="en-US" altLang="en-US" b="1" dirty="0" smtClean="0"/>
              <a:t>Communism</a:t>
            </a:r>
            <a:r>
              <a:rPr lang="en-US" altLang="en-US" dirty="0" smtClean="0"/>
              <a:t> is a system in which the government owns and operates all factors of </a:t>
            </a:r>
            <a:r>
              <a:rPr lang="en-US" altLang="en-US" dirty="0" smtClean="0"/>
              <a:t>production. </a:t>
            </a:r>
            <a:endParaRPr lang="en-US" altLang="en-US" dirty="0" smtClean="0"/>
          </a:p>
          <a:p>
            <a:pPr eaLnBrk="1" hangingPunct="1"/>
            <a:endParaRPr lang="en-US" altLang="en-US" dirty="0" smtClean="0"/>
          </a:p>
          <a:p>
            <a:pPr eaLnBrk="1" hangingPunct="1"/>
            <a:r>
              <a:rPr lang="en-US" altLang="en-US" dirty="0" smtClean="0"/>
              <a:t>With </a:t>
            </a:r>
            <a:r>
              <a:rPr lang="en-US" altLang="en-US" b="1" dirty="0" smtClean="0"/>
              <a:t>socialism</a:t>
            </a:r>
            <a:r>
              <a:rPr lang="en-US" altLang="en-US" dirty="0" smtClean="0"/>
              <a:t>, the government owns and operates selected major </a:t>
            </a:r>
            <a:r>
              <a:rPr lang="en-US" altLang="en-US" dirty="0" smtClean="0"/>
              <a:t>industries.</a:t>
            </a:r>
            <a:endParaRPr lang="en-US" altLang="en-US" dirty="0" smtClean="0"/>
          </a:p>
          <a:p>
            <a:pPr eaLnBrk="1" hangingPunct="1"/>
            <a:endParaRPr lang="en-US" alt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FE8651-F388-4BB6-B15D-2E624FB07AED}" type="slidenum">
              <a:rPr lang="en-US" smtClean="0"/>
              <a:pPr>
                <a:defRPr/>
              </a:pPr>
              <a:t>10</a:t>
            </a:fld>
            <a:endParaRPr lang="en-US" dirty="0"/>
          </a:p>
        </p:txBody>
      </p:sp>
    </p:spTree>
    <p:extLst>
      <p:ext uri="{BB962C8B-B14F-4D97-AF65-F5344CB8AC3E}">
        <p14:creationId xmlns:p14="http://schemas.microsoft.com/office/powerpoint/2010/main" val="229001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A </a:t>
            </a:r>
            <a:r>
              <a:rPr lang="en-US" b="1" dirty="0" smtClean="0"/>
              <a:t>Market</a:t>
            </a:r>
            <a:r>
              <a:rPr lang="en-US" dirty="0" smtClean="0"/>
              <a:t> is a mechanism for exchange between the buyers and sellers of a particular good or service. </a:t>
            </a:r>
            <a:r>
              <a:rPr lang="en-US" dirty="0" smtClean="0"/>
              <a:t>Market </a:t>
            </a:r>
            <a:r>
              <a:rPr lang="en-US" dirty="0" smtClean="0"/>
              <a:t>economies rely on </a:t>
            </a:r>
            <a:r>
              <a:rPr lang="en-US" dirty="0" smtClean="0">
                <a:solidFill>
                  <a:schemeClr val="tx2">
                    <a:lumMod val="60000"/>
                    <a:lumOff val="40000"/>
                  </a:schemeClr>
                </a:solidFill>
              </a:rPr>
              <a:t>capitalism</a:t>
            </a:r>
            <a:r>
              <a:rPr lang="en-US" dirty="0" smtClean="0"/>
              <a:t> and free </a:t>
            </a:r>
            <a:r>
              <a:rPr lang="en-US" dirty="0" smtClean="0">
                <a:solidFill>
                  <a:schemeClr val="tx2">
                    <a:lumMod val="60000"/>
                    <a:lumOff val="40000"/>
                  </a:schemeClr>
                </a:solidFill>
              </a:rPr>
              <a:t>enterprise</a:t>
            </a:r>
            <a:r>
              <a:rPr lang="en-US" dirty="0" smtClean="0"/>
              <a:t> to create an environment in which producers and consumers are free to sell and buy what they </a:t>
            </a:r>
            <a:r>
              <a:rPr lang="en-US" dirty="0" smtClean="0"/>
              <a:t>choose.</a:t>
            </a:r>
            <a:endParaRPr lang="en-US" dirty="0" smtClean="0"/>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A333F7F-B3C3-490E-BF5E-00BEF22ACB55}" type="slidenum">
              <a:rPr lang="en-US" smtClean="0"/>
              <a:pPr>
                <a:defRPr/>
              </a:pPr>
              <a:t>11</a:t>
            </a:fld>
            <a:endParaRPr lang="en-US" dirty="0"/>
          </a:p>
        </p:txBody>
      </p:sp>
    </p:spTree>
    <p:extLst>
      <p:ext uri="{BB962C8B-B14F-4D97-AF65-F5344CB8AC3E}">
        <p14:creationId xmlns:p14="http://schemas.microsoft.com/office/powerpoint/2010/main" val="341342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In reality, there are really no “pure” planned </a:t>
            </a:r>
            <a:r>
              <a:rPr lang="en-US" dirty="0" smtClean="0"/>
              <a:t>or </a:t>
            </a:r>
            <a:r>
              <a:rPr lang="en-US" dirty="0" smtClean="0"/>
              <a:t>“pure” market economies. Most countries rely on some form of </a:t>
            </a:r>
            <a:r>
              <a:rPr lang="en-US" dirty="0" smtClean="0"/>
              <a:t>mixed </a:t>
            </a:r>
            <a:r>
              <a:rPr lang="en-US" dirty="0" smtClean="0"/>
              <a:t>market </a:t>
            </a:r>
            <a:r>
              <a:rPr lang="en-US" dirty="0" smtClean="0"/>
              <a:t>economy </a:t>
            </a:r>
            <a:r>
              <a:rPr lang="en-US" dirty="0" smtClean="0"/>
              <a:t>that features characteristics of both planned and market economies. Even a market economy that strives to be as free and open as possible, such as the U.S. economy, restricts certain activities. Some products can’t be sold legally, others can be sold only to people of a certain age, advertising must be truthful, and so forth.</a:t>
            </a:r>
          </a:p>
          <a:p>
            <a:pPr eaLnBrk="1" hangingPunct="1">
              <a:defRPr/>
            </a:pPr>
            <a:endParaRPr lang="en-US" dirty="0" smtClean="0"/>
          </a:p>
          <a:p>
            <a:pPr eaLnBrk="1" hangingPunct="1">
              <a:defRPr/>
            </a:pPr>
            <a:r>
              <a:rPr lang="en-US" dirty="0" smtClean="0"/>
              <a:t>When a government is making a change from a planned economy to a market </a:t>
            </a:r>
            <a:r>
              <a:rPr lang="en-US" dirty="0" smtClean="0"/>
              <a:t>economy</a:t>
            </a:r>
            <a:r>
              <a:rPr lang="en-US" dirty="0" smtClean="0"/>
              <a:t>, it usually begins to adopt market mechanisms through privatization, the process of converting government enterprises into privately owned companies. In Poland, for example, the national airline was sold to a group of private investors. </a:t>
            </a:r>
          </a:p>
          <a:p>
            <a:pPr eaLnBrk="1" hangingPunct="1">
              <a:defRPr/>
            </a:pPr>
            <a:endParaRPr lang="en-US" dirty="0" smtClean="0"/>
          </a:p>
          <a:p>
            <a:pPr eaLnBrk="1" hangingPunct="1">
              <a:defRPr/>
            </a:pPr>
            <a:r>
              <a:rPr lang="en-US" dirty="0" smtClean="0"/>
              <a:t>In recent years, this practice has spread to many other countries as well. For example, the postal system in many countries is government-owned and government- managed. The Netherlands, however, privatized its TNT Post Group N.V., and it is already among the world’s most efficient post-office operations. Canada has also privatized its air traffic control system. In each case, the new enterprise reduced its  payroll, boosted efficiency and productivity, and quickly became profitable.</a:t>
            </a:r>
          </a:p>
          <a:p>
            <a:pPr eaLnBrk="1" hangingPunct="1">
              <a:defRPr/>
            </a:pPr>
            <a:endParaRPr lang="en-US" dirty="0" smtClean="0"/>
          </a:p>
          <a:p>
            <a:pPr eaLnBrk="1" hangingPunct="1">
              <a:defRPr/>
            </a:pPr>
            <a:r>
              <a:rPr lang="en-US" dirty="0" smtClean="0"/>
              <a:t>More recently the government of Iran has privatized numerous oil refineries and petro-chemical plants that were previously state owned (although they have not revealed their productivity data).</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043D54FF-8C2D-4C82-850C-3B80FE06339B}" type="slidenum">
              <a:rPr lang="en-US" smtClean="0"/>
              <a:pPr>
                <a:defRPr/>
              </a:pPr>
              <a:t>12</a:t>
            </a:fld>
            <a:endParaRPr lang="en-US" dirty="0"/>
          </a:p>
        </p:txBody>
      </p:sp>
    </p:spTree>
    <p:extLst>
      <p:ext uri="{BB962C8B-B14F-4D97-AF65-F5344CB8AC3E}">
        <p14:creationId xmlns:p14="http://schemas.microsoft.com/office/powerpoint/2010/main" val="276467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 name="Rectangle 17"/>
          <p:cNvSpPr>
            <a:spLocks noChangeArrowheads="1"/>
          </p:cNvSpPr>
          <p:nvPr/>
        </p:nvSpPr>
        <p:spPr bwMode="auto">
          <a:xfrm>
            <a:off x="698500" y="1003300"/>
            <a:ext cx="2590800" cy="3505200"/>
          </a:xfrm>
          <a:prstGeom prst="rect">
            <a:avLst/>
          </a:prstGeom>
          <a:solidFill>
            <a:srgbClr val="C4EA08"/>
          </a:solidFill>
          <a:ln w="9525">
            <a:noFill/>
            <a:miter lim="800000"/>
            <a:headEnd/>
            <a:tailEnd/>
          </a:ln>
          <a:effectLst/>
        </p:spPr>
        <p:txBody>
          <a:bodyPr wrap="none" anchor="ctr"/>
          <a:lstStyle/>
          <a:p>
            <a:pPr>
              <a:defRPr/>
            </a:pPr>
            <a:endParaRPr lang="en-US"/>
          </a:p>
        </p:txBody>
      </p:sp>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smtClean="0"/>
              <a:t>Copyright © 2012 Pearson Education, Inc. Publishing as Prentice Hall </a:t>
            </a:r>
            <a:endParaRPr lang="en-US"/>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1-</a:t>
            </a:r>
            <a:fld id="{A574A0CB-D77E-4C63-A2D3-27CC6F816D73}" type="slidenum">
              <a:rPr lang="en-US" sz="1200" b="1">
                <a:solidFill>
                  <a:schemeClr val="bg1"/>
                </a:solidFill>
              </a:rPr>
              <a:pPr eaLnBrk="0" hangingPunct="0">
                <a:spcBef>
                  <a:spcPct val="50000"/>
                </a:spcBef>
                <a:defRPr/>
              </a:pPr>
              <a:t>‹#›</a:t>
            </a:fld>
            <a:r>
              <a:rPr lang="en-US" sz="1200" b="1" dirty="0">
                <a:solidFill>
                  <a:schemeClr val="bg1"/>
                </a:solidFill>
              </a:rPr>
              <a:t> </a:t>
            </a:r>
          </a:p>
        </p:txBody>
      </p:sp>
      <p:sp>
        <p:nvSpPr>
          <p:cNvPr id="8" name="Text Box 11"/>
          <p:cNvSpPr txBox="1">
            <a:spLocks noChangeArrowheads="1"/>
          </p:cNvSpPr>
          <p:nvPr/>
        </p:nvSpPr>
        <p:spPr bwMode="auto">
          <a:xfrm>
            <a:off x="4953000" y="4724400"/>
            <a:ext cx="1997075" cy="366713"/>
          </a:xfrm>
          <a:prstGeom prst="rect">
            <a:avLst/>
          </a:prstGeom>
          <a:noFill/>
          <a:ln w="9525">
            <a:noFill/>
            <a:miter lim="800000"/>
            <a:headEnd/>
            <a:tailEnd/>
          </a:ln>
          <a:effectLst/>
        </p:spPr>
        <p:txBody>
          <a:bodyPr>
            <a:spAutoFit/>
          </a:bodyPr>
          <a:lstStyle/>
          <a:p>
            <a:pPr>
              <a:defRPr/>
            </a:pPr>
            <a:endParaRPr lang="en-US"/>
          </a:p>
        </p:txBody>
      </p:sp>
      <p:pic>
        <p:nvPicPr>
          <p:cNvPr id="9" name="Picture 13"/>
          <p:cNvPicPr>
            <a:picLocks noChangeAspect="1" noChangeArrowheads="1"/>
          </p:cNvPicPr>
          <p:nvPr/>
        </p:nvPicPr>
        <p:blipFill>
          <a:blip r:embed="rId2"/>
          <a:srcRect/>
          <a:stretch>
            <a:fillRect/>
          </a:stretch>
        </p:blipFill>
        <p:spPr bwMode="auto">
          <a:xfrm>
            <a:off x="4800600" y="4876800"/>
            <a:ext cx="1676400" cy="646113"/>
          </a:xfrm>
          <a:prstGeom prst="rect">
            <a:avLst/>
          </a:prstGeom>
          <a:noFill/>
          <a:ln w="9525">
            <a:noFill/>
            <a:miter lim="800000"/>
            <a:headEnd/>
            <a:tailEnd/>
          </a:ln>
        </p:spPr>
      </p:pic>
      <p:sp>
        <p:nvSpPr>
          <p:cNvPr id="10" name="Text Box 15"/>
          <p:cNvSpPr txBox="1">
            <a:spLocks noChangeArrowheads="1"/>
          </p:cNvSpPr>
          <p:nvPr/>
        </p:nvSpPr>
        <p:spPr bwMode="auto">
          <a:xfrm>
            <a:off x="6434138" y="4876800"/>
            <a:ext cx="423862" cy="609600"/>
          </a:xfrm>
          <a:prstGeom prst="rect">
            <a:avLst/>
          </a:prstGeom>
          <a:noFill/>
          <a:ln w="9525">
            <a:noFill/>
            <a:miter lim="800000"/>
            <a:headEnd/>
            <a:tailEnd/>
          </a:ln>
          <a:effectLst/>
        </p:spPr>
        <p:txBody>
          <a:bodyPr wrap="none">
            <a:spAutoFit/>
          </a:bodyPr>
          <a:lstStyle/>
          <a:p>
            <a:pPr>
              <a:defRPr/>
            </a:pPr>
            <a:r>
              <a:rPr lang="en-US" sz="3400" b="1">
                <a:solidFill>
                  <a:srgbClr val="DA2A00"/>
                </a:solidFill>
                <a:latin typeface="HelveticaNeue-Bold" charset="0"/>
              </a:rPr>
              <a:t>#</a:t>
            </a:r>
          </a:p>
        </p:txBody>
      </p:sp>
      <p:pic>
        <p:nvPicPr>
          <p:cNvPr id="11" name="Picture 16" descr="Ebert10e"/>
          <p:cNvPicPr>
            <a:picLocks noChangeAspect="1" noChangeArrowheads="1"/>
          </p:cNvPicPr>
          <p:nvPr/>
        </p:nvPicPr>
        <p:blipFill>
          <a:blip r:embed="rId3"/>
          <a:srcRect/>
          <a:stretch>
            <a:fillRect/>
          </a:stretch>
        </p:blipFill>
        <p:spPr bwMode="auto">
          <a:xfrm>
            <a:off x="762000" y="1066800"/>
            <a:ext cx="2474913" cy="3390900"/>
          </a:xfrm>
          <a:prstGeom prst="rect">
            <a:avLst/>
          </a:prstGeom>
          <a:noFill/>
          <a:ln w="9525">
            <a:noFill/>
            <a:miter lim="800000"/>
            <a:headEnd/>
            <a:tailEnd/>
          </a:ln>
        </p:spPr>
      </p:pic>
      <p:sp>
        <p:nvSpPr>
          <p:cNvPr id="103430" name="Title Placeholder 1"/>
          <p:cNvSpPr>
            <a:spLocks noGrp="1"/>
          </p:cNvSpPr>
          <p:nvPr>
            <p:ph type="ctrTitle"/>
          </p:nvPr>
        </p:nvSpPr>
        <p:spPr>
          <a:xfrm>
            <a:off x="4724400" y="1882775"/>
            <a:ext cx="3505200" cy="1470025"/>
          </a:xfrm>
        </p:spPr>
        <p:txBody>
          <a:bodyPr/>
          <a:lstStyle>
            <a:lvl1pPr algn="l">
              <a:defRPr sz="3600" smtClean="0">
                <a:solidFill>
                  <a:schemeClr val="tx1"/>
                </a:solidFill>
                <a:latin typeface="HelveticaNeueLTStd-Roman" charset="0"/>
              </a:defRPr>
            </a:lvl1pPr>
          </a:lstStyle>
          <a:p>
            <a:r>
              <a:rPr lang="en-US" smtClean="0"/>
              <a:t>Chapter title</a:t>
            </a:r>
          </a:p>
        </p:txBody>
      </p:sp>
    </p:spTree>
  </p:cSld>
  <p:clrMapOvr>
    <a:masterClrMapping/>
  </p:clrMapOvr>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smtClean="0"/>
              <a:t>Copyright © 2012 Pearson Education, Inc. Publishing as Prentice Hall </a:t>
            </a:r>
            <a:endParaRPr lang="en-US"/>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1-</a:t>
            </a:r>
            <a:fld id="{79BE336F-AFE7-4D3E-9872-3E3A2E555618}" type="slidenum">
              <a:rPr lang="en-US" sz="1200" b="1">
                <a:solidFill>
                  <a:schemeClr val="bg1"/>
                </a:solidFill>
              </a:rPr>
              <a:pPr eaLnBrk="0" hangingPunct="0">
                <a:spcBef>
                  <a:spcPct val="50000"/>
                </a:spcBef>
                <a:defRPr/>
              </a:pPr>
              <a:t>‹#›</a:t>
            </a:fld>
            <a:r>
              <a:rPr lang="en-US" sz="1200" b="1" dirty="0">
                <a:solidFill>
                  <a:schemeClr val="bg1"/>
                </a:solidFill>
              </a:rPr>
              <a:t> </a:t>
            </a:r>
          </a:p>
        </p:txBody>
      </p:sp>
      <p:pic>
        <p:nvPicPr>
          <p:cNvPr id="8" name="Picture 13"/>
          <p:cNvPicPr>
            <a:picLocks noChangeAspect="1" noChangeArrowheads="1"/>
          </p:cNvPicPr>
          <p:nvPr/>
        </p:nvPicPr>
        <p:blipFill>
          <a:blip r:embed="rId2"/>
          <a:srcRect/>
          <a:stretch>
            <a:fillRect/>
          </a:stretch>
        </p:blipFill>
        <p:spPr bwMode="auto">
          <a:xfrm>
            <a:off x="457200" y="990600"/>
            <a:ext cx="8229600" cy="1666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smtClean="0"/>
              <a:t>Copyright © 2012 Pearson Education, Inc. Publishing as Prentice Hall </a:t>
            </a:r>
            <a:endParaRPr lang="en-US"/>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1-</a:t>
            </a:r>
            <a:fld id="{51B311D4-89B0-4B71-A089-7400AED124BB}" type="slidenum">
              <a:rPr lang="en-US" sz="1200" b="1">
                <a:solidFill>
                  <a:schemeClr val="bg1"/>
                </a:solidFill>
              </a:rPr>
              <a:pPr eaLnBrk="0" hangingPunct="0">
                <a:spcBef>
                  <a:spcPct val="50000"/>
                </a:spcBef>
                <a:defRPr/>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63" name="Rectangle 19"/>
          <p:cNvSpPr>
            <a:spLocks noChangeArrowheads="1"/>
          </p:cNvSpPr>
          <p:nvPr/>
        </p:nvSpPr>
        <p:spPr bwMode="auto">
          <a:xfrm>
            <a:off x="0" y="0"/>
            <a:ext cx="533400" cy="6324600"/>
          </a:xfrm>
          <a:prstGeom prst="rect">
            <a:avLst/>
          </a:prstGeom>
          <a:solidFill>
            <a:srgbClr val="C1C6CD"/>
          </a:solidFill>
          <a:ln w="9525">
            <a:noFill/>
            <a:miter lim="800000"/>
            <a:headEnd/>
            <a:tailEnd/>
          </a:ln>
          <a:effectLst/>
        </p:spPr>
        <p:txBody>
          <a:bodyPr wrap="none" anchor="ctr"/>
          <a:lstStyle/>
          <a:p>
            <a:pPr>
              <a:defRPr/>
            </a:pPr>
            <a:endParaRPr lang="en-US"/>
          </a:p>
        </p:txBody>
      </p:sp>
      <p:pic>
        <p:nvPicPr>
          <p:cNvPr id="1032" name="Picture 20"/>
          <p:cNvPicPr>
            <a:picLocks noChangeAspect="1" noChangeArrowheads="1"/>
          </p:cNvPicPr>
          <p:nvPr/>
        </p:nvPicPr>
        <p:blipFill>
          <a:blip r:embed="rId13"/>
          <a:srcRect/>
          <a:stretch>
            <a:fillRect/>
          </a:stretch>
        </p:blipFill>
        <p:spPr bwMode="auto">
          <a:xfrm>
            <a:off x="609600" y="228600"/>
            <a:ext cx="845820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smtClean="0"/>
              <a:t>Copyright © 2012 Pearson Education, Inc. Publishing as Prentice Hall </a:t>
            </a:r>
            <a:endParaRPr lang="en-US"/>
          </a:p>
        </p:txBody>
      </p:sp>
      <p:sp>
        <p:nvSpPr>
          <p:cNvPr id="8" name="Rectangle 7"/>
          <p:cNvSpPr>
            <a:spLocks noChangeArrowheads="1"/>
          </p:cNvSpPr>
          <p:nvPr userDrawn="1"/>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a:t>
            </a:r>
            <a:r>
              <a:rPr lang="en-US" sz="1200" b="1" dirty="0" smtClean="0">
                <a:solidFill>
                  <a:schemeClr val="bg1"/>
                </a:solidFill>
                <a:latin typeface="Calibri" pitchFamily="34" charset="0"/>
              </a:rPr>
              <a:t>Inc.</a:t>
            </a:r>
            <a:endParaRPr lang="en-US" sz="1200" b="1" dirty="0">
              <a:solidFill>
                <a:schemeClr val="bg1"/>
              </a:solidFill>
              <a:latin typeface="Calibri" pitchFamily="3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a:t>
            </a:r>
            <a:fld id="{67ED07D5-5E4D-4DE1-B202-4F9736E431C8}"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a:xfrm>
            <a:off x="4343400" y="1600201"/>
            <a:ext cx="4495800" cy="1752600"/>
          </a:xfrm>
        </p:spPr>
        <p:txBody>
          <a:bodyPr/>
          <a:lstStyle/>
          <a:p>
            <a:r>
              <a:rPr lang="en-US" dirty="0" smtClean="0">
                <a:latin typeface="HelveticaNeueLTStd-Roman"/>
              </a:rPr>
              <a:t>The U.S. Business Environment</a:t>
            </a:r>
            <a:r>
              <a:rPr lang="en-US" dirty="0">
                <a:latin typeface="HelveticaNeueLTStd-Roman"/>
              </a:rPr>
              <a:t/>
            </a:r>
            <a:br>
              <a:rPr lang="en-US" dirty="0">
                <a:latin typeface="HelveticaNeueLTStd-Roman"/>
              </a:rPr>
            </a:br>
            <a:endParaRPr lang="en-US" dirty="0">
              <a:latin typeface="HelveticaNeueLTStd-Roman"/>
            </a:endParaRPr>
          </a:p>
        </p:txBody>
      </p:sp>
      <p:sp>
        <p:nvSpPr>
          <p:cNvPr id="29698" name="TextBox 1"/>
          <p:cNvSpPr txBox="1">
            <a:spLocks noChangeArrowheads="1"/>
          </p:cNvSpPr>
          <p:nvPr/>
        </p:nvSpPr>
        <p:spPr bwMode="auto">
          <a:xfrm>
            <a:off x="6858000" y="4840288"/>
            <a:ext cx="441325" cy="646112"/>
          </a:xfrm>
          <a:prstGeom prst="rect">
            <a:avLst/>
          </a:prstGeom>
          <a:noFill/>
          <a:ln w="9525">
            <a:noFill/>
            <a:miter lim="800000"/>
            <a:headEnd/>
            <a:tailEnd/>
          </a:ln>
        </p:spPr>
        <p:txBody>
          <a:bodyPr wrap="none">
            <a:spAutoFit/>
          </a:bodyPr>
          <a:lstStyle/>
          <a:p>
            <a:r>
              <a:rPr lang="en-US" sz="3600" b="1">
                <a:solidFill>
                  <a:srgbClr val="CC0000"/>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t>Types of Economic Systems</a:t>
            </a:r>
            <a:endParaRPr lang="en-US" smtClean="0">
              <a:latin typeface="Calibri" pitchFamily="34" charset="0"/>
            </a:endParaRPr>
          </a:p>
        </p:txBody>
      </p:sp>
      <p:sp>
        <p:nvSpPr>
          <p:cNvPr id="44034" name="Rectangle 3"/>
          <p:cNvSpPr>
            <a:spLocks noGrp="1"/>
          </p:cNvSpPr>
          <p:nvPr>
            <p:ph type="body" idx="4294967295"/>
          </p:nvPr>
        </p:nvSpPr>
        <p:spPr/>
        <p:txBody>
          <a:bodyPr/>
          <a:lstStyle/>
          <a:p>
            <a:r>
              <a:rPr lang="en-US" b="1" smtClean="0"/>
              <a:t>Planned Economy </a:t>
            </a:r>
          </a:p>
          <a:p>
            <a:pPr lvl="1"/>
            <a:r>
              <a:rPr lang="en-US" smtClean="0"/>
              <a:t>economy that relies on a centralized government to control all or most factors of production and to make all or most production and allocation decisions</a:t>
            </a:r>
          </a:p>
          <a:p>
            <a:pPr lvl="1"/>
            <a:r>
              <a:rPr lang="en-US" smtClean="0"/>
              <a:t>Communism, socialism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r>
              <a:rPr lang="en-US" sz="4000" i="1" dirty="0" smtClean="0"/>
              <a:t>Types of Economic </a:t>
            </a:r>
            <a:r>
              <a:rPr lang="en-US" sz="4000" i="1" dirty="0" smtClean="0"/>
              <a:t>Systems (cont.)</a:t>
            </a:r>
            <a:endParaRPr lang="en-US" sz="4000" i="1" dirty="0" smtClean="0">
              <a:latin typeface="Calibri" pitchFamily="34" charset="0"/>
            </a:endParaRPr>
          </a:p>
        </p:txBody>
      </p:sp>
      <p:sp>
        <p:nvSpPr>
          <p:cNvPr id="46082" name="Rectangle 3"/>
          <p:cNvSpPr>
            <a:spLocks noGrp="1"/>
          </p:cNvSpPr>
          <p:nvPr>
            <p:ph type="body" idx="4294967295"/>
          </p:nvPr>
        </p:nvSpPr>
        <p:spPr/>
        <p:txBody>
          <a:bodyPr/>
          <a:lstStyle/>
          <a:p>
            <a:r>
              <a:rPr lang="en-US" b="1" smtClean="0"/>
              <a:t>Market economy </a:t>
            </a:r>
          </a:p>
          <a:p>
            <a:pPr lvl="1"/>
            <a:r>
              <a:rPr lang="en-US" smtClean="0"/>
              <a:t>individual producers and consumers control production and allocation by creating combinations of supply and demand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4294967295"/>
          </p:nvPr>
        </p:nvSpPr>
        <p:spPr>
          <a:ln>
            <a:solidFill>
              <a:schemeClr val="accent1"/>
            </a:solidFill>
          </a:ln>
        </p:spPr>
        <p:txBody>
          <a:bodyPr/>
          <a:lstStyle/>
          <a:p>
            <a:pPr>
              <a:buClr>
                <a:srgbClr val="254061"/>
              </a:buClr>
            </a:pPr>
            <a:r>
              <a:rPr lang="en-US" altLang="en-US" b="1" smtClean="0"/>
              <a:t>Mixed market economy </a:t>
            </a:r>
          </a:p>
          <a:p>
            <a:pPr lvl="1">
              <a:buClr>
                <a:srgbClr val="254061"/>
              </a:buClr>
            </a:pPr>
            <a:r>
              <a:rPr lang="en-US" altLang="en-US" smtClean="0"/>
              <a:t>features characteristics of both planned and market economies</a:t>
            </a:r>
          </a:p>
          <a:p>
            <a:pPr>
              <a:buClr>
                <a:srgbClr val="254061"/>
              </a:buClr>
            </a:pPr>
            <a:r>
              <a:rPr lang="en-US" altLang="en-US" b="1" smtClean="0"/>
              <a:t>Privatization </a:t>
            </a:r>
          </a:p>
          <a:p>
            <a:pPr lvl="1">
              <a:buClr>
                <a:srgbClr val="254061"/>
              </a:buClr>
            </a:pPr>
            <a:r>
              <a:rPr lang="en-US" altLang="en-US" smtClean="0"/>
              <a:t>process of converting government enterprises into privately owned companies</a:t>
            </a: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i="1" smtClean="0"/>
              <a:t>Types of Economic Systems (cont.)</a:t>
            </a:r>
            <a:endParaRPr lang="en-US" sz="4000" i="1" dirty="0" smtClean="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r>
              <a:rPr lang="en-US" sz="3200" smtClean="0"/>
              <a:t>Demand and Supply in a Market Economy</a:t>
            </a:r>
            <a:endParaRPr lang="en-US" sz="3200" smtClean="0">
              <a:latin typeface="Calibri" pitchFamily="34" charset="0"/>
            </a:endParaRPr>
          </a:p>
        </p:txBody>
      </p:sp>
      <p:sp>
        <p:nvSpPr>
          <p:cNvPr id="158723" name="Rectangle 3"/>
          <p:cNvSpPr>
            <a:spLocks noGrp="1"/>
          </p:cNvSpPr>
          <p:nvPr>
            <p:ph type="body" idx="4294967295"/>
          </p:nvPr>
        </p:nvSpPr>
        <p:spPr>
          <a:xfrm>
            <a:off x="457200" y="1600200"/>
            <a:ext cx="3810000" cy="4525963"/>
          </a:xfrm>
        </p:spPr>
        <p:txBody>
          <a:bodyPr/>
          <a:lstStyle/>
          <a:p>
            <a:pPr>
              <a:buClr>
                <a:srgbClr val="376092"/>
              </a:buClr>
              <a:defRPr/>
            </a:pPr>
            <a:r>
              <a:rPr lang="en-US" altLang="en-US" b="1" dirty="0">
                <a:latin typeface="+mn-lt"/>
              </a:rPr>
              <a:t>Demand</a:t>
            </a:r>
            <a:r>
              <a:rPr lang="en-US" altLang="en-US" dirty="0">
                <a:latin typeface="+mn-lt"/>
              </a:rPr>
              <a:t> </a:t>
            </a:r>
            <a:endParaRPr lang="en-US" altLang="en-US" dirty="0" smtClean="0">
              <a:latin typeface="+mn-lt"/>
            </a:endParaRPr>
          </a:p>
          <a:p>
            <a:pPr lvl="1">
              <a:buClr>
                <a:srgbClr val="376092"/>
              </a:buClr>
              <a:defRPr/>
            </a:pPr>
            <a:r>
              <a:rPr lang="en-US" altLang="en-US" dirty="0" smtClean="0">
                <a:latin typeface="+mn-lt"/>
              </a:rPr>
              <a:t>the </a:t>
            </a:r>
            <a:r>
              <a:rPr lang="en-US" altLang="en-US" dirty="0">
                <a:latin typeface="+mn-lt"/>
              </a:rPr>
              <a:t>willingness and ability of buyers to purchase a product </a:t>
            </a:r>
            <a:br>
              <a:rPr lang="en-US" altLang="en-US" dirty="0">
                <a:latin typeface="+mn-lt"/>
              </a:rPr>
            </a:br>
            <a:r>
              <a:rPr lang="en-US" altLang="en-US" dirty="0">
                <a:latin typeface="+mn-lt"/>
              </a:rPr>
              <a:t>(a good or a service) </a:t>
            </a:r>
          </a:p>
          <a:p>
            <a:pPr marL="0" indent="0">
              <a:buClr>
                <a:srgbClr val="254061"/>
              </a:buClr>
              <a:buFont typeface="Arial" charset="0"/>
              <a:buNone/>
              <a:defRPr/>
            </a:pPr>
            <a:endParaRPr lang="en-US" altLang="en-US" dirty="0">
              <a:latin typeface="+mn-lt"/>
            </a:endParaRPr>
          </a:p>
        </p:txBody>
      </p:sp>
      <p:sp>
        <p:nvSpPr>
          <p:cNvPr id="5" name="Rectangle 3"/>
          <p:cNvSpPr txBox="1">
            <a:spLocks/>
          </p:cNvSpPr>
          <p:nvPr/>
        </p:nvSpPr>
        <p:spPr bwMode="auto">
          <a:xfrm>
            <a:off x="4800600" y="1646238"/>
            <a:ext cx="3810000" cy="452596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76092"/>
              </a:buClr>
              <a:defRPr/>
            </a:pPr>
            <a:r>
              <a:rPr lang="en-US" altLang="en-US" b="1" dirty="0"/>
              <a:t>Supply</a:t>
            </a:r>
            <a:r>
              <a:rPr lang="en-US" altLang="en-US" dirty="0"/>
              <a:t> </a:t>
            </a:r>
            <a:endParaRPr lang="en-US" altLang="en-US" dirty="0" smtClean="0"/>
          </a:p>
          <a:p>
            <a:pPr lvl="1">
              <a:buClr>
                <a:srgbClr val="376092"/>
              </a:buClr>
              <a:defRPr/>
            </a:pPr>
            <a:r>
              <a:rPr lang="en-US" altLang="en-US" dirty="0" smtClean="0"/>
              <a:t>the </a:t>
            </a:r>
            <a:r>
              <a:rPr lang="en-US" altLang="en-US" dirty="0"/>
              <a:t>willingness and ability of producers to offer a good or service for sale</a:t>
            </a:r>
          </a:p>
          <a:p>
            <a:pPr marL="0" indent="0">
              <a:buClr>
                <a:srgbClr val="254061"/>
              </a:buClr>
              <a:buFont typeface="Arial" charset="0"/>
              <a:buNone/>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r>
              <a:rPr lang="en-US" smtClean="0"/>
              <a:t>Demand and Supply</a:t>
            </a:r>
            <a:endParaRPr lang="en-US" smtClean="0">
              <a:latin typeface="Calibri" pitchFamily="34" charset="0"/>
            </a:endParaRPr>
          </a:p>
        </p:txBody>
      </p:sp>
      <p:pic>
        <p:nvPicPr>
          <p:cNvPr id="52226" name="Picture 2"/>
          <p:cNvPicPr>
            <a:picLocks noChangeAspect="1" noChangeArrowheads="1"/>
          </p:cNvPicPr>
          <p:nvPr/>
        </p:nvPicPr>
        <p:blipFill>
          <a:blip r:embed="rId3"/>
          <a:srcRect/>
          <a:stretch>
            <a:fillRect/>
          </a:stretch>
        </p:blipFill>
        <p:spPr bwMode="auto">
          <a:xfrm>
            <a:off x="1600200" y="1804988"/>
            <a:ext cx="5562600" cy="3248025"/>
          </a:xfrm>
          <a:prstGeom prst="rect">
            <a:avLst/>
          </a:prstGeom>
          <a:noFill/>
          <a:ln w="9525">
            <a:noFill/>
            <a:miter lim="800000"/>
            <a:headEnd/>
            <a:tailEnd/>
          </a:ln>
        </p:spPr>
      </p:pic>
      <p:pic>
        <p:nvPicPr>
          <p:cNvPr id="52227" name="Picture 3"/>
          <p:cNvPicPr>
            <a:picLocks noChangeAspect="1" noChangeArrowheads="1"/>
          </p:cNvPicPr>
          <p:nvPr/>
        </p:nvPicPr>
        <p:blipFill>
          <a:blip r:embed="rId4"/>
          <a:srcRect/>
          <a:stretch>
            <a:fillRect/>
          </a:stretch>
        </p:blipFill>
        <p:spPr bwMode="auto">
          <a:xfrm>
            <a:off x="6553200" y="1528763"/>
            <a:ext cx="2085975" cy="276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r>
              <a:rPr lang="en-US" i="1" dirty="0" smtClean="0"/>
              <a:t>Demand and </a:t>
            </a:r>
            <a:r>
              <a:rPr lang="en-US" i="1" dirty="0" smtClean="0"/>
              <a:t>Supply (cont.)</a:t>
            </a:r>
            <a:endParaRPr lang="en-US" i="1" dirty="0" smtClean="0">
              <a:latin typeface="Calibri" pitchFamily="34" charset="0"/>
            </a:endParaRPr>
          </a:p>
        </p:txBody>
      </p:sp>
      <p:pic>
        <p:nvPicPr>
          <p:cNvPr id="54274" name="Picture 2"/>
          <p:cNvPicPr>
            <a:picLocks noChangeAspect="1" noChangeArrowheads="1"/>
          </p:cNvPicPr>
          <p:nvPr/>
        </p:nvPicPr>
        <p:blipFill>
          <a:blip r:embed="rId3"/>
          <a:srcRect/>
          <a:stretch>
            <a:fillRect/>
          </a:stretch>
        </p:blipFill>
        <p:spPr bwMode="auto">
          <a:xfrm>
            <a:off x="1838325" y="1695450"/>
            <a:ext cx="5467350" cy="4019550"/>
          </a:xfrm>
          <a:prstGeom prst="rect">
            <a:avLst/>
          </a:prstGeom>
          <a:noFill/>
          <a:ln w="9525">
            <a:noFill/>
            <a:miter lim="800000"/>
            <a:headEnd/>
            <a:tailEnd/>
          </a:ln>
        </p:spPr>
      </p:pic>
      <p:pic>
        <p:nvPicPr>
          <p:cNvPr id="54275" name="Picture 3"/>
          <p:cNvPicPr>
            <a:picLocks noChangeAspect="1" noChangeArrowheads="1"/>
          </p:cNvPicPr>
          <p:nvPr/>
        </p:nvPicPr>
        <p:blipFill>
          <a:blip r:embed="rId4"/>
          <a:srcRect/>
          <a:stretch>
            <a:fillRect/>
          </a:stretch>
        </p:blipFill>
        <p:spPr bwMode="auto">
          <a:xfrm>
            <a:off x="6781800" y="1404938"/>
            <a:ext cx="2085975" cy="276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457200" y="-76200"/>
            <a:ext cx="8229600" cy="1143000"/>
          </a:xfrm>
        </p:spPr>
        <p:txBody>
          <a:bodyPr/>
          <a:lstStyle/>
          <a:p>
            <a:r>
              <a:rPr lang="en-US" sz="3200" smtClean="0"/>
              <a:t>Private Enterprise and Competition</a:t>
            </a:r>
            <a:br>
              <a:rPr lang="en-US" sz="3200" smtClean="0"/>
            </a:br>
            <a:r>
              <a:rPr lang="en-US" sz="3200" smtClean="0"/>
              <a:t>in a Market Economy</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Private enterprise system</a:t>
            </a:r>
          </a:p>
          <a:p>
            <a:pPr lvl="1">
              <a:defRPr/>
            </a:pPr>
            <a:r>
              <a:rPr lang="en-US" dirty="0">
                <a:latin typeface="+mn-lt"/>
              </a:rPr>
              <a:t>one that allows individuals to pursue their own interests with minimal government restriction</a:t>
            </a:r>
          </a:p>
          <a:p>
            <a:pPr lvl="1">
              <a:defRPr/>
            </a:pPr>
            <a:r>
              <a:rPr lang="en-US" dirty="0">
                <a:latin typeface="+mn-lt"/>
              </a:rPr>
              <a:t>private property rights, freedom of choice, profits, and competition</a:t>
            </a:r>
          </a:p>
          <a:p>
            <a:pPr marL="0" indent="0">
              <a:buClr>
                <a:srgbClr val="254061"/>
              </a:buClr>
              <a:buFont typeface="Arial" charset="0"/>
              <a:buNone/>
              <a:defRPr/>
            </a:pPr>
            <a:endParaRPr lang="en-US" altLang="en-US"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457200" y="-76200"/>
            <a:ext cx="8229600" cy="1143000"/>
          </a:xfrm>
        </p:spPr>
        <p:txBody>
          <a:bodyPr/>
          <a:lstStyle/>
          <a:p>
            <a:r>
              <a:rPr lang="en-US" sz="3200" i="1" dirty="0" smtClean="0"/>
              <a:t>Private Enterprise and Competition in a Market </a:t>
            </a:r>
            <a:r>
              <a:rPr lang="en-US" sz="3200" i="1" dirty="0" smtClean="0"/>
              <a:t>Economy (cont.)</a:t>
            </a:r>
            <a:endParaRPr lang="en-US" sz="3200" i="1" dirty="0" smtClean="0">
              <a:latin typeface="Calibri" pitchFamily="34" charset="0"/>
            </a:endParaRPr>
          </a:p>
        </p:txBody>
      </p:sp>
      <p:sp>
        <p:nvSpPr>
          <p:cNvPr id="58370" name="Rectangle 3"/>
          <p:cNvSpPr>
            <a:spLocks noGrp="1"/>
          </p:cNvSpPr>
          <p:nvPr>
            <p:ph type="body" idx="4294967295"/>
          </p:nvPr>
        </p:nvSpPr>
        <p:spPr/>
        <p:txBody>
          <a:bodyPr/>
          <a:lstStyle/>
          <a:p>
            <a:pPr marL="514350" indent="-514350">
              <a:buClr>
                <a:srgbClr val="E46C0A"/>
              </a:buClr>
              <a:buFont typeface="Calibri" pitchFamily="34" charset="0"/>
              <a:buAutoNum type="arabicPeriod"/>
            </a:pPr>
            <a:r>
              <a:rPr lang="en-US" altLang="en-US" b="1" smtClean="0"/>
              <a:t>Private property rights </a:t>
            </a:r>
          </a:p>
          <a:p>
            <a:pPr marL="914400" lvl="1" indent="-514350">
              <a:buClr>
                <a:srgbClr val="E46C0A"/>
              </a:buClr>
            </a:pPr>
            <a:r>
              <a:rPr lang="en-US" altLang="en-US" smtClean="0"/>
              <a:t>ownership of the resources used to create wealth is in the hands of individuals</a:t>
            </a:r>
          </a:p>
          <a:p>
            <a:pPr marL="514350" indent="-514350">
              <a:buClr>
                <a:srgbClr val="E46C0A"/>
              </a:buClr>
              <a:buFont typeface="Calibri" pitchFamily="34" charset="0"/>
              <a:buAutoNum type="arabicPeriod" startAt="2"/>
            </a:pPr>
            <a:r>
              <a:rPr lang="en-US" altLang="en-US" b="1" smtClean="0"/>
              <a:t>Freedom of choice</a:t>
            </a:r>
          </a:p>
          <a:p>
            <a:pPr marL="914400" lvl="1" indent="-514350">
              <a:buClr>
                <a:srgbClr val="E46C0A"/>
              </a:buClr>
            </a:pPr>
            <a:r>
              <a:rPr lang="en-US" altLang="en-US" smtClean="0"/>
              <a:t>you can sell your labor to any employer you choose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type="body" idx="4294967295"/>
          </p:nvPr>
        </p:nvSpPr>
        <p:spPr/>
        <p:txBody>
          <a:bodyPr/>
          <a:lstStyle/>
          <a:p>
            <a:pPr marL="514350" indent="-514350">
              <a:buClr>
                <a:srgbClr val="E46C0A"/>
              </a:buClr>
              <a:buFont typeface="Calibri" pitchFamily="34" charset="0"/>
              <a:buAutoNum type="arabicPeriod" startAt="3"/>
            </a:pPr>
            <a:r>
              <a:rPr lang="en-US" altLang="en-US" b="1" dirty="0" smtClean="0"/>
              <a:t>Profits</a:t>
            </a:r>
          </a:p>
          <a:p>
            <a:pPr marL="914400" lvl="1" indent="-514350">
              <a:buClr>
                <a:srgbClr val="E46C0A"/>
              </a:buClr>
            </a:pPr>
            <a:r>
              <a:rPr lang="en-US" altLang="en-US" dirty="0" smtClean="0"/>
              <a:t>the lure of profits leads some people to abandon the security of working for someone else and </a:t>
            </a:r>
            <a:r>
              <a:rPr lang="en-US" altLang="en-US" dirty="0" smtClean="0"/>
              <a:t>assume </a:t>
            </a:r>
            <a:r>
              <a:rPr lang="en-US" altLang="en-US" dirty="0" smtClean="0"/>
              <a:t>the risks of entrepreneurship</a:t>
            </a:r>
          </a:p>
          <a:p>
            <a:pPr marL="514350" indent="-514350">
              <a:buClr>
                <a:srgbClr val="E46C0A"/>
              </a:buClr>
              <a:buFont typeface="Calibri" pitchFamily="34" charset="0"/>
              <a:buAutoNum type="arabicPeriod" startAt="4"/>
            </a:pPr>
            <a:r>
              <a:rPr lang="en-US" altLang="en-US" b="1" dirty="0" smtClean="0"/>
              <a:t>Competition </a:t>
            </a:r>
          </a:p>
          <a:p>
            <a:pPr marL="914400" lvl="1" indent="-514350">
              <a:buClr>
                <a:srgbClr val="E46C0A"/>
              </a:buClr>
            </a:pPr>
            <a:r>
              <a:rPr lang="en-US" altLang="en-US" dirty="0" smtClean="0"/>
              <a:t>occurs when two or more businesses vie for the same resources or customers</a:t>
            </a: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Private Enterprise and Competition in a Market Economy (cont.)</a:t>
            </a:r>
            <a:endParaRPr lang="en-US" sz="3200" i="1" dirty="0" smtClean="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smtClean="0"/>
              <a:t>Degrees of Competition</a:t>
            </a:r>
            <a:endParaRPr lang="en-US" smtClean="0">
              <a:latin typeface="Calibri" pitchFamily="34" charset="0"/>
            </a:endParaRPr>
          </a:p>
        </p:txBody>
      </p:sp>
      <p:pic>
        <p:nvPicPr>
          <p:cNvPr id="60418" name="Picture 2"/>
          <p:cNvPicPr>
            <a:picLocks noChangeAspect="1" noChangeArrowheads="1"/>
          </p:cNvPicPr>
          <p:nvPr/>
        </p:nvPicPr>
        <p:blipFill>
          <a:blip r:embed="rId3"/>
          <a:srcRect/>
          <a:stretch>
            <a:fillRect/>
          </a:stretch>
        </p:blipFill>
        <p:spPr bwMode="auto">
          <a:xfrm>
            <a:off x="317500" y="1295400"/>
            <a:ext cx="8597900" cy="4648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mtClean="0">
                <a:latin typeface="Calibri" pitchFamily="34" charset="0"/>
              </a:rPr>
              <a:t>Introduction</a:t>
            </a:r>
          </a:p>
        </p:txBody>
      </p:sp>
      <p:sp>
        <p:nvSpPr>
          <p:cNvPr id="30722" name="Rectangle 3"/>
          <p:cNvSpPr>
            <a:spLocks noGrp="1"/>
          </p:cNvSpPr>
          <p:nvPr>
            <p:ph type="body" idx="4294967295"/>
          </p:nvPr>
        </p:nvSpPr>
        <p:spPr/>
        <p:txBody>
          <a:bodyPr/>
          <a:lstStyle/>
          <a:p>
            <a:r>
              <a:rPr lang="en-US" smtClean="0">
                <a:latin typeface="Calibri" pitchFamily="34" charset="0"/>
              </a:rPr>
              <a:t>Why have gasoline prices gone up and down so dramatically and why do prices change from one day to the next?</a:t>
            </a:r>
          </a:p>
          <a:p>
            <a:pPr lvl="1"/>
            <a:r>
              <a:rPr lang="en-US" smtClean="0">
                <a:latin typeface="Calibri" pitchFamily="34" charset="0"/>
              </a:rPr>
              <a:t>In general, gas prices fluctuate as a result of four forces: supply, demand, global trends, and uncertainty.</a:t>
            </a:r>
          </a:p>
          <a:p>
            <a:pPr lvl="1"/>
            <a:r>
              <a:rPr lang="en-US" smtClean="0">
                <a:latin typeface="Calibri" pitchFamily="34" charset="0"/>
              </a:rPr>
              <a:t>After studying this chapter, you should be able to answer the learning objectives listed on the next slides.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r>
              <a:rPr lang="en-US" i="1" dirty="0" smtClean="0"/>
              <a:t>Degrees of </a:t>
            </a:r>
            <a:r>
              <a:rPr lang="en-US" i="1" dirty="0" smtClean="0"/>
              <a:t>Competition (cont.)</a:t>
            </a:r>
            <a:endParaRPr lang="en-US" i="1" dirty="0" smtClean="0">
              <a:latin typeface="Calibri" pitchFamily="34" charset="0"/>
            </a:endParaRPr>
          </a:p>
        </p:txBody>
      </p:sp>
      <p:sp>
        <p:nvSpPr>
          <p:cNvPr id="62466" name="Rectangle 3"/>
          <p:cNvSpPr>
            <a:spLocks noGrp="1"/>
          </p:cNvSpPr>
          <p:nvPr>
            <p:ph type="body" idx="4294967295"/>
          </p:nvPr>
        </p:nvSpPr>
        <p:spPr/>
        <p:txBody>
          <a:bodyPr/>
          <a:lstStyle/>
          <a:p>
            <a:pPr>
              <a:buClr>
                <a:srgbClr val="254061"/>
              </a:buClr>
            </a:pPr>
            <a:r>
              <a:rPr lang="en-US" altLang="en-US" smtClean="0"/>
              <a:t>For </a:t>
            </a:r>
            <a:r>
              <a:rPr lang="en-US" altLang="en-US" b="1" smtClean="0"/>
              <a:t>perfect competition </a:t>
            </a:r>
            <a:r>
              <a:rPr lang="en-US" altLang="en-US" smtClean="0"/>
              <a:t>to exist, two conditions must prevail:</a:t>
            </a:r>
          </a:p>
          <a:p>
            <a:pPr>
              <a:buClr>
                <a:srgbClr val="E46C0A"/>
              </a:buClr>
              <a:buFont typeface="Calibri" pitchFamily="34" charset="0"/>
              <a:buAutoNum type="arabicPeriod"/>
            </a:pPr>
            <a:r>
              <a:rPr lang="en-US" altLang="en-US" smtClean="0"/>
              <a:t>all firms in an industry must be small, and </a:t>
            </a:r>
          </a:p>
          <a:p>
            <a:pPr>
              <a:buClr>
                <a:srgbClr val="E46C0A"/>
              </a:buClr>
              <a:buFont typeface="Calibri" pitchFamily="34" charset="0"/>
              <a:buAutoNum type="arabicPeriod"/>
            </a:pPr>
            <a:r>
              <a:rPr lang="en-US" altLang="en-US" smtClean="0"/>
              <a:t>the number of firms in the industry must be   large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r>
              <a:rPr lang="en-US" smtClean="0"/>
              <a:t>Perfect Competition</a:t>
            </a:r>
            <a:endParaRPr lang="en-US" smtClean="0">
              <a:latin typeface="Calibri" pitchFamily="34" charset="0"/>
            </a:endParaRPr>
          </a:p>
        </p:txBody>
      </p:sp>
      <p:sp>
        <p:nvSpPr>
          <p:cNvPr id="158723" name="Rectangle 3"/>
          <p:cNvSpPr>
            <a:spLocks noGrp="1"/>
          </p:cNvSpPr>
          <p:nvPr>
            <p:ph type="body" idx="4294967295"/>
          </p:nvPr>
        </p:nvSpPr>
        <p:spPr>
          <a:xfrm>
            <a:off x="457200" y="1295400"/>
            <a:ext cx="8382000" cy="4754563"/>
          </a:xfrm>
        </p:spPr>
        <p:txBody>
          <a:bodyPr/>
          <a:lstStyle/>
          <a:p>
            <a:pPr marL="514350" indent="-514350">
              <a:buClr>
                <a:schemeClr val="accent6">
                  <a:lumMod val="75000"/>
                </a:schemeClr>
              </a:buClr>
              <a:buFont typeface="+mj-lt"/>
              <a:buAutoNum type="arabicPeriod"/>
              <a:defRPr/>
            </a:pPr>
            <a:r>
              <a:rPr lang="en-US" sz="2800" dirty="0">
                <a:latin typeface="+mn-lt"/>
              </a:rPr>
              <a:t>The products of each firm are so similar that buyers view them as identical to those of other firms.</a:t>
            </a:r>
          </a:p>
          <a:p>
            <a:pPr marL="514350" indent="-514350">
              <a:buClr>
                <a:schemeClr val="accent6">
                  <a:lumMod val="75000"/>
                </a:schemeClr>
              </a:buClr>
              <a:buFont typeface="+mj-lt"/>
              <a:buAutoNum type="arabicPeriod"/>
              <a:defRPr/>
            </a:pPr>
            <a:r>
              <a:rPr lang="en-US" sz="2800" dirty="0">
                <a:latin typeface="+mn-lt"/>
              </a:rPr>
              <a:t>Both buyers and sellers know the prices that others are paying and receiving in the marketplace.</a:t>
            </a:r>
          </a:p>
          <a:p>
            <a:pPr marL="514350" indent="-514350">
              <a:buClr>
                <a:schemeClr val="accent6">
                  <a:lumMod val="75000"/>
                </a:schemeClr>
              </a:buClr>
              <a:buFont typeface="+mj-lt"/>
              <a:buAutoNum type="arabicPeriod"/>
              <a:defRPr/>
            </a:pPr>
            <a:r>
              <a:rPr lang="en-US" sz="2800" dirty="0">
                <a:latin typeface="+mn-lt"/>
              </a:rPr>
              <a:t>Because each firm is small, it is easy for firms to enter or leave the market.</a:t>
            </a:r>
          </a:p>
          <a:p>
            <a:pPr marL="514350" indent="-514350">
              <a:buClr>
                <a:schemeClr val="accent6">
                  <a:lumMod val="75000"/>
                </a:schemeClr>
              </a:buClr>
              <a:buFont typeface="+mj-lt"/>
              <a:buAutoNum type="arabicPeriod"/>
              <a:defRPr/>
            </a:pPr>
            <a:r>
              <a:rPr lang="en-US" sz="2800" dirty="0">
                <a:latin typeface="+mn-lt"/>
              </a:rPr>
              <a:t>Going prices are set exclusively by supply and demand and accepted by both sellers and buyers.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i="1" dirty="0" smtClean="0"/>
              <a:t>Degrees of Competition (cont.)</a:t>
            </a:r>
            <a:endParaRPr lang="en-US" i="1" dirty="0" smtClean="0">
              <a:latin typeface="Calibri" pitchFamily="34" charset="0"/>
            </a:endParaRPr>
          </a:p>
        </p:txBody>
      </p:sp>
      <p:sp>
        <p:nvSpPr>
          <p:cNvPr id="66562" name="Rectangle 3"/>
          <p:cNvSpPr>
            <a:spLocks noGrp="1"/>
          </p:cNvSpPr>
          <p:nvPr>
            <p:ph type="body" idx="4294967295"/>
          </p:nvPr>
        </p:nvSpPr>
        <p:spPr/>
        <p:txBody>
          <a:bodyPr/>
          <a:lstStyle/>
          <a:p>
            <a:r>
              <a:rPr lang="en-US" b="1" dirty="0" smtClean="0"/>
              <a:t>Monopolistic Competition </a:t>
            </a:r>
          </a:p>
          <a:p>
            <a:pPr lvl="1"/>
            <a:r>
              <a:rPr lang="en-US" dirty="0" smtClean="0"/>
              <a:t>market or industry characterized by numerous buyers and relatively numerous sellers trying to differentiate their products from those of competitors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p:txBody>
          <a:bodyPr/>
          <a:lstStyle/>
          <a:p>
            <a:pPr>
              <a:defRPr/>
            </a:pPr>
            <a:r>
              <a:rPr lang="en-US" b="1" dirty="0">
                <a:latin typeface="+mn-lt"/>
              </a:rPr>
              <a:t>Oligopoly </a:t>
            </a:r>
          </a:p>
          <a:p>
            <a:pPr lvl="1">
              <a:defRPr/>
            </a:pPr>
            <a:r>
              <a:rPr lang="en-US" dirty="0">
                <a:latin typeface="+mn-lt"/>
              </a:rPr>
              <a:t>market or industry characterized by a handful of (generally large) sellers with the power to influence the prices of their products</a:t>
            </a:r>
          </a:p>
          <a:p>
            <a:pPr marL="0" indent="0">
              <a:buClr>
                <a:srgbClr val="254061"/>
              </a:buClr>
              <a:buFont typeface="Arial" charset="0"/>
              <a:buNone/>
              <a:defRPr/>
            </a:pPr>
            <a:endParaRPr lang="en-US" altLang="en-US" dirty="0">
              <a:latin typeface="+mn-lt"/>
            </a:endParaRP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i="1" smtClean="0"/>
              <a:t>Degrees of Competition (cont.)</a:t>
            </a:r>
            <a:endParaRPr lang="en-US" i="1" dirty="0" smtClean="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p:txBody>
          <a:bodyPr/>
          <a:lstStyle/>
          <a:p>
            <a:pPr>
              <a:defRPr/>
            </a:pPr>
            <a:r>
              <a:rPr lang="en-US" b="1" dirty="0">
                <a:latin typeface="+mn-lt"/>
              </a:rPr>
              <a:t>Monopoly </a:t>
            </a:r>
          </a:p>
          <a:p>
            <a:pPr lvl="1">
              <a:defRPr/>
            </a:pPr>
            <a:r>
              <a:rPr lang="en-US" dirty="0">
                <a:latin typeface="+mn-lt"/>
              </a:rPr>
              <a:t>market or industry in which there is only one producer that can therefore set the prices of its products</a:t>
            </a:r>
          </a:p>
          <a:p>
            <a:pPr>
              <a:defRPr/>
            </a:pPr>
            <a:r>
              <a:rPr lang="en-US" b="1" dirty="0">
                <a:latin typeface="+mn-lt"/>
              </a:rPr>
              <a:t>Natural Monopoly </a:t>
            </a:r>
          </a:p>
          <a:p>
            <a:pPr lvl="1">
              <a:defRPr/>
            </a:pPr>
            <a:r>
              <a:rPr lang="en-US" dirty="0">
                <a:latin typeface="+mn-lt"/>
              </a:rPr>
              <a:t>industry in which one company can most efficiently supply all needed goods or services</a:t>
            </a:r>
          </a:p>
          <a:p>
            <a:pPr marL="0" indent="0">
              <a:buClr>
                <a:srgbClr val="254061"/>
              </a:buClr>
              <a:buFont typeface="Arial" charset="0"/>
              <a:buNone/>
              <a:defRPr/>
            </a:pPr>
            <a:endParaRPr lang="en-US" altLang="en-US" dirty="0">
              <a:latin typeface="+mn-lt"/>
            </a:endParaRP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i="1" smtClean="0"/>
              <a:t>Degrees of Competition (cont.)</a:t>
            </a:r>
            <a:endParaRPr lang="en-US" i="1" dirty="0" smtClean="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en-US" smtClean="0"/>
              <a:t>Economic Indicators</a:t>
            </a:r>
            <a:endParaRPr lang="en-US" smtClean="0">
              <a:latin typeface="Calibri" pitchFamily="34" charset="0"/>
            </a:endParaRPr>
          </a:p>
        </p:txBody>
      </p:sp>
      <p:sp>
        <p:nvSpPr>
          <p:cNvPr id="158723" name="Rectangle 3"/>
          <p:cNvSpPr>
            <a:spLocks noGrp="1"/>
          </p:cNvSpPr>
          <p:nvPr>
            <p:ph type="body" idx="4294967295"/>
          </p:nvPr>
        </p:nvSpPr>
        <p:spPr/>
        <p:txBody>
          <a:bodyPr/>
          <a:lstStyle/>
          <a:p>
            <a:pPr>
              <a:buClr>
                <a:srgbClr val="254061"/>
              </a:buClr>
              <a:defRPr/>
            </a:pPr>
            <a:r>
              <a:rPr lang="en-US" altLang="en-US" b="1" dirty="0">
                <a:latin typeface="+mn-lt"/>
              </a:rPr>
              <a:t>Economic </a:t>
            </a:r>
            <a:r>
              <a:rPr lang="en-US" altLang="en-US" b="1" dirty="0" smtClean="0">
                <a:latin typeface="+mn-lt"/>
              </a:rPr>
              <a:t>indicators</a:t>
            </a:r>
          </a:p>
          <a:p>
            <a:pPr lvl="1">
              <a:buClr>
                <a:srgbClr val="254061"/>
              </a:buClr>
              <a:defRPr/>
            </a:pPr>
            <a:r>
              <a:rPr lang="en-US" altLang="en-US" dirty="0" smtClean="0">
                <a:latin typeface="+mn-lt"/>
              </a:rPr>
              <a:t>statistics </a:t>
            </a:r>
            <a:r>
              <a:rPr lang="en-US" altLang="en-US" dirty="0">
                <a:latin typeface="+mn-lt"/>
              </a:rPr>
              <a:t>that show whether an economic system is strengthening, weakening, or remaining </a:t>
            </a:r>
            <a:r>
              <a:rPr lang="en-US" altLang="en-US" dirty="0" smtClean="0">
                <a:latin typeface="+mn-lt"/>
              </a:rPr>
              <a:t>stable</a:t>
            </a:r>
          </a:p>
          <a:p>
            <a:pPr lvl="1">
              <a:buClr>
                <a:srgbClr val="254061"/>
              </a:buClr>
              <a:defRPr/>
            </a:pPr>
            <a:r>
              <a:rPr lang="en-US" altLang="en-US" dirty="0" smtClean="0">
                <a:latin typeface="+mn-lt"/>
              </a:rPr>
              <a:t>help </a:t>
            </a:r>
            <a:r>
              <a:rPr lang="en-US" altLang="en-US" dirty="0">
                <a:latin typeface="+mn-lt"/>
              </a:rPr>
              <a:t>assess the performance of an economy</a:t>
            </a:r>
          </a:p>
          <a:p>
            <a:pPr marL="0" indent="0">
              <a:buClr>
                <a:srgbClr val="254061"/>
              </a:buClr>
              <a:buFont typeface="Arial" charset="0"/>
              <a:buNone/>
              <a:defRPr/>
            </a:pPr>
            <a:endParaRPr lang="en-US" altLang="en-US"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457200" y="0"/>
            <a:ext cx="8229600" cy="1143000"/>
          </a:xfrm>
        </p:spPr>
        <p:txBody>
          <a:bodyPr/>
          <a:lstStyle/>
          <a:p>
            <a:r>
              <a:rPr lang="en-US" sz="3200" smtClean="0"/>
              <a:t>Economic Growth, Aggregate Output, and Standard of Living</a:t>
            </a:r>
            <a:endParaRPr lang="en-US" sz="3200" smtClean="0">
              <a:latin typeface="Calibri" pitchFamily="34" charset="0"/>
            </a:endParaRPr>
          </a:p>
        </p:txBody>
      </p:sp>
      <p:sp>
        <p:nvSpPr>
          <p:cNvPr id="74754" name="Rectangle 3"/>
          <p:cNvSpPr>
            <a:spLocks noGrp="1"/>
          </p:cNvSpPr>
          <p:nvPr>
            <p:ph type="body" idx="4294967295"/>
          </p:nvPr>
        </p:nvSpPr>
        <p:spPr/>
        <p:txBody>
          <a:bodyPr/>
          <a:lstStyle/>
          <a:p>
            <a:r>
              <a:rPr lang="en-US" b="1" dirty="0" smtClean="0"/>
              <a:t>Business cycle</a:t>
            </a:r>
          </a:p>
          <a:p>
            <a:pPr lvl="1"/>
            <a:r>
              <a:rPr lang="en-US" dirty="0" smtClean="0"/>
              <a:t>the pattern of short-term ups and downs (or expansions and contractions) in an economy </a:t>
            </a:r>
          </a:p>
          <a:p>
            <a:r>
              <a:rPr lang="en-US" b="1" dirty="0" smtClean="0"/>
              <a:t>Aggregate output </a:t>
            </a:r>
          </a:p>
          <a:p>
            <a:pPr lvl="1"/>
            <a:r>
              <a:rPr lang="en-US" dirty="0" smtClean="0"/>
              <a:t>the total quantity of goods and services produced by an economic system during a given period</a:t>
            </a:r>
          </a:p>
          <a:p>
            <a:pPr lvl="1"/>
            <a:r>
              <a:rPr lang="en-US" dirty="0" smtClean="0"/>
              <a:t>primary measure of growth in the business cycle</a:t>
            </a:r>
          </a:p>
          <a:p>
            <a:pPr lvl="1"/>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457200" y="-76200"/>
            <a:ext cx="8229600" cy="1143000"/>
          </a:xfrm>
        </p:spPr>
        <p:txBody>
          <a:bodyPr/>
          <a:lstStyle/>
          <a:p>
            <a:r>
              <a:rPr lang="en-US" sz="3200" i="1" dirty="0" smtClean="0"/>
              <a:t>Economic Growth, Aggregate Output, and Standard of Living (cont.)</a:t>
            </a:r>
            <a:endParaRPr lang="en-US" sz="3200" i="1" dirty="0" smtClean="0">
              <a:latin typeface="Calibri" pitchFamily="34" charset="0"/>
            </a:endParaRPr>
          </a:p>
        </p:txBody>
      </p:sp>
      <p:sp>
        <p:nvSpPr>
          <p:cNvPr id="76802" name="Rectangle 3"/>
          <p:cNvSpPr>
            <a:spLocks noGrp="1"/>
          </p:cNvSpPr>
          <p:nvPr>
            <p:ph type="body" idx="4294967295"/>
          </p:nvPr>
        </p:nvSpPr>
        <p:spPr/>
        <p:txBody>
          <a:bodyPr/>
          <a:lstStyle/>
          <a:p>
            <a:r>
              <a:rPr lang="en-US" b="1" smtClean="0"/>
              <a:t>Standard of living </a:t>
            </a:r>
          </a:p>
          <a:p>
            <a:pPr lvl="1"/>
            <a:r>
              <a:rPr lang="en-US" smtClean="0"/>
              <a:t>the total quantity and quality of goods and services that they can purchase with the currency used in their economic system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457200" y="-76200"/>
            <a:ext cx="8229600" cy="1143000"/>
          </a:xfrm>
        </p:spPr>
        <p:txBody>
          <a:bodyPr/>
          <a:lstStyle/>
          <a:p>
            <a:r>
              <a:rPr lang="en-US" sz="3200" smtClean="0"/>
              <a:t>Gross Domestic Product</a:t>
            </a:r>
            <a:endParaRPr lang="en-US" sz="3200" smtClean="0">
              <a:latin typeface="Calibri" pitchFamily="34" charset="0"/>
            </a:endParaRPr>
          </a:p>
        </p:txBody>
      </p:sp>
      <p:sp>
        <p:nvSpPr>
          <p:cNvPr id="2" name="TextBox 1"/>
          <p:cNvSpPr txBox="1"/>
          <p:nvPr/>
        </p:nvSpPr>
        <p:spPr>
          <a:xfrm>
            <a:off x="609600" y="1295400"/>
            <a:ext cx="7924800" cy="3540125"/>
          </a:xfrm>
          <a:prstGeom prst="rect">
            <a:avLst/>
          </a:prstGeom>
          <a:noFill/>
        </p:spPr>
        <p:txBody>
          <a:bodyPr>
            <a:spAutoFit/>
          </a:bodyPr>
          <a:lstStyle/>
          <a:p>
            <a:pPr>
              <a:buClr>
                <a:srgbClr val="254061"/>
              </a:buClr>
              <a:defRPr/>
            </a:pPr>
            <a:r>
              <a:rPr lang="en-US" altLang="en-US" sz="3200" b="1" dirty="0"/>
              <a:t>Gross domestic product (GDP) </a:t>
            </a:r>
          </a:p>
          <a:p>
            <a:pPr marL="457200" indent="-457200">
              <a:buClr>
                <a:srgbClr val="254061"/>
              </a:buClr>
              <a:buFont typeface="Arial" panose="020B0604020202020204" pitchFamily="34" charset="0"/>
              <a:buChar char="•"/>
              <a:defRPr/>
            </a:pPr>
            <a:r>
              <a:rPr lang="en-US" altLang="en-US" sz="3200" dirty="0"/>
              <a:t>refers to the total value of all goods and services produced within a given period by a national economy through domestic factors of production </a:t>
            </a:r>
          </a:p>
          <a:p>
            <a:pPr marL="457200" indent="-457200">
              <a:buClr>
                <a:srgbClr val="254061"/>
              </a:buClr>
              <a:buFont typeface="Arial" panose="020B0604020202020204" pitchFamily="34" charset="0"/>
              <a:buChar char="•"/>
              <a:defRPr/>
            </a:pPr>
            <a:r>
              <a:rPr lang="en-US" altLang="en-US" sz="3200" dirty="0"/>
              <a:t>measure of aggregate output</a:t>
            </a:r>
          </a:p>
          <a:p>
            <a:pPr>
              <a:defRPr/>
            </a:pP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457200" y="-76200"/>
            <a:ext cx="8229600" cy="1143000"/>
          </a:xfrm>
        </p:spPr>
        <p:txBody>
          <a:bodyPr/>
          <a:lstStyle/>
          <a:p>
            <a:r>
              <a:rPr lang="en-US" sz="3200" i="1" dirty="0" smtClean="0"/>
              <a:t>Gross Domestic Product (cont.)</a:t>
            </a:r>
            <a:endParaRPr lang="en-US" sz="3200" i="1" dirty="0" smtClean="0">
              <a:latin typeface="Calibri" pitchFamily="34" charset="0"/>
            </a:endParaRPr>
          </a:p>
        </p:txBody>
      </p:sp>
      <p:pic>
        <p:nvPicPr>
          <p:cNvPr id="80898" name="Picture 2"/>
          <p:cNvPicPr>
            <a:picLocks noChangeAspect="1" noChangeArrowheads="1"/>
          </p:cNvPicPr>
          <p:nvPr/>
        </p:nvPicPr>
        <p:blipFill>
          <a:blip r:embed="rId3"/>
          <a:srcRect/>
          <a:stretch>
            <a:fillRect/>
          </a:stretch>
        </p:blipFill>
        <p:spPr bwMode="auto">
          <a:xfrm>
            <a:off x="282575" y="1990725"/>
            <a:ext cx="8709025" cy="22764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body" idx="1"/>
          </p:nvPr>
        </p:nvSpPr>
        <p:spPr>
          <a:xfrm>
            <a:off x="990600" y="1219200"/>
            <a:ext cx="7696200" cy="4724400"/>
          </a:xfrm>
        </p:spPr>
        <p:txBody>
          <a:bodyPr/>
          <a:lstStyle/>
          <a:p>
            <a:pPr marL="514350" indent="-514350">
              <a:buFont typeface="+mj-lt"/>
              <a:buAutoNum type="arabicPeriod"/>
              <a:defRPr/>
            </a:pPr>
            <a:r>
              <a:rPr lang="en-US" b="1" dirty="0"/>
              <a:t>Define</a:t>
            </a:r>
            <a:r>
              <a:rPr lang="en-US" dirty="0"/>
              <a:t> the nature of U.S. business and identify its main goals and </a:t>
            </a:r>
            <a:r>
              <a:rPr lang="en-US" dirty="0" smtClean="0"/>
              <a:t>functions.</a:t>
            </a:r>
          </a:p>
          <a:p>
            <a:pPr marL="514350" indent="-514350">
              <a:buFont typeface="+mj-lt"/>
              <a:buAutoNum type="arabicPeriod"/>
              <a:defRPr/>
            </a:pPr>
            <a:r>
              <a:rPr lang="en-US" b="1" dirty="0"/>
              <a:t>Describe</a:t>
            </a:r>
            <a:r>
              <a:rPr lang="en-US" dirty="0"/>
              <a:t> the external environments of business and discuss how </a:t>
            </a:r>
            <a:r>
              <a:rPr lang="en-US" dirty="0" smtClean="0"/>
              <a:t>these </a:t>
            </a:r>
            <a:r>
              <a:rPr lang="en-US" dirty="0"/>
              <a:t>environments affect the success or failure of any organization</a:t>
            </a:r>
            <a:r>
              <a:rPr lang="en-US" dirty="0" smtClean="0"/>
              <a:t>.</a:t>
            </a:r>
          </a:p>
          <a:p>
            <a:pPr marL="514350" indent="-514350">
              <a:buFont typeface="+mj-lt"/>
              <a:buAutoNum type="arabicPeriod"/>
              <a:defRPr/>
            </a:pPr>
            <a:r>
              <a:rPr lang="en-US" b="1" dirty="0"/>
              <a:t>Describe</a:t>
            </a:r>
            <a:r>
              <a:rPr lang="en-US" dirty="0"/>
              <a:t> the different types of global economic systems according to </a:t>
            </a:r>
            <a:r>
              <a:rPr lang="en-US" dirty="0" smtClean="0"/>
              <a:t>the </a:t>
            </a:r>
            <a:r>
              <a:rPr lang="en-US" dirty="0"/>
              <a:t>means by which they control the factors of production</a:t>
            </a:r>
            <a:r>
              <a:rPr lang="en-US" dirty="0" smtClean="0"/>
              <a:t>.</a:t>
            </a:r>
          </a:p>
          <a:p>
            <a:pPr marL="0" indent="0">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457200" y="-76200"/>
            <a:ext cx="8229600" cy="1143000"/>
          </a:xfrm>
        </p:spPr>
        <p:txBody>
          <a:bodyPr/>
          <a:lstStyle/>
          <a:p>
            <a:r>
              <a:rPr lang="en-US" sz="3200" smtClean="0"/>
              <a:t>Gross National Product</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Gross national product (GNP)</a:t>
            </a:r>
          </a:p>
          <a:p>
            <a:pPr lvl="1">
              <a:defRPr/>
            </a:pPr>
            <a:r>
              <a:rPr lang="en-US" dirty="0">
                <a:latin typeface="+mn-lt"/>
              </a:rPr>
              <a:t>refers to the total value of all goods and services produced by a national economy within a given period regardless of where the factors of production are located</a:t>
            </a:r>
          </a:p>
          <a:p>
            <a:pPr marL="0" indent="0">
              <a:buFont typeface="Arial" charset="0"/>
              <a:buNone/>
              <a:defRPr/>
            </a:pPr>
            <a:endParaRPr lang="en-US" b="1"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457200" y="-76200"/>
            <a:ext cx="8229600" cy="1143000"/>
          </a:xfrm>
        </p:spPr>
        <p:txBody>
          <a:bodyPr/>
          <a:lstStyle/>
          <a:p>
            <a:r>
              <a:rPr lang="en-US" sz="3200" smtClean="0"/>
              <a:t>GDP and GDP per Capita</a:t>
            </a:r>
            <a:endParaRPr lang="en-US" sz="3200" smtClean="0">
              <a:latin typeface="Calibri" pitchFamily="34" charset="0"/>
            </a:endParaRPr>
          </a:p>
        </p:txBody>
      </p:sp>
      <p:pic>
        <p:nvPicPr>
          <p:cNvPr id="84994" name="Picture 2"/>
          <p:cNvPicPr>
            <a:picLocks noChangeAspect="1" noChangeArrowheads="1"/>
          </p:cNvPicPr>
          <p:nvPr/>
        </p:nvPicPr>
        <p:blipFill>
          <a:blip r:embed="rId3"/>
          <a:srcRect/>
          <a:stretch>
            <a:fillRect/>
          </a:stretch>
        </p:blipFill>
        <p:spPr bwMode="auto">
          <a:xfrm>
            <a:off x="1117600" y="1249363"/>
            <a:ext cx="6654800" cy="4999037"/>
          </a:xfrm>
          <a:prstGeom prst="rect">
            <a:avLst/>
          </a:prstGeom>
          <a:noFill/>
          <a:ln w="9525">
            <a:noFill/>
            <a:miter lim="800000"/>
            <a:headEnd/>
            <a:tailEnd/>
          </a:ln>
        </p:spPr>
      </p:pic>
      <p:pic>
        <p:nvPicPr>
          <p:cNvPr id="84995" name="Picture 3"/>
          <p:cNvPicPr>
            <a:picLocks noChangeAspect="1" noChangeArrowheads="1"/>
          </p:cNvPicPr>
          <p:nvPr/>
        </p:nvPicPr>
        <p:blipFill>
          <a:blip r:embed="rId4"/>
          <a:srcRect/>
          <a:stretch>
            <a:fillRect/>
          </a:stretch>
        </p:blipFill>
        <p:spPr bwMode="auto">
          <a:xfrm>
            <a:off x="6843713" y="1249363"/>
            <a:ext cx="2162175" cy="1714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a:xfrm>
            <a:off x="457200" y="-76200"/>
            <a:ext cx="8229600" cy="1143000"/>
          </a:xfrm>
        </p:spPr>
        <p:txBody>
          <a:bodyPr/>
          <a:lstStyle/>
          <a:p>
            <a:r>
              <a:rPr lang="en-US" sz="3200" smtClean="0"/>
              <a:t>Gross Domestic Product</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Nominal GDP </a:t>
            </a:r>
          </a:p>
          <a:p>
            <a:pPr lvl="1">
              <a:defRPr/>
            </a:pPr>
            <a:r>
              <a:rPr lang="en-US" dirty="0">
                <a:latin typeface="+mn-lt"/>
              </a:rPr>
              <a:t>gross domestic product (GDP) measured in current dollars or with all components valued at current </a:t>
            </a:r>
            <a:r>
              <a:rPr lang="en-US" dirty="0" smtClean="0">
                <a:latin typeface="+mn-lt"/>
              </a:rPr>
              <a:t>prices</a:t>
            </a:r>
          </a:p>
          <a:p>
            <a:pPr>
              <a:defRPr/>
            </a:pPr>
            <a:r>
              <a:rPr lang="en-US" b="1" dirty="0">
                <a:latin typeface="+mn-lt"/>
              </a:rPr>
              <a:t>Purchasing Power Parity </a:t>
            </a:r>
          </a:p>
          <a:p>
            <a:pPr lvl="1">
              <a:defRPr/>
            </a:pPr>
            <a:r>
              <a:rPr lang="en-US" dirty="0">
                <a:latin typeface="+mn-lt"/>
              </a:rPr>
              <a:t>the principle that exchange rates are set so that the prices of similar products in different countries are about the </a:t>
            </a:r>
            <a:r>
              <a:rPr lang="en-US" dirty="0" smtClean="0">
                <a:latin typeface="+mn-lt"/>
              </a:rPr>
              <a:t>same</a:t>
            </a:r>
            <a:endParaRPr lang="en-US" dirty="0">
              <a:latin typeface="+mn-lt"/>
            </a:endParaRPr>
          </a:p>
          <a:p>
            <a:pPr marL="0" indent="0">
              <a:buFont typeface="Arial" charset="0"/>
              <a:buNone/>
              <a:defRPr/>
            </a:pPr>
            <a:endParaRPr lang="en-US" b="1"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a:xfrm>
            <a:off x="457200" y="-76200"/>
            <a:ext cx="8229600" cy="1143000"/>
          </a:xfrm>
        </p:spPr>
        <p:txBody>
          <a:bodyPr/>
          <a:lstStyle/>
          <a:p>
            <a:r>
              <a:rPr lang="en-US" sz="3200" smtClean="0">
                <a:latin typeface="Calibri" pitchFamily="34" charset="0"/>
              </a:rPr>
              <a:t>World Prices of a Big Mac</a:t>
            </a:r>
          </a:p>
        </p:txBody>
      </p:sp>
      <p:pic>
        <p:nvPicPr>
          <p:cNvPr id="89090" name="Picture 2"/>
          <p:cNvPicPr>
            <a:picLocks noChangeAspect="1" noChangeArrowheads="1"/>
          </p:cNvPicPr>
          <p:nvPr/>
        </p:nvPicPr>
        <p:blipFill>
          <a:blip r:embed="rId3"/>
          <a:srcRect/>
          <a:stretch>
            <a:fillRect/>
          </a:stretch>
        </p:blipFill>
        <p:spPr bwMode="auto">
          <a:xfrm>
            <a:off x="266700" y="1866900"/>
            <a:ext cx="8709025" cy="4152900"/>
          </a:xfrm>
          <a:prstGeom prst="rect">
            <a:avLst/>
          </a:prstGeom>
          <a:noFill/>
          <a:ln w="9525">
            <a:noFill/>
            <a:miter lim="800000"/>
            <a:headEnd/>
            <a:tailEnd/>
          </a:ln>
        </p:spPr>
      </p:pic>
      <p:pic>
        <p:nvPicPr>
          <p:cNvPr id="89091" name="Picture 3"/>
          <p:cNvPicPr>
            <a:picLocks noChangeAspect="1" noChangeArrowheads="1"/>
          </p:cNvPicPr>
          <p:nvPr/>
        </p:nvPicPr>
        <p:blipFill>
          <a:blip r:embed="rId4"/>
          <a:srcRect/>
          <a:stretch>
            <a:fillRect/>
          </a:stretch>
        </p:blipFill>
        <p:spPr bwMode="auto">
          <a:xfrm>
            <a:off x="5029200" y="1371600"/>
            <a:ext cx="3981450" cy="2667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a:xfrm>
            <a:off x="457200" y="-76200"/>
            <a:ext cx="8229600" cy="1143000"/>
          </a:xfrm>
        </p:spPr>
        <p:txBody>
          <a:bodyPr/>
          <a:lstStyle/>
          <a:p>
            <a:r>
              <a:rPr lang="en-US" sz="3200" smtClean="0"/>
              <a:t>Productivity</a:t>
            </a:r>
            <a:endParaRPr lang="en-US" sz="3200" smtClean="0">
              <a:latin typeface="Calibri" pitchFamily="34" charset="0"/>
            </a:endParaRPr>
          </a:p>
        </p:txBody>
      </p:sp>
      <p:sp>
        <p:nvSpPr>
          <p:cNvPr id="91138" name="Rectangle 3"/>
          <p:cNvSpPr>
            <a:spLocks noGrp="1"/>
          </p:cNvSpPr>
          <p:nvPr>
            <p:ph type="body" idx="4294967295"/>
          </p:nvPr>
        </p:nvSpPr>
        <p:spPr/>
        <p:txBody>
          <a:bodyPr/>
          <a:lstStyle/>
          <a:p>
            <a:r>
              <a:rPr lang="en-US" b="1" smtClean="0"/>
              <a:t>Productivity </a:t>
            </a:r>
            <a:r>
              <a:rPr lang="en-US" smtClean="0"/>
              <a:t> </a:t>
            </a:r>
          </a:p>
          <a:p>
            <a:pPr lvl="1"/>
            <a:r>
              <a:rPr lang="en-US" smtClean="0"/>
              <a:t>measure of economic growth that compares how much a system produces with the resources needed to produce 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a:xfrm>
            <a:off x="457200" y="-76200"/>
            <a:ext cx="8229600" cy="1143000"/>
          </a:xfrm>
        </p:spPr>
        <p:txBody>
          <a:bodyPr/>
          <a:lstStyle/>
          <a:p>
            <a:r>
              <a:rPr lang="en-US" sz="3200" i="1" dirty="0" smtClean="0"/>
              <a:t>Productivity (cont.)</a:t>
            </a:r>
            <a:endParaRPr lang="en-US" sz="3200" i="1" dirty="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Balance of trade </a:t>
            </a:r>
          </a:p>
          <a:p>
            <a:pPr lvl="1">
              <a:defRPr/>
            </a:pPr>
            <a:r>
              <a:rPr lang="en-US" dirty="0">
                <a:latin typeface="+mn-lt"/>
              </a:rPr>
              <a:t>the economic value of all the products that a country exports minus the economic value of its imported products</a:t>
            </a:r>
          </a:p>
          <a:p>
            <a:pPr lvl="1">
              <a:defRPr/>
            </a:pPr>
            <a:r>
              <a:rPr lang="en-US" dirty="0">
                <a:latin typeface="+mn-lt"/>
              </a:rPr>
              <a:t>Positive or negative balance</a:t>
            </a:r>
          </a:p>
          <a:p>
            <a:pPr>
              <a:defRPr/>
            </a:pPr>
            <a:r>
              <a:rPr lang="en-US" b="1" dirty="0">
                <a:latin typeface="+mn-lt"/>
              </a:rPr>
              <a:t>National Debt </a:t>
            </a:r>
          </a:p>
          <a:p>
            <a:pPr lvl="1">
              <a:defRPr/>
            </a:pPr>
            <a:r>
              <a:rPr lang="en-US" dirty="0">
                <a:latin typeface="+mn-lt"/>
              </a:rPr>
              <a:t>the amount of money the government owes its creditors</a:t>
            </a:r>
          </a:p>
          <a:p>
            <a:pPr marL="0" indent="0">
              <a:buFont typeface="Arial" charset="0"/>
              <a:buNone/>
              <a:defRPr/>
            </a:pPr>
            <a:endParaRPr lang="en-US" b="1"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457200" y="-76200"/>
            <a:ext cx="8229600" cy="1143000"/>
          </a:xfrm>
        </p:spPr>
        <p:txBody>
          <a:bodyPr/>
          <a:lstStyle/>
          <a:p>
            <a:r>
              <a:rPr lang="en-US" sz="3200" smtClean="0"/>
              <a:t>Economic Stability</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Stability </a:t>
            </a:r>
          </a:p>
          <a:p>
            <a:pPr lvl="1">
              <a:defRPr/>
            </a:pPr>
            <a:r>
              <a:rPr lang="en-US" dirty="0">
                <a:latin typeface="+mn-lt"/>
              </a:rPr>
              <a:t>condition in which the amount of money available in an economic system and the quantity of goods and services produced in it are growing at about the same rate</a:t>
            </a:r>
          </a:p>
          <a:p>
            <a:pPr>
              <a:defRPr/>
            </a:pPr>
            <a:r>
              <a:rPr lang="en-US" b="1" dirty="0">
                <a:latin typeface="+mn-lt"/>
              </a:rPr>
              <a:t>Inflation </a:t>
            </a:r>
          </a:p>
          <a:p>
            <a:pPr lvl="1">
              <a:defRPr/>
            </a:pPr>
            <a:r>
              <a:rPr lang="en-US" dirty="0">
                <a:latin typeface="+mn-lt"/>
              </a:rPr>
              <a:t>occurs when widespread price increases occur throughout an economic system</a:t>
            </a:r>
          </a:p>
          <a:p>
            <a:pPr marL="0" indent="0">
              <a:buFont typeface="Arial" charset="0"/>
              <a:buNone/>
              <a:defRPr/>
            </a:pPr>
            <a:endParaRPr lang="en-US" b="1"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457200" y="-76200"/>
            <a:ext cx="8229600" cy="1143000"/>
          </a:xfrm>
        </p:spPr>
        <p:txBody>
          <a:bodyPr/>
          <a:lstStyle/>
          <a:p>
            <a:r>
              <a:rPr lang="en-US" sz="3200" i="1" dirty="0" smtClean="0"/>
              <a:t>Economic Stability (cont.)</a:t>
            </a:r>
            <a:endParaRPr lang="en-US" sz="3200" i="1" dirty="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Unemployment</a:t>
            </a:r>
            <a:r>
              <a:rPr lang="en-US" dirty="0">
                <a:latin typeface="+mn-lt"/>
              </a:rPr>
              <a:t> </a:t>
            </a:r>
          </a:p>
          <a:p>
            <a:pPr lvl="1">
              <a:defRPr/>
            </a:pPr>
            <a:r>
              <a:rPr lang="en-US" dirty="0">
                <a:latin typeface="+mn-lt"/>
              </a:rPr>
              <a:t>the level of joblessness among people actively seeking work in an economic system</a:t>
            </a:r>
          </a:p>
          <a:p>
            <a:pPr>
              <a:buClr>
                <a:srgbClr val="376092"/>
              </a:buClr>
              <a:defRPr/>
            </a:pPr>
            <a:r>
              <a:rPr lang="en-US" altLang="en-US" b="1" dirty="0">
                <a:latin typeface="+mn-lt"/>
              </a:rPr>
              <a:t>Recession </a:t>
            </a:r>
            <a:endParaRPr lang="en-US" altLang="en-US" b="1" dirty="0" smtClean="0">
              <a:latin typeface="+mn-lt"/>
            </a:endParaRPr>
          </a:p>
          <a:p>
            <a:pPr lvl="1">
              <a:buClr>
                <a:srgbClr val="376092"/>
              </a:buClr>
              <a:defRPr/>
            </a:pPr>
            <a:r>
              <a:rPr lang="en-US" altLang="en-US" dirty="0" smtClean="0">
                <a:latin typeface="+mn-lt"/>
              </a:rPr>
              <a:t>a </a:t>
            </a:r>
            <a:r>
              <a:rPr lang="en-US" altLang="en-US" dirty="0">
                <a:latin typeface="+mn-lt"/>
              </a:rPr>
              <a:t>period during which aggregate output, as measured by GDP, </a:t>
            </a:r>
            <a:r>
              <a:rPr lang="en-US" altLang="en-US" dirty="0" smtClean="0">
                <a:latin typeface="+mn-lt"/>
              </a:rPr>
              <a:t>declines</a:t>
            </a:r>
          </a:p>
          <a:p>
            <a:pPr>
              <a:buClr>
                <a:srgbClr val="376092"/>
              </a:buClr>
              <a:defRPr/>
            </a:pPr>
            <a:r>
              <a:rPr lang="en-US" altLang="en-US" b="1" dirty="0" smtClean="0">
                <a:latin typeface="+mn-lt"/>
              </a:rPr>
              <a:t>Depression</a:t>
            </a:r>
          </a:p>
          <a:p>
            <a:pPr lvl="1">
              <a:buClr>
                <a:srgbClr val="376092"/>
              </a:buClr>
              <a:defRPr/>
            </a:pPr>
            <a:r>
              <a:rPr lang="en-US" altLang="en-US" dirty="0" smtClean="0">
                <a:latin typeface="+mn-lt"/>
              </a:rPr>
              <a:t>a </a:t>
            </a:r>
            <a:r>
              <a:rPr lang="en-US" altLang="en-US" dirty="0">
                <a:latin typeface="+mn-lt"/>
              </a:rPr>
              <a:t>prolonged and deep recession</a:t>
            </a:r>
          </a:p>
          <a:p>
            <a:pPr>
              <a:buClr>
                <a:srgbClr val="376092"/>
              </a:buClr>
              <a:defRPr/>
            </a:pPr>
            <a:endParaRPr lang="en-US" altLang="en-US" dirty="0" smtClean="0">
              <a:latin typeface="+mn-lt"/>
            </a:endParaRPr>
          </a:p>
          <a:p>
            <a:pPr lvl="1">
              <a:buFont typeface="Arial" charset="0"/>
              <a:buChar char="└"/>
              <a:defRPr/>
            </a:pPr>
            <a:endParaRPr lang="en-US" altLang="en-US" dirty="0">
              <a:latin typeface="+mn-lt"/>
            </a:endParaRPr>
          </a:p>
          <a:p>
            <a:pPr marL="0" indent="0">
              <a:buFont typeface="Arial" charset="0"/>
              <a:buNone/>
              <a:defRPr/>
            </a:pPr>
            <a:endParaRPr lang="en-US" b="1"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a:xfrm>
            <a:off x="457200" y="-76200"/>
            <a:ext cx="8229600" cy="1143000"/>
          </a:xfrm>
        </p:spPr>
        <p:txBody>
          <a:bodyPr/>
          <a:lstStyle/>
          <a:p>
            <a:r>
              <a:rPr lang="en-US" sz="3200" smtClean="0"/>
              <a:t>Managing the U.S. Economy</a:t>
            </a:r>
            <a:endParaRPr lang="en-US" sz="3200" smtClean="0">
              <a:latin typeface="Calibri" pitchFamily="34" charset="0"/>
            </a:endParaRPr>
          </a:p>
        </p:txBody>
      </p:sp>
      <p:sp>
        <p:nvSpPr>
          <p:cNvPr id="99330" name="Rectangle 3"/>
          <p:cNvSpPr>
            <a:spLocks noGrp="1"/>
          </p:cNvSpPr>
          <p:nvPr>
            <p:ph type="body" idx="4294967295"/>
          </p:nvPr>
        </p:nvSpPr>
        <p:spPr/>
        <p:txBody>
          <a:bodyPr/>
          <a:lstStyle/>
          <a:p>
            <a:r>
              <a:rPr lang="en-US" b="1" smtClean="0"/>
              <a:t>Fiscal Policies </a:t>
            </a:r>
          </a:p>
          <a:p>
            <a:pPr lvl="1"/>
            <a:r>
              <a:rPr lang="en-US" smtClean="0"/>
              <a:t>policies used by a government regarding how it collects and spends revenue</a:t>
            </a:r>
          </a:p>
          <a:p>
            <a:r>
              <a:rPr lang="en-US" b="1" smtClean="0"/>
              <a:t>Monetary Policies </a:t>
            </a:r>
          </a:p>
          <a:p>
            <a:pPr lvl="1"/>
            <a:r>
              <a:rPr lang="en-US" smtClean="0"/>
              <a:t>policies used by a government to control the size of its money supply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457200" y="-76200"/>
            <a:ext cx="8229600" cy="1143000"/>
          </a:xfrm>
        </p:spPr>
        <p:txBody>
          <a:bodyPr/>
          <a:lstStyle/>
          <a:p>
            <a:r>
              <a:rPr lang="en-US" sz="3200" i="1" dirty="0" smtClean="0"/>
              <a:t>Managing the U.S. Economy (cont.)</a:t>
            </a:r>
            <a:endParaRPr lang="en-US" sz="3200" i="1" dirty="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Stabilization Policy </a:t>
            </a:r>
          </a:p>
          <a:p>
            <a:pPr lvl="1">
              <a:defRPr/>
            </a:pPr>
            <a:r>
              <a:rPr lang="en-US" dirty="0">
                <a:latin typeface="+mn-lt"/>
              </a:rPr>
              <a:t>government economic policy intended to smooth out fluctuations in output and unemployment and to stabilize prices</a:t>
            </a:r>
          </a:p>
          <a:p>
            <a:pPr marL="0" indent="0">
              <a:buFont typeface="Arial" charset="0"/>
              <a:buNone/>
              <a:defRPr/>
            </a:pPr>
            <a:endParaRPr lang="en-US"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p:cNvSpPr>
          <p:nvPr>
            <p:ph type="body" idx="1"/>
          </p:nvPr>
        </p:nvSpPr>
        <p:spPr>
          <a:xfrm>
            <a:off x="990600" y="1219200"/>
            <a:ext cx="7696200" cy="4724400"/>
          </a:xfrm>
        </p:spPr>
        <p:txBody>
          <a:bodyPr/>
          <a:lstStyle/>
          <a:p>
            <a:pPr marL="514350" indent="-514350">
              <a:buFont typeface="Calibri" pitchFamily="34" charset="0"/>
              <a:buAutoNum type="arabicPeriod" startAt="4"/>
            </a:pPr>
            <a:r>
              <a:rPr lang="en-US" b="1" dirty="0" smtClean="0"/>
              <a:t>Show</a:t>
            </a:r>
            <a:r>
              <a:rPr lang="en-US" dirty="0" smtClean="0"/>
              <a:t> how markets, demand, and supply affect resource distribution in the United States, identify the elements of private enterprise, and explain the various degrees of competition in the U.S. economic system.</a:t>
            </a:r>
          </a:p>
          <a:p>
            <a:pPr marL="514350" indent="-514350">
              <a:buFont typeface="Calibri" pitchFamily="34" charset="0"/>
              <a:buAutoNum type="arabicPeriod" startAt="4"/>
            </a:pPr>
            <a:r>
              <a:rPr lang="en-US" b="1" dirty="0" smtClean="0"/>
              <a:t>Explain</a:t>
            </a:r>
            <a:r>
              <a:rPr lang="en-US" dirty="0" smtClean="0"/>
              <a:t> the importance of the economic environment to business and identify the factors used to evaluate the performance of an economic system.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a:xfrm>
            <a:off x="457200" y="-76200"/>
            <a:ext cx="8229600" cy="1143000"/>
          </a:xfrm>
        </p:spPr>
        <p:txBody>
          <a:bodyPr/>
          <a:lstStyle/>
          <a:p>
            <a:r>
              <a:rPr lang="en-US" sz="3200" smtClean="0"/>
              <a:t>Applying What You’ve Learned</a:t>
            </a:r>
            <a:endParaRPr lang="en-US" sz="3200" smtClean="0">
              <a:latin typeface="Calibri" pitchFamily="34" charset="0"/>
            </a:endParaRPr>
          </a:p>
        </p:txBody>
      </p:sp>
      <p:sp>
        <p:nvSpPr>
          <p:cNvPr id="158723" name="Rectangle 3"/>
          <p:cNvSpPr>
            <a:spLocks noGrp="1"/>
          </p:cNvSpPr>
          <p:nvPr>
            <p:ph type="body" idx="4294967295"/>
          </p:nvPr>
        </p:nvSpPr>
        <p:spPr>
          <a:xfrm>
            <a:off x="457200" y="1219200"/>
            <a:ext cx="8229600" cy="4525963"/>
          </a:xfrm>
        </p:spPr>
        <p:txBody>
          <a:bodyPr/>
          <a:lstStyle/>
          <a:p>
            <a:pPr marL="514350" indent="-514350">
              <a:buClr>
                <a:schemeClr val="accent6">
                  <a:lumMod val="75000"/>
                </a:schemeClr>
              </a:buClr>
              <a:buFont typeface="+mj-lt"/>
              <a:buAutoNum type="arabicPeriod"/>
              <a:defRPr/>
            </a:pPr>
            <a:r>
              <a:rPr lang="en-US" sz="3000" dirty="0">
                <a:latin typeface="+mn-lt"/>
              </a:rPr>
              <a:t>Define the nature of U.S. business and identify its main goals and functions.</a:t>
            </a:r>
          </a:p>
          <a:p>
            <a:pPr marL="514350" indent="-514350">
              <a:buClr>
                <a:schemeClr val="accent6">
                  <a:lumMod val="75000"/>
                </a:schemeClr>
              </a:buClr>
              <a:buFont typeface="+mj-lt"/>
              <a:buAutoNum type="arabicPeriod"/>
              <a:defRPr/>
            </a:pPr>
            <a:r>
              <a:rPr lang="en-US" sz="3000" dirty="0">
                <a:latin typeface="+mn-lt"/>
              </a:rPr>
              <a:t>Describe the external environments of business and discuss how these environments affect the success or failure of any organization.</a:t>
            </a:r>
          </a:p>
          <a:p>
            <a:pPr marL="514350" indent="-514350">
              <a:buClr>
                <a:schemeClr val="accent6">
                  <a:lumMod val="75000"/>
                </a:schemeClr>
              </a:buClr>
              <a:buFont typeface="+mj-lt"/>
              <a:buAutoNum type="arabicPeriod"/>
              <a:defRPr/>
            </a:pPr>
            <a:r>
              <a:rPr lang="en-US" sz="3000" dirty="0">
                <a:latin typeface="+mn-lt"/>
              </a:rPr>
              <a:t>Describe the different types of global economic systems according to the means by which they control the factors of production.</a:t>
            </a:r>
          </a:p>
          <a:p>
            <a:pPr marL="0" indent="0">
              <a:buFont typeface="Arial" charset="0"/>
              <a:buNone/>
              <a:defRPr/>
            </a:pPr>
            <a:endParaRPr lang="en-US" sz="3000" b="1"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457200" y="-76200"/>
            <a:ext cx="8229600" cy="1143000"/>
          </a:xfrm>
        </p:spPr>
        <p:txBody>
          <a:bodyPr/>
          <a:lstStyle/>
          <a:p>
            <a:r>
              <a:rPr lang="en-US" sz="3200" i="1" dirty="0" smtClean="0"/>
              <a:t>Applying What You’ve Learned (cont.)</a:t>
            </a:r>
            <a:endParaRPr lang="en-US" sz="3200" i="1" dirty="0" smtClean="0">
              <a:latin typeface="Calibri" pitchFamily="34" charset="0"/>
            </a:endParaRPr>
          </a:p>
        </p:txBody>
      </p:sp>
      <p:sp>
        <p:nvSpPr>
          <p:cNvPr id="158723" name="Rectangle 3"/>
          <p:cNvSpPr>
            <a:spLocks noGrp="1"/>
          </p:cNvSpPr>
          <p:nvPr>
            <p:ph type="body" idx="4294967295"/>
          </p:nvPr>
        </p:nvSpPr>
        <p:spPr>
          <a:xfrm>
            <a:off x="537882" y="1371600"/>
            <a:ext cx="8229600" cy="4754563"/>
          </a:xfrm>
        </p:spPr>
        <p:txBody>
          <a:bodyPr/>
          <a:lstStyle/>
          <a:p>
            <a:pPr marL="514350" indent="-514350">
              <a:buClr>
                <a:schemeClr val="accent6">
                  <a:lumMod val="75000"/>
                </a:schemeClr>
              </a:buClr>
              <a:buFont typeface="+mj-lt"/>
              <a:buAutoNum type="arabicPeriod" startAt="4"/>
              <a:defRPr/>
            </a:pPr>
            <a:r>
              <a:rPr lang="en-US" sz="3000" dirty="0">
                <a:latin typeface="+mn-lt"/>
              </a:rPr>
              <a:t>Show how markets, demand, and supply affect resource distribution in the United States, identify the elements of private enterprise, and explain the various degrees of competition in the U.S. economic system.</a:t>
            </a:r>
          </a:p>
          <a:p>
            <a:pPr marL="514350" indent="-514350">
              <a:buClr>
                <a:schemeClr val="accent6">
                  <a:lumMod val="75000"/>
                </a:schemeClr>
              </a:buClr>
              <a:buFont typeface="+mj-lt"/>
              <a:buAutoNum type="arabicPeriod" startAt="4"/>
              <a:defRPr/>
            </a:pPr>
            <a:r>
              <a:rPr lang="en-US" sz="3000" dirty="0">
                <a:latin typeface="+mn-lt"/>
              </a:rPr>
              <a:t>Explain the importance of the economic environment to business and identify the factors used to evaluate the performance of an economic </a:t>
            </a:r>
            <a:r>
              <a:rPr lang="en-US" sz="3000" dirty="0" smtClean="0">
                <a:latin typeface="+mn-lt"/>
              </a:rPr>
              <a:t>system.</a:t>
            </a:r>
            <a:endParaRPr lang="en-US" sz="30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sz="3200" smtClean="0"/>
              <a:t>The Concept of Business and Profit</a:t>
            </a:r>
            <a:endParaRPr lang="en-US" sz="3200"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Business </a:t>
            </a:r>
          </a:p>
          <a:p>
            <a:pPr lvl="1">
              <a:defRPr/>
            </a:pPr>
            <a:r>
              <a:rPr lang="en-US" dirty="0">
                <a:latin typeface="+mn-lt"/>
              </a:rPr>
              <a:t>organization that provides goods or services to earn profits</a:t>
            </a:r>
          </a:p>
          <a:p>
            <a:pPr>
              <a:defRPr/>
            </a:pPr>
            <a:r>
              <a:rPr lang="en-US" b="1" dirty="0">
                <a:latin typeface="+mn-lt"/>
              </a:rPr>
              <a:t>Profits </a:t>
            </a:r>
          </a:p>
          <a:p>
            <a:pPr lvl="1">
              <a:defRPr/>
            </a:pPr>
            <a:r>
              <a:rPr lang="en-US" dirty="0">
                <a:latin typeface="+mn-lt"/>
              </a:rPr>
              <a:t>difference between a business’s revenues and its expenses</a:t>
            </a:r>
          </a:p>
          <a:p>
            <a:pPr marL="0" indent="0">
              <a:buFont typeface="Arial" charset="0"/>
              <a:buNone/>
              <a:defRPr/>
            </a:pPr>
            <a:endParaRPr lang="en-US" dirty="0" smtClean="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altLang="en-US" sz="3200" smtClean="0"/>
              <a:t>The External Environment of Business</a:t>
            </a:r>
            <a:endParaRPr lang="en-US" sz="3200" smtClean="0"/>
          </a:p>
        </p:txBody>
      </p:sp>
      <p:sp>
        <p:nvSpPr>
          <p:cNvPr id="158723" name="Rectangle 3"/>
          <p:cNvSpPr>
            <a:spLocks noGrp="1"/>
          </p:cNvSpPr>
          <p:nvPr>
            <p:ph type="body" idx="4294967295"/>
          </p:nvPr>
        </p:nvSpPr>
        <p:spPr/>
        <p:txBody>
          <a:bodyPr/>
          <a:lstStyle/>
          <a:p>
            <a:pPr>
              <a:defRPr/>
            </a:pPr>
            <a:r>
              <a:rPr lang="en-US" b="1" dirty="0">
                <a:latin typeface="+mn-lt"/>
              </a:rPr>
              <a:t>External Environment </a:t>
            </a:r>
          </a:p>
          <a:p>
            <a:pPr lvl="1">
              <a:defRPr/>
            </a:pPr>
            <a:r>
              <a:rPr lang="en-US" dirty="0">
                <a:latin typeface="+mn-lt"/>
              </a:rPr>
              <a:t>everything outside an organization’s boundaries that might affect it</a:t>
            </a:r>
          </a:p>
          <a:p>
            <a:pPr marL="0" indent="0">
              <a:buFont typeface="Arial" charset="0"/>
              <a:buNone/>
              <a:defRPr/>
            </a:pPr>
            <a:endParaRPr lang="en-US" dirty="0" smtClean="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r>
              <a:rPr lang="en-US" sz="3200" smtClean="0"/>
              <a:t>Dimensions of the External Environment</a:t>
            </a:r>
            <a:endParaRPr lang="en-US" sz="3200" smtClean="0">
              <a:latin typeface="Calibri" pitchFamily="34" charset="0"/>
            </a:endParaRPr>
          </a:p>
        </p:txBody>
      </p:sp>
      <p:pic>
        <p:nvPicPr>
          <p:cNvPr id="37890" name="Picture 2"/>
          <p:cNvPicPr>
            <a:picLocks noChangeAspect="1" noChangeArrowheads="1"/>
          </p:cNvPicPr>
          <p:nvPr/>
        </p:nvPicPr>
        <p:blipFill>
          <a:blip r:embed="rId3"/>
          <a:srcRect/>
          <a:stretch>
            <a:fillRect/>
          </a:stretch>
        </p:blipFill>
        <p:spPr bwMode="auto">
          <a:xfrm>
            <a:off x="1905000" y="1295400"/>
            <a:ext cx="5305425" cy="4908550"/>
          </a:xfrm>
          <a:prstGeom prst="rect">
            <a:avLst/>
          </a:prstGeom>
          <a:noFill/>
          <a:ln w="9525">
            <a:noFill/>
            <a:miter lim="800000"/>
            <a:headEnd/>
            <a:tailEnd/>
          </a:ln>
        </p:spPr>
      </p:pic>
      <p:pic>
        <p:nvPicPr>
          <p:cNvPr id="37891" name="Picture 3"/>
          <p:cNvPicPr>
            <a:picLocks noChangeAspect="1" noChangeArrowheads="1"/>
          </p:cNvPicPr>
          <p:nvPr/>
        </p:nvPicPr>
        <p:blipFill>
          <a:blip r:embed="rId4"/>
          <a:srcRect/>
          <a:stretch>
            <a:fillRect/>
          </a:stretch>
        </p:blipFill>
        <p:spPr bwMode="auto">
          <a:xfrm>
            <a:off x="5562600" y="1752600"/>
            <a:ext cx="3076575" cy="238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mtClean="0"/>
              <a:t>Economic Systems</a:t>
            </a:r>
            <a:endParaRPr lang="en-US" smtClean="0">
              <a:latin typeface="Calibri" pitchFamily="34" charset="0"/>
            </a:endParaRPr>
          </a:p>
        </p:txBody>
      </p:sp>
      <p:sp>
        <p:nvSpPr>
          <p:cNvPr id="158723" name="Rectangle 3"/>
          <p:cNvSpPr>
            <a:spLocks noGrp="1"/>
          </p:cNvSpPr>
          <p:nvPr>
            <p:ph type="body" idx="4294967295"/>
          </p:nvPr>
        </p:nvSpPr>
        <p:spPr/>
        <p:txBody>
          <a:bodyPr/>
          <a:lstStyle/>
          <a:p>
            <a:pPr>
              <a:defRPr/>
            </a:pPr>
            <a:r>
              <a:rPr lang="en-US" b="1" dirty="0">
                <a:latin typeface="+mn-lt"/>
              </a:rPr>
              <a:t>Economic system </a:t>
            </a:r>
          </a:p>
          <a:p>
            <a:pPr lvl="1">
              <a:defRPr/>
            </a:pPr>
            <a:r>
              <a:rPr lang="en-US" dirty="0">
                <a:latin typeface="+mn-lt"/>
              </a:rPr>
              <a:t>a nation’s system for allocating its resources among its citizens, both </a:t>
            </a:r>
            <a:r>
              <a:rPr lang="en-US" dirty="0" smtClean="0">
                <a:latin typeface="+mn-lt"/>
              </a:rPr>
              <a:t>individuals, </a:t>
            </a:r>
            <a:r>
              <a:rPr lang="en-US" dirty="0">
                <a:latin typeface="+mn-lt"/>
              </a:rPr>
              <a:t>and organizations</a:t>
            </a:r>
          </a:p>
          <a:p>
            <a:pPr marL="0" indent="0">
              <a:buFont typeface="Arial" charset="0"/>
              <a:buNone/>
              <a:defRPr/>
            </a:pPr>
            <a:endParaRPr lang="en-US" dirty="0" smtClean="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mtClean="0">
                <a:latin typeface="Calibri" pitchFamily="34" charset="0"/>
              </a:rPr>
              <a:t>Factors of Production</a:t>
            </a:r>
          </a:p>
        </p:txBody>
      </p:sp>
      <p:sp>
        <p:nvSpPr>
          <p:cNvPr id="41986" name="Rectangle 3"/>
          <p:cNvSpPr>
            <a:spLocks noGrp="1"/>
          </p:cNvSpPr>
          <p:nvPr>
            <p:ph type="body" idx="4294967295"/>
          </p:nvPr>
        </p:nvSpPr>
        <p:spPr>
          <a:xfrm>
            <a:off x="457200" y="1600200"/>
            <a:ext cx="8229600" cy="1676400"/>
          </a:xfrm>
        </p:spPr>
        <p:txBody>
          <a:bodyPr/>
          <a:lstStyle/>
          <a:p>
            <a:r>
              <a:rPr lang="en-US" b="1" smtClean="0"/>
              <a:t>Factors of production</a:t>
            </a:r>
          </a:p>
          <a:p>
            <a:pPr lvl="1"/>
            <a:r>
              <a:rPr lang="en-US" smtClean="0"/>
              <a:t>the resources that a country’s businesses use to produce goods and services</a:t>
            </a:r>
          </a:p>
          <a:p>
            <a:endParaRPr lang="en-US" smtClean="0">
              <a:latin typeface="Calibri" pitchFamily="34" charset="0"/>
            </a:endParaRPr>
          </a:p>
        </p:txBody>
      </p:sp>
      <p:pic>
        <p:nvPicPr>
          <p:cNvPr id="41987" name="Content Placeholder 5"/>
          <p:cNvPicPr>
            <a:picLocks noChangeArrowheads="1"/>
          </p:cNvPicPr>
          <p:nvPr/>
        </p:nvPicPr>
        <p:blipFill>
          <a:blip r:embed="rId3"/>
          <a:srcRect/>
          <a:stretch>
            <a:fillRect/>
          </a:stretch>
        </p:blipFill>
        <p:spPr bwMode="auto">
          <a:xfrm>
            <a:off x="1920875" y="3346450"/>
            <a:ext cx="5454650" cy="30114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gmt1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t12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5185</Words>
  <Application>Microsoft Office PowerPoint</Application>
  <PresentationFormat>On-screen Show (4:3)</PresentationFormat>
  <Paragraphs>296</Paragraphs>
  <Slides>42</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Calibri</vt:lpstr>
      <vt:lpstr>HelveticaNeue-Bold</vt:lpstr>
      <vt:lpstr>HelveticaNeueLTStd-Roman</vt:lpstr>
      <vt:lpstr>2_Office Theme</vt:lpstr>
      <vt:lpstr>3_Office Theme</vt:lpstr>
      <vt:lpstr>mgmt12e</vt:lpstr>
      <vt:lpstr>The U.S. Business Environment </vt:lpstr>
      <vt:lpstr>Introduction</vt:lpstr>
      <vt:lpstr>PowerPoint Presentation</vt:lpstr>
      <vt:lpstr>PowerPoint Presentation</vt:lpstr>
      <vt:lpstr>The Concept of Business and Profit</vt:lpstr>
      <vt:lpstr>The External Environment of Business</vt:lpstr>
      <vt:lpstr>Dimensions of the External Environment</vt:lpstr>
      <vt:lpstr>Economic Systems</vt:lpstr>
      <vt:lpstr>Factors of Production</vt:lpstr>
      <vt:lpstr>Types of Economic Systems</vt:lpstr>
      <vt:lpstr>Types of Economic Systems (cont.)</vt:lpstr>
      <vt:lpstr>PowerPoint Presentation</vt:lpstr>
      <vt:lpstr>Demand and Supply in a Market Economy</vt:lpstr>
      <vt:lpstr>Demand and Supply</vt:lpstr>
      <vt:lpstr>Demand and Supply (cont.)</vt:lpstr>
      <vt:lpstr>Private Enterprise and Competition in a Market Economy</vt:lpstr>
      <vt:lpstr>Private Enterprise and Competition in a Market Economy (cont.)</vt:lpstr>
      <vt:lpstr>PowerPoint Presentation</vt:lpstr>
      <vt:lpstr>Degrees of Competition</vt:lpstr>
      <vt:lpstr>Degrees of Competition (cont.)</vt:lpstr>
      <vt:lpstr>Perfect Competition</vt:lpstr>
      <vt:lpstr>Degrees of Competition (cont.)</vt:lpstr>
      <vt:lpstr>PowerPoint Presentation</vt:lpstr>
      <vt:lpstr>PowerPoint Presentation</vt:lpstr>
      <vt:lpstr>Economic Indicators</vt:lpstr>
      <vt:lpstr>Economic Growth, Aggregate Output, and Standard of Living</vt:lpstr>
      <vt:lpstr>Economic Growth, Aggregate Output, and Standard of Living (cont.)</vt:lpstr>
      <vt:lpstr>Gross Domestic Product</vt:lpstr>
      <vt:lpstr>Gross Domestic Product (cont.)</vt:lpstr>
      <vt:lpstr>Gross National Product</vt:lpstr>
      <vt:lpstr>GDP and GDP per Capita</vt:lpstr>
      <vt:lpstr>Gross Domestic Product</vt:lpstr>
      <vt:lpstr>World Prices of a Big Mac</vt:lpstr>
      <vt:lpstr>Productivity</vt:lpstr>
      <vt:lpstr>Productivity (cont.)</vt:lpstr>
      <vt:lpstr>Economic Stability</vt:lpstr>
      <vt:lpstr>Economic Stability (cont.)</vt:lpstr>
      <vt:lpstr>Managing the U.S. Economy</vt:lpstr>
      <vt:lpstr>Managing the U.S. Economy (cont.)</vt:lpstr>
      <vt:lpstr>Applying What You’ve Learned</vt:lpstr>
      <vt:lpstr>Applying What You’ve Learned (cont.)</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UFERNCL</dc:creator>
  <cp:lastModifiedBy>Meeta Pendharkar</cp:lastModifiedBy>
  <cp:revision>66</cp:revision>
  <dcterms:created xsi:type="dcterms:W3CDTF">2013-10-17T14:20:40Z</dcterms:created>
  <dcterms:modified xsi:type="dcterms:W3CDTF">2014-01-07T04:16:31Z</dcterms:modified>
</cp:coreProperties>
</file>