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ink/ink5.xml" ContentType="application/inkml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ink/ink1.xml" ContentType="application/inkml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5"/>
  </p:notesMasterIdLst>
  <p:sldIdLst>
    <p:sldId id="256" r:id="rId2"/>
    <p:sldId id="267" r:id="rId3"/>
    <p:sldId id="257" r:id="rId4"/>
    <p:sldId id="268" r:id="rId5"/>
    <p:sldId id="260" r:id="rId6"/>
    <p:sldId id="264" r:id="rId7"/>
    <p:sldId id="262" r:id="rId8"/>
    <p:sldId id="263" r:id="rId9"/>
    <p:sldId id="269" r:id="rId10"/>
    <p:sldId id="265" r:id="rId11"/>
    <p:sldId id="266" r:id="rId12"/>
    <p:sldId id="270" r:id="rId13"/>
    <p:sldId id="271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7" d="100"/>
          <a:sy n="87" d="100"/>
        </p:scale>
        <p:origin x="-65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4-02-18T07:01:05.7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13300 11483,'0'-18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4-02-18T06:35:17.5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12435 5450,'0'-17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E4982F-CF75-48EF-B865-D4DCCF8224C2}" type="datetimeFigureOut">
              <a:rPr lang="ar-SA" smtClean="0"/>
              <a:pPr/>
              <a:t>27/05/38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DFF710E-A2CD-4A92-8686-7C2D70771D0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575460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F710E-A2CD-4A92-8686-7C2D70771D0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F710E-A2CD-4A92-8686-7C2D70771D0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F710E-A2CD-4A92-8686-7C2D70771D0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/>
          </a:p>
        </p:txBody>
      </p:sp>
      <p:sp>
        <p:nvSpPr>
          <p:cNvPr id="71684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78746-6CE5-43D8-A106-8AE07AF6D228}" type="slidenum">
              <a:rPr lang="ar-SA" smtClean="0"/>
              <a:pPr/>
              <a:t>12</a:t>
            </a:fld>
            <a:endParaRPr lang="ar-S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/>
          </a:p>
        </p:txBody>
      </p:sp>
      <p:sp>
        <p:nvSpPr>
          <p:cNvPr id="72708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75289-632D-4EE6-A691-FC26835E8656}" type="slidenum">
              <a:rPr lang="ar-SA" smtClean="0"/>
              <a:pPr/>
              <a:t>13</a:t>
            </a:fld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/>
          </a:p>
        </p:txBody>
      </p:sp>
      <p:sp>
        <p:nvSpPr>
          <p:cNvPr id="68612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359579-35BA-4F06-B664-AE1690A08841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F710E-A2CD-4A92-8686-7C2D70771D0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/>
          </a:p>
        </p:txBody>
      </p:sp>
      <p:sp>
        <p:nvSpPr>
          <p:cNvPr id="69636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03A1CA-3E00-4626-A66D-BF1B8595541F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F710E-A2CD-4A92-8686-7C2D70771D0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F710E-A2CD-4A92-8686-7C2D70771D0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F710E-A2CD-4A92-8686-7C2D70771D0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F710E-A2CD-4A92-8686-7C2D70771D0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/>
          </a:p>
        </p:txBody>
      </p:sp>
      <p:sp>
        <p:nvSpPr>
          <p:cNvPr id="7066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E4FC2A-2804-4B1B-B0F7-0521D41A1492}" type="slidenum">
              <a:rPr lang="ar-SA" smtClean="0"/>
              <a:pPr/>
              <a:t>9</a:t>
            </a:fld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72A3-6CC5-432C-834D-F70171554CB7}" type="datetimeFigureOut">
              <a:rPr lang="ar-SA" smtClean="0"/>
              <a:pPr/>
              <a:t>27/05/38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425E-AC2F-4252-8C0A-39F17EDA3D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72A3-6CC5-432C-834D-F70171554CB7}" type="datetimeFigureOut">
              <a:rPr lang="ar-SA" smtClean="0"/>
              <a:pPr/>
              <a:t>27/05/38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425E-AC2F-4252-8C0A-39F17EDA3D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72A3-6CC5-432C-834D-F70171554CB7}" type="datetimeFigureOut">
              <a:rPr lang="ar-SA" smtClean="0"/>
              <a:pPr/>
              <a:t>27/05/38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425E-AC2F-4252-8C0A-39F17EDA3D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72A3-6CC5-432C-834D-F70171554CB7}" type="datetimeFigureOut">
              <a:rPr lang="ar-SA" smtClean="0"/>
              <a:pPr/>
              <a:t>27/05/38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425E-AC2F-4252-8C0A-39F17EDA3D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72A3-6CC5-432C-834D-F70171554CB7}" type="datetimeFigureOut">
              <a:rPr lang="ar-SA" smtClean="0"/>
              <a:pPr/>
              <a:t>27/05/38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425E-AC2F-4252-8C0A-39F17EDA3D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72A3-6CC5-432C-834D-F70171554CB7}" type="datetimeFigureOut">
              <a:rPr lang="ar-SA" smtClean="0"/>
              <a:pPr/>
              <a:t>27/05/38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425E-AC2F-4252-8C0A-39F17EDA3D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72A3-6CC5-432C-834D-F70171554CB7}" type="datetimeFigureOut">
              <a:rPr lang="ar-SA" smtClean="0"/>
              <a:pPr/>
              <a:t>27/05/38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425E-AC2F-4252-8C0A-39F17EDA3D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72A3-6CC5-432C-834D-F70171554CB7}" type="datetimeFigureOut">
              <a:rPr lang="ar-SA" smtClean="0"/>
              <a:pPr/>
              <a:t>27/05/38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425E-AC2F-4252-8C0A-39F17EDA3D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72A3-6CC5-432C-834D-F70171554CB7}" type="datetimeFigureOut">
              <a:rPr lang="ar-SA" smtClean="0"/>
              <a:pPr/>
              <a:t>27/05/38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425E-AC2F-4252-8C0A-39F17EDA3D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72A3-6CC5-432C-834D-F70171554CB7}" type="datetimeFigureOut">
              <a:rPr lang="ar-SA" smtClean="0"/>
              <a:pPr/>
              <a:t>27/05/38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425E-AC2F-4252-8C0A-39F17EDA3D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72A3-6CC5-432C-834D-F70171554CB7}" type="datetimeFigureOut">
              <a:rPr lang="ar-SA" smtClean="0"/>
              <a:pPr/>
              <a:t>27/05/38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F3425E-AC2F-4252-8C0A-39F17EDA3D6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8472A3-6CC5-432C-834D-F70171554CB7}" type="datetimeFigureOut">
              <a:rPr lang="ar-SA" smtClean="0"/>
              <a:pPr/>
              <a:t>27/05/38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F3425E-AC2F-4252-8C0A-39F17EDA3D67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500197"/>
          </a:xfrm>
        </p:spPr>
        <p:txBody>
          <a:bodyPr/>
          <a:lstStyle/>
          <a:p>
            <a:pPr algn="ctr"/>
            <a:r>
              <a:rPr lang="ar-SA" b="1" dirty="0" smtClean="0"/>
              <a:t>بسم الله الرّحمن الرّحيم</a:t>
            </a:r>
            <a:endParaRPr lang="ar-SA" b="1" dirty="0"/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2071670" y="3857628"/>
            <a:ext cx="5143536" cy="71438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أدوات الشرط غير الجازمة</a:t>
            </a:r>
            <a:endParaRPr lang="ar-SA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=""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4788000" y="4127400"/>
              <a:ext cx="360" cy="68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778640" y="4118040"/>
                <a:ext cx="19080" cy="25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357158" y="785793"/>
            <a:ext cx="8286808" cy="553880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ar-SA" sz="2800" dirty="0" smtClean="0"/>
              <a:t>قال ابن مالك: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chemeClr val="tx2"/>
                </a:solidFill>
              </a:rPr>
              <a:t>   </a:t>
            </a:r>
            <a:r>
              <a:rPr lang="ar-SA" sz="2800" b="1" dirty="0" err="1" smtClean="0">
                <a:solidFill>
                  <a:srgbClr val="0070C0"/>
                </a:solidFill>
              </a:rPr>
              <a:t>وبهما</a:t>
            </a:r>
            <a:r>
              <a:rPr lang="ar-SA" sz="2800" b="1" dirty="0" smtClean="0">
                <a:solidFill>
                  <a:srgbClr val="0070C0"/>
                </a:solidFill>
              </a:rPr>
              <a:t> </a:t>
            </a:r>
            <a:r>
              <a:rPr lang="ar-SA" sz="2800" b="1" dirty="0" err="1" smtClean="0">
                <a:solidFill>
                  <a:srgbClr val="0070C0"/>
                </a:solidFill>
              </a:rPr>
              <a:t>التحضيضَ</a:t>
            </a:r>
            <a:r>
              <a:rPr lang="ar-SA" sz="2800" b="1" dirty="0" smtClean="0">
                <a:solidFill>
                  <a:srgbClr val="0070C0"/>
                </a:solidFill>
              </a:rPr>
              <a:t> مِزْ، وهلّا،             ألّا، ألَا، وَأوْلِيَنْهما </a:t>
            </a:r>
            <a:r>
              <a:rPr lang="ar-SA" sz="2800" b="1" dirty="0" err="1" smtClean="0">
                <a:solidFill>
                  <a:srgbClr val="0070C0"/>
                </a:solidFill>
              </a:rPr>
              <a:t>الفعلَا</a:t>
            </a:r>
            <a:endParaRPr lang="ar-SA" sz="28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chemeClr val="accent1">
                    <a:lumMod val="50000"/>
                  </a:schemeClr>
                </a:solidFill>
              </a:rPr>
              <a:t>2- </a:t>
            </a:r>
            <a:r>
              <a:rPr lang="ar-SA" sz="2800" b="1" dirty="0" smtClean="0"/>
              <a:t>الاستعمال الثاني لـ (لولا، لوما)، الدلالة على </a:t>
            </a:r>
            <a:r>
              <a:rPr lang="ar-SA" sz="2800" b="1" dirty="0" err="1" smtClean="0"/>
              <a:t>التحضيض</a:t>
            </a:r>
            <a:r>
              <a:rPr lang="ar-SA" sz="2800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/>
              <a:t>ويختصان بالفعل المضارع ومعناهما الحض على العمل، وترك التهاون، نحو: </a:t>
            </a:r>
            <a:r>
              <a:rPr lang="ar-SA" sz="2800" b="1" dirty="0" smtClean="0">
                <a:solidFill>
                  <a:srgbClr val="FF0000"/>
                </a:solidFill>
              </a:rPr>
              <a:t>لوما </a:t>
            </a:r>
            <a:r>
              <a:rPr lang="ar-SA" sz="2800" b="1" dirty="0" smtClean="0">
                <a:solidFill>
                  <a:srgbClr val="0070C0"/>
                </a:solidFill>
              </a:rPr>
              <a:t>تتوب</a:t>
            </a:r>
            <a:r>
              <a:rPr lang="ar-SA" sz="2800" b="1" dirty="0" smtClean="0">
                <a:solidFill>
                  <a:srgbClr val="FF0000"/>
                </a:solidFill>
              </a:rPr>
              <a:t> من </a:t>
            </a:r>
            <a:r>
              <a:rPr lang="ar-SA" sz="2800" b="1" dirty="0" err="1" smtClean="0">
                <a:solidFill>
                  <a:srgbClr val="FF0000"/>
                </a:solidFill>
              </a:rPr>
              <a:t>ذنبك.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لولا </a:t>
            </a:r>
            <a:r>
              <a:rPr lang="ar-SA" sz="2800" b="1" dirty="0" smtClean="0">
                <a:solidFill>
                  <a:srgbClr val="00B050"/>
                </a:solidFill>
              </a:rPr>
              <a:t>تؤدي</a:t>
            </a:r>
            <a:r>
              <a:rPr lang="ar-SA" sz="2800" b="1" dirty="0" smtClean="0">
                <a:solidFill>
                  <a:srgbClr val="FF0000"/>
                </a:solidFill>
              </a:rPr>
              <a:t> الشهادة على وجهها</a:t>
            </a:r>
            <a:r>
              <a:rPr lang="ar-SA" sz="28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/>
              <a:t> وإن دخلا على الماضي خلّصا زمنه للمستقبل وحينئذٍ إما أن يدلّا </a:t>
            </a:r>
            <a:r>
              <a:rPr lang="ar-SA" sz="2800" b="1" dirty="0" err="1" smtClean="0"/>
              <a:t>على:</a:t>
            </a:r>
            <a:endParaRPr lang="ar-SA" sz="2800" b="1" dirty="0" smtClean="0"/>
          </a:p>
          <a:p>
            <a:pPr>
              <a:lnSpc>
                <a:spcPct val="150000"/>
              </a:lnSpc>
            </a:pPr>
            <a:r>
              <a:rPr lang="ar-SA" sz="2800" b="1" dirty="0" smtClean="0"/>
              <a:t>التوبيخ، نحو:  </a:t>
            </a:r>
            <a:r>
              <a:rPr lang="ar-SA" sz="2800" b="1" dirty="0" smtClean="0">
                <a:solidFill>
                  <a:srgbClr val="0070C0"/>
                </a:solidFill>
              </a:rPr>
              <a:t>لولا </a:t>
            </a:r>
            <a:r>
              <a:rPr lang="ar-SA" sz="2800" b="1" u="sng" dirty="0" smtClean="0">
                <a:solidFill>
                  <a:srgbClr val="0070C0"/>
                </a:solidFill>
              </a:rPr>
              <a:t>ضربتَ</a:t>
            </a:r>
            <a:r>
              <a:rPr lang="ar-SA" sz="2800" b="1" dirty="0" smtClean="0">
                <a:solidFill>
                  <a:srgbClr val="0070C0"/>
                </a:solidFill>
              </a:rPr>
              <a:t> زيدًا</a:t>
            </a:r>
            <a:r>
              <a:rPr lang="ar-SA" sz="2800" b="1" dirty="0" smtClean="0"/>
              <a:t>، </a:t>
            </a:r>
            <a:r>
              <a:rPr lang="ar-SA" sz="2800" b="1" dirty="0" smtClean="0">
                <a:solidFill>
                  <a:srgbClr val="7030A0"/>
                </a:solidFill>
              </a:rPr>
              <a:t>ولوما </a:t>
            </a:r>
            <a:r>
              <a:rPr lang="ar-SA" sz="2800" b="1" u="sng" dirty="0" smtClean="0">
                <a:solidFill>
                  <a:srgbClr val="7030A0"/>
                </a:solidFill>
              </a:rPr>
              <a:t>قتلتَ</a:t>
            </a:r>
            <a:r>
              <a:rPr lang="ar-SA" sz="2800" b="1" dirty="0" smtClean="0">
                <a:solidFill>
                  <a:srgbClr val="7030A0"/>
                </a:solidFill>
              </a:rPr>
              <a:t> بكرًا</a:t>
            </a:r>
            <a:r>
              <a:rPr lang="ar-SA" sz="2800" b="1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/>
              <a:t>أو الحثّ على الفعل، ويكون الماضي للمستقبل بمنزلة الأمر، نحو قوله تعالى: </a:t>
            </a:r>
            <a:r>
              <a:rPr lang="ar-SA" sz="2800" b="1" dirty="0" smtClean="0">
                <a:solidFill>
                  <a:schemeClr val="accent5">
                    <a:lumMod val="50000"/>
                  </a:schemeClr>
                </a:solidFill>
              </a:rPr>
              <a:t>(فَلَوْلاَ نَفَرَ مِن كُلِّ فِرْقَةٍ مِّنْهُمْ طَآئِفَةٌ لِّيَتَفَقَّهُواْ)</a:t>
            </a:r>
            <a:r>
              <a:rPr lang="ar-SA" sz="2800" b="1" dirty="0" smtClean="0"/>
              <a:t> أي: </a:t>
            </a:r>
            <a:r>
              <a:rPr lang="ar-SA" sz="2800" b="1" dirty="0" err="1" smtClean="0"/>
              <a:t>لينفِرْ.</a:t>
            </a:r>
            <a:r>
              <a:rPr lang="ar-SA" sz="2800" b="1" dirty="0" smtClean="0"/>
              <a:t> 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357158" y="785795"/>
            <a:ext cx="8286808" cy="55388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2800" dirty="0" smtClean="0"/>
              <a:t>قال ابن مالك: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ar-SA" sz="2800" b="1" dirty="0" smtClean="0">
                <a:solidFill>
                  <a:schemeClr val="accent1"/>
                </a:solidFill>
              </a:rPr>
              <a:t>وقد يليها اسمٌ بفعلٍ مضمرٍ                   عُلِّقَ أو بظاهرٍ مؤخّرِ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/>
              <a:t>أدوات </a:t>
            </a:r>
            <a:r>
              <a:rPr lang="ar-SA" sz="2800" b="1" dirty="0" err="1" smtClean="0"/>
              <a:t>التحضيض</a:t>
            </a:r>
            <a:r>
              <a:rPr lang="ar-SA" sz="2800" b="1" dirty="0" smtClean="0"/>
              <a:t> تختصّ بالفعل، ولا تدخل على الاسم، وإذا دخلت عليه يكون معمولاً لفعل مضمر، نحو قول الشاعر:</a:t>
            </a:r>
          </a:p>
          <a:p>
            <a:pPr algn="ctr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7030A0"/>
                </a:solidFill>
              </a:rPr>
              <a:t>هلاّ التقدّمُ والقلوبُ صحاحُ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  أي: هلا وُجدَ التقدّمُ.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  </a:t>
            </a:r>
            <a:r>
              <a:rPr lang="ar-SA" sz="2800" b="1" dirty="0" smtClean="0">
                <a:solidFill>
                  <a:schemeClr val="accent5">
                    <a:lumMod val="50000"/>
                  </a:schemeClr>
                </a:solidFill>
              </a:rPr>
              <a:t>أو معمولًا لفعل مؤخّر، نحو: لولا زيداً ضربتَ.</a:t>
            </a:r>
            <a:endParaRPr lang="ar-SA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063" y="642938"/>
            <a:ext cx="8072437" cy="5715000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14375" y="500063"/>
            <a:ext cx="7786688" cy="5643562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14425"/>
          </a:xfr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ar-SA" b="1" dirty="0" smtClean="0">
                <a:solidFill>
                  <a:schemeClr val="bg1"/>
                </a:solidFill>
              </a:rPr>
              <a:t>أدوات الشرط غير الجازمة</a:t>
            </a:r>
            <a:endParaRPr lang="ar-SA" b="1" dirty="0">
              <a:solidFill>
                <a:schemeClr val="bg1"/>
              </a:solidFill>
            </a:endParaRPr>
          </a:p>
        </p:txBody>
      </p:sp>
      <p:pic>
        <p:nvPicPr>
          <p:cNvPr id="706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1785938"/>
            <a:ext cx="8358187" cy="4357687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/>
          <a:lstStyle/>
          <a:p>
            <a:pPr algn="ctr"/>
            <a:r>
              <a:rPr lang="ar-SA" b="1" dirty="0" smtClean="0"/>
              <a:t>( لَــــــــــوْ )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4000" b="1" dirty="0" smtClean="0"/>
              <a:t>قال ابن مالك:</a:t>
            </a:r>
          </a:p>
          <a:p>
            <a:pPr>
              <a:lnSpc>
                <a:spcPct val="150000"/>
              </a:lnSpc>
              <a:buNone/>
            </a:pPr>
            <a:r>
              <a:rPr lang="ar-SA" sz="4000" b="1" dirty="0"/>
              <a:t> </a:t>
            </a:r>
            <a:r>
              <a:rPr lang="ar-SA" sz="4000" b="1" dirty="0" smtClean="0"/>
              <a:t> </a:t>
            </a:r>
            <a:r>
              <a:rPr lang="ar-SA" sz="4000" b="1" dirty="0" smtClean="0">
                <a:solidFill>
                  <a:srgbClr val="0070C0"/>
                </a:solidFill>
              </a:rPr>
              <a:t> (لو) حرفُ شرطٍ في مُضيٍّ ويقلّ</a:t>
            </a:r>
          </a:p>
          <a:p>
            <a:pPr>
              <a:lnSpc>
                <a:spcPct val="150000"/>
              </a:lnSpc>
              <a:buNone/>
            </a:pPr>
            <a:r>
              <a:rPr lang="ar-SA" sz="4000" b="1" dirty="0">
                <a:solidFill>
                  <a:srgbClr val="0070C0"/>
                </a:solidFill>
              </a:rPr>
              <a:t> </a:t>
            </a:r>
            <a:r>
              <a:rPr lang="ar-SA" sz="4000" b="1" dirty="0" smtClean="0">
                <a:solidFill>
                  <a:srgbClr val="0070C0"/>
                </a:solidFill>
              </a:rPr>
              <a:t>                          </a:t>
            </a:r>
            <a:r>
              <a:rPr lang="ar-SA" sz="4000" b="1" dirty="0" err="1" smtClean="0">
                <a:solidFill>
                  <a:srgbClr val="0070C0"/>
                </a:solidFill>
              </a:rPr>
              <a:t>إيلاؤها</a:t>
            </a:r>
            <a:r>
              <a:rPr lang="ar-SA" sz="4000" b="1" dirty="0" smtClean="0">
                <a:solidFill>
                  <a:srgbClr val="0070C0"/>
                </a:solidFill>
              </a:rPr>
              <a:t> مستقبلًا لكن قُبِلْ</a:t>
            </a:r>
            <a:r>
              <a:rPr lang="ar-SA" sz="4000" dirty="0" smtClean="0"/>
              <a:t> 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552" y="476672"/>
            <a:ext cx="8143875" cy="5857875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285720" y="785813"/>
            <a:ext cx="8215370" cy="53403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 smtClean="0"/>
              <a:t>قال ابن مالك: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/>
              <a:t> </a:t>
            </a:r>
            <a:r>
              <a:rPr lang="ar-SA" sz="2800" b="1" dirty="0" smtClean="0"/>
              <a:t>  </a:t>
            </a:r>
            <a:r>
              <a:rPr lang="ar-SA" sz="2800" b="1" dirty="0" smtClean="0">
                <a:solidFill>
                  <a:schemeClr val="tx2"/>
                </a:solidFill>
              </a:rPr>
              <a:t>وإن مضارعٌ تلاها صُرِفَا          إلى المضيِّ، نحو لو يفِي كَفَى</a:t>
            </a:r>
          </a:p>
          <a:p>
            <a:pPr>
              <a:lnSpc>
                <a:spcPct val="150000"/>
              </a:lnSpc>
            </a:pPr>
            <a:r>
              <a:rPr lang="ar-SA" sz="2800" b="1" dirty="0"/>
              <a:t> </a:t>
            </a:r>
            <a:r>
              <a:rPr lang="ar-SA" sz="2800" b="1" dirty="0" smtClean="0"/>
              <a:t>إذا وقع بعد (لو) فعل مضارع فإنّها تقلب معناه إلى المضي، مثل: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>
                <a:solidFill>
                  <a:schemeClr val="tx2"/>
                </a:solidFill>
              </a:rPr>
              <a:t> </a:t>
            </a:r>
            <a:r>
              <a:rPr lang="ar-SA" sz="2800" b="1" dirty="0" smtClean="0">
                <a:solidFill>
                  <a:schemeClr val="tx2"/>
                </a:solidFill>
              </a:rPr>
              <a:t>   لو </a:t>
            </a:r>
            <a:r>
              <a:rPr lang="ar-SA" sz="2800" b="1" u="sng" dirty="0" smtClean="0">
                <a:solidFill>
                  <a:schemeClr val="tx2"/>
                </a:solidFill>
              </a:rPr>
              <a:t>يسمعون</a:t>
            </a:r>
            <a:r>
              <a:rPr lang="ar-SA" sz="2800" b="1" dirty="0" smtClean="0">
                <a:solidFill>
                  <a:schemeClr val="tx2"/>
                </a:solidFill>
              </a:rPr>
              <a:t> كما سمعتُ كلامها 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>
                <a:solidFill>
                  <a:schemeClr val="tx2"/>
                </a:solidFill>
              </a:rPr>
              <a:t> </a:t>
            </a:r>
            <a:r>
              <a:rPr lang="ar-SA" sz="2800" b="1" dirty="0" smtClean="0">
                <a:solidFill>
                  <a:schemeClr val="tx2"/>
                </a:solidFill>
              </a:rPr>
              <a:t>                                         خرّوا لعزةَ رُكّعًا وسجودا 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/>
              <a:t> </a:t>
            </a:r>
            <a:r>
              <a:rPr lang="ar-SA" sz="2800" b="1" dirty="0" smtClean="0"/>
              <a:t>  أي: لو سمعوا.    </a:t>
            </a:r>
            <a:endParaRPr lang="ar-S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357158" y="642919"/>
            <a:ext cx="8358246" cy="56816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 smtClean="0"/>
              <a:t>جواب (لو):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   جوابها إما: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/>
              <a:t> </a:t>
            </a:r>
            <a:r>
              <a:rPr lang="ar-SA" sz="2800" b="1" dirty="0" smtClean="0">
                <a:solidFill>
                  <a:prstClr val="black"/>
                </a:solidFill>
              </a:rPr>
              <a:t>فعل </a:t>
            </a:r>
            <a:r>
              <a:rPr lang="ar-SA" sz="2800" b="1" dirty="0">
                <a:solidFill>
                  <a:prstClr val="black"/>
                </a:solidFill>
              </a:rPr>
              <a:t>ماض </a:t>
            </a:r>
            <a:r>
              <a:rPr lang="ar-SA" sz="2800" b="1" dirty="0" smtClean="0">
                <a:solidFill>
                  <a:prstClr val="black"/>
                </a:solidFill>
              </a:rPr>
              <a:t>مثبت، و</a:t>
            </a:r>
            <a:r>
              <a:rPr lang="ar-SA" sz="2800" b="1" dirty="0" smtClean="0"/>
              <a:t>الأكثر اقترانه باللام ويجوز حذفها، نحو:         </a:t>
            </a:r>
            <a:r>
              <a:rPr lang="ar-SA" sz="2800" b="1" dirty="0" smtClean="0">
                <a:solidFill>
                  <a:schemeClr val="accent1"/>
                </a:solidFill>
              </a:rPr>
              <a:t>لو قام زيدٌ </a:t>
            </a:r>
            <a:r>
              <a:rPr lang="ar-SA" sz="2800" b="1" dirty="0" smtClean="0">
                <a:solidFill>
                  <a:srgbClr val="FF0000"/>
                </a:solidFill>
              </a:rPr>
              <a:t>لقامَ</a:t>
            </a:r>
            <a:r>
              <a:rPr lang="ar-SA" sz="2800" b="1" dirty="0" smtClean="0">
                <a:solidFill>
                  <a:schemeClr val="accent1"/>
                </a:solidFill>
              </a:rPr>
              <a:t> عمرو، أو </a:t>
            </a:r>
            <a:r>
              <a:rPr lang="ar-SA" sz="2800" b="1" dirty="0" smtClean="0">
                <a:solidFill>
                  <a:srgbClr val="FF0000"/>
                </a:solidFill>
              </a:rPr>
              <a:t>قام</a:t>
            </a:r>
            <a:r>
              <a:rPr lang="ar-SA" sz="2800" b="1" dirty="0" smtClean="0">
                <a:solidFill>
                  <a:schemeClr val="accent1"/>
                </a:solidFill>
              </a:rPr>
              <a:t> عمرو</a:t>
            </a:r>
            <a:r>
              <a:rPr lang="ar-SA" sz="2800" b="1" dirty="0" smtClean="0"/>
              <a:t>.</a:t>
            </a:r>
          </a:p>
          <a:p>
            <a:pPr lvl="0">
              <a:lnSpc>
                <a:spcPct val="150000"/>
              </a:lnSpc>
              <a:buClr>
                <a:srgbClr val="0BD0D9"/>
              </a:buClr>
            </a:pPr>
            <a:r>
              <a:rPr lang="ar-SA" sz="2800" b="1" dirty="0">
                <a:solidFill>
                  <a:prstClr val="black"/>
                </a:solidFill>
              </a:rPr>
              <a:t>أو ماض منفي بـ (ما)، والأكثر تجرُّدُهُ من اللام، ويجوز اقترانُه بها، نحو:  </a:t>
            </a:r>
            <a:r>
              <a:rPr lang="ar-SA" sz="2800" b="1" dirty="0">
                <a:solidFill>
                  <a:srgbClr val="7030A0"/>
                </a:solidFill>
              </a:rPr>
              <a:t>لو قام زيدٌ </a:t>
            </a:r>
            <a:r>
              <a:rPr lang="ar-SA" sz="2800" b="1" dirty="0">
                <a:solidFill>
                  <a:srgbClr val="FF0000"/>
                </a:solidFill>
              </a:rPr>
              <a:t>ما قامَ </a:t>
            </a:r>
            <a:r>
              <a:rPr lang="ar-SA" sz="2800" b="1" dirty="0">
                <a:solidFill>
                  <a:srgbClr val="7030A0"/>
                </a:solidFill>
              </a:rPr>
              <a:t>عمرو</a:t>
            </a:r>
            <a:r>
              <a:rPr lang="ar-SA" sz="2800" b="1" dirty="0">
                <a:solidFill>
                  <a:prstClr val="black"/>
                </a:solidFill>
              </a:rPr>
              <a:t>، </a:t>
            </a:r>
            <a:r>
              <a:rPr lang="ar-SA" sz="2800" b="1" dirty="0">
                <a:solidFill>
                  <a:srgbClr val="00B050"/>
                </a:solidFill>
              </a:rPr>
              <a:t>أو لو قام زيدٌ </a:t>
            </a:r>
            <a:r>
              <a:rPr lang="ar-SA" sz="2800" b="1" dirty="0">
                <a:solidFill>
                  <a:srgbClr val="FF0000"/>
                </a:solidFill>
              </a:rPr>
              <a:t>لما قامَ </a:t>
            </a:r>
            <a:r>
              <a:rPr lang="ar-SA" sz="2800" b="1" dirty="0">
                <a:solidFill>
                  <a:srgbClr val="00B050"/>
                </a:solidFill>
              </a:rPr>
              <a:t>عمرو</a:t>
            </a:r>
            <a:r>
              <a:rPr lang="ar-SA" sz="2800" b="1" dirty="0">
                <a:solidFill>
                  <a:prstClr val="black"/>
                </a:solidFill>
              </a:rPr>
              <a:t>. </a:t>
            </a:r>
            <a:endParaRPr lang="ar-SA" sz="2800" b="1" dirty="0" smtClean="0"/>
          </a:p>
          <a:p>
            <a:pPr>
              <a:lnSpc>
                <a:spcPct val="150000"/>
              </a:lnSpc>
              <a:buClr>
                <a:srgbClr val="0BD0D9"/>
              </a:buClr>
            </a:pPr>
            <a:r>
              <a:rPr lang="ar-SA" sz="2800" b="1" dirty="0">
                <a:solidFill>
                  <a:prstClr val="black"/>
                </a:solidFill>
              </a:rPr>
              <a:t>أو مضارع منفي بـ (لم</a:t>
            </a:r>
            <a:r>
              <a:rPr lang="ar-SA" sz="2800" b="1" dirty="0" smtClean="0">
                <a:solidFill>
                  <a:prstClr val="black"/>
                </a:solidFill>
              </a:rPr>
              <a:t>)،</a:t>
            </a:r>
            <a:r>
              <a:rPr lang="ar-SA" sz="2800" b="1" dirty="0"/>
              <a:t> </a:t>
            </a:r>
            <a:r>
              <a:rPr lang="ar-SA" sz="2800" b="1" dirty="0" smtClean="0"/>
              <a:t>وهنا لا يقترن باللام، نحو:                   </a:t>
            </a:r>
            <a:r>
              <a:rPr lang="ar-SA" sz="2800" b="1" dirty="0" smtClean="0">
                <a:solidFill>
                  <a:srgbClr val="0070C0"/>
                </a:solidFill>
              </a:rPr>
              <a:t>لو قام زيدٌ </a:t>
            </a:r>
            <a:r>
              <a:rPr lang="ar-SA" sz="2800" b="1" dirty="0" smtClean="0">
                <a:solidFill>
                  <a:srgbClr val="FF0000"/>
                </a:solidFill>
              </a:rPr>
              <a:t>لم يقم </a:t>
            </a:r>
            <a:r>
              <a:rPr lang="ar-SA" sz="2800" b="1" dirty="0" smtClean="0">
                <a:solidFill>
                  <a:srgbClr val="0070C0"/>
                </a:solidFill>
              </a:rPr>
              <a:t>عمرو</a:t>
            </a:r>
            <a:r>
              <a:rPr lang="ar-SA" sz="2800" b="1" dirty="0" smtClean="0"/>
              <a:t>.</a:t>
            </a:r>
          </a:p>
          <a:p>
            <a:endParaRPr lang="ar-SA" dirty="0"/>
          </a:p>
        </p:txBody>
      </p:sp>
      <mc:AlternateContent xmlns:mc="http://schemas.openxmlformats.org/markup-compatibility/2006">
        <mc:Choice xmlns=""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4476600" y="1955880"/>
              <a:ext cx="360" cy="64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467240" y="1946520"/>
                <a:ext cx="19080" cy="25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/>
          <a:lstStyle/>
          <a:p>
            <a:pPr algn="r"/>
            <a:r>
              <a:rPr lang="ar-SA" b="1" dirty="0" smtClean="0"/>
              <a:t>3- أَمّــــــا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ar-SA" sz="2800" dirty="0" smtClean="0"/>
              <a:t>قال ابن مالك:</a:t>
            </a:r>
          </a:p>
          <a:p>
            <a:pPr>
              <a:lnSpc>
                <a:spcPct val="160000"/>
              </a:lnSpc>
              <a:buNone/>
            </a:pPr>
            <a:r>
              <a:rPr lang="ar-SA" sz="2800" b="1" dirty="0" smtClean="0">
                <a:solidFill>
                  <a:schemeClr val="tx2"/>
                </a:solidFill>
              </a:rPr>
              <a:t>   أمّا كمهْمَا </a:t>
            </a:r>
            <a:r>
              <a:rPr lang="ar-SA" sz="2800" b="1" dirty="0" err="1" smtClean="0">
                <a:solidFill>
                  <a:schemeClr val="tx2"/>
                </a:solidFill>
              </a:rPr>
              <a:t>يَكُ</a:t>
            </a:r>
            <a:r>
              <a:rPr lang="ar-SA" sz="2800" b="1" dirty="0" smtClean="0">
                <a:solidFill>
                  <a:schemeClr val="tx2"/>
                </a:solidFill>
              </a:rPr>
              <a:t> من شيءٍ، وفا              لتلوِ تلوِها وجوبًا أُلِفا</a:t>
            </a:r>
          </a:p>
          <a:p>
            <a:pPr>
              <a:lnSpc>
                <a:spcPct val="160000"/>
              </a:lnSpc>
            </a:pPr>
            <a:r>
              <a:rPr lang="ar-SA" sz="2800" b="1" dirty="0" smtClean="0"/>
              <a:t>(أمّا) حرف تفصيل، تقوم مقام أداة الشرط، وفعل الشرط، والمذكور بعدها جواب الشرط، فلذلك </a:t>
            </a:r>
            <a:r>
              <a:rPr lang="ar-SA" sz="2800" b="1" dirty="0" err="1" smtClean="0"/>
              <a:t>لزمته</a:t>
            </a:r>
            <a:r>
              <a:rPr lang="ar-SA" sz="2800" b="1" dirty="0" smtClean="0"/>
              <a:t> الفاء، نحو:</a:t>
            </a:r>
          </a:p>
          <a:p>
            <a:pPr>
              <a:lnSpc>
                <a:spcPct val="160000"/>
              </a:lnSpc>
              <a:buNone/>
            </a:pPr>
            <a:r>
              <a:rPr lang="ar-SA" sz="2800" b="1" dirty="0" smtClean="0"/>
              <a:t>   </a:t>
            </a:r>
            <a:r>
              <a:rPr lang="ar-SA" sz="2800" b="1" dirty="0" smtClean="0">
                <a:solidFill>
                  <a:srgbClr val="FF0000"/>
                </a:solidFill>
              </a:rPr>
              <a:t>أمّا زيدٌ فمنطلقٌ</a:t>
            </a:r>
            <a:r>
              <a:rPr lang="ar-SA" sz="2800" b="1" dirty="0" smtClean="0"/>
              <a:t>، الأصل: </a:t>
            </a:r>
            <a:r>
              <a:rPr lang="ar-SA" sz="2800" b="1" dirty="0" smtClean="0">
                <a:solidFill>
                  <a:srgbClr val="0070C0"/>
                </a:solidFill>
              </a:rPr>
              <a:t>مهما </a:t>
            </a:r>
            <a:r>
              <a:rPr lang="ar-SA" sz="2800" b="1" dirty="0" err="1" smtClean="0">
                <a:solidFill>
                  <a:srgbClr val="0070C0"/>
                </a:solidFill>
              </a:rPr>
              <a:t>يكُ</a:t>
            </a:r>
            <a:r>
              <a:rPr lang="ar-SA" sz="2800" b="1" dirty="0" smtClean="0">
                <a:solidFill>
                  <a:srgbClr val="0070C0"/>
                </a:solidFill>
              </a:rPr>
              <a:t> من شيء فزيدٌ منطلقٌ</a:t>
            </a:r>
            <a:r>
              <a:rPr lang="ar-SA" sz="2800" b="1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ar-SA" sz="2800" b="1" dirty="0" smtClean="0"/>
              <a:t>وقد جاء حذف الفاء في الشعر والنثر مثل قوله صلى الله عليه وسلم:</a:t>
            </a:r>
          </a:p>
          <a:p>
            <a:pPr>
              <a:lnSpc>
                <a:spcPct val="160000"/>
              </a:lnSpc>
              <a:buNone/>
            </a:pPr>
            <a:r>
              <a:rPr lang="ar-SA" sz="2800" b="1" dirty="0" smtClean="0"/>
              <a:t>   (</a:t>
            </a:r>
            <a:r>
              <a:rPr lang="ar-SA" sz="2800" b="1" dirty="0" smtClean="0">
                <a:solidFill>
                  <a:srgbClr val="7030A0"/>
                </a:solidFill>
              </a:rPr>
              <a:t>أمّا بعدُ </a:t>
            </a:r>
            <a:r>
              <a:rPr lang="ar-SA" sz="2800" b="1" u="sng" dirty="0" smtClean="0">
                <a:solidFill>
                  <a:srgbClr val="7030A0"/>
                </a:solidFill>
              </a:rPr>
              <a:t>ما بالُ </a:t>
            </a:r>
            <a:r>
              <a:rPr lang="ar-SA" sz="2800" b="1" dirty="0" smtClean="0">
                <a:solidFill>
                  <a:srgbClr val="7030A0"/>
                </a:solidFill>
              </a:rPr>
              <a:t>رجالٍ يشترطون شروطاً ليست في كتاب الله</a:t>
            </a:r>
            <a:r>
              <a:rPr lang="ar-SA" sz="2800" b="1" dirty="0" smtClean="0"/>
              <a:t>).</a:t>
            </a:r>
            <a:endParaRPr lang="ar-S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936104"/>
          </a:xfrm>
        </p:spPr>
        <p:txBody>
          <a:bodyPr/>
          <a:lstStyle/>
          <a:p>
            <a:pPr algn="r"/>
            <a:r>
              <a:rPr lang="ar-SA" b="1" dirty="0" smtClean="0"/>
              <a:t>4- لـولا </a:t>
            </a:r>
            <a:r>
              <a:rPr lang="ar-SA" b="1" dirty="0" smtClean="0"/>
              <a:t>ولـومـا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16835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ar-SA" sz="8600" dirty="0" smtClean="0"/>
              <a:t> </a:t>
            </a:r>
            <a:r>
              <a:rPr lang="ar-SA" sz="11200" dirty="0" smtClean="0"/>
              <a:t>قال ابن مالك:</a:t>
            </a:r>
          </a:p>
          <a:p>
            <a:pPr>
              <a:lnSpc>
                <a:spcPct val="170000"/>
              </a:lnSpc>
              <a:buNone/>
            </a:pPr>
            <a:r>
              <a:rPr lang="ar-SA" sz="11200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ar-SA" sz="11200" b="1" dirty="0" smtClean="0">
                <a:solidFill>
                  <a:schemeClr val="accent1"/>
                </a:solidFill>
              </a:rPr>
              <a:t>لولا ولَومَا يلْزمانِ </a:t>
            </a:r>
            <a:r>
              <a:rPr lang="ar-SA" sz="11200" b="1" dirty="0" err="1" smtClean="0">
                <a:solidFill>
                  <a:schemeClr val="accent1"/>
                </a:solidFill>
              </a:rPr>
              <a:t>الابتدا</a:t>
            </a:r>
            <a:r>
              <a:rPr lang="ar-SA" sz="11200" b="1" dirty="0" smtClean="0">
                <a:solidFill>
                  <a:schemeClr val="accent1"/>
                </a:solidFill>
              </a:rPr>
              <a:t>              إذا امتناعًا بوجودٍ عَقَدَا</a:t>
            </a:r>
          </a:p>
          <a:p>
            <a:pPr>
              <a:lnSpc>
                <a:spcPct val="170000"/>
              </a:lnSpc>
            </a:pPr>
            <a:r>
              <a:rPr lang="ar-SA" sz="11200" b="1" dirty="0" smtClean="0"/>
              <a:t>لـ (</a:t>
            </a:r>
            <a:r>
              <a:rPr lang="ar-SA" sz="11200" b="1" dirty="0" smtClean="0">
                <a:latin typeface="Simplified Arabic" pitchFamily="18" charset="-78"/>
                <a:cs typeface="Simplified Arabic" pitchFamily="18" charset="-78"/>
              </a:rPr>
              <a:t>لولا ولوما) استعمالان:</a:t>
            </a:r>
          </a:p>
          <a:p>
            <a:pPr marL="514350" indent="-514350">
              <a:lnSpc>
                <a:spcPct val="170000"/>
              </a:lnSpc>
              <a:buNone/>
            </a:pPr>
            <a:endParaRPr lang="en-US" sz="98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indent="-514350">
              <a:lnSpc>
                <a:spcPct val="170000"/>
              </a:lnSpc>
              <a:buNone/>
            </a:pPr>
            <a:r>
              <a:rPr lang="en-US" sz="100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              </a:t>
            </a:r>
            <a:endParaRPr lang="ar-SA" sz="98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indent="-514350">
              <a:buNone/>
            </a:pP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714375" y="642938"/>
            <a:ext cx="7786688" cy="578643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ar-SA" sz="2600" b="1" dirty="0" smtClean="0">
                <a:latin typeface="Simplified Arabic" pitchFamily="18" charset="-78"/>
                <a:cs typeface="Simplified Arabic" pitchFamily="18" charset="-78"/>
              </a:rPr>
              <a:t>1-حرفا </a:t>
            </a:r>
            <a:r>
              <a:rPr lang="ar-SA" sz="2600" b="1" dirty="0" smtClean="0">
                <a:latin typeface="Simplified Arabic" pitchFamily="18" charset="-78"/>
                <a:cs typeface="Simplified Arabic" pitchFamily="18" charset="-78"/>
              </a:rPr>
              <a:t>شرط غير جازمين، يدلّان على امتناع الجواب لوجود الشرط، </a:t>
            </a:r>
            <a:r>
              <a:rPr lang="ar-SA" sz="2600" b="1" dirty="0">
                <a:latin typeface="Simplified Arabic" pitchFamily="18" charset="-78"/>
                <a:cs typeface="Simplified Arabic" pitchFamily="18" charset="-78"/>
              </a:rPr>
              <a:t>ولا يدخلان إلا على المبتدأ، ويكون الخبر بعدهما محذوفًا وجوبًا، ولا بدّ لهما من جواب، </a:t>
            </a:r>
            <a:r>
              <a:rPr lang="ar-SA" sz="2600" b="1" dirty="0" smtClean="0">
                <a:latin typeface="Simplified Arabic" pitchFamily="18" charset="-78"/>
                <a:cs typeface="Simplified Arabic" pitchFamily="18" charset="-78"/>
              </a:rPr>
              <a:t>نحو:</a:t>
            </a:r>
            <a:r>
              <a:rPr lang="en-US" sz="2600" b="1" dirty="0" smtClean="0">
                <a:latin typeface="Simplified Arabic" pitchFamily="18" charset="-78"/>
                <a:cs typeface="Simplified Arabic" pitchFamily="18" charset="-78"/>
              </a:rPr>
              <a:t>   </a:t>
            </a:r>
            <a:r>
              <a:rPr lang="ar-SA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لولا </a:t>
            </a:r>
            <a:r>
              <a:rPr lang="ar-SA" sz="26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زيدٌ </a:t>
            </a:r>
            <a:r>
              <a:rPr lang="ar-SA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لأكرمتك.</a:t>
            </a:r>
            <a:r>
              <a:rPr lang="en-US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لوما </a:t>
            </a:r>
            <a:r>
              <a:rPr lang="ar-SA" sz="26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زيدٌ لم يجئ عمرو</a:t>
            </a:r>
            <a:r>
              <a:rPr lang="ar-SA" sz="2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جوابهما:</a:t>
            </a:r>
          </a:p>
          <a:p>
            <a:pPr>
              <a:lnSpc>
                <a:spcPct val="150000"/>
              </a:lnSpc>
              <a:defRPr/>
            </a:pP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  إمّا أن يكون ماضيًا مثبتًا، والأكثر اقترانه باللام، نحو:  </a:t>
            </a:r>
            <a:r>
              <a:rPr lang="ar-SA" sz="2400" b="1" dirty="0" smtClean="0">
                <a:solidFill>
                  <a:srgbClr val="7030A0"/>
                </a:solidFill>
                <a:latin typeface="Simplified Arabic" pitchFamily="18" charset="-78"/>
                <a:cs typeface="Simplified Arabic" pitchFamily="18" charset="-78"/>
              </a:rPr>
              <a:t>لولا زيدٌ </a:t>
            </a:r>
            <a:r>
              <a:rPr lang="ar-SA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لأكرمتُك</a:t>
            </a:r>
            <a:r>
              <a:rPr lang="ar-SA" sz="2400" b="1" dirty="0" smtClean="0">
                <a:solidFill>
                  <a:srgbClr val="7030A0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وإمّا أن يكون ماضيًا منفياً </a:t>
            </a:r>
            <a:r>
              <a:rPr lang="ar-SA" sz="2400" b="1" dirty="0" err="1" smtClean="0">
                <a:latin typeface="Simplified Arabic" pitchFamily="18" charset="-78"/>
                <a:cs typeface="Simplified Arabic" pitchFamily="18" charset="-78"/>
              </a:rPr>
              <a:t>بـ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 (ما)، والأكثر تجُرّده من اللام، نحو:                </a:t>
            </a:r>
            <a:r>
              <a:rPr lang="ar-SA" sz="2400" b="1" dirty="0" smtClean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لوما زيدٌ </a:t>
            </a:r>
            <a:r>
              <a:rPr lang="ar-SA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ما جاء </a:t>
            </a:r>
            <a:r>
              <a:rPr lang="ar-SA" sz="2400" b="1" dirty="0" smtClean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عمرو.</a:t>
            </a:r>
          </a:p>
          <a:p>
            <a:pPr>
              <a:lnSpc>
                <a:spcPct val="150000"/>
              </a:lnSpc>
              <a:defRPr/>
            </a:pP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وإمّا أن يكون مضارعًا منفياً </a:t>
            </a:r>
            <a:r>
              <a:rPr lang="ar-SA" sz="2400" b="1" dirty="0" err="1" smtClean="0">
                <a:latin typeface="Simplified Arabic" pitchFamily="18" charset="-78"/>
                <a:cs typeface="Simplified Arabic" pitchFamily="18" charset="-78"/>
              </a:rPr>
              <a:t>بـ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 (لم)، وهنا لا يقترن باللام، نحو:                 </a:t>
            </a:r>
            <a:r>
              <a:rPr lang="ar-SA" sz="2400" b="1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لولا زيدٌ </a:t>
            </a:r>
            <a:r>
              <a:rPr lang="ar-SA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لم يجئ </a:t>
            </a:r>
            <a:r>
              <a:rPr lang="ar-SA" sz="2400" b="1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عمرو.</a:t>
            </a:r>
          </a:p>
          <a:p>
            <a:pPr>
              <a:lnSpc>
                <a:spcPct val="120000"/>
              </a:lnSpc>
              <a:defRPr/>
            </a:pPr>
            <a:endParaRPr lang="ar-SA" sz="26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20000"/>
              </a:lnSpc>
              <a:defRPr/>
            </a:pPr>
            <a:endParaRPr lang="ar-SA" sz="26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70000"/>
              </a:lnSpc>
              <a:defRPr/>
            </a:pPr>
            <a:endParaRPr lang="ar-SA" sz="58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indent="-514350">
              <a:buFont typeface="Wingdings" pitchFamily="2" charset="2"/>
              <a:buNone/>
              <a:defRPr/>
            </a:pP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641</TotalTime>
  <Words>564</Words>
  <Application>Microsoft Office PowerPoint</Application>
  <PresentationFormat>عرض على الشاشة (3:4)‏</PresentationFormat>
  <Paragraphs>64</Paragraphs>
  <Slides>13</Slides>
  <Notes>13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تدفق</vt:lpstr>
      <vt:lpstr>بسم الله الرّحمن الرّحيم</vt:lpstr>
      <vt:lpstr>أدوات الشرط غير الجازمة</vt:lpstr>
      <vt:lpstr>( لَــــــــــوْ )</vt:lpstr>
      <vt:lpstr>الشريحة 4</vt:lpstr>
      <vt:lpstr>الشريحة 5</vt:lpstr>
      <vt:lpstr>الشريحة 6</vt:lpstr>
      <vt:lpstr>3- أَمّــــــا</vt:lpstr>
      <vt:lpstr>4- لـولا ولـومـا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الرّحمن الرّحيم</dc:title>
  <dc:creator>أمل عثمان العطا محمد</dc:creator>
  <cp:lastModifiedBy>ksu</cp:lastModifiedBy>
  <cp:revision>53</cp:revision>
  <dcterms:created xsi:type="dcterms:W3CDTF">2011-10-09T15:59:49Z</dcterms:created>
  <dcterms:modified xsi:type="dcterms:W3CDTF">2017-02-23T11:00:58Z</dcterms:modified>
</cp:coreProperties>
</file>