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E51C8-4A86-4ED2-989C-CB5781E0173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DC3DC-1D6B-4772-A0D8-08198ABFC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EDA5-09E9-49C3-80FF-69182F017172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F92C-D0AB-4866-8626-969B887572BC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C958-88DC-43B6-9482-55BD95A72DBE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A43B-D233-41E4-A113-D25A8E1ADDED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27AE-9AC1-4315-9FF6-2DFBD4F8CCDA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BC9C-A703-45FE-B04B-B777199F3344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35A6-7CC9-4C23-B7BB-E96001082424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69F0-550D-49C4-A532-C10002E158D2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3B32-B1F1-4D7A-BFFD-88BDDAC27651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3BF7-48AE-452E-B261-497A8311370E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D6E-8713-4B2B-815D-498F0A1D8FAD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DE7D7-6260-4AC8-A5EF-A0D2EEC54666}" type="datetime1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5" Type="http://schemas.openxmlformats.org/officeDocument/2006/relationships/image" Target="../media/image112.png"/><Relationship Id="rId4" Type="http://schemas.openxmlformats.org/officeDocument/2006/relationships/image" Target="../media/image1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9.png"/><Relationship Id="rId4" Type="http://schemas.openxmlformats.org/officeDocument/2006/relationships/image" Target="../media/image1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7" Type="http://schemas.openxmlformats.org/officeDocument/2006/relationships/image" Target="../media/image130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png"/><Relationship Id="rId5" Type="http://schemas.openxmlformats.org/officeDocument/2006/relationships/image" Target="../media/image128.png"/><Relationship Id="rId4" Type="http://schemas.openxmlformats.org/officeDocument/2006/relationships/image" Target="../media/image1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4" Type="http://schemas.openxmlformats.org/officeDocument/2006/relationships/image" Target="../media/image1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Z - Transform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371600"/>
            <a:ext cx="8077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z-transform is a very important tool in describing and analyzing digital systems. </a:t>
            </a:r>
          </a:p>
          <a:p>
            <a:endParaRPr lang="en-US" sz="2000" dirty="0" smtClean="0"/>
          </a:p>
          <a:p>
            <a:r>
              <a:rPr lang="en-US" sz="2000" dirty="0" smtClean="0"/>
              <a:t>It offers the techniques for digital filter design and frequency analysis of digital signals.</a:t>
            </a:r>
            <a:endParaRPr lang="en-US" sz="2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16250" y="3581400"/>
          <a:ext cx="1936750" cy="715963"/>
        </p:xfrm>
        <a:graphic>
          <a:graphicData uri="http://schemas.openxmlformats.org/presentationml/2006/ole">
            <p:oleObj spid="_x0000_s1026" name="معادلة" r:id="rId3" imgW="1168200" imgH="43164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8499" y="4800600"/>
            <a:ext cx="399659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85800" y="32004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Definition of z-transform: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44196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causal sequence, x(</a:t>
            </a:r>
            <a:r>
              <a:rPr lang="en-US" sz="2000" i="1" dirty="0" smtClean="0"/>
              <a:t>n</a:t>
            </a:r>
            <a:r>
              <a:rPr lang="en-US" sz="2000" dirty="0" smtClean="0"/>
              <a:t>) = 0, </a:t>
            </a:r>
            <a:r>
              <a:rPr lang="en-US" sz="2000" i="1" dirty="0" smtClean="0"/>
              <a:t>n</a:t>
            </a:r>
            <a:r>
              <a:rPr lang="en-US" sz="2000" dirty="0" smtClean="0"/>
              <a:t> &lt; 0: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3962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Where z is a complex variable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595526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All the values of z that make the summation to exist form a </a:t>
            </a:r>
            <a:r>
              <a:rPr lang="en-US" b="1" i="1" dirty="0" smtClean="0">
                <a:solidFill>
                  <a:srgbClr val="0070C0"/>
                </a:solidFill>
              </a:rPr>
              <a:t>region of convergence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6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3622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2477309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47800" y="1066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the sequences,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4872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z-transform of their convolution.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5558" y="3048000"/>
            <a:ext cx="1802642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828800" y="2667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Applying z-transform on the two sequences,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3276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table, line 2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691063"/>
            <a:ext cx="38048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905000" y="4114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 we get,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Inverse z- Transform: Examples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inverse z-transform of 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143000"/>
            <a:ext cx="256810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57400"/>
            <a:ext cx="381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" y="205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get,</a:t>
            </a:r>
            <a:endParaRPr lang="en-US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743200"/>
            <a:ext cx="307086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2743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table,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32766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" y="365021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inverse z-transform of </a:t>
            </a:r>
            <a:endParaRPr lang="en-US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562350"/>
            <a:ext cx="252717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57200" y="43931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get,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520279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table,</a:t>
            </a:r>
            <a:endParaRPr lang="en-US" dirty="0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4381500"/>
            <a:ext cx="6286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5114925"/>
            <a:ext cx="294176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57200" y="1143000"/>
            <a:ext cx="5410200" cy="609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7200" y="3581400"/>
            <a:ext cx="5410200" cy="609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77000" y="1676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Example 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3581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Example 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Inverse z- Transform: Examples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066800"/>
            <a:ext cx="163449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1219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inverse z-transform of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98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Since,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743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coefficient matching,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05000"/>
            <a:ext cx="4333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743200"/>
            <a:ext cx="1521356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441" y="3352800"/>
            <a:ext cx="315815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399" y="3276600"/>
            <a:ext cx="225848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Arrow 13"/>
          <p:cNvSpPr/>
          <p:nvPr/>
        </p:nvSpPr>
        <p:spPr>
          <a:xfrm>
            <a:off x="4038600" y="3352800"/>
            <a:ext cx="914400" cy="304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3810000"/>
            <a:ext cx="48090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33400" y="3886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</a:t>
            </a:r>
            <a:endParaRPr lang="en-US" dirty="0"/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3886200"/>
            <a:ext cx="20608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60550" y="5257800"/>
            <a:ext cx="4711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7400" y="5943600"/>
            <a:ext cx="405618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ight Arrow 19"/>
          <p:cNvSpPr/>
          <p:nvPr/>
        </p:nvSpPr>
        <p:spPr>
          <a:xfrm>
            <a:off x="1371600" y="5943600"/>
            <a:ext cx="609600" cy="381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17033" y="4572000"/>
            <a:ext cx="25503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Connector 21"/>
          <p:cNvCxnSpPr/>
          <p:nvPr/>
        </p:nvCxnSpPr>
        <p:spPr>
          <a:xfrm>
            <a:off x="304800" y="4495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" y="4724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inverse z-transform of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1000" y="1143000"/>
            <a:ext cx="4495800" cy="609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" y="4572000"/>
            <a:ext cx="5562600" cy="609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477000" y="1676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Example 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77000" y="46437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Example 10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Inverse z-Transform: Using Partial Fraction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0975" y="1181100"/>
            <a:ext cx="2714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71600" y="13070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inverse z-transform of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133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eliminate the negative power of z.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1143000"/>
            <a:ext cx="5410200" cy="685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0" y="1295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Example 11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3282" y="2514600"/>
            <a:ext cx="270646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590800"/>
            <a:ext cx="163923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352800"/>
            <a:ext cx="212344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57200" y="3505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Dividing both sides by z:</a:t>
            </a:r>
            <a:endParaRPr lang="en-US" dirty="0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3428999"/>
            <a:ext cx="1676400" cy="577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>
          <a:xfrm>
            <a:off x="5181600" y="3352800"/>
            <a:ext cx="18288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4191000"/>
            <a:ext cx="349469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09600" y="4343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Finding the constants:</a:t>
            </a:r>
            <a:endParaRPr lang="en-US" dirty="0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4600" y="4267200"/>
            <a:ext cx="2087589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11912" y="4953000"/>
            <a:ext cx="212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62400" y="5867400"/>
            <a:ext cx="237249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ight Brace 22"/>
          <p:cNvSpPr/>
          <p:nvPr/>
        </p:nvSpPr>
        <p:spPr>
          <a:xfrm>
            <a:off x="5410200" y="4343400"/>
            <a:ext cx="3048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943600" y="46482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6096000" y="41910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" y="587906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 inverse z-transform is: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 flipV="1">
            <a:off x="6019800" y="5486400"/>
            <a:ext cx="914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5800" y="5715000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8858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Inverse z-Transform: Using Partial Fraction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1295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Example 12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0571" y="1295400"/>
            <a:ext cx="4112029" cy="6096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362200"/>
            <a:ext cx="273591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2514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Dividing both sides by z: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22098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267075"/>
            <a:ext cx="455121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/>
          <p:cNvSpPr/>
          <p:nvPr/>
        </p:nvSpPr>
        <p:spPr>
          <a:xfrm>
            <a:off x="2362200" y="34290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343400"/>
            <a:ext cx="56367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04800" y="4038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first find B:</a:t>
            </a:r>
            <a:endParaRPr lang="en-US" dirty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5505450"/>
            <a:ext cx="6177099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048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find A: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1906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715000"/>
            <a:ext cx="4876800" cy="61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12 – contd.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95400"/>
            <a:ext cx="651353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4088" y="2286000"/>
            <a:ext cx="4786312" cy="84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2362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polar form</a:t>
            </a:r>
            <a:endParaRPr 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8300" y="3419475"/>
            <a:ext cx="5867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42721" y="3886200"/>
            <a:ext cx="3262679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8600" y="4050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have:</a:t>
            </a:r>
            <a:endParaRPr lang="en-US" dirty="0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3267" y="5105400"/>
            <a:ext cx="4512733" cy="580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04800" y="4724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 the inverse z-transform is: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1447800" y="5791200"/>
            <a:ext cx="45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4953000"/>
            <a:ext cx="41433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CEN352, Dr. </a:t>
            </a:r>
            <a:r>
              <a:rPr lang="en-US" dirty="0" err="1" smtClean="0"/>
              <a:t>Ghulam</a:t>
            </a:r>
            <a:r>
              <a:rPr lang="en-US" dirty="0" smtClean="0"/>
              <a:t> Muhammad                   King Saud University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8675" y="1219200"/>
            <a:ext cx="3566725" cy="67151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Inverse z-Transform: Using Partial Fraction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1295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Example 13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9812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2743200"/>
            <a:ext cx="4872041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236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Dividing both sides by z:</a:t>
            </a:r>
            <a:endParaRPr lang="en-US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505200"/>
            <a:ext cx="438598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4286250"/>
            <a:ext cx="6762750" cy="7429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800600" y="51816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= 2, p = 0.5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4191000" y="5410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562600" y="51054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19812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13 – contd.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95400"/>
            <a:ext cx="4503179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09913"/>
            <a:ext cx="35433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2775" y="3819525"/>
            <a:ext cx="28384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66800" y="419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Table:</a:t>
            </a:r>
            <a:endParaRPr lang="en-US" dirty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8924" y="5867400"/>
            <a:ext cx="4101353" cy="3810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14400" y="5879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 we get,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1272" y="1066800"/>
            <a:ext cx="2785128" cy="67151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Partial Function Expansion Using MATLAB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295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Example 14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19050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5302" y="2438400"/>
            <a:ext cx="276129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2438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denominator polynomial can be found using MATLAB:</a:t>
            </a:r>
            <a:endParaRPr lang="en-US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819400"/>
            <a:ext cx="2548114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691" y="4019550"/>
            <a:ext cx="657914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81000" y="35814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114800" y="2286000"/>
            <a:ext cx="31242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648200"/>
            <a:ext cx="250835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5410200"/>
            <a:ext cx="42906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5867400"/>
            <a:ext cx="6381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47800" y="5867400"/>
            <a:ext cx="895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00325" y="5867400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72200" y="5715000"/>
            <a:ext cx="2333932" cy="6858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5791200" y="53340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solution is: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114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4019550"/>
            <a:ext cx="40576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0" y="1143000"/>
            <a:ext cx="2722563" cy="6667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Partial Function Expansion Using MATLAB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295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Example 15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1905000"/>
            <a:ext cx="632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362200"/>
            <a:ext cx="30956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362200"/>
            <a:ext cx="5100638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>
          <a:xfrm>
            <a:off x="3581400" y="2667000"/>
            <a:ext cx="457200" cy="762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" y="38862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95925" y="3962400"/>
            <a:ext cx="26574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ight Arrow 16"/>
          <p:cNvSpPr/>
          <p:nvPr/>
        </p:nvSpPr>
        <p:spPr>
          <a:xfrm>
            <a:off x="4724400" y="4800600"/>
            <a:ext cx="457200" cy="762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8858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1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41614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Given the sequence,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368778"/>
            <a:ext cx="1219200" cy="38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67200" y="1322504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find the z transform of </a:t>
            </a:r>
            <a:r>
              <a:rPr lang="en-US" sz="2000" i="1" dirty="0" smtClean="0"/>
              <a:t>x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8858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514600"/>
            <a:ext cx="572856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00388" y="3609975"/>
            <a:ext cx="3755149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752600" y="3581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know,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19200" y="4202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66999" y="4267200"/>
          <a:ext cx="2802835" cy="914400"/>
        </p:xfrm>
        <a:graphic>
          <a:graphicData uri="http://schemas.openxmlformats.org/presentationml/2006/ole">
            <p:oleObj spid="_x0000_s2053" name="Equation" r:id="rId6" imgW="1790640" imgH="58392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14800" y="533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When, 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29200" y="5334000"/>
          <a:ext cx="1714498" cy="381000"/>
        </p:xfrm>
        <a:graphic>
          <a:graphicData uri="http://schemas.openxmlformats.org/presentationml/2006/ole">
            <p:oleObj spid="_x0000_s2054" name="Equation" r:id="rId7" imgW="1028520" imgH="2286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172200" y="46598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Region of convergence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6477000" y="5105400"/>
            <a:ext cx="3048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91000"/>
            <a:ext cx="41719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066800"/>
            <a:ext cx="2200759" cy="6096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Partial Function Expansion Using MATLAB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295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Example 16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1905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09800"/>
            <a:ext cx="41338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200400"/>
            <a:ext cx="41814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57900" y="3200400"/>
            <a:ext cx="2628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/>
          <p:cNvSpPr/>
          <p:nvPr/>
        </p:nvSpPr>
        <p:spPr>
          <a:xfrm>
            <a:off x="5486400" y="3124200"/>
            <a:ext cx="457200" cy="762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62475" y="5124450"/>
            <a:ext cx="2981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ight Arrow 14"/>
          <p:cNvSpPr/>
          <p:nvPr/>
        </p:nvSpPr>
        <p:spPr>
          <a:xfrm>
            <a:off x="3962400" y="5029200"/>
            <a:ext cx="457200" cy="762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18858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Difference Equation Using Z-Transform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2869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The procedure to solve difference equation using z-transform: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413338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Apply </a:t>
            </a:r>
            <a:r>
              <a:rPr lang="en-US" sz="2000" dirty="0" smtClean="0"/>
              <a:t>z-transform to the difference equation</a:t>
            </a:r>
            <a:r>
              <a:rPr lang="en-US" sz="2000" dirty="0" smtClean="0"/>
              <a:t>.</a:t>
            </a:r>
          </a:p>
          <a:p>
            <a:pPr marL="457200" indent="-457200"/>
            <a:endParaRPr lang="en-US" sz="2000" dirty="0" smtClean="0"/>
          </a:p>
          <a:p>
            <a:r>
              <a:rPr lang="en-US" sz="2000" dirty="0" smtClean="0"/>
              <a:t>2. </a:t>
            </a:r>
            <a:r>
              <a:rPr lang="en-US" sz="2000" dirty="0" smtClean="0"/>
              <a:t>    Substitute </a:t>
            </a:r>
            <a:r>
              <a:rPr lang="en-US" sz="2000" dirty="0" smtClean="0"/>
              <a:t>the initial conditions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3. </a:t>
            </a:r>
            <a:r>
              <a:rPr lang="en-US" sz="2000" dirty="0" smtClean="0"/>
              <a:t>    Solve </a:t>
            </a:r>
            <a:r>
              <a:rPr lang="en-US" sz="2000" dirty="0" smtClean="0"/>
              <a:t>for the difference equation in z-transform domain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4</a:t>
            </a:r>
            <a:r>
              <a:rPr lang="en-US" sz="2000" dirty="0" smtClean="0"/>
              <a:t>.     </a:t>
            </a:r>
            <a:r>
              <a:rPr lang="en-US" sz="2000" dirty="0" smtClean="0"/>
              <a:t>Find the solution in time domain by applying the inverse z-transform.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06037"/>
            <a:ext cx="4605337" cy="71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17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the difference equation when the initial condition is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6113" y="1752600"/>
            <a:ext cx="309159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257300"/>
            <a:ext cx="10191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609600" y="21336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819400"/>
            <a:ext cx="4348162" cy="46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1000" y="24384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Taking z-transform on both sides:</a:t>
            </a:r>
            <a:endParaRPr lang="en-US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3874153"/>
            <a:ext cx="3671887" cy="39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57200" y="3352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Substituting the initial condition and z-transform on right hand side using Table: </a:t>
            </a:r>
            <a:endParaRPr lang="en-US" dirty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4737389"/>
            <a:ext cx="3810000" cy="36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33400" y="4343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Arranging Y(z) on left hand side:</a:t>
            </a:r>
            <a:endParaRPr lang="en-US" dirty="0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7400" y="5133041"/>
            <a:ext cx="3833812" cy="42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ight Arrow 16"/>
          <p:cNvSpPr/>
          <p:nvPr/>
        </p:nvSpPr>
        <p:spPr>
          <a:xfrm>
            <a:off x="1676400" y="5257800"/>
            <a:ext cx="228600" cy="304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676400" y="5791200"/>
            <a:ext cx="228600" cy="304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2114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17 – contd.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98448"/>
            <a:ext cx="4267200" cy="6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1905000" y="1524000"/>
            <a:ext cx="228600" cy="381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762250"/>
            <a:ext cx="6408964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2362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Solving for A and B:</a:t>
            </a:r>
            <a:endParaRPr 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572000"/>
            <a:ext cx="2590800" cy="69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4724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54102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Taking inverse z-transform, we get the solution:</a:t>
            </a:r>
            <a:endParaRPr lang="en-US" dirty="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5791200"/>
            <a:ext cx="4355757" cy="4286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18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1" y="1676400"/>
            <a:ext cx="5105400" cy="29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219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DSP system is described by the following differential equation with zero initial condition: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21336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/>
              <a:t>Determine </a:t>
            </a:r>
            <a:r>
              <a:rPr lang="en-US" dirty="0" smtClean="0"/>
              <a:t>the impulse response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due to the impulse </a:t>
            </a:r>
            <a:r>
              <a:rPr lang="en-US" dirty="0" smtClean="0"/>
              <a:t>sequence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</a:t>
            </a:r>
            <a:r>
              <a:rPr lang="en-US" dirty="0" smtClean="0"/>
              <a:t>(</a:t>
            </a:r>
            <a:r>
              <a:rPr lang="en-US" dirty="0" smtClean="0"/>
              <a:t>n</a:t>
            </a:r>
            <a:r>
              <a:rPr lang="en-US" dirty="0" smtClean="0"/>
              <a:t>).</a:t>
            </a:r>
          </a:p>
          <a:p>
            <a:pPr marL="342900" indent="-342900"/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smtClean="0"/>
              <a:t>  Determine </a:t>
            </a:r>
            <a:r>
              <a:rPr lang="en-US" dirty="0" smtClean="0"/>
              <a:t>system response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due to the unit step function </a:t>
            </a:r>
            <a:r>
              <a:rPr lang="en-US" dirty="0" smtClean="0"/>
              <a:t>excitation, </a:t>
            </a:r>
            <a:r>
              <a:rPr lang="pt-BR" dirty="0" smtClean="0"/>
              <a:t>where </a:t>
            </a:r>
            <a:r>
              <a:rPr lang="pt-BR" i="1" dirty="0" smtClean="0"/>
              <a:t>u</a:t>
            </a:r>
            <a:r>
              <a:rPr lang="pt-BR" dirty="0" smtClean="0"/>
              <a:t>(</a:t>
            </a:r>
            <a:r>
              <a:rPr lang="pt-BR" i="1" dirty="0" smtClean="0"/>
              <a:t>n</a:t>
            </a:r>
            <a:r>
              <a:rPr lang="pt-BR" dirty="0" smtClean="0"/>
              <a:t>) </a:t>
            </a:r>
            <a:r>
              <a:rPr lang="pt-BR" dirty="0" smtClean="0"/>
              <a:t>= </a:t>
            </a:r>
            <a:r>
              <a:rPr lang="pt-BR" dirty="0" smtClean="0"/>
              <a:t>1 for </a:t>
            </a:r>
            <a:r>
              <a:rPr lang="pt-BR" i="1" dirty="0" smtClean="0"/>
              <a:t>n</a:t>
            </a:r>
            <a:r>
              <a:rPr lang="pt-BR" dirty="0" smtClean="0">
                <a:sym typeface="Symbol"/>
              </a:rPr>
              <a:t> </a:t>
            </a:r>
            <a:r>
              <a:rPr lang="pt-BR" dirty="0" smtClean="0"/>
              <a:t>0</a:t>
            </a:r>
            <a:r>
              <a:rPr lang="pt-BR" dirty="0" smtClean="0"/>
              <a:t>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04800" y="34290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14799"/>
            <a:ext cx="4267200" cy="33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447800" y="36576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Taking z-transform on both sides: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429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2275" y="4953000"/>
            <a:ext cx="34340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581525"/>
            <a:ext cx="1619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81000" y="4495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Applying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4495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right side</a:t>
            </a:r>
            <a:endParaRPr lang="en-US" dirty="0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5410200"/>
            <a:ext cx="270440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ight Arrow 20"/>
          <p:cNvSpPr/>
          <p:nvPr/>
        </p:nvSpPr>
        <p:spPr>
          <a:xfrm>
            <a:off x="2438400" y="5562600"/>
            <a:ext cx="457200" cy="381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48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18 – contd.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486" y="1600200"/>
            <a:ext cx="399692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" y="1219200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multiply the numerator and denominator by z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362200"/>
            <a:ext cx="4127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1981200" y="2590800"/>
            <a:ext cx="228600" cy="457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8725" y="3362325"/>
            <a:ext cx="4914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219575"/>
            <a:ext cx="543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8038" y="5000625"/>
            <a:ext cx="2595562" cy="59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5829300"/>
            <a:ext cx="4697941" cy="41656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28600" y="5638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Hnece</a:t>
            </a:r>
            <a:r>
              <a:rPr lang="en-US" dirty="0" smtClean="0"/>
              <a:t> the impulse response: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3059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Solving for A and B: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51170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18 – contd.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4725" y="1257300"/>
            <a:ext cx="981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11811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input is step unit function:</a:t>
            </a:r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5650" y="1638300"/>
            <a:ext cx="1047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" y="17145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Corresponding z-transform: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876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9192" y="2362200"/>
            <a:ext cx="467783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086600" y="23738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[Slide 24]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348038"/>
            <a:ext cx="6098194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88119" y="4333875"/>
            <a:ext cx="3855954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4957" y="5467350"/>
            <a:ext cx="5839732" cy="476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7543800" y="36576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Do the middle steps by yourself!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7010400" y="3429000"/>
            <a:ext cx="5334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2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41614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Given the sequence,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13524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find the z transform of </a:t>
            </a:r>
            <a:r>
              <a:rPr lang="en-US" sz="2000" i="1" dirty="0" smtClean="0"/>
              <a:t>x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371600"/>
            <a:ext cx="1455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8600" y="18858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438400"/>
            <a:ext cx="67865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430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511425" y="3798888"/>
          <a:ext cx="2962275" cy="914400"/>
        </p:xfrm>
        <a:graphic>
          <a:graphicData uri="http://schemas.openxmlformats.org/presentationml/2006/ole">
            <p:oleObj spid="_x0000_s3076" name="Equation" r:id="rId5" imgW="1892160" imgH="58392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038600" y="48651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When, 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68863" y="4865688"/>
          <a:ext cx="1884362" cy="381000"/>
        </p:xfrm>
        <a:graphic>
          <a:graphicData uri="http://schemas.openxmlformats.org/presentationml/2006/ole">
            <p:oleObj spid="_x0000_s3077" name="Equation" r:id="rId6" imgW="1130040" imgH="2286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96000" y="4191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Region of convergence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6400800" y="4636532"/>
            <a:ext cx="3048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0248" y="152400"/>
            <a:ext cx="5945152" cy="6129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1701225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Z-Transform Table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3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z-transform of the following sequences.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1" y="1828800"/>
            <a:ext cx="2590800" cy="35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828800"/>
            <a:ext cx="2819400" cy="39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430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182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3622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328988"/>
            <a:ext cx="4182039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143000" y="2831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194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line 9 of the Table: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4507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44958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line 14 of the Table:</a:t>
            </a:r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6463" y="5029200"/>
            <a:ext cx="5832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Z- Transform Properties (1) 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Linearity: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371600"/>
            <a:ext cx="387161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0" y="19928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arbitrary constants.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438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Example 4</a:t>
            </a:r>
            <a:endParaRPr lang="en-US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z- transform of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048000"/>
            <a:ext cx="2301039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75" y="3752850"/>
            <a:ext cx="1668946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791200" y="3810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3</a:t>
            </a:r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399" y="4572000"/>
            <a:ext cx="19016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96000" y="4583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4154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Using z- transform table:</a:t>
            </a:r>
            <a:endParaRPr 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5410200"/>
            <a:ext cx="222098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62000" y="548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 we get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2819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3733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3581400" y="3886200"/>
            <a:ext cx="350519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Z- Transform Properties (2) 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9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Shift Theorem: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237980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2438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Verification: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819" y="2743200"/>
            <a:ext cx="652698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4267200"/>
            <a:ext cx="398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85800" y="4267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assumed to be causal:</a:t>
            </a:r>
            <a:endParaRPr 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4926150"/>
            <a:ext cx="4876800" cy="48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62000" y="4953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we achieve,</a:t>
            </a:r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5562600"/>
            <a:ext cx="551370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Arrow 13"/>
          <p:cNvSpPr/>
          <p:nvPr/>
        </p:nvSpPr>
        <p:spPr>
          <a:xfrm>
            <a:off x="1752600" y="5638800"/>
            <a:ext cx="609600" cy="304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0800" y="2667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5" idx="2"/>
          </p:cNvCxnSpPr>
          <p:nvPr/>
        </p:nvCxnSpPr>
        <p:spPr>
          <a:xfrm rot="5400000">
            <a:off x="6528316" y="3137416"/>
            <a:ext cx="392668" cy="190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Example 5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3832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z- transform of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371600"/>
            <a:ext cx="2438400" cy="42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9375" y="1905000"/>
            <a:ext cx="551329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86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Problem: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3622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895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shift theorem,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352801"/>
            <a:ext cx="4147664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267200"/>
            <a:ext cx="2819400" cy="60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85800" y="4382869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Using z- transform table, line 6: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Ghulam Muhammad                  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Z- Transform Properties (3) </a:t>
            </a:r>
            <a:endParaRPr lang="en-US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066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Convolution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853" y="1752600"/>
            <a:ext cx="3489747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828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time domain,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36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z- transform domain,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690812"/>
            <a:ext cx="1865315" cy="3571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32766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Verification: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9650" y="3124200"/>
            <a:ext cx="4095750" cy="27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5229" y="4038600"/>
            <a:ext cx="367937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867400" y="1828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Eq. (1)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3657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z- transform in Eq. (1)</a:t>
            </a:r>
            <a:endParaRPr 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4800600"/>
            <a:ext cx="337537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Arrow 15"/>
          <p:cNvSpPr/>
          <p:nvPr/>
        </p:nvSpPr>
        <p:spPr>
          <a:xfrm>
            <a:off x="762000" y="4876800"/>
            <a:ext cx="457200" cy="381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4819650"/>
            <a:ext cx="316168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ight Arrow 17"/>
          <p:cNvSpPr/>
          <p:nvPr/>
        </p:nvSpPr>
        <p:spPr>
          <a:xfrm>
            <a:off x="5105400" y="4876800"/>
            <a:ext cx="457200" cy="381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5715000"/>
            <a:ext cx="2617704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599" y="5867400"/>
            <a:ext cx="280403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ight Arrow 20"/>
          <p:cNvSpPr/>
          <p:nvPr/>
        </p:nvSpPr>
        <p:spPr>
          <a:xfrm>
            <a:off x="5105400" y="5791200"/>
            <a:ext cx="457200" cy="381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762000" y="5867400"/>
            <a:ext cx="1371600" cy="381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0504" y="5638800"/>
            <a:ext cx="136497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/>
          <p:cNvCxnSpPr/>
          <p:nvPr/>
        </p:nvCxnSpPr>
        <p:spPr>
          <a:xfrm rot="10800000" flipV="1">
            <a:off x="2057400" y="5334000"/>
            <a:ext cx="3124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1044</Words>
  <Application>Microsoft Office PowerPoint</Application>
  <PresentationFormat>On-screen Show (4:3)</PresentationFormat>
  <Paragraphs>229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معادلة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ghulam</dc:creator>
  <cp:lastModifiedBy>Windows User</cp:lastModifiedBy>
  <cp:revision>38</cp:revision>
  <dcterms:created xsi:type="dcterms:W3CDTF">2006-08-16T00:00:00Z</dcterms:created>
  <dcterms:modified xsi:type="dcterms:W3CDTF">2010-08-13T04:46:01Z</dcterms:modified>
</cp:coreProperties>
</file>