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1624A-6C7F-496F-979E-F3B086B3EC70}" type="datetimeFigureOut">
              <a:rPr lang="en-US" smtClean="0"/>
              <a:t>24/2/2015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9B478-1E48-4853-AD5B-0C9F15D1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78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9B478-1E48-4853-AD5B-0C9F15D1BC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13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9B478-1E48-4853-AD5B-0C9F15D1BC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20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1447692-E5EE-4A94-A7BF-C42FAB7400F0}" type="slidenum">
              <a:rPr lang="en-US" altLang="en-US" sz="1200">
                <a:solidFill>
                  <a:srgbClr val="000000"/>
                </a:solidFill>
              </a:rPr>
              <a:pPr/>
              <a:t>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ar-SA" altLang="en-US" smtClean="0"/>
          </a:p>
        </p:txBody>
      </p:sp>
    </p:spTree>
    <p:extLst>
      <p:ext uri="{BB962C8B-B14F-4D97-AF65-F5344CB8AC3E}">
        <p14:creationId xmlns:p14="http://schemas.microsoft.com/office/powerpoint/2010/main" val="2767211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E15-B735-494A-838E-6720491D68A9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328C-A2F0-42E2-BC88-15A33B69754C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1989-9E3F-40CB-8211-361A4BB853A0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F7B7-DD01-43E9-970E-EF2439519E80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51FE-E3D9-4CA7-8417-DCA730B17AA5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4755-192A-4FF4-9957-A2301200DD63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5A528-8986-4D06-B644-810EF0614061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28BF-B235-434C-8A83-7AABA9E2517B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F93A-90CA-41CB-BCD9-7B92445D5F62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A3C1-122F-4CA6-B0A8-2D35BE08DA1A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309C-6812-4C1F-AE95-AD628D39FC07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1121-5F13-4006-8628-F877F4076716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FB80-6E52-43DE-989F-6AC2071F1B3C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4C16-8D31-474B-BFB5-24EE6592C575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9054-AF88-427B-A31C-B8A2CE1FD62E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80A2-73F3-4AB1-93F2-983AFA220F87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1517E-069D-40C4-89D0-10D181991CE0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png"/><Relationship Id="rId9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815545"/>
            <a:ext cx="7772400" cy="3220995"/>
          </a:xfrm>
        </p:spPr>
        <p:txBody>
          <a:bodyPr anchor="ctr"/>
          <a:lstStyle/>
          <a:p>
            <a:pPr algn="ctr"/>
            <a:r>
              <a:rPr lang="en-US" altLang="en-US" sz="5400" b="1" dirty="0"/>
              <a:t>Developmental </a:t>
            </a:r>
            <a:r>
              <a:rPr lang="en-US" altLang="en-US" sz="5400" b="1" dirty="0" smtClean="0"/>
              <a:t>Psychology</a:t>
            </a:r>
            <a:br>
              <a:rPr lang="en-US" altLang="en-US" sz="5400" b="1" dirty="0" smtClean="0"/>
            </a:br>
            <a:r>
              <a:rPr lang="en-US" altLang="en-US" b="1" dirty="0" smtClean="0"/>
              <a:t>428</a:t>
            </a:r>
            <a:br>
              <a:rPr lang="en-US" altLang="en-US" b="1" dirty="0" smtClean="0"/>
            </a:br>
            <a:r>
              <a:rPr lang="en-US" altLang="en-US" sz="3200" b="1" dirty="0" smtClean="0">
                <a:solidFill>
                  <a:srgbClr val="FF0000"/>
                </a:solidFill>
              </a:rPr>
              <a:t>Dr. Mohsen Lotfy Ahmed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694" y="3932280"/>
            <a:ext cx="2657475" cy="169545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800" smtClean="0"/>
              <a:pPr/>
              <a:t>1</a:t>
            </a:fld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646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838200"/>
          </a:xfrm>
        </p:spPr>
        <p:txBody>
          <a:bodyPr/>
          <a:lstStyle/>
          <a:p>
            <a:r>
              <a:rPr lang="en-US" altLang="en-US" b="1" dirty="0" smtClean="0"/>
              <a:t>Factors affecting on development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305696"/>
            <a:ext cx="8497330" cy="5424617"/>
          </a:xfrm>
        </p:spPr>
        <p:txBody>
          <a:bodyPr>
            <a:noAutofit/>
          </a:bodyPr>
          <a:lstStyle/>
          <a:p>
            <a:pPr>
              <a:spcBef>
                <a:spcPct val="30000"/>
              </a:spcBef>
            </a:pPr>
            <a:r>
              <a:rPr lang="en-US" altLang="en-US" sz="2800" dirty="0" smtClean="0">
                <a:solidFill>
                  <a:schemeClr val="accent2">
                    <a:lumMod val="75000"/>
                  </a:schemeClr>
                </a:solidFill>
              </a:rPr>
              <a:t>Heredity</a:t>
            </a:r>
            <a:r>
              <a:rPr lang="en-US" altLang="en-US" sz="2800" dirty="0" smtClean="0">
                <a:solidFill>
                  <a:srgbClr val="7030A0"/>
                </a:solidFill>
              </a:rPr>
              <a:t>: </a:t>
            </a:r>
            <a:r>
              <a:rPr lang="en-US" altLang="en-US" sz="2800" dirty="0">
                <a:solidFill>
                  <a:srgbClr val="7030A0"/>
                </a:solidFill>
              </a:rPr>
              <a:t>Transmission of genetic traits from parents to </a:t>
            </a:r>
            <a:r>
              <a:rPr lang="en-US" altLang="en-US" sz="2800" dirty="0" smtClean="0">
                <a:solidFill>
                  <a:srgbClr val="7030A0"/>
                </a:solidFill>
              </a:rPr>
              <a:t>children.</a:t>
            </a:r>
            <a:endParaRPr lang="en-US" altLang="en-US" sz="2800" dirty="0">
              <a:solidFill>
                <a:srgbClr val="7030A0"/>
              </a:solidFill>
            </a:endParaRPr>
          </a:p>
          <a:p>
            <a:pPr>
              <a:spcBef>
                <a:spcPct val="30000"/>
              </a:spcBef>
            </a:pPr>
            <a:r>
              <a:rPr lang="en-US" altLang="en-US" sz="2800" dirty="0" smtClean="0">
                <a:solidFill>
                  <a:schemeClr val="accent2">
                    <a:lumMod val="75000"/>
                  </a:schemeClr>
                </a:solidFill>
              </a:rPr>
              <a:t>Glands</a:t>
            </a:r>
            <a:r>
              <a:rPr lang="en-US" altLang="en-US" sz="2800" dirty="0" smtClean="0">
                <a:solidFill>
                  <a:srgbClr val="7030A0"/>
                </a:solidFill>
              </a:rPr>
              <a:t>: </a:t>
            </a:r>
            <a:r>
              <a:rPr lang="en-US" altLang="en-US" sz="2800" dirty="0">
                <a:solidFill>
                  <a:srgbClr val="7030A0"/>
                </a:solidFill>
              </a:rPr>
              <a:t>The effect of hormones on the development and functions of the </a:t>
            </a:r>
            <a:r>
              <a:rPr lang="en-US" altLang="en-US" sz="2800" dirty="0" smtClean="0">
                <a:solidFill>
                  <a:srgbClr val="7030A0"/>
                </a:solidFill>
              </a:rPr>
              <a:t>body.</a:t>
            </a:r>
            <a:endParaRPr lang="en-US" altLang="en-US" sz="2800" dirty="0">
              <a:solidFill>
                <a:srgbClr val="7030A0"/>
              </a:solidFill>
            </a:endParaRPr>
          </a:p>
          <a:p>
            <a:pPr>
              <a:spcBef>
                <a:spcPct val="30000"/>
              </a:spcBef>
            </a:pPr>
            <a:r>
              <a:rPr lang="en-US" altLang="en-US" sz="2800" dirty="0" smtClean="0">
                <a:solidFill>
                  <a:schemeClr val="accent2">
                    <a:lumMod val="75000"/>
                  </a:schemeClr>
                </a:solidFill>
              </a:rPr>
              <a:t>Environment</a:t>
            </a:r>
            <a:r>
              <a:rPr lang="en-US" altLang="en-US" sz="2800" dirty="0" smtClean="0">
                <a:solidFill>
                  <a:srgbClr val="7030A0"/>
                </a:solidFill>
              </a:rPr>
              <a:t>:  </a:t>
            </a:r>
            <a:r>
              <a:rPr lang="en-US" altLang="en-US" sz="2800" dirty="0">
                <a:solidFill>
                  <a:srgbClr val="7030A0"/>
                </a:solidFill>
              </a:rPr>
              <a:t>External influence on </a:t>
            </a:r>
            <a:r>
              <a:rPr lang="en-US" altLang="en-US" sz="2800" dirty="0" smtClean="0">
                <a:solidFill>
                  <a:srgbClr val="7030A0"/>
                </a:solidFill>
              </a:rPr>
              <a:t>development.</a:t>
            </a:r>
            <a:endParaRPr lang="en-US" altLang="en-US" sz="2800" dirty="0">
              <a:solidFill>
                <a:srgbClr val="7030A0"/>
              </a:solidFill>
            </a:endParaRPr>
          </a:p>
          <a:p>
            <a:pPr>
              <a:spcBef>
                <a:spcPct val="30000"/>
              </a:spcBef>
            </a:pPr>
            <a:r>
              <a:rPr lang="en-US" altLang="en-US" sz="2800" dirty="0" smtClean="0">
                <a:solidFill>
                  <a:schemeClr val="accent2">
                    <a:lumMod val="75000"/>
                  </a:schemeClr>
                </a:solidFill>
              </a:rPr>
              <a:t>Food</a:t>
            </a:r>
            <a:r>
              <a:rPr lang="en-US" altLang="en-US" sz="2800" dirty="0" smtClean="0">
                <a:solidFill>
                  <a:srgbClr val="7030A0"/>
                </a:solidFill>
              </a:rPr>
              <a:t>: </a:t>
            </a:r>
            <a:r>
              <a:rPr lang="en-US" altLang="en-US" sz="2800" dirty="0">
                <a:solidFill>
                  <a:srgbClr val="7030A0"/>
                </a:solidFill>
              </a:rPr>
              <a:t>Building the body's cells, energy, disease </a:t>
            </a:r>
            <a:r>
              <a:rPr lang="en-US" altLang="en-US" sz="2800" dirty="0" smtClean="0">
                <a:solidFill>
                  <a:srgbClr val="7030A0"/>
                </a:solidFill>
              </a:rPr>
              <a:t>prevention.</a:t>
            </a:r>
            <a:endParaRPr lang="en-US" altLang="en-US" sz="2800" dirty="0">
              <a:solidFill>
                <a:srgbClr val="7030A0"/>
              </a:solidFill>
            </a:endParaRPr>
          </a:p>
          <a:p>
            <a:pPr>
              <a:spcBef>
                <a:spcPct val="30000"/>
              </a:spcBef>
            </a:pPr>
            <a:r>
              <a:rPr lang="en-US" altLang="en-US" sz="2800" dirty="0" smtClean="0">
                <a:solidFill>
                  <a:schemeClr val="accent2">
                    <a:lumMod val="75000"/>
                  </a:schemeClr>
                </a:solidFill>
              </a:rPr>
              <a:t>Maturation</a:t>
            </a:r>
            <a:r>
              <a:rPr lang="en-US" altLang="en-US" sz="2800" dirty="0" smtClean="0">
                <a:solidFill>
                  <a:srgbClr val="7030A0"/>
                </a:solidFill>
              </a:rPr>
              <a:t>: </a:t>
            </a:r>
            <a:r>
              <a:rPr lang="en-US" altLang="en-US" sz="2800" dirty="0">
                <a:solidFill>
                  <a:srgbClr val="7030A0"/>
                </a:solidFill>
              </a:rPr>
              <a:t>Biological process of systematic physical </a:t>
            </a:r>
            <a:r>
              <a:rPr lang="en-US" altLang="en-US" sz="2800" dirty="0" smtClean="0">
                <a:solidFill>
                  <a:srgbClr val="7030A0"/>
                </a:solidFill>
              </a:rPr>
              <a:t>growth.</a:t>
            </a:r>
            <a:endParaRPr lang="en-US" altLang="en-US" sz="2800" dirty="0">
              <a:solidFill>
                <a:srgbClr val="7030A0"/>
              </a:solidFill>
            </a:endParaRPr>
          </a:p>
          <a:p>
            <a:pPr>
              <a:spcBef>
                <a:spcPct val="30000"/>
              </a:spcBef>
            </a:pPr>
            <a:r>
              <a:rPr lang="en-US" altLang="en-US" sz="2800" dirty="0" smtClean="0">
                <a:solidFill>
                  <a:schemeClr val="accent2">
                    <a:lumMod val="75000"/>
                  </a:schemeClr>
                </a:solidFill>
              </a:rPr>
              <a:t>Experience</a:t>
            </a:r>
            <a:r>
              <a:rPr lang="en-US" altLang="en-US" sz="2800" dirty="0" smtClean="0">
                <a:solidFill>
                  <a:srgbClr val="7030A0"/>
                </a:solidFill>
              </a:rPr>
              <a:t>: </a:t>
            </a:r>
            <a:r>
              <a:rPr lang="en-US" altLang="en-US" sz="2800" dirty="0">
                <a:solidFill>
                  <a:srgbClr val="7030A0"/>
                </a:solidFill>
              </a:rPr>
              <a:t>The big role in </a:t>
            </a:r>
            <a:r>
              <a:rPr lang="en-US" altLang="en-US" sz="2800" dirty="0" smtClean="0">
                <a:solidFill>
                  <a:srgbClr val="7030A0"/>
                </a:solidFill>
              </a:rPr>
              <a:t>development.</a:t>
            </a:r>
            <a:endParaRPr lang="en-US" altLang="en-US" sz="2800" dirty="0">
              <a:solidFill>
                <a:srgbClr val="7030A0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3292" y="93277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9804858" y="6406487"/>
            <a:ext cx="1876396" cy="3651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dr. Mohsen Lotfy Ahmed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800" b="1" smtClean="0"/>
              <a:pPr/>
              <a:t>10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0688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600200" y="76200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800" b="1" smtClean="0"/>
              <a:pPr/>
              <a:t>2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220567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7924800" cy="1371600"/>
          </a:xfrm>
          <a:solidFill>
            <a:srgbClr val="7030A0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3200" b="1" dirty="0" smtClean="0">
                <a:solidFill>
                  <a:schemeClr val="accent3"/>
                </a:solidFill>
                <a:latin typeface="Times" panose="02020603050405020304" pitchFamily="18" charset="0"/>
              </a:rPr>
              <a:t/>
            </a:r>
            <a:br>
              <a:rPr lang="en-US" altLang="en-US" sz="3200" b="1" dirty="0" smtClean="0">
                <a:solidFill>
                  <a:schemeClr val="accent3"/>
                </a:solidFill>
                <a:latin typeface="Times" panose="02020603050405020304" pitchFamily="18" charset="0"/>
              </a:rPr>
            </a:br>
            <a:r>
              <a:rPr lang="en-US" altLang="en-US" sz="3200" b="1" dirty="0" smtClean="0">
                <a:solidFill>
                  <a:schemeClr val="accent3"/>
                </a:solidFill>
                <a:latin typeface="Times" panose="02020603050405020304" pitchFamily="18" charset="0"/>
              </a:rPr>
              <a:t>Why </a:t>
            </a:r>
            <a:r>
              <a:rPr lang="en-US" altLang="en-US" sz="3200" b="1" dirty="0">
                <a:solidFill>
                  <a:schemeClr val="accent3"/>
                </a:solidFill>
                <a:latin typeface="Times" panose="02020603050405020304" pitchFamily="18" charset="0"/>
              </a:rPr>
              <a:t>Study Life-Span Development?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2057400"/>
            <a:ext cx="7772400" cy="4038600"/>
          </a:xfrm>
        </p:spPr>
        <p:txBody>
          <a:bodyPr/>
          <a:lstStyle/>
          <a:p>
            <a:pPr algn="justLow"/>
            <a:r>
              <a:rPr lang="en-US" altLang="en-US" sz="2400" b="1" dirty="0">
                <a:latin typeface="Times" panose="02020603050405020304" pitchFamily="18" charset="0"/>
              </a:rPr>
              <a:t>You can gain insight to your own life as a child, adolescent, and young adult.</a:t>
            </a:r>
          </a:p>
          <a:p>
            <a:pPr algn="just"/>
            <a:r>
              <a:rPr lang="en-US" altLang="en-US" sz="2400" b="1" dirty="0">
                <a:latin typeface="Times" panose="02020603050405020304" pitchFamily="18" charset="0"/>
              </a:rPr>
              <a:t>You will learn about life through the adult years —middle age, and old age.</a:t>
            </a:r>
          </a:p>
          <a:p>
            <a:pPr algn="just"/>
            <a:r>
              <a:rPr lang="en-US" altLang="en-US" sz="2400" b="1" dirty="0">
                <a:latin typeface="Times" panose="02020603050405020304" pitchFamily="18" charset="0"/>
              </a:rPr>
              <a:t>You  may be a parent or a teacher or doctor some day.</a:t>
            </a:r>
          </a:p>
          <a:p>
            <a:pPr algn="just"/>
            <a:r>
              <a:rPr lang="en-US" altLang="en-US" sz="2400" b="1" dirty="0">
                <a:latin typeface="Times" panose="02020603050405020304" pitchFamily="18" charset="0"/>
              </a:rPr>
              <a:t>Life-span development is linked with many different areas of psychology.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95300" y="60325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800" b="1" smtClean="0"/>
              <a:pPr/>
              <a:t>3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9763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762000"/>
            <a:ext cx="7793038" cy="990600"/>
          </a:xfrm>
          <a:solidFill>
            <a:srgbClr val="FFC000"/>
          </a:solidFill>
          <a:ln>
            <a:solidFill>
              <a:srgbClr val="FF00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altLang="en-US" sz="2400" b="1" dirty="0" smtClean="0">
                <a:solidFill>
                  <a:schemeClr val="accent2">
                    <a:lumMod val="50000"/>
                  </a:schemeClr>
                </a:solidFill>
                <a:latin typeface="Times" panose="02020603050405020304" pitchFamily="18" charset="0"/>
              </a:rPr>
              <a:t/>
            </a:r>
            <a:br>
              <a:rPr lang="en-US" altLang="en-US" sz="2400" b="1" dirty="0" smtClean="0">
                <a:solidFill>
                  <a:schemeClr val="accent2">
                    <a:lumMod val="50000"/>
                  </a:schemeClr>
                </a:solidFill>
                <a:latin typeface="Times" panose="02020603050405020304" pitchFamily="18" charset="0"/>
              </a:rPr>
            </a:br>
            <a:r>
              <a:rPr lang="en-US" altLang="en-US" sz="2400" b="1" dirty="0" smtClean="0">
                <a:solidFill>
                  <a:schemeClr val="accent2">
                    <a:lumMod val="50000"/>
                  </a:schemeClr>
                </a:solidFill>
                <a:latin typeface="Times" panose="02020603050405020304" pitchFamily="18" charset="0"/>
              </a:rPr>
              <a:t>Development </a:t>
            </a:r>
            <a:r>
              <a:rPr lang="en-US" altLang="en-US" sz="2400" b="1" dirty="0">
                <a:solidFill>
                  <a:schemeClr val="accent2">
                    <a:lumMod val="50000"/>
                  </a:schemeClr>
                </a:solidFill>
                <a:latin typeface="Times" panose="02020603050405020304" pitchFamily="18" charset="0"/>
              </a:rPr>
              <a:t>is Studied by a Number of Disciplines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2667000" y="2362201"/>
            <a:ext cx="6884988" cy="3546475"/>
          </a:xfrm>
        </p:spPr>
        <p:txBody>
          <a:bodyPr/>
          <a:lstStyle/>
          <a:p>
            <a:r>
              <a:rPr lang="en-US" altLang="en-US" sz="2400" b="1" dirty="0">
                <a:latin typeface="Times" panose="02020603050405020304" pitchFamily="18" charset="0"/>
              </a:rPr>
              <a:t>Psychologists</a:t>
            </a:r>
          </a:p>
          <a:p>
            <a:r>
              <a:rPr lang="en-US" altLang="en-US" sz="2400" b="1" dirty="0">
                <a:latin typeface="Times" panose="02020603050405020304" pitchFamily="18" charset="0"/>
              </a:rPr>
              <a:t>Sociologists</a:t>
            </a:r>
          </a:p>
          <a:p>
            <a:r>
              <a:rPr lang="en-US" altLang="en-US" sz="2400" b="1" dirty="0">
                <a:latin typeface="Times" panose="02020603050405020304" pitchFamily="18" charset="0"/>
              </a:rPr>
              <a:t>Anthropologists</a:t>
            </a:r>
          </a:p>
          <a:p>
            <a:r>
              <a:rPr lang="en-US" altLang="en-US" sz="2400" b="1" dirty="0">
                <a:latin typeface="Times" panose="02020603050405020304" pitchFamily="18" charset="0"/>
              </a:rPr>
              <a:t>Neuroscientists</a:t>
            </a:r>
          </a:p>
          <a:p>
            <a:r>
              <a:rPr lang="en-US" altLang="en-US" sz="2400" b="1" dirty="0">
                <a:latin typeface="Times" panose="02020603050405020304" pitchFamily="18" charset="0"/>
              </a:rPr>
              <a:t>Medical Researchers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629400" y="1828800"/>
          <a:ext cx="36576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" r:id="rId3" imgW="1914480" imgH="1850040" progId="MS_ClipArt_Gallery.2">
                  <p:embed/>
                </p:oleObj>
              </mc:Choice>
              <mc:Fallback>
                <p:oleObj name="Clip" r:id="rId3" imgW="1914480" imgH="18500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828800"/>
                        <a:ext cx="3657600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12805" y="120650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210318" y="6020854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800" b="1" smtClean="0"/>
              <a:pPr/>
              <a:t>4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005353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50773" y="549275"/>
            <a:ext cx="7772400" cy="685800"/>
          </a:xfrm>
        </p:spPr>
        <p:txBody>
          <a:bodyPr/>
          <a:lstStyle/>
          <a:p>
            <a:r>
              <a:rPr lang="en-US" altLang="en-US" b="1" dirty="0" smtClean="0"/>
              <a:t>Developmental Psychology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626973" y="1486930"/>
            <a:ext cx="7620000" cy="4213654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en-US" sz="2800" dirty="0" smtClean="0">
                <a:solidFill>
                  <a:srgbClr val="7030A0"/>
                </a:solidFill>
              </a:rPr>
              <a:t>Focuses on development across life span – a </a:t>
            </a:r>
            <a:r>
              <a:rPr lang="en-US" altLang="en-US" sz="2800" dirty="0" smtClean="0">
                <a:solidFill>
                  <a:srgbClr val="7030A0"/>
                </a:solidFill>
                <a:ea typeface="Times" panose="02020603050405020304" pitchFamily="18" charset="0"/>
                <a:cs typeface="Times" panose="02020603050405020304" pitchFamily="18" charset="0"/>
              </a:rPr>
              <a:t>field of psychology that focuses on development across the life span.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en-US" altLang="en-US" dirty="0" smtClean="0">
              <a:ea typeface="Times" panose="02020603050405020304" pitchFamily="18" charset="0"/>
              <a:cs typeface="Times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en-US" sz="2800" b="1" dirty="0" smtClean="0">
                <a:solidFill>
                  <a:schemeClr val="accent2"/>
                </a:solidFill>
              </a:rPr>
              <a:t>Development</a:t>
            </a:r>
            <a:r>
              <a:rPr lang="en-US" altLang="en-US" b="1" dirty="0" smtClean="0"/>
              <a:t> </a:t>
            </a:r>
          </a:p>
          <a:p>
            <a:pPr marL="457200" lvl="1" indent="0"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altLang="en-US" sz="2800" dirty="0" smtClean="0">
                <a:solidFill>
                  <a:srgbClr val="7030A0"/>
                </a:solidFill>
              </a:rPr>
              <a:t>More-or-less predictable changes in behavior associated with increasing age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84654" y="76200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800" b="1" smtClean="0"/>
              <a:pPr/>
              <a:t>5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6162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Times" panose="02020603050405020304" pitchFamily="18" charset="0"/>
              </a:rPr>
              <a:t>The Nature-Nurture Issue</a:t>
            </a:r>
            <a:endParaRPr lang="ar-SA" altLang="en-US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8763000" cy="4495800"/>
          </a:xfrm>
        </p:spPr>
        <p:txBody>
          <a:bodyPr/>
          <a:lstStyle/>
          <a:p>
            <a:r>
              <a:rPr lang="en-US" altLang="en-US" sz="2800" b="1" dirty="0">
                <a:latin typeface="Times" panose="02020603050405020304" pitchFamily="18" charset="0"/>
              </a:rPr>
              <a:t>Involves the debate about whether development is primarily influenced by nature or nurture:</a:t>
            </a:r>
          </a:p>
          <a:p>
            <a:pPr>
              <a:buFontTx/>
              <a:buNone/>
            </a:pPr>
            <a:r>
              <a:rPr lang="en-US" altLang="en-US" sz="2800" b="1" u="sng" dirty="0">
                <a:solidFill>
                  <a:srgbClr val="FF0000"/>
                </a:solidFill>
                <a:latin typeface="Times" panose="02020603050405020304" pitchFamily="18" charset="0"/>
              </a:rPr>
              <a:t>Nature</a:t>
            </a:r>
            <a:r>
              <a:rPr lang="en-US" altLang="en-US" sz="2800" b="1" dirty="0">
                <a:latin typeface="Times" panose="02020603050405020304" pitchFamily="18" charset="0"/>
              </a:rPr>
              <a:t>: An organism’s biological inheritance.</a:t>
            </a:r>
          </a:p>
          <a:p>
            <a:pPr algn="r" rtl="1">
              <a:buFontTx/>
              <a:buNone/>
            </a:pPr>
            <a:r>
              <a:rPr lang="ar-SA" altLang="en-US" sz="2800" b="1" dirty="0">
                <a:latin typeface="Times" panose="02020603050405020304" pitchFamily="18" charset="0"/>
              </a:rPr>
              <a:t>الإرث البيولوجي للكائن.</a:t>
            </a:r>
            <a:endParaRPr lang="en-US" altLang="en-US" sz="2800" b="1" dirty="0">
              <a:latin typeface="Times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2800" b="1" u="sng" dirty="0">
                <a:solidFill>
                  <a:srgbClr val="FF0000"/>
                </a:solidFill>
                <a:latin typeface="Times" panose="02020603050405020304" pitchFamily="18" charset="0"/>
              </a:rPr>
              <a:t>Nurture</a:t>
            </a:r>
            <a:r>
              <a:rPr lang="en-US" altLang="en-US" sz="2800" b="1" dirty="0">
                <a:latin typeface="Times" panose="02020603050405020304" pitchFamily="18" charset="0"/>
              </a:rPr>
              <a:t>: An organism’s environmental experiences.</a:t>
            </a:r>
          </a:p>
          <a:p>
            <a:pPr algn="r" rtl="1">
              <a:buFontTx/>
              <a:buNone/>
            </a:pPr>
            <a:r>
              <a:rPr lang="ar-SA" altLang="en-US" sz="2800" b="1" dirty="0"/>
              <a:t>الخبرة البيئية للكائن.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8622" y="100913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800" b="1" smtClean="0"/>
              <a:pPr/>
              <a:t>6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8612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ChangeArrowheads="1"/>
          </p:cNvSpPr>
          <p:nvPr/>
        </p:nvSpPr>
        <p:spPr bwMode="auto">
          <a:xfrm rot="2200318">
            <a:off x="1808163" y="3109913"/>
            <a:ext cx="9613900" cy="646112"/>
          </a:xfrm>
          <a:prstGeom prst="rect">
            <a:avLst/>
          </a:prstGeom>
          <a:solidFill>
            <a:srgbClr val="E9E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altLang="en-US">
              <a:solidFill>
                <a:srgbClr val="000000"/>
              </a:solidFill>
            </a:endParaRP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331573" y="126775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grpSp>
        <p:nvGrpSpPr>
          <p:cNvPr id="2055" name="Group 4"/>
          <p:cNvGrpSpPr>
            <a:grpSpLocks/>
          </p:cNvGrpSpPr>
          <p:nvPr/>
        </p:nvGrpSpPr>
        <p:grpSpPr bwMode="auto">
          <a:xfrm>
            <a:off x="2438400" y="1600200"/>
            <a:ext cx="7543800" cy="3581400"/>
            <a:chOff x="528" y="816"/>
            <a:chExt cx="4752" cy="2256"/>
          </a:xfrm>
        </p:grpSpPr>
        <p:graphicFrame>
          <p:nvGraphicFramePr>
            <p:cNvPr id="2050" name="Object 5"/>
            <p:cNvGraphicFramePr>
              <a:graphicFrameLocks noChangeAspect="1"/>
            </p:cNvGraphicFramePr>
            <p:nvPr/>
          </p:nvGraphicFramePr>
          <p:xfrm>
            <a:off x="3631" y="816"/>
            <a:ext cx="1649" cy="2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" name="Bitmap Image" r:id="rId3" imgW="3258005" imgH="4458322" progId="Paint.Picture">
                    <p:embed/>
                  </p:oleObj>
                </mc:Choice>
                <mc:Fallback>
                  <p:oleObj name="Bitmap Image" r:id="rId3" imgW="3258005" imgH="4458322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1" y="816"/>
                          <a:ext cx="1649" cy="2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9443507"/>
                </p:ext>
              </p:extLst>
            </p:nvPr>
          </p:nvGraphicFramePr>
          <p:xfrm>
            <a:off x="528" y="1872"/>
            <a:ext cx="450" cy="5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" name="Bitmap Image" r:id="rId5" imgW="838080" imgH="1038240" progId="Paint.Picture">
                    <p:embed/>
                  </p:oleObj>
                </mc:Choice>
                <mc:Fallback>
                  <p:oleObj name="Bitmap Image" r:id="rId5" imgW="838080" imgH="1038240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1872"/>
                          <a:ext cx="450" cy="5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7"/>
            <p:cNvGraphicFramePr>
              <a:graphicFrameLocks noChangeAspect="1"/>
            </p:cNvGraphicFramePr>
            <p:nvPr/>
          </p:nvGraphicFramePr>
          <p:xfrm>
            <a:off x="1840" y="1440"/>
            <a:ext cx="980" cy="11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" name="Bitmap Image" r:id="rId7" imgW="1352381" imgH="1523810" progId="Paint.Picture">
                    <p:embed/>
                  </p:oleObj>
                </mc:Choice>
                <mc:Fallback>
                  <p:oleObj name="Bitmap Image" r:id="rId7" imgW="1352381" imgH="1523810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40" y="1440"/>
                          <a:ext cx="980" cy="11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7" name="Line 8"/>
            <p:cNvSpPr>
              <a:spLocks noChangeShapeType="1"/>
            </p:cNvSpPr>
            <p:nvPr/>
          </p:nvSpPr>
          <p:spPr bwMode="auto">
            <a:xfrm>
              <a:off x="1104" y="2064"/>
              <a:ext cx="7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7200">
                <a:solidFill>
                  <a:srgbClr val="000000"/>
                </a:solidFill>
              </a:endParaRPr>
            </a:p>
          </p:txBody>
        </p:sp>
        <p:sp>
          <p:nvSpPr>
            <p:cNvPr id="2058" name="Line 9"/>
            <p:cNvSpPr>
              <a:spLocks noChangeShapeType="1"/>
            </p:cNvSpPr>
            <p:nvPr/>
          </p:nvSpPr>
          <p:spPr bwMode="auto">
            <a:xfrm>
              <a:off x="2832" y="2112"/>
              <a:ext cx="7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7200">
                <a:solidFill>
                  <a:srgbClr val="000000"/>
                </a:solidFill>
              </a:endParaRPr>
            </a:p>
          </p:txBody>
        </p:sp>
      </p:grp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590800" y="762000"/>
            <a:ext cx="4038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000066"/>
                </a:solidFill>
              </a:rPr>
              <a:t>Nature view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800" b="1" smtClean="0"/>
              <a:pPr/>
              <a:t>7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2691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ChangeArrowheads="1"/>
          </p:cNvSpPr>
          <p:nvPr/>
        </p:nvSpPr>
        <p:spPr bwMode="auto">
          <a:xfrm rot="2200318">
            <a:off x="1808163" y="3109913"/>
            <a:ext cx="9613900" cy="646112"/>
          </a:xfrm>
          <a:prstGeom prst="rect">
            <a:avLst/>
          </a:prstGeom>
          <a:solidFill>
            <a:srgbClr val="E9E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altLang="en-US">
              <a:solidFill>
                <a:srgbClr val="000000"/>
              </a:solidFill>
            </a:endParaRPr>
          </a:p>
        </p:txBody>
      </p:sp>
      <p:sp>
        <p:nvSpPr>
          <p:cNvPr id="3078" name="Text Box 3"/>
          <p:cNvSpPr txBox="1">
            <a:spLocks noChangeArrowheads="1"/>
          </p:cNvSpPr>
          <p:nvPr/>
        </p:nvSpPr>
        <p:spPr bwMode="auto">
          <a:xfrm>
            <a:off x="1495424" y="645887"/>
            <a:ext cx="4829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66"/>
                </a:solidFill>
              </a:rPr>
              <a:t>Developmental Psychology</a:t>
            </a:r>
          </a:p>
        </p:txBody>
      </p:sp>
      <p:grpSp>
        <p:nvGrpSpPr>
          <p:cNvPr id="3079" name="Group 4"/>
          <p:cNvGrpSpPr>
            <a:grpSpLocks/>
          </p:cNvGrpSpPr>
          <p:nvPr/>
        </p:nvGrpSpPr>
        <p:grpSpPr bwMode="auto">
          <a:xfrm>
            <a:off x="2238012" y="2027774"/>
            <a:ext cx="3962400" cy="2590800"/>
            <a:chOff x="432" y="1200"/>
            <a:chExt cx="2496" cy="1632"/>
          </a:xfrm>
        </p:grpSpPr>
        <p:grpSp>
          <p:nvGrpSpPr>
            <p:cNvPr id="3090" name="Group 5"/>
            <p:cNvGrpSpPr>
              <a:grpSpLocks/>
            </p:cNvGrpSpPr>
            <p:nvPr/>
          </p:nvGrpSpPr>
          <p:grpSpPr bwMode="auto">
            <a:xfrm>
              <a:off x="605" y="1200"/>
              <a:ext cx="2222" cy="864"/>
              <a:chOff x="1858" y="1344"/>
              <a:chExt cx="2222" cy="816"/>
            </a:xfrm>
          </p:grpSpPr>
          <p:graphicFrame>
            <p:nvGraphicFramePr>
              <p:cNvPr id="3074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08596298"/>
                  </p:ext>
                </p:extLst>
              </p:nvPr>
            </p:nvGraphicFramePr>
            <p:xfrm>
              <a:off x="1858" y="1361"/>
              <a:ext cx="684" cy="7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5" name="Bitmap Image" r:id="rId3" imgW="1057423" imgH="1181265" progId="Paint.Picture">
                      <p:embed/>
                    </p:oleObj>
                  </mc:Choice>
                  <mc:Fallback>
                    <p:oleObj name="Bitmap Image" r:id="rId3" imgW="1057423" imgH="1181265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58" y="1361"/>
                            <a:ext cx="684" cy="7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5" name="Object 7"/>
              <p:cNvGraphicFramePr>
                <a:graphicFrameLocks noChangeAspect="1"/>
              </p:cNvGraphicFramePr>
              <p:nvPr/>
            </p:nvGraphicFramePr>
            <p:xfrm>
              <a:off x="3456" y="1398"/>
              <a:ext cx="624" cy="7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6" name="Bitmap Image" r:id="rId5" imgW="809738" imgH="1009791" progId="Paint.Picture">
                      <p:embed/>
                    </p:oleObj>
                  </mc:Choice>
                  <mc:Fallback>
                    <p:oleObj name="Bitmap Image" r:id="rId5" imgW="809738" imgH="1009791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56" y="1398"/>
                            <a:ext cx="624" cy="7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6" name="Object 8"/>
              <p:cNvGraphicFramePr>
                <a:graphicFrameLocks noChangeAspect="1"/>
              </p:cNvGraphicFramePr>
              <p:nvPr/>
            </p:nvGraphicFramePr>
            <p:xfrm>
              <a:off x="2575" y="1344"/>
              <a:ext cx="780" cy="8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7" name="Bitmap Image" r:id="rId7" imgW="876190" imgH="990738" progId="Paint.Picture">
                      <p:embed/>
                    </p:oleObj>
                  </mc:Choice>
                  <mc:Fallback>
                    <p:oleObj name="Bitmap Image" r:id="rId7" imgW="876190" imgH="990738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75" y="1344"/>
                            <a:ext cx="780" cy="8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091" name="AutoShape 9"/>
            <p:cNvSpPr>
              <a:spLocks noChangeArrowheads="1"/>
            </p:cNvSpPr>
            <p:nvPr/>
          </p:nvSpPr>
          <p:spPr bwMode="auto">
            <a:xfrm>
              <a:off x="432" y="2352"/>
              <a:ext cx="2496" cy="480"/>
            </a:xfrm>
            <a:prstGeom prst="cube">
              <a:avLst>
                <a:gd name="adj" fmla="val 87292"/>
              </a:avLst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en-US">
                <a:solidFill>
                  <a:srgbClr val="000000"/>
                </a:solidFill>
              </a:endParaRPr>
            </a:p>
          </p:txBody>
        </p:sp>
        <p:pic>
          <p:nvPicPr>
            <p:cNvPr id="3092" name="Picture 10" descr="C:\Documents and Settings\ANN BUTZIN\Application Data\Microsoft\Media Catalog\Downloaded Clips\cl0\ed00213_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1968"/>
              <a:ext cx="538" cy="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3" name="Picture 11" descr="C:\Documents and Settings\ANN BUTZIN\Application Data\Microsoft\Media Catalog\Downloaded Clips\cl0\ed00213_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968"/>
              <a:ext cx="538" cy="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4" name="Picture 12" descr="C:\Documents and Settings\ANN BUTZIN\Application Data\Microsoft\Media Catalog\Downloaded Clips\cl0\ed00213_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2016"/>
              <a:ext cx="538" cy="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80" name="Group 13"/>
          <p:cNvGrpSpPr>
            <a:grpSpLocks/>
          </p:cNvGrpSpPr>
          <p:nvPr/>
        </p:nvGrpSpPr>
        <p:grpSpPr bwMode="auto">
          <a:xfrm>
            <a:off x="6870337" y="1898875"/>
            <a:ext cx="2667000" cy="2971800"/>
            <a:chOff x="3456" y="1344"/>
            <a:chExt cx="1680" cy="1872"/>
          </a:xfrm>
        </p:grpSpPr>
        <p:pic>
          <p:nvPicPr>
            <p:cNvPr id="3082" name="Picture 14" descr="C:\Documents and Settings\ANN BUTZIN\Application Data\Microsoft\Media Catalog\Downloaded Clips\cl0\ed00213_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1440"/>
              <a:ext cx="538" cy="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5" descr="C:\Documents and Settings\ANN BUTZIN\Application Data\Microsoft\Media Catalog\Downloaded Clips\cl0\ed00213_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1521"/>
              <a:ext cx="538" cy="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16" descr="C:\Documents and Settings\ANN BUTZIN\Application Data\Microsoft\Media Catalog\Downloaded Clips\cl0\ed00213_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521"/>
              <a:ext cx="538" cy="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17" descr="C:\Documents and Settings\ANN BUTZIN\Application Data\Microsoft\Media Catalog\Downloaded Clips\cl0\ed00213_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" y="2400"/>
              <a:ext cx="538" cy="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6" name="Picture 18" descr="C:\Documents and Settings\ANN BUTZIN\Application Data\Microsoft\Media Catalog\Downloaded Clips\cl0\ed00213_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2400"/>
              <a:ext cx="538" cy="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7" name="Picture 19" descr="C:\Documents and Settings\ANN BUTZIN\Application Data\Microsoft\Media Catalog\Downloaded Clips\cl0\ed00213_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2481"/>
              <a:ext cx="538" cy="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8" name="Rectangle 20"/>
            <p:cNvSpPr>
              <a:spLocks noChangeArrowheads="1"/>
            </p:cNvSpPr>
            <p:nvPr/>
          </p:nvSpPr>
          <p:spPr bwMode="auto">
            <a:xfrm>
              <a:off x="3456" y="2304"/>
              <a:ext cx="1680" cy="9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en-US">
                <a:solidFill>
                  <a:srgbClr val="000000"/>
                </a:solidFill>
              </a:endParaRPr>
            </a:p>
          </p:txBody>
        </p:sp>
        <p:sp>
          <p:nvSpPr>
            <p:cNvPr id="3089" name="Rectangle 21"/>
            <p:cNvSpPr>
              <a:spLocks noChangeArrowheads="1"/>
            </p:cNvSpPr>
            <p:nvPr/>
          </p:nvSpPr>
          <p:spPr bwMode="auto">
            <a:xfrm>
              <a:off x="3456" y="1344"/>
              <a:ext cx="1680" cy="96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081" name="Text Box 22"/>
          <p:cNvSpPr txBox="1">
            <a:spLocks noChangeArrowheads="1"/>
          </p:cNvSpPr>
          <p:nvPr/>
        </p:nvSpPr>
        <p:spPr bwMode="auto">
          <a:xfrm>
            <a:off x="1920875" y="982662"/>
            <a:ext cx="723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chemeClr val="accent2"/>
                </a:solidFill>
              </a:rPr>
              <a:t>What do they see?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06375" y="134712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800" b="1" smtClean="0"/>
              <a:pPr/>
              <a:t>8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7334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67465" y="444843"/>
            <a:ext cx="7772400" cy="838200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dirty="0">
                <a:solidFill>
                  <a:schemeClr val="accent2"/>
                </a:solidFill>
              </a:rPr>
              <a:t>Laws of Development</a:t>
            </a:r>
          </a:p>
        </p:txBody>
      </p:sp>
      <p:sp>
        <p:nvSpPr>
          <p:cNvPr id="10243" name="Rectangle 3"/>
          <p:cNvSpPr txBox="1">
            <a:spLocks noChangeArrowheads="1"/>
          </p:cNvSpPr>
          <p:nvPr/>
        </p:nvSpPr>
        <p:spPr bwMode="auto">
          <a:xfrm>
            <a:off x="1956487" y="1124465"/>
            <a:ext cx="823371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42900" indent="-3429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0" fontAlgn="base" hangingPunct="0">
              <a:spcBef>
                <a:spcPct val="3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400" b="1" dirty="0" smtClean="0">
                <a:solidFill>
                  <a:srgbClr val="C00000"/>
                </a:solidFill>
              </a:rPr>
              <a:t>Human </a:t>
            </a:r>
            <a:r>
              <a:rPr lang="en-US" altLang="en-US" sz="2400" b="1" dirty="0">
                <a:solidFill>
                  <a:srgbClr val="C00000"/>
                </a:solidFill>
              </a:rPr>
              <a:t>development goes in </a:t>
            </a:r>
            <a:r>
              <a:rPr lang="en-US" altLang="en-US" sz="2400" b="1" dirty="0" smtClean="0">
                <a:solidFill>
                  <a:srgbClr val="C00000"/>
                </a:solidFill>
              </a:rPr>
              <a:t>stages.</a:t>
            </a:r>
            <a:endParaRPr lang="en-US" altLang="en-US" sz="2400" b="1" dirty="0">
              <a:solidFill>
                <a:srgbClr val="C00000"/>
              </a:solidFill>
            </a:endParaRPr>
          </a:p>
          <a:p>
            <a:pPr algn="just" eaLnBrk="0" fontAlgn="base" hangingPunct="0">
              <a:spcBef>
                <a:spcPct val="3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400" b="1" dirty="0">
                <a:solidFill>
                  <a:srgbClr val="C00000"/>
                </a:solidFill>
              </a:rPr>
              <a:t>There are individual differences in growth </a:t>
            </a:r>
            <a:r>
              <a:rPr lang="en-US" altLang="en-US" sz="2400" b="1" dirty="0" smtClean="0">
                <a:solidFill>
                  <a:srgbClr val="C00000"/>
                </a:solidFill>
              </a:rPr>
              <a:t>rates.</a:t>
            </a:r>
            <a:endParaRPr lang="en-US" altLang="en-US" sz="2400" b="1" dirty="0">
              <a:solidFill>
                <a:srgbClr val="C00000"/>
              </a:solidFill>
            </a:endParaRPr>
          </a:p>
          <a:p>
            <a:pPr algn="just" eaLnBrk="0" fontAlgn="base" hangingPunct="0">
              <a:spcBef>
                <a:spcPct val="3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400" b="1" dirty="0">
                <a:solidFill>
                  <a:srgbClr val="C00000"/>
                </a:solidFill>
              </a:rPr>
              <a:t>Human development continuous and connected </a:t>
            </a:r>
            <a:r>
              <a:rPr lang="en-US" altLang="en-US" sz="2400" b="1" dirty="0" smtClean="0">
                <a:solidFill>
                  <a:srgbClr val="C00000"/>
                </a:solidFill>
              </a:rPr>
              <a:t>process.</a:t>
            </a:r>
            <a:endParaRPr lang="en-US" altLang="en-US" sz="2400" b="1" dirty="0">
              <a:solidFill>
                <a:srgbClr val="C00000"/>
              </a:solidFill>
            </a:endParaRPr>
          </a:p>
          <a:p>
            <a:pPr algn="just" eaLnBrk="0" fontAlgn="base" hangingPunct="0">
              <a:spcBef>
                <a:spcPct val="3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400" b="1" dirty="0">
                <a:solidFill>
                  <a:srgbClr val="C00000"/>
                </a:solidFill>
              </a:rPr>
              <a:t>All the individuals going through the same stages of </a:t>
            </a:r>
            <a:r>
              <a:rPr lang="en-US" altLang="en-US" sz="2400" b="1" dirty="0" smtClean="0">
                <a:solidFill>
                  <a:srgbClr val="C00000"/>
                </a:solidFill>
              </a:rPr>
              <a:t>development.</a:t>
            </a:r>
            <a:endParaRPr lang="en-US" altLang="en-US" sz="2400" b="1" dirty="0">
              <a:solidFill>
                <a:srgbClr val="C00000"/>
              </a:solidFill>
            </a:endParaRPr>
          </a:p>
          <a:p>
            <a:pPr algn="just" eaLnBrk="0" fontAlgn="base" hangingPunct="0">
              <a:spcBef>
                <a:spcPct val="3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400" b="1" dirty="0">
                <a:solidFill>
                  <a:srgbClr val="C00000"/>
                </a:solidFill>
              </a:rPr>
              <a:t>The growth rate varies from one stage to </a:t>
            </a:r>
            <a:r>
              <a:rPr lang="en-US" altLang="en-US" sz="2400" b="1" dirty="0" smtClean="0">
                <a:solidFill>
                  <a:srgbClr val="C00000"/>
                </a:solidFill>
              </a:rPr>
              <a:t>another.</a:t>
            </a:r>
            <a:endParaRPr lang="en-US" altLang="en-US" sz="2400" b="1" dirty="0">
              <a:solidFill>
                <a:srgbClr val="C00000"/>
              </a:solidFill>
            </a:endParaRPr>
          </a:p>
          <a:p>
            <a:pPr algn="just" eaLnBrk="0" fontAlgn="base" hangingPunct="0">
              <a:spcBef>
                <a:spcPct val="3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400" b="1" dirty="0">
                <a:solidFill>
                  <a:srgbClr val="C00000"/>
                </a:solidFill>
              </a:rPr>
              <a:t>There are specific pathways of human </a:t>
            </a:r>
            <a:r>
              <a:rPr lang="en-US" altLang="en-US" sz="2400" b="1" dirty="0" smtClean="0">
                <a:solidFill>
                  <a:srgbClr val="C00000"/>
                </a:solidFill>
              </a:rPr>
              <a:t>development.</a:t>
            </a:r>
            <a:endParaRPr lang="en-US" altLang="en-US" sz="2400" b="1" dirty="0">
              <a:solidFill>
                <a:srgbClr val="C00000"/>
              </a:solidFill>
            </a:endParaRPr>
          </a:p>
          <a:p>
            <a:pPr algn="just" eaLnBrk="0" fontAlgn="base" hangingPunct="0">
              <a:spcBef>
                <a:spcPct val="3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400" b="1" dirty="0">
                <a:solidFill>
                  <a:srgbClr val="C00000"/>
                </a:solidFill>
              </a:rPr>
              <a:t>Discontinuities in development are the </a:t>
            </a:r>
            <a:r>
              <a:rPr lang="en-US" altLang="en-US" sz="2400" b="1" dirty="0" smtClean="0">
                <a:solidFill>
                  <a:srgbClr val="C00000"/>
                </a:solidFill>
              </a:rPr>
              <a:t>rule.</a:t>
            </a:r>
            <a:endParaRPr lang="en-US" altLang="en-US" sz="2400" b="1" dirty="0">
              <a:solidFill>
                <a:srgbClr val="C00000"/>
              </a:solidFill>
            </a:endParaRPr>
          </a:p>
          <a:p>
            <a:pPr lvl="1" algn="just" eaLnBrk="0" fontAlgn="base" hangingPunct="0">
              <a:spcBef>
                <a:spcPct val="3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400" b="1" dirty="0">
                <a:solidFill>
                  <a:srgbClr val="C00000"/>
                </a:solidFill>
              </a:rPr>
              <a:t>Parents make important decisions about raising children that impacts on </a:t>
            </a:r>
            <a:r>
              <a:rPr lang="en-US" altLang="en-US" sz="2400" b="1" dirty="0" smtClean="0">
                <a:solidFill>
                  <a:srgbClr val="C00000"/>
                </a:solidFill>
              </a:rPr>
              <a:t>development.</a:t>
            </a:r>
            <a:endParaRPr lang="en-US" altLang="en-US" sz="2400" b="1" dirty="0">
              <a:solidFill>
                <a:srgbClr val="C00000"/>
              </a:solidFill>
            </a:endParaRPr>
          </a:p>
          <a:p>
            <a:pPr algn="just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endParaRPr lang="en-US" altLang="en-US" sz="2400" b="1" dirty="0">
              <a:solidFill>
                <a:srgbClr val="000000"/>
              </a:solidFill>
            </a:endParaRPr>
          </a:p>
          <a:p>
            <a:pPr algn="just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endParaRPr lang="en-US" altLang="en-US" sz="2400" b="1" dirty="0">
              <a:solidFill>
                <a:srgbClr val="000000"/>
              </a:solidFill>
            </a:endParaRPr>
          </a:p>
          <a:p>
            <a:pPr algn="just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endParaRPr lang="en-US" altLang="en-US" sz="2400" b="1" dirty="0">
              <a:solidFill>
                <a:srgbClr val="000000"/>
              </a:solidFill>
            </a:endParaRPr>
          </a:p>
          <a:p>
            <a:pPr algn="just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31573" y="116531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800" b="1" smtClean="0"/>
              <a:pPr/>
              <a:t>9</a:t>
            </a:fld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5972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368</Words>
  <Application>Microsoft Office PowerPoint</Application>
  <PresentationFormat>Widescreen</PresentationFormat>
  <Paragraphs>78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Tahoma</vt:lpstr>
      <vt:lpstr>Times</vt:lpstr>
      <vt:lpstr>Times New Roman</vt:lpstr>
      <vt:lpstr>Trebuchet MS</vt:lpstr>
      <vt:lpstr>Wingdings</vt:lpstr>
      <vt:lpstr>Wingdings 3</vt:lpstr>
      <vt:lpstr>Facet</vt:lpstr>
      <vt:lpstr>Bitmap Image</vt:lpstr>
      <vt:lpstr>Clip</vt:lpstr>
      <vt:lpstr>Developmental Psychology 428 Dr. Mohsen Lotfy Ahmed</vt:lpstr>
      <vt:lpstr>Introduction</vt:lpstr>
      <vt:lpstr> Why Study Life-Span Development?</vt:lpstr>
      <vt:lpstr> Development is Studied by a Number of Disciplines</vt:lpstr>
      <vt:lpstr>Developmental Psychology</vt:lpstr>
      <vt:lpstr>The Nature-Nurture Issue</vt:lpstr>
      <vt:lpstr>PowerPoint Presentation</vt:lpstr>
      <vt:lpstr>PowerPoint Presentation</vt:lpstr>
      <vt:lpstr>PowerPoint Presentation</vt:lpstr>
      <vt:lpstr>Factors affecting on development</vt:lpstr>
    </vt:vector>
  </TitlesOfParts>
  <Company>King Saud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Developmental Psychology</dc:title>
  <dc:creator>User</dc:creator>
  <cp:lastModifiedBy>User</cp:lastModifiedBy>
  <cp:revision>8</cp:revision>
  <dcterms:created xsi:type="dcterms:W3CDTF">2015-02-24T11:44:43Z</dcterms:created>
  <dcterms:modified xsi:type="dcterms:W3CDTF">2015-02-24T13:23:33Z</dcterms:modified>
</cp:coreProperties>
</file>