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2"/>
  </p:notesMasterIdLst>
  <p:sldIdLst>
    <p:sldId id="275" r:id="rId2"/>
    <p:sldId id="269" r:id="rId3"/>
    <p:sldId id="276" r:id="rId4"/>
    <p:sldId id="270" r:id="rId5"/>
    <p:sldId id="277" r:id="rId6"/>
    <p:sldId id="278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14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173E6-9CAE-40A1-B59B-38C1DDF0EB39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DFAB3-DDC7-4C57-9D5C-57C47B1E0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553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C0E8F3-1404-473C-8B8B-7FB7BB91C871}" type="datetime1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3C2C2-215B-420A-A420-9F3C36B91505}" type="datetime1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CF293-166F-4A1C-8228-36029C794008}" type="datetime1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E92B5-7FC5-455E-BD2D-45C68ED54540}" type="datetime1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C6A6D-9BA3-4E50-8EB3-150A938CE8B9}" type="datetime1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6B9E1-2758-431A-B875-11D89B3554DC}" type="datetime1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F66E5A-03F9-4C57-BAAF-084A195D5E3F}" type="datetime1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00764-A3E5-4154-BA69-BC7FFA742E71}" type="datetime1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C3667-6A2D-43E9-BCD6-3B047423B4E7}" type="datetime1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228D484A-6CA6-42DF-818A-E3A6C99B033C}" type="datetime1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B10A29-736C-48EF-9D4C-0EA5F95100F1}" type="datetime1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94D763-9FB5-40E2-BC1E-D024C2D3B751}" type="datetime1">
              <a:rPr lang="en-US" smtClean="0"/>
              <a:pPr/>
              <a:t>5/2/2015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0020" y="522514"/>
            <a:ext cx="10363200" cy="96190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</a:rPr>
              <a:t/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Development Across the Life Span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52</a:t>
            </a:r>
            <a:endParaRPr lang="en-US" sz="2800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336966" y="2267199"/>
            <a:ext cx="4999513" cy="2969819"/>
          </a:xfrm>
        </p:spPr>
        <p:txBody>
          <a:bodyPr>
            <a:normAutofit/>
          </a:bodyPr>
          <a:lstStyle/>
          <a:p>
            <a:pPr lvl="1" algn="just" rtl="0"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en-US" sz="2800" b="1" dirty="0" smtClean="0">
                <a:solidFill>
                  <a:srgbClr val="00CC00"/>
                </a:solidFill>
              </a:rPr>
              <a:t> </a:t>
            </a:r>
            <a:r>
              <a:rPr lang="en-US" altLang="en-US" sz="4800" b="1" dirty="0" smtClean="0">
                <a:solidFill>
                  <a:srgbClr val="0070C0"/>
                </a:solidFill>
              </a:rPr>
              <a:t>Adolescent</a:t>
            </a:r>
          </a:p>
          <a:p>
            <a:pPr lvl="1" algn="just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algn="just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algn="just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algn="just" rtl="0">
              <a:lnSpc>
                <a:spcPct val="90000"/>
              </a:lnSpc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10363200" cy="5334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Emotional and social development</a:t>
            </a:r>
            <a:endParaRPr lang="en-US" alt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371600"/>
            <a:ext cx="10363200" cy="4724400"/>
          </a:xfrm>
        </p:spPr>
        <p:txBody>
          <a:bodyPr>
            <a:normAutofit/>
          </a:bodyPr>
          <a:lstStyle/>
          <a:p>
            <a:pPr lvl="1" algn="l" rtl="0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2800" b="1" dirty="0" smtClean="0"/>
              <a:t>Most notable emotional changes in:</a:t>
            </a:r>
          </a:p>
          <a:p>
            <a:pPr marL="365760" lvl="1" indent="-256032" algn="just" rtl="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en-US" altLang="en-US" sz="2400" dirty="0" smtClean="0"/>
              <a:t>Time of storm, </a:t>
            </a:r>
            <a:r>
              <a:rPr lang="en-US" sz="2400" dirty="0" smtClean="0"/>
              <a:t>Contradictions,</a:t>
            </a:r>
            <a:r>
              <a:rPr lang="en-US" altLang="en-US" sz="2400" dirty="0" smtClean="0"/>
              <a:t> and stress:</a:t>
            </a:r>
          </a:p>
          <a:p>
            <a:pPr algn="just" rtl="0">
              <a:buNone/>
            </a:pPr>
            <a:r>
              <a:rPr lang="en-US" altLang="en-US" sz="2400" u="sng" dirty="0" smtClean="0"/>
              <a:t>rebellion</a:t>
            </a:r>
            <a:r>
              <a:rPr lang="en-US" altLang="en-US" sz="2400" dirty="0" smtClean="0"/>
              <a:t>, </a:t>
            </a:r>
            <a:r>
              <a:rPr lang="en-US" altLang="en-US" sz="2400" u="sng" dirty="0" smtClean="0"/>
              <a:t>disobedience</a:t>
            </a:r>
            <a:r>
              <a:rPr lang="en-US" altLang="en-US" sz="2400" dirty="0" smtClean="0"/>
              <a:t>, </a:t>
            </a:r>
            <a:r>
              <a:rPr lang="en-US" altLang="en-US" sz="2400" u="sng" dirty="0" smtClean="0"/>
              <a:t>shame</a:t>
            </a:r>
            <a:r>
              <a:rPr lang="en-US" altLang="en-US" sz="2400" dirty="0" smtClean="0"/>
              <a:t>, </a:t>
            </a:r>
            <a:r>
              <a:rPr lang="en-US" altLang="en-US" sz="2400" u="sng" dirty="0" smtClean="0"/>
              <a:t>self-doubt</a:t>
            </a:r>
            <a:r>
              <a:rPr lang="en-US" altLang="en-US" sz="2400" dirty="0" smtClean="0"/>
              <a:t>, </a:t>
            </a:r>
            <a:r>
              <a:rPr lang="en-US" sz="2400" u="sng" dirty="0" smtClean="0"/>
              <a:t>Happiness</a:t>
            </a:r>
            <a:r>
              <a:rPr lang="en-US" sz="2400" dirty="0" smtClean="0"/>
              <a:t>, </a:t>
            </a:r>
            <a:r>
              <a:rPr lang="en-US" altLang="en-US" sz="2400" dirty="0" smtClean="0"/>
              <a:t>and </a:t>
            </a:r>
            <a:r>
              <a:rPr lang="en-US" sz="2400" u="sng" dirty="0" smtClean="0"/>
              <a:t>adjustment</a:t>
            </a:r>
            <a:endParaRPr lang="en-US" altLang="en-US" sz="2400" u="sng" dirty="0" smtClean="0"/>
          </a:p>
          <a:p>
            <a:pPr algn="just" rtl="0">
              <a:buFont typeface="Wingdings" pitchFamily="2" charset="2"/>
              <a:buChar char="Ø"/>
            </a:pPr>
            <a:r>
              <a:rPr lang="en-US" altLang="en-US" sz="2400" dirty="0" smtClean="0"/>
              <a:t>Areas of problems:</a:t>
            </a:r>
          </a:p>
          <a:p>
            <a:pPr lvl="2" algn="just" rtl="0"/>
            <a:r>
              <a:rPr lang="en-US" altLang="en-US" sz="2400" u="sng" dirty="0" smtClean="0"/>
              <a:t>Parent-child conflicts</a:t>
            </a:r>
          </a:p>
          <a:p>
            <a:pPr lvl="2" algn="just" rtl="0"/>
            <a:r>
              <a:rPr lang="en-US" altLang="en-US" sz="2400" u="sng" dirty="0" smtClean="0"/>
              <a:t>Mood changes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: </a:t>
            </a:r>
            <a:r>
              <a:rPr lang="en-US" altLang="en-US" sz="2400" dirty="0" smtClean="0"/>
              <a:t>self-conscious, awkward, lonely, ignored</a:t>
            </a:r>
          </a:p>
          <a:p>
            <a:pPr lvl="2" algn="just" rtl="0"/>
            <a:r>
              <a:rPr lang="en-US" altLang="en-US" sz="2400" u="sng" dirty="0" smtClean="0"/>
              <a:t>Risky behavior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: </a:t>
            </a:r>
            <a:r>
              <a:rPr lang="en-US" altLang="en-US" sz="2400" dirty="0" smtClean="0"/>
              <a:t>aggression, unprotected sex, suicide, use of </a:t>
            </a:r>
            <a:r>
              <a:rPr lang="en-US" sz="2400" dirty="0" smtClean="0"/>
              <a:t>drugs</a:t>
            </a:r>
            <a:r>
              <a:rPr lang="en-US" altLang="en-US" sz="2400" dirty="0" smtClean="0"/>
              <a:t> or alcohol</a:t>
            </a:r>
          </a:p>
          <a:p>
            <a:pPr lvl="2" algn="just" rtl="0">
              <a:buNone/>
            </a:pPr>
            <a:r>
              <a:rPr lang="en-US" altLang="en-US" sz="2400" dirty="0" smtClean="0"/>
              <a:t>Identity VS. Role confusion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696075" y="0"/>
            <a:ext cx="14959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Adolescent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61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103632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Adolescent Development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10566400" cy="4495800"/>
          </a:xfrm>
        </p:spPr>
        <p:txBody>
          <a:bodyPr/>
          <a:lstStyle/>
          <a:p>
            <a:pPr algn="l" rtl="0"/>
            <a:r>
              <a:rPr lang="en-US" altLang="en-US" b="1" dirty="0" smtClean="0"/>
              <a:t>Adolescence</a:t>
            </a:r>
            <a:r>
              <a:rPr lang="en-US" altLang="en-US" dirty="0" smtClean="0"/>
              <a:t>  </a:t>
            </a:r>
          </a:p>
          <a:p>
            <a:pPr lvl="1" algn="l" rtl="0"/>
            <a:r>
              <a:rPr lang="en-US" altLang="en-US" sz="2400" dirty="0" smtClean="0"/>
              <a:t>Lasts from </a:t>
            </a:r>
            <a:r>
              <a:rPr lang="en-US" altLang="en-US" sz="2400" dirty="0" smtClean="0"/>
              <a:t>12 to 21years </a:t>
            </a:r>
            <a:r>
              <a:rPr lang="en-US" altLang="en-US" sz="2400" dirty="0" smtClean="0"/>
              <a:t>of </a:t>
            </a:r>
            <a:r>
              <a:rPr lang="en-US" altLang="en-US" sz="2400" dirty="0" smtClean="0"/>
              <a:t>age</a:t>
            </a:r>
            <a:endParaRPr lang="en-US" altLang="en-US" dirty="0" smtClean="0"/>
          </a:p>
          <a:p>
            <a:pPr lvl="1" algn="l" rtl="0"/>
            <a:r>
              <a:rPr lang="en-US" altLang="en-US" dirty="0" smtClean="0"/>
              <a:t>Physical </a:t>
            </a:r>
            <a:r>
              <a:rPr lang="en-US" altLang="en-US" dirty="0" smtClean="0"/>
              <a:t>changes of puberty</a:t>
            </a:r>
          </a:p>
          <a:p>
            <a:pPr lvl="1" algn="l" rtl="0"/>
            <a:r>
              <a:rPr lang="en-US" altLang="en-US" dirty="0" smtClean="0"/>
              <a:t>Adolescent growth spurt</a:t>
            </a:r>
          </a:p>
          <a:p>
            <a:pPr lvl="1" algn="l" rtl="0"/>
            <a:r>
              <a:rPr lang="en-US" altLang="en-US" dirty="0" smtClean="0"/>
              <a:t>Heightened sexual and romantic interest</a:t>
            </a:r>
          </a:p>
          <a:p>
            <a:pPr lvl="1" algn="l" rtl="0"/>
            <a:r>
              <a:rPr lang="en-US" altLang="en-US" dirty="0" smtClean="0"/>
              <a:t>Peers become more important than parents</a:t>
            </a:r>
          </a:p>
          <a:p>
            <a:pPr lvl="1" algn="l" rtl="0"/>
            <a:r>
              <a:rPr lang="en-US" altLang="en-US" dirty="0" smtClean="0"/>
              <a:t>Cognitively – capable of abstract </a:t>
            </a:r>
            <a:r>
              <a:rPr lang="en-US" altLang="en-US" dirty="0" smtClean="0"/>
              <a:t>thinking </a:t>
            </a:r>
            <a:endParaRPr lang="en-US" altLang="en-US" dirty="0" smtClean="0"/>
          </a:p>
          <a:p>
            <a:pPr lvl="1" algn="l" rtl="0"/>
            <a:r>
              <a:rPr lang="en-US" altLang="en-US" dirty="0" smtClean="0"/>
              <a:t>Ponders abstract issues like justice or </a:t>
            </a:r>
            <a:r>
              <a:rPr lang="en-US" altLang="en-US" dirty="0" smtClean="0"/>
              <a:t>equality</a:t>
            </a:r>
            <a:endParaRPr lang="en-US" altLang="en-US" dirty="0" smtClean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696075" y="0"/>
            <a:ext cx="14959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Adolescent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53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930400" y="1828800"/>
            <a:ext cx="8432800" cy="4191000"/>
          </a:xfrm>
        </p:spPr>
        <p:txBody>
          <a:bodyPr>
            <a:normAutofit/>
          </a:bodyPr>
          <a:lstStyle/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dirty="0" smtClean="0"/>
              <a:t>Physical development</a:t>
            </a:r>
          </a:p>
          <a:p>
            <a:pPr lvl="1" algn="just" rtl="0">
              <a:buFont typeface="Wingdings" pitchFamily="2" charset="2"/>
              <a:buChar char="Ø"/>
            </a:pPr>
            <a:r>
              <a:rPr lang="en-US" sz="2800" b="1" dirty="0" smtClean="0"/>
              <a:t>Motor development</a:t>
            </a:r>
          </a:p>
          <a:p>
            <a:pPr lvl="1" algn="just" rtl="0">
              <a:buFont typeface="Wingdings" pitchFamily="2" charset="2"/>
              <a:buChar char="Ø"/>
            </a:pPr>
            <a:r>
              <a:rPr lang="en-US" sz="2800" b="1" dirty="0" smtClean="0"/>
              <a:t>Language development</a:t>
            </a:r>
            <a:endParaRPr lang="en-US" altLang="en-US" sz="2800" b="1" dirty="0" smtClean="0"/>
          </a:p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dirty="0" smtClean="0"/>
              <a:t>Cognitive development</a:t>
            </a:r>
          </a:p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dirty="0" smtClean="0"/>
              <a:t>Emotional and social development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990600"/>
          </a:xfrm>
        </p:spPr>
        <p:txBody>
          <a:bodyPr>
            <a:normAutofit fontScale="90000"/>
          </a:bodyPr>
          <a:lstStyle/>
          <a:p>
            <a:r>
              <a:rPr lang="en-US" altLang="en-US" sz="4400" dirty="0" smtClean="0">
                <a:solidFill>
                  <a:srgbClr val="FF0000"/>
                </a:solidFill>
              </a:rPr>
              <a:t/>
            </a:r>
            <a:br>
              <a:rPr lang="en-US" altLang="en-US" sz="4400" dirty="0" smtClean="0">
                <a:solidFill>
                  <a:srgbClr val="FF0000"/>
                </a:solidFill>
              </a:rPr>
            </a:br>
            <a:r>
              <a:rPr lang="en-US" altLang="en-US" sz="4400" dirty="0" smtClean="0">
                <a:solidFill>
                  <a:srgbClr val="0070C0"/>
                </a:solidFill>
              </a:rPr>
              <a:t> Adolescent</a:t>
            </a:r>
            <a:r>
              <a:rPr lang="en-US" altLang="en-US" sz="4400" dirty="0" smtClean="0">
                <a:solidFill>
                  <a:srgbClr val="FF0000"/>
                </a:solidFill>
              </a:rPr>
              <a:t> </a:t>
            </a:r>
            <a:br>
              <a:rPr lang="en-US" altLang="en-US" sz="4400" dirty="0" smtClean="0">
                <a:solidFill>
                  <a:srgbClr val="FF0000"/>
                </a:solidFill>
              </a:rPr>
            </a:b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74681" y="6198919"/>
            <a:ext cx="842695" cy="574151"/>
          </a:xfrm>
        </p:spPr>
        <p:txBody>
          <a:bodyPr/>
          <a:lstStyle/>
          <a:p>
            <a:r>
              <a:rPr lang="en-US" sz="2800" b="1" dirty="0" smtClean="0"/>
              <a:t>54</a:t>
            </a:r>
            <a:endParaRPr lang="en-US" sz="2800" b="1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696075" y="0"/>
            <a:ext cx="14959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Adolescent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103632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Physical 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10566400" cy="4495800"/>
          </a:xfrm>
        </p:spPr>
        <p:txBody>
          <a:bodyPr/>
          <a:lstStyle/>
          <a:p>
            <a:pPr algn="just" rtl="0"/>
            <a:r>
              <a:rPr lang="en-US" altLang="en-US" u="sng" dirty="0" smtClean="0"/>
              <a:t>production </a:t>
            </a:r>
            <a:r>
              <a:rPr lang="en-US" altLang="en-US" u="sng" dirty="0" smtClean="0"/>
              <a:t>of sex hormones  </a:t>
            </a:r>
          </a:p>
          <a:p>
            <a:pPr lvl="1" algn="just" rtl="0"/>
            <a:r>
              <a:rPr lang="en-US" altLang="en-US" b="1" u="sng" dirty="0" smtClean="0"/>
              <a:t>Primary sex characteristics</a:t>
            </a:r>
            <a:r>
              <a:rPr lang="en-US" altLang="en-US" u="sng" dirty="0" smtClean="0"/>
              <a:t> </a:t>
            </a:r>
            <a:r>
              <a:rPr lang="en-US" altLang="en-US" u="sng" dirty="0" smtClean="0"/>
              <a:t>appear:</a:t>
            </a:r>
            <a:endParaRPr lang="en-US" altLang="en-US" u="sng" dirty="0" smtClean="0"/>
          </a:p>
          <a:p>
            <a:pPr lvl="2" algn="just" rtl="0"/>
            <a:r>
              <a:rPr lang="en-US" altLang="en-US" dirty="0" smtClean="0"/>
              <a:t>Females : menstruation, ovulation</a:t>
            </a:r>
          </a:p>
          <a:p>
            <a:pPr lvl="2" algn="just" rtl="0"/>
            <a:r>
              <a:rPr lang="en-US" altLang="en-US" dirty="0" smtClean="0"/>
              <a:t>Males: </a:t>
            </a:r>
            <a:r>
              <a:rPr lang="en-US" dirty="0" smtClean="0"/>
              <a:t>Semen</a:t>
            </a:r>
            <a:endParaRPr lang="en-US" altLang="en-US" dirty="0" smtClean="0"/>
          </a:p>
          <a:p>
            <a:pPr lvl="1" algn="just" rtl="0"/>
            <a:r>
              <a:rPr lang="en-US" altLang="en-US" b="1" u="sng" dirty="0" smtClean="0"/>
              <a:t>Secondary sex characteristics</a:t>
            </a:r>
            <a:r>
              <a:rPr lang="en-US" altLang="en-US" u="sng" dirty="0" smtClean="0"/>
              <a:t> appear</a:t>
            </a:r>
          </a:p>
          <a:p>
            <a:pPr lvl="2" algn="just" rtl="0"/>
            <a:r>
              <a:rPr lang="en-US" altLang="en-US" dirty="0" smtClean="0"/>
              <a:t>Females: breasts, pubic hair, and wider hips</a:t>
            </a:r>
          </a:p>
          <a:p>
            <a:pPr lvl="2" algn="just" rtl="0"/>
            <a:r>
              <a:rPr lang="en-US" altLang="en-US" dirty="0" smtClean="0"/>
              <a:t>Males: testes and penis growth, facial and pubic hair, and broadened shoulders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696075" y="0"/>
            <a:ext cx="14959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Adolescent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55</a:t>
            </a:r>
            <a:endParaRPr 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103632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Motor 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10566400" cy="4495800"/>
          </a:xfrm>
        </p:spPr>
        <p:txBody>
          <a:bodyPr/>
          <a:lstStyle/>
          <a:p>
            <a:pPr lvl="1" algn="just" rtl="0">
              <a:buFont typeface="Wingdings" pitchFamily="2" charset="2"/>
              <a:buChar char="Ø"/>
            </a:pPr>
            <a:r>
              <a:rPr lang="en-US" u="sng" dirty="0" smtClean="0"/>
              <a:t>In the beginning of stage</a:t>
            </a:r>
            <a:r>
              <a:rPr lang="en-US" dirty="0" smtClean="0"/>
              <a:t>:</a:t>
            </a:r>
          </a:p>
          <a:p>
            <a:pPr marL="850392" lvl="1" indent="-457200" algn="just" rtl="0">
              <a:buFont typeface="+mj-lt"/>
              <a:buAutoNum type="arabicPeriod"/>
            </a:pPr>
            <a:r>
              <a:rPr lang="en-US" dirty="0" smtClean="0"/>
              <a:t>Tendency to laziness and </a:t>
            </a:r>
            <a:r>
              <a:rPr lang="en-US" dirty="0" smtClean="0"/>
              <a:t>lethargy</a:t>
            </a:r>
            <a:endParaRPr lang="en-US" dirty="0" smtClean="0"/>
          </a:p>
          <a:p>
            <a:pPr marL="850392" lvl="1" indent="-457200" algn="just" rtl="0">
              <a:buFont typeface="+mj-lt"/>
              <a:buAutoNum type="arabicPeriod"/>
            </a:pPr>
            <a:r>
              <a:rPr lang="en-US" dirty="0" smtClean="0"/>
              <a:t>Feeling tired with any activity</a:t>
            </a:r>
          </a:p>
          <a:p>
            <a:pPr lvl="1" algn="just" rtl="0">
              <a:buFont typeface="Wingdings" pitchFamily="2" charset="2"/>
              <a:buChar char="Ø"/>
            </a:pPr>
            <a:r>
              <a:rPr lang="en-US" u="sng" dirty="0" smtClean="0"/>
              <a:t>In the middle of stage: </a:t>
            </a:r>
          </a:p>
          <a:p>
            <a:pPr marL="850392" lvl="1" indent="-457200" algn="just" rtl="0">
              <a:buFont typeface="+mj-lt"/>
              <a:buAutoNum type="arabicPeriod"/>
            </a:pPr>
            <a:r>
              <a:rPr lang="en-US" dirty="0" smtClean="0"/>
              <a:t>Muscular adjustment</a:t>
            </a:r>
          </a:p>
          <a:p>
            <a:pPr marL="850392" lvl="1" indent="-457200" algn="just" rtl="0">
              <a:buFont typeface="+mj-lt"/>
              <a:buAutoNum type="arabicPeriod"/>
            </a:pPr>
            <a:r>
              <a:rPr lang="en-US" dirty="0" smtClean="0"/>
              <a:t>High reaction time</a:t>
            </a:r>
          </a:p>
          <a:p>
            <a:pPr marL="850392" lvl="1" indent="-457200" algn="just" rtl="0">
              <a:buFont typeface="+mj-lt"/>
              <a:buAutoNum type="arabicPeriod"/>
            </a:pPr>
            <a:r>
              <a:rPr lang="en-US" dirty="0" smtClean="0"/>
              <a:t>Energy </a:t>
            </a:r>
            <a:r>
              <a:rPr lang="en-US" dirty="0" smtClean="0"/>
              <a:t>and Activity</a:t>
            </a:r>
          </a:p>
          <a:p>
            <a:pPr marL="850392" lvl="1" indent="-457200" algn="just" rtl="0">
              <a:buFont typeface="+mj-lt"/>
              <a:buAutoNum type="arabicPeriod"/>
            </a:pPr>
            <a:r>
              <a:rPr lang="en-US" dirty="0" smtClean="0"/>
              <a:t>Excessive movement</a:t>
            </a:r>
          </a:p>
          <a:p>
            <a:pPr marL="850392" lvl="1" indent="-457200" algn="just" rtl="0">
              <a:buFont typeface="+mj-lt"/>
              <a:buAutoNum type="arabicPeriod"/>
            </a:pPr>
            <a:r>
              <a:rPr lang="en-US" dirty="0" smtClean="0"/>
              <a:t>Mastering motor skills: writing - computer - sports</a:t>
            </a:r>
            <a:endParaRPr lang="en-US" u="sng" dirty="0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696075" y="0"/>
            <a:ext cx="14959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Adolescent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56</a:t>
            </a:r>
            <a:endParaRPr lang="en-US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948706" y="796637"/>
            <a:ext cx="8789060" cy="914400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Language 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ar-SA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93434" y="6234545"/>
            <a:ext cx="723942" cy="538525"/>
          </a:xfrm>
        </p:spPr>
        <p:txBody>
          <a:bodyPr/>
          <a:lstStyle/>
          <a:p>
            <a:r>
              <a:rPr lang="en-US" sz="2800" b="1" dirty="0" smtClean="0"/>
              <a:t>57</a:t>
            </a:r>
            <a:endParaRPr lang="en-US" sz="28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High potential for linguistic expression</a:t>
            </a:r>
          </a:p>
          <a:p>
            <a:pPr algn="l" rtl="0"/>
            <a:r>
              <a:rPr lang="en-US" dirty="0" smtClean="0"/>
              <a:t>Increase the linguistic dictionary</a:t>
            </a:r>
          </a:p>
          <a:p>
            <a:pPr algn="l" rtl="0"/>
            <a:r>
              <a:rPr lang="en-US" dirty="0" smtClean="0"/>
              <a:t>Mastering reading and writing</a:t>
            </a:r>
          </a:p>
          <a:p>
            <a:pPr algn="l" rtl="0"/>
            <a:r>
              <a:rPr lang="en-US" dirty="0" smtClean="0"/>
              <a:t>Conditioning </a:t>
            </a:r>
            <a:r>
              <a:rPr lang="en-US" dirty="0" smtClean="0"/>
              <a:t>Language according to the others</a:t>
            </a:r>
            <a:endParaRPr lang="en-US" dirty="0" smtClean="0"/>
          </a:p>
          <a:p>
            <a:pPr algn="l" rtl="0"/>
            <a:r>
              <a:rPr lang="en-US" dirty="0" smtClean="0"/>
              <a:t>use of symbols</a:t>
            </a:r>
            <a:endParaRPr lang="ar-SA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0696075" y="0"/>
            <a:ext cx="14959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Adolescent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103632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chemeClr val="accent2"/>
                </a:solidFill>
              </a:rPr>
              <a:t>Cognitive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accent2"/>
                </a:solidFill>
              </a:rPr>
              <a:t>development</a:t>
            </a:r>
            <a:endParaRPr lang="en-US" altLang="en-U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421" y="1481329"/>
            <a:ext cx="11040979" cy="4525963"/>
          </a:xfrm>
        </p:spPr>
        <p:txBody>
          <a:bodyPr/>
          <a:lstStyle/>
          <a:p>
            <a:pPr lvl="1" algn="just" rtl="0">
              <a:buFont typeface="Wingdings" pitchFamily="2" charset="2"/>
              <a:buChar char="Ø"/>
            </a:pPr>
            <a:r>
              <a:rPr lang="en-US" altLang="en-US" b="1" u="sng" dirty="0" smtClean="0"/>
              <a:t>Formal operations stage</a:t>
            </a:r>
            <a:r>
              <a:rPr lang="en-US" altLang="en-US" u="sng" dirty="0" smtClean="0"/>
              <a:t> </a:t>
            </a:r>
            <a:r>
              <a:rPr lang="en-US" altLang="en-US" dirty="0" smtClean="0"/>
              <a:t>entered</a:t>
            </a:r>
          </a:p>
          <a:p>
            <a:pPr lvl="1" algn="just" rtl="0"/>
            <a:r>
              <a:rPr lang="en-US" altLang="en-US" dirty="0" smtClean="0"/>
              <a:t>Ability to use abstract concepts</a:t>
            </a:r>
          </a:p>
          <a:p>
            <a:pPr lvl="1" algn="just" rtl="0"/>
            <a:r>
              <a:rPr lang="en-US" altLang="en-US" dirty="0" smtClean="0"/>
              <a:t>Shift to stage varies among individuals; some never reach this stage, others reach it in early adulthood</a:t>
            </a:r>
          </a:p>
          <a:p>
            <a:pPr lvl="1" algn="just" rtl="0"/>
            <a:r>
              <a:rPr lang="en-US" altLang="en-US" dirty="0" smtClean="0"/>
              <a:t>Piaget’s classic experiment with weights</a:t>
            </a:r>
          </a:p>
          <a:p>
            <a:pPr lvl="1" algn="just" rtl="0"/>
            <a:endParaRPr lang="en-US" altLang="en-US" dirty="0" smtClean="0"/>
          </a:p>
          <a:p>
            <a:pPr lvl="1" algn="just" rtl="0">
              <a:buNone/>
            </a:pPr>
            <a:endParaRPr lang="en-US" altLang="en-US" dirty="0" smtClean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696075" y="0"/>
            <a:ext cx="14959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Adolescent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58</a:t>
            </a:r>
            <a:endParaRPr lang="en-US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 rot="2200318">
            <a:off x="378884" y="3109913"/>
            <a:ext cx="12818533" cy="646112"/>
          </a:xfrm>
          <a:prstGeom prst="rect">
            <a:avLst/>
          </a:prstGeom>
          <a:solidFill>
            <a:srgbClr val="E9E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9042400" y="4876800"/>
            <a:ext cx="406400" cy="381000"/>
          </a:xfrm>
          <a:prstGeom prst="can">
            <a:avLst>
              <a:gd name="adj" fmla="val 31250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3352800" y="4724400"/>
            <a:ext cx="1016000" cy="914400"/>
          </a:xfrm>
          <a:prstGeom prst="triangle">
            <a:avLst>
              <a:gd name="adj" fmla="val 50000"/>
            </a:avLst>
          </a:prstGeom>
          <a:solidFill>
            <a:srgbClr val="C78F57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400" b="1"/>
              <a:t>C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2641600" y="5638800"/>
            <a:ext cx="2336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8128000" y="4724400"/>
            <a:ext cx="1016000" cy="914400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400" b="1"/>
              <a:t>D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7518400" y="5638800"/>
            <a:ext cx="2235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3454400" y="2438400"/>
            <a:ext cx="10160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400" b="1"/>
              <a:t>A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2743200" y="3352800"/>
            <a:ext cx="2540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6807200" y="4724400"/>
            <a:ext cx="3657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6807200" y="4953000"/>
            <a:ext cx="203200" cy="228600"/>
          </a:xfrm>
          <a:prstGeom prst="can">
            <a:avLst>
              <a:gd name="adj" fmla="val 37500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6908800" y="4724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33806" name="AutoShape 14"/>
          <p:cNvSpPr>
            <a:spLocks noChangeArrowheads="1"/>
          </p:cNvSpPr>
          <p:nvPr/>
        </p:nvSpPr>
        <p:spPr bwMode="auto">
          <a:xfrm>
            <a:off x="2133600" y="4724400"/>
            <a:ext cx="304800" cy="304800"/>
          </a:xfrm>
          <a:prstGeom prst="can">
            <a:avLst>
              <a:gd name="adj" fmla="val 33333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9144000" y="4724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rot="-120477">
            <a:off x="2032000" y="4572000"/>
            <a:ext cx="38608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2235200" y="4572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33810" name="AutoShape 18"/>
          <p:cNvSpPr>
            <a:spLocks noChangeArrowheads="1"/>
          </p:cNvSpPr>
          <p:nvPr/>
        </p:nvSpPr>
        <p:spPr bwMode="auto">
          <a:xfrm>
            <a:off x="4775200" y="4953000"/>
            <a:ext cx="508000" cy="457200"/>
          </a:xfrm>
          <a:prstGeom prst="can">
            <a:avLst>
              <a:gd name="adj" fmla="val 30000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4876800" y="4800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2336800" y="2895600"/>
            <a:ext cx="304800" cy="304800"/>
          </a:xfrm>
          <a:prstGeom prst="can">
            <a:avLst>
              <a:gd name="adj" fmla="val 33333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3251200" y="2590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33814" name="AutoShape 22"/>
          <p:cNvSpPr>
            <a:spLocks noChangeArrowheads="1"/>
          </p:cNvSpPr>
          <p:nvPr/>
        </p:nvSpPr>
        <p:spPr bwMode="auto">
          <a:xfrm>
            <a:off x="3149600" y="2743200"/>
            <a:ext cx="304800" cy="304800"/>
          </a:xfrm>
          <a:prstGeom prst="can">
            <a:avLst>
              <a:gd name="adj" fmla="val 33333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3352800" y="2590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 rot="9769272">
            <a:off x="2133600" y="2438400"/>
            <a:ext cx="3657600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438400" y="2743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9753600" y="2209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33819" name="AutoShape 27"/>
          <p:cNvSpPr>
            <a:spLocks noChangeArrowheads="1"/>
          </p:cNvSpPr>
          <p:nvPr/>
        </p:nvSpPr>
        <p:spPr bwMode="auto">
          <a:xfrm>
            <a:off x="9652000" y="2362200"/>
            <a:ext cx="304800" cy="304800"/>
          </a:xfrm>
          <a:prstGeom prst="can">
            <a:avLst>
              <a:gd name="adj" fmla="val 33333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rot="-823004">
            <a:off x="6807200" y="2438400"/>
            <a:ext cx="3657600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33821" name="AutoShape 29"/>
          <p:cNvSpPr>
            <a:spLocks noChangeArrowheads="1"/>
          </p:cNvSpPr>
          <p:nvPr/>
        </p:nvSpPr>
        <p:spPr bwMode="auto">
          <a:xfrm>
            <a:off x="6807200" y="2819400"/>
            <a:ext cx="304800" cy="304800"/>
          </a:xfrm>
          <a:prstGeom prst="can">
            <a:avLst>
              <a:gd name="adj" fmla="val 33333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>
            <a:off x="6908800" y="2667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33823" name="AutoShape 31"/>
          <p:cNvSpPr>
            <a:spLocks noChangeArrowheads="1"/>
          </p:cNvSpPr>
          <p:nvPr/>
        </p:nvSpPr>
        <p:spPr bwMode="auto">
          <a:xfrm>
            <a:off x="8128000" y="2438400"/>
            <a:ext cx="1016000" cy="914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400" b="1"/>
              <a:t>B</a:t>
            </a:r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>
            <a:off x="7620000" y="3352800"/>
            <a:ext cx="203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SA"/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6807200" y="1828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7-yr-old</a:t>
            </a:r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2032000" y="1828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4-yr-old</a:t>
            </a:r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1524000" y="639764"/>
            <a:ext cx="91440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66"/>
                </a:solidFill>
              </a:rPr>
              <a:t>Piaget’s Balance Test - task:</a:t>
            </a:r>
            <a:r>
              <a:rPr lang="en-US" altLang="en-US" sz="2400" b="1" dirty="0">
                <a:solidFill>
                  <a:srgbClr val="000066"/>
                </a:solidFill>
              </a:rPr>
              <a:t> make the weight times the distance equal on both sides of center</a:t>
            </a: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5181600" y="5013326"/>
            <a:ext cx="111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10 kg</a:t>
            </a:r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7112000" y="2803526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5 kg</a:t>
            </a: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9245600" y="5165726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8 kg</a:t>
            </a:r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1524000" y="2895601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5 kg</a:t>
            </a:r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1828800" y="4953001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5 kg</a:t>
            </a: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6604000" y="5105401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2 kg</a:t>
            </a:r>
          </a:p>
        </p:txBody>
      </p:sp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9956800" y="2286001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5 kg</a:t>
            </a:r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7518400" y="3962400"/>
            <a:ext cx="233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14-yr-old</a:t>
            </a: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2844800" y="3886200"/>
            <a:ext cx="203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10-yr-old</a:t>
            </a: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10696075" y="0"/>
            <a:ext cx="14959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Adolescent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  <p:sp>
        <p:nvSpPr>
          <p:cNvPr id="4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4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59</a:t>
            </a:r>
            <a:endParaRPr 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103632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Emotional and social development</a:t>
            </a:r>
            <a:endParaRPr lang="en-US" altLang="en-US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10363200" cy="4724400"/>
          </a:xfrm>
        </p:spPr>
        <p:txBody>
          <a:bodyPr/>
          <a:lstStyle/>
          <a:p>
            <a:pPr lvl="1" algn="l" rtl="0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2800" b="1" dirty="0" smtClean="0"/>
              <a:t>Most notable social changes in:</a:t>
            </a:r>
          </a:p>
          <a:p>
            <a:pPr lvl="1" algn="l" rtl="0"/>
            <a:r>
              <a:rPr lang="en-US" altLang="en-US" dirty="0" smtClean="0"/>
              <a:t>breaking away from family</a:t>
            </a:r>
          </a:p>
          <a:p>
            <a:pPr lvl="1" algn="l" rtl="0"/>
            <a:r>
              <a:rPr lang="en-US" altLang="en-US" u="sng" dirty="0" smtClean="0"/>
              <a:t>Imaginary audience</a:t>
            </a:r>
            <a:r>
              <a:rPr lang="en-US" altLang="en-US" dirty="0" smtClean="0"/>
              <a:t> – everyone is watching</a:t>
            </a:r>
            <a:endParaRPr lang="en-US" altLang="en-US" u="sng" dirty="0" smtClean="0"/>
          </a:p>
          <a:p>
            <a:pPr lvl="1" algn="l" rtl="0"/>
            <a:r>
              <a:rPr lang="en-US" altLang="en-US" u="sng" dirty="0" smtClean="0"/>
              <a:t>Personal fable </a:t>
            </a:r>
            <a:r>
              <a:rPr lang="en-US" altLang="en-US" dirty="0" smtClean="0"/>
              <a:t>– belief that s/he is unique</a:t>
            </a:r>
            <a:endParaRPr lang="en-US" altLang="en-US" u="sng" dirty="0" smtClean="0"/>
          </a:p>
          <a:p>
            <a:pPr lvl="1" algn="l" rtl="0"/>
            <a:r>
              <a:rPr lang="en-US" altLang="en-US" u="sng" dirty="0" smtClean="0"/>
              <a:t>Hypocrisy </a:t>
            </a:r>
            <a:r>
              <a:rPr lang="en-US" altLang="en-US" dirty="0" smtClean="0"/>
              <a:t>– okay for one to do it but not another</a:t>
            </a:r>
          </a:p>
          <a:p>
            <a:pPr lvl="1" algn="l" rtl="0"/>
            <a:r>
              <a:rPr lang="en-US" altLang="en-US" u="sng" dirty="0" smtClean="0"/>
              <a:t>The Figures</a:t>
            </a:r>
          </a:p>
          <a:p>
            <a:pPr lvl="1" algn="l" rtl="0"/>
            <a:endParaRPr lang="en-US" altLang="en-US" dirty="0" smtClean="0"/>
          </a:p>
          <a:p>
            <a:pPr lvl="1" algn="l" rtl="0"/>
            <a:endParaRPr lang="en-US" altLang="en-US" dirty="0" smtClean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696075" y="0"/>
            <a:ext cx="14959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Adolescent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60</a:t>
            </a:r>
            <a:endParaRPr lang="en-US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226</TotalTime>
  <Words>436</Words>
  <Application>Microsoft Office PowerPoint</Application>
  <PresentationFormat>Custom</PresentationFormat>
  <Paragraphs>119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 Development Across the Life Span </vt:lpstr>
      <vt:lpstr>Adolescent Development</vt:lpstr>
      <vt:lpstr>  Adolescent  </vt:lpstr>
      <vt:lpstr> Physical development </vt:lpstr>
      <vt:lpstr> Motor development </vt:lpstr>
      <vt:lpstr> Language development </vt:lpstr>
      <vt:lpstr>Cognitive development</vt:lpstr>
      <vt:lpstr>Slide 8</vt:lpstr>
      <vt:lpstr>Emotional and social development</vt:lpstr>
      <vt:lpstr>Emotional and social development</vt:lpstr>
    </vt:vector>
  </TitlesOfParts>
  <Company>King Saud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Theories  of  Development</dc:title>
  <dc:creator>User</dc:creator>
  <cp:lastModifiedBy>Mohsen</cp:lastModifiedBy>
  <cp:revision>29</cp:revision>
  <dcterms:created xsi:type="dcterms:W3CDTF">2015-02-24T12:27:37Z</dcterms:created>
  <dcterms:modified xsi:type="dcterms:W3CDTF">2015-05-02T10:35:24Z</dcterms:modified>
</cp:coreProperties>
</file>