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77" r:id="rId9"/>
    <p:sldId id="264" r:id="rId10"/>
    <p:sldId id="278" r:id="rId11"/>
    <p:sldId id="265" r:id="rId12"/>
    <p:sldId id="266" r:id="rId13"/>
    <p:sldId id="279" r:id="rId14"/>
    <p:sldId id="267" r:id="rId15"/>
    <p:sldId id="269" r:id="rId16"/>
    <p:sldId id="268" r:id="rId17"/>
    <p:sldId id="280" r:id="rId18"/>
    <p:sldId id="270" r:id="rId19"/>
    <p:sldId id="282" r:id="rId20"/>
    <p:sldId id="274"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Hetzler" initials="H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18" autoAdjust="0"/>
  </p:normalViewPr>
  <p:slideViewPr>
    <p:cSldViewPr>
      <p:cViewPr varScale="1">
        <p:scale>
          <a:sx n="95" d="100"/>
          <a:sy n="95"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24T15:33:47.806" idx="1">
    <p:pos x="10" y="10"/>
    <p:text>The quotation in the notes below needs a citation.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1F278-B0F1-4182-AECC-61B4143E6633}" type="datetimeFigureOut">
              <a:rPr lang="en-US" smtClean="0"/>
              <a:pPr/>
              <a:t>8/26/2015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7A6C4-FEB5-4C08-9C0D-F92C15557F4F}" type="slidenum">
              <a:rPr lang="en-US" smtClean="0"/>
              <a:pPr/>
              <a:t>‹#›</a:t>
            </a:fld>
            <a:endParaRPr lang="en-US"/>
          </a:p>
        </p:txBody>
      </p:sp>
    </p:spTree>
    <p:extLst>
      <p:ext uri="{BB962C8B-B14F-4D97-AF65-F5344CB8AC3E}">
        <p14:creationId xmlns:p14="http://schemas.microsoft.com/office/powerpoint/2010/main" val="332767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this chapter is to explain how to plan, develop,</a:t>
            </a:r>
            <a:r>
              <a:rPr lang="en-US" baseline="0" dirty="0" smtClean="0"/>
              <a:t> </a:t>
            </a:r>
            <a:r>
              <a:rPr lang="en-US" dirty="0" smtClean="0"/>
              <a:t>and implement training programs. The topics we cover include Orienting Employees, </a:t>
            </a:r>
            <a:r>
              <a:rPr lang="en-US" baseline="0" dirty="0" smtClean="0"/>
              <a:t> </a:t>
            </a:r>
            <a:r>
              <a:rPr lang="en-US" dirty="0" smtClean="0"/>
              <a:t>The Training Process, Implementation: Training Techniques, Managerial Development, Managing Organizational Change and Development, and Evaluating the Training Effort.</a:t>
            </a:r>
            <a:endParaRPr lang="en-US" dirty="0"/>
          </a:p>
        </p:txBody>
      </p:sp>
      <p:sp>
        <p:nvSpPr>
          <p:cNvPr id="4" name="Slide Number Placeholder 3"/>
          <p:cNvSpPr>
            <a:spLocks noGrp="1"/>
          </p:cNvSpPr>
          <p:nvPr>
            <p:ph type="sldNum" sz="quarter" idx="10"/>
          </p:nvPr>
        </p:nvSpPr>
        <p:spPr/>
        <p:txBody>
          <a:bodyPr/>
          <a:lstStyle/>
          <a:p>
            <a:fld id="{CA19004C-AE5F-4A90-9016-16037C1273D3}" type="slidenum">
              <a:rPr lang="en-US" smtClean="0"/>
              <a:pPr/>
              <a:t>1</a:t>
            </a:fld>
            <a:endParaRPr lang="en-US"/>
          </a:p>
        </p:txBody>
      </p:sp>
    </p:spTree>
    <p:extLst>
      <p:ext uri="{BB962C8B-B14F-4D97-AF65-F5344CB8AC3E}">
        <p14:creationId xmlns:p14="http://schemas.microsoft.com/office/powerpoint/2010/main" val="24203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On-the-Job Training (OJT) </a:t>
            </a:r>
            <a:r>
              <a:rPr lang="en-US" sz="1200" kern="1200" dirty="0" smtClean="0">
                <a:solidFill>
                  <a:schemeClr val="tx1"/>
                </a:solidFill>
                <a:effectLst/>
                <a:latin typeface="+mn-lt"/>
                <a:ea typeface="+mn-ea"/>
                <a:cs typeface="+mn-cs"/>
              </a:rPr>
              <a:t>means having a person learn a job by actually doing it. It involves preparing the learner; presenting the operation; doing a tryout; and follow-up. Many firms use “peer training” for </a:t>
            </a:r>
            <a:r>
              <a:rPr lang="en-US" sz="1200" kern="1200" dirty="0" err="1" smtClean="0">
                <a:solidFill>
                  <a:schemeClr val="tx1"/>
                </a:solidFill>
                <a:effectLst/>
                <a:latin typeface="+mn-lt"/>
                <a:ea typeface="+mn-ea"/>
                <a:cs typeface="+mn-cs"/>
              </a:rPr>
              <a:t>OJT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Informal Learning </a:t>
            </a:r>
            <a:r>
              <a:rPr lang="en-US" sz="1200" kern="1200" dirty="0" smtClean="0">
                <a:solidFill>
                  <a:schemeClr val="tx1"/>
                </a:solidFill>
                <a:effectLst/>
                <a:latin typeface="+mn-lt"/>
                <a:ea typeface="+mn-ea"/>
                <a:cs typeface="+mn-cs"/>
              </a:rPr>
              <a:t>involves learning through day-to-day unplanned interactions between the new worker and his/her colleagues.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Apprenticeship Training</a:t>
            </a:r>
            <a:r>
              <a:rPr lang="en-US" sz="1200" kern="1200" dirty="0" smtClean="0">
                <a:solidFill>
                  <a:schemeClr val="tx1"/>
                </a:solidFill>
                <a:effectLst/>
                <a:latin typeface="+mn-lt"/>
                <a:ea typeface="+mn-ea"/>
                <a:cs typeface="+mn-cs"/>
              </a:rPr>
              <a:t> is a structured process by which people become skilled workers through a combination of classroom instruction and on-the-job training.</a:t>
            </a:r>
          </a:p>
          <a:p>
            <a:endParaRPr lang="en-US" dirty="0" smtClean="0"/>
          </a:p>
          <a:p>
            <a:r>
              <a:rPr lang="en-US" sz="1200" b="1" kern="1200" dirty="0" smtClean="0">
                <a:solidFill>
                  <a:schemeClr val="tx1"/>
                </a:solidFill>
                <a:effectLst/>
                <a:latin typeface="+mn-lt"/>
                <a:ea typeface="+mn-ea"/>
                <a:cs typeface="+mn-cs"/>
              </a:rPr>
              <a:t>Behavior Modeling </a:t>
            </a:r>
            <a:r>
              <a:rPr lang="en-US" sz="1200" kern="1200" dirty="0" smtClean="0">
                <a:solidFill>
                  <a:schemeClr val="tx1"/>
                </a:solidFill>
                <a:effectLst/>
                <a:latin typeface="+mn-lt"/>
                <a:ea typeface="+mn-ea"/>
                <a:cs typeface="+mn-cs"/>
              </a:rPr>
              <a:t>— A training technique in which trainees are first shown good management techniques in a video, are then asked to play roles in a simulated situation, given feedback by their supervisors, and finally, are encouraged (by incentives and other things) to apply their new skills back on the job.</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Vestibule Training </a:t>
            </a:r>
            <a:r>
              <a:rPr lang="en-US" sz="1200" kern="1200" dirty="0" smtClean="0">
                <a:solidFill>
                  <a:schemeClr val="tx1"/>
                </a:solidFill>
                <a:effectLst/>
                <a:latin typeface="+mn-lt"/>
                <a:ea typeface="+mn-ea"/>
                <a:cs typeface="+mn-cs"/>
              </a:rPr>
              <a:t>— A method in which trainees learn on the actual (or on simulated) equipment they would use on the job in an offsite or adjacent location.</a:t>
            </a:r>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12</a:t>
            </a:fld>
            <a:endParaRPr lang="en-US"/>
          </a:p>
        </p:txBody>
      </p:sp>
    </p:spTree>
    <p:extLst>
      <p:ext uri="{BB962C8B-B14F-4D97-AF65-F5344CB8AC3E}">
        <p14:creationId xmlns:p14="http://schemas.microsoft.com/office/powerpoint/2010/main" val="316065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Audiovisual and Traditional Distance Learning Techniques</a:t>
            </a:r>
            <a:r>
              <a:rPr lang="en-US" sz="1200" kern="1200" dirty="0" smtClean="0">
                <a:solidFill>
                  <a:schemeClr val="tx1"/>
                </a:solidFill>
                <a:effectLst/>
                <a:latin typeface="+mn-lt"/>
                <a:ea typeface="+mn-ea"/>
                <a:cs typeface="+mn-cs"/>
              </a:rPr>
              <a:t> allow people in one location to communicate live with people in another location.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Interactive Learning </a:t>
            </a:r>
            <a:r>
              <a:rPr lang="en-US" sz="1200" kern="1200" dirty="0" smtClean="0">
                <a:solidFill>
                  <a:schemeClr val="tx1"/>
                </a:solidFill>
                <a:effectLst/>
                <a:latin typeface="+mn-lt"/>
                <a:ea typeface="+mn-ea"/>
                <a:cs typeface="+mn-cs"/>
              </a:rPr>
              <a:t>— Learners are encouraged to upload and share video snippets of job-related topics.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Computer-Based Training (CBT) </a:t>
            </a:r>
            <a:r>
              <a:rPr lang="en-US" sz="1200" kern="1200" dirty="0" smtClean="0">
                <a:solidFill>
                  <a:schemeClr val="tx1"/>
                </a:solidFill>
                <a:effectLst/>
                <a:latin typeface="+mn-lt"/>
                <a:ea typeface="+mn-ea"/>
                <a:cs typeface="+mn-cs"/>
              </a:rPr>
              <a:t>involves the trainee using computer-based or DVD systems to increase his/her knowledge or skills. CBT programs have real advantages including reducing learning time, cost-effectiveness once designed and produced, instructional consistency, mastery of learning, increased retention, and increased trainee motivation.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Internet-Based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Learning Portals </a:t>
            </a:r>
            <a:r>
              <a:rPr lang="en-US" sz="1200" kern="1200" dirty="0" smtClean="0">
                <a:solidFill>
                  <a:schemeClr val="tx1"/>
                </a:solidFill>
                <a:effectLst/>
                <a:latin typeface="+mn-lt"/>
                <a:ea typeface="+mn-ea"/>
                <a:cs typeface="+mn-cs"/>
              </a:rPr>
              <a:t>— Employers use Internet-based training to deliver training. The training itself could include posting videos, written lectures, PowerPoint slides, or more sophisticated simulations.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Learning Management Systems</a:t>
            </a:r>
            <a:r>
              <a:rPr lang="en-US" sz="1200" b="1"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(LMS) </a:t>
            </a:r>
            <a:r>
              <a:rPr lang="en-US" sz="1200" kern="1200" dirty="0" smtClean="0">
                <a:solidFill>
                  <a:schemeClr val="tx1"/>
                </a:solidFill>
                <a:effectLst/>
                <a:latin typeface="+mn-lt"/>
                <a:ea typeface="+mn-ea"/>
                <a:cs typeface="+mn-cs"/>
              </a:rPr>
              <a:t>help employers identify training needs, and to schedule, deliver, assess, and manage the online training itself.</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14</a:t>
            </a:fld>
            <a:endParaRPr lang="en-US"/>
          </a:p>
        </p:txBody>
      </p:sp>
    </p:spTree>
    <p:extLst>
      <p:ext uri="{BB962C8B-B14F-4D97-AF65-F5344CB8AC3E}">
        <p14:creationId xmlns:p14="http://schemas.microsoft.com/office/powerpoint/2010/main" val="316065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Mobile learning </a:t>
            </a:r>
            <a:r>
              <a:rPr lang="en-US" sz="1100" kern="1200" dirty="0" smtClean="0">
                <a:solidFill>
                  <a:schemeClr val="tx1"/>
                </a:solidFill>
                <a:effectLst/>
                <a:latin typeface="+mn-lt"/>
                <a:ea typeface="+mn-ea"/>
                <a:cs typeface="+mn-cs"/>
              </a:rPr>
              <a:t>means delivering learning content on demand via mobile devices like cell phones, laptops, and iPhones, wherever and whenever the learner wants to access it.</a:t>
            </a:r>
          </a:p>
          <a:p>
            <a:endParaRPr lang="en-US" sz="1100" dirty="0" smtClean="0"/>
          </a:p>
          <a:p>
            <a:r>
              <a:rPr lang="en-US" sz="1100" b="1" kern="1200" dirty="0" smtClean="0">
                <a:solidFill>
                  <a:schemeClr val="tx1"/>
                </a:solidFill>
                <a:effectLst/>
                <a:latin typeface="+mn-lt"/>
                <a:ea typeface="+mn-ea"/>
                <a:cs typeface="+mn-cs"/>
              </a:rPr>
              <a:t>The Virtual Classroom </a:t>
            </a:r>
            <a:r>
              <a:rPr lang="en-US" sz="1100" kern="1200" dirty="0" smtClean="0">
                <a:solidFill>
                  <a:schemeClr val="tx1"/>
                </a:solidFill>
                <a:effectLst/>
                <a:latin typeface="+mn-lt"/>
                <a:ea typeface="+mn-ea"/>
                <a:cs typeface="+mn-cs"/>
              </a:rPr>
              <a:t>uses special collaboration software to enable multiple remote learners to use their PCs or laptops to participate in live discussions.</a:t>
            </a:r>
          </a:p>
          <a:p>
            <a:endParaRPr lang="en-US" sz="1100" kern="1200" dirty="0" smtClean="0">
              <a:solidFill>
                <a:schemeClr val="tx1"/>
              </a:solidFill>
              <a:effectLst/>
              <a:latin typeface="+mn-lt"/>
              <a:ea typeface="+mn-ea"/>
              <a:cs typeface="+mn-cs"/>
            </a:endParaRPr>
          </a:p>
          <a:p>
            <a:pPr lvl="0"/>
            <a:r>
              <a:rPr lang="en-US" sz="1100" b="1" kern="1200" dirty="0" smtClean="0">
                <a:solidFill>
                  <a:schemeClr val="tx1"/>
                </a:solidFill>
                <a:effectLst/>
                <a:latin typeface="+mn-lt"/>
                <a:ea typeface="+mn-ea"/>
                <a:cs typeface="+mn-cs"/>
              </a:rPr>
              <a:t>Literacy training techniques</a:t>
            </a:r>
            <a:r>
              <a:rPr lang="en-US" sz="1100" b="1" kern="1200" baseline="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Training provided to do basic reading, writing, and arithmetic.</a:t>
            </a:r>
          </a:p>
          <a:p>
            <a:pPr lvl="0"/>
            <a:endParaRPr lang="en-US" sz="1100" kern="1200" dirty="0" smtClean="0">
              <a:solidFill>
                <a:schemeClr val="tx1"/>
              </a:solidFill>
              <a:effectLst/>
              <a:latin typeface="+mn-lt"/>
              <a:ea typeface="+mn-ea"/>
              <a:cs typeface="+mn-cs"/>
            </a:endParaRPr>
          </a:p>
          <a:p>
            <a:pPr lvl="0"/>
            <a:r>
              <a:rPr lang="en-US" sz="1100" b="1" kern="1200" dirty="0" smtClean="0">
                <a:solidFill>
                  <a:schemeClr val="tx1"/>
                </a:solidFill>
                <a:effectLst/>
                <a:latin typeface="+mn-lt"/>
                <a:ea typeface="+mn-ea"/>
                <a:cs typeface="+mn-cs"/>
              </a:rPr>
              <a:t>Managing the New Workforce: Diversity Training</a:t>
            </a:r>
            <a:r>
              <a:rPr lang="en-US" sz="1100" b="1" kern="1200" baseline="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Diversity training aims to improve cross-cultural sensitivity in order to foster more harmonious, productive working relationships. </a:t>
            </a:r>
          </a:p>
          <a:p>
            <a:pPr lvl="0"/>
            <a:endParaRPr lang="en-US" sz="1100" kern="1200" dirty="0" smtClean="0">
              <a:solidFill>
                <a:schemeClr val="tx1"/>
              </a:solidFill>
              <a:effectLst/>
              <a:latin typeface="+mn-lt"/>
              <a:ea typeface="+mn-ea"/>
              <a:cs typeface="+mn-cs"/>
            </a:endParaRPr>
          </a:p>
          <a:p>
            <a:pPr lvl="0"/>
            <a:r>
              <a:rPr lang="en-US" sz="1100" b="1" kern="1200" dirty="0" smtClean="0">
                <a:solidFill>
                  <a:schemeClr val="tx1"/>
                </a:solidFill>
                <a:effectLst/>
                <a:latin typeface="+mn-lt"/>
                <a:ea typeface="+mn-ea"/>
                <a:cs typeface="+mn-cs"/>
              </a:rPr>
              <a:t>Team Training </a:t>
            </a:r>
            <a:r>
              <a:rPr lang="en-US" sz="1100" kern="1200" dirty="0" smtClean="0">
                <a:solidFill>
                  <a:schemeClr val="tx1"/>
                </a:solidFill>
                <a:effectLst/>
                <a:latin typeface="+mn-lt"/>
                <a:ea typeface="+mn-ea"/>
                <a:cs typeface="+mn-cs"/>
              </a:rPr>
              <a:t>involves groups of individuals who will work together and need to improve such working relationships as interpersonal communication, responsible, productive confrontation techniques, and the like. </a:t>
            </a:r>
          </a:p>
          <a:p>
            <a:pPr lvl="0"/>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Providing Employees with Lifelong Learning </a:t>
            </a:r>
            <a:r>
              <a:rPr lang="en-US" sz="1100" kern="1200" dirty="0" smtClean="0">
                <a:solidFill>
                  <a:schemeClr val="tx1"/>
                </a:solidFill>
                <a:effectLst/>
                <a:latin typeface="+mn-lt"/>
                <a:ea typeface="+mn-ea"/>
                <a:cs typeface="+mn-cs"/>
              </a:rPr>
              <a:t>involves providing employees with continuing learning experiences, ensuring they have chances to continually improve their skills, and inculcating a desire to continue learning while employed and even later. </a:t>
            </a:r>
          </a:p>
          <a:p>
            <a:pPr lvl="0"/>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15</a:t>
            </a:fld>
            <a:endParaRPr lang="en-US"/>
          </a:p>
        </p:txBody>
      </p:sp>
    </p:spTree>
    <p:extLst>
      <p:ext uri="{BB962C8B-B14F-4D97-AF65-F5344CB8AC3E}">
        <p14:creationId xmlns:p14="http://schemas.microsoft.com/office/powerpoint/2010/main" val="316065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Management Development is any attempt to improve managerial performance by imparting knowledge, changing attitudes, or increasing skills. The general management development process consists of 1) assessing the company’s strategic needs, 2) appraising the managers’ current performance, and 3) developing the managers. Succession planning is part of this process and is the process through which a company plans for and fills senior-level openings. The program should make sense in terms of the firm’s strategy and goals. </a:t>
            </a:r>
          </a:p>
          <a:p>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16</a:t>
            </a:fld>
            <a:endParaRPr lang="en-US"/>
          </a:p>
        </p:txBody>
      </p:sp>
    </p:spTree>
    <p:extLst>
      <p:ext uri="{BB962C8B-B14F-4D97-AF65-F5344CB8AC3E}">
        <p14:creationId xmlns:p14="http://schemas.microsoft.com/office/powerpoint/2010/main" val="208462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kern="1200" dirty="0" smtClean="0">
                <a:solidFill>
                  <a:schemeClr val="tx1"/>
                </a:solidFill>
                <a:effectLst/>
                <a:latin typeface="+mn-lt"/>
                <a:ea typeface="+mn-ea"/>
                <a:cs typeface="+mn-cs"/>
              </a:rPr>
              <a:t>Managerial On-the-Job Training — </a:t>
            </a:r>
            <a:r>
              <a:rPr lang="en-US" sz="1050" kern="1200" dirty="0" smtClean="0">
                <a:solidFill>
                  <a:schemeClr val="tx1"/>
                </a:solidFill>
                <a:effectLst/>
                <a:latin typeface="+mn-lt"/>
                <a:ea typeface="+mn-ea"/>
                <a:cs typeface="+mn-cs"/>
              </a:rPr>
              <a:t>Methods include: job rotation; coaching/understudy approach; and action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Job Rotation </a:t>
            </a:r>
            <a:r>
              <a:rPr lang="en-US" sz="1050" kern="1200" dirty="0" smtClean="0">
                <a:solidFill>
                  <a:schemeClr val="tx1"/>
                </a:solidFill>
                <a:effectLst/>
                <a:latin typeface="+mn-lt"/>
                <a:ea typeface="+mn-ea"/>
                <a:cs typeface="+mn-cs"/>
              </a:rPr>
              <a:t>involves moving management trainees from department to department to broaden their understanding of all parts of the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Coaching/Understudy Approach</a:t>
            </a:r>
            <a:r>
              <a:rPr lang="en-US" sz="1050" kern="1200" dirty="0" smtClean="0">
                <a:solidFill>
                  <a:schemeClr val="tx1"/>
                </a:solidFill>
                <a:effectLst/>
                <a:latin typeface="+mn-lt"/>
                <a:ea typeface="+mn-ea"/>
                <a:cs typeface="+mn-cs"/>
              </a:rPr>
              <a:t> involves a trainee working directly with a senior manager or with the person he/she is to replace, and the latter is responsible for coaching the trainee.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Action Learning Programs </a:t>
            </a:r>
            <a:r>
              <a:rPr lang="en-US" sz="1050" kern="1200" dirty="0" smtClean="0">
                <a:solidFill>
                  <a:schemeClr val="tx1"/>
                </a:solidFill>
                <a:effectLst/>
                <a:latin typeface="+mn-lt"/>
                <a:ea typeface="+mn-ea"/>
                <a:cs typeface="+mn-cs"/>
              </a:rPr>
              <a:t>give managers and others release time to work full-time on projects to analyze and solve problems in departments other than their 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The Case Study Method </a:t>
            </a:r>
            <a:r>
              <a:rPr lang="en-US" sz="1050" kern="1200" dirty="0" smtClean="0">
                <a:solidFill>
                  <a:schemeClr val="tx1"/>
                </a:solidFill>
                <a:effectLst/>
                <a:latin typeface="+mn-lt"/>
                <a:ea typeface="+mn-ea"/>
                <a:cs typeface="+mn-cs"/>
              </a:rPr>
              <a:t>presents a trainee with a written description of an organizational problem.</a:t>
            </a:r>
          </a:p>
          <a:p>
            <a:r>
              <a:rPr lang="en-US" sz="1050" b="1" kern="1200" dirty="0" smtClean="0">
                <a:solidFill>
                  <a:schemeClr val="tx1"/>
                </a:solidFill>
                <a:effectLst/>
                <a:latin typeface="+mn-lt"/>
                <a:ea typeface="+mn-ea"/>
                <a:cs typeface="+mn-cs"/>
              </a:rPr>
              <a:t>Management Games — </a:t>
            </a:r>
            <a:r>
              <a:rPr lang="en-US" sz="1050" kern="1200" dirty="0" smtClean="0">
                <a:solidFill>
                  <a:schemeClr val="tx1"/>
                </a:solidFill>
                <a:effectLst/>
                <a:latin typeface="+mn-lt"/>
                <a:ea typeface="+mn-ea"/>
                <a:cs typeface="+mn-cs"/>
              </a:rPr>
              <a:t>Computerized management games allow for trainees to learn by making realistic decisions in simulations. Improvisation is a recent variant of a management game. </a:t>
            </a:r>
          </a:p>
          <a:p>
            <a:r>
              <a:rPr lang="en-US" sz="1050" b="1" kern="1200" dirty="0" smtClean="0">
                <a:solidFill>
                  <a:schemeClr val="tx1"/>
                </a:solidFill>
                <a:effectLst/>
                <a:latin typeface="+mn-lt"/>
                <a:ea typeface="+mn-ea"/>
                <a:cs typeface="+mn-cs"/>
              </a:rPr>
              <a:t>Outside Programs, Seminars </a:t>
            </a:r>
            <a:r>
              <a:rPr lang="en-US" sz="1050" kern="1200" dirty="0" smtClean="0">
                <a:solidFill>
                  <a:schemeClr val="tx1"/>
                </a:solidFill>
                <a:effectLst/>
                <a:latin typeface="+mn-lt"/>
                <a:ea typeface="+mn-ea"/>
                <a:cs typeface="+mn-cs"/>
              </a:rPr>
              <a:t>are offered by many companies and universities and are usually related to specific needs of the firm paying for employee attendance.</a:t>
            </a:r>
          </a:p>
        </p:txBody>
      </p:sp>
      <p:sp>
        <p:nvSpPr>
          <p:cNvPr id="4" name="Slide Number Placeholder 3"/>
          <p:cNvSpPr>
            <a:spLocks noGrp="1"/>
          </p:cNvSpPr>
          <p:nvPr>
            <p:ph type="sldNum" sz="quarter" idx="10"/>
          </p:nvPr>
        </p:nvSpPr>
        <p:spPr/>
        <p:txBody>
          <a:bodyPr/>
          <a:lstStyle/>
          <a:p>
            <a:fld id="{9E27A6C4-FEB5-4C08-9C0D-F92C15557F4F}" type="slidenum">
              <a:rPr lang="en-US" smtClean="0"/>
              <a:pPr/>
              <a:t>18</a:t>
            </a:fld>
            <a:endParaRPr lang="en-US"/>
          </a:p>
        </p:txBody>
      </p:sp>
    </p:spTree>
    <p:extLst>
      <p:ext uri="{BB962C8B-B14F-4D97-AF65-F5344CB8AC3E}">
        <p14:creationId xmlns:p14="http://schemas.microsoft.com/office/powerpoint/2010/main" val="232550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evaluation process of choice is controlled experimentation, which uses both a training group and a control group (one that receives no training) to assess before-and-after performance in order to determine the extent to which performance in the training group resulted from the training itself rather than some organization-wide change. In practice, few firms use this method, preferring to simply measure trainees’ reactions, or to measure trainee job performance before and after the training.</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Training Effects to Measure </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following f</a:t>
            </a:r>
            <a:r>
              <a:rPr lang="en-US" sz="1200" kern="1200" dirty="0" smtClean="0">
                <a:solidFill>
                  <a:schemeClr val="tx1"/>
                </a:solidFill>
                <a:effectLst/>
                <a:latin typeface="+mn-lt"/>
                <a:ea typeface="+mn-ea"/>
                <a:cs typeface="+mn-cs"/>
              </a:rPr>
              <a:t>our basic categories of training outcomes can be measured: 1) reaction, 2) learning, 3) behavior, and 4)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Evaluation in Practice </a:t>
            </a:r>
            <a:r>
              <a:rPr lang="en-US" sz="1200" kern="1200" dirty="0" smtClean="0">
                <a:solidFill>
                  <a:schemeClr val="tx1"/>
                </a:solidFill>
                <a:effectLst/>
                <a:latin typeface="+mn-lt"/>
                <a:ea typeface="+mn-ea"/>
                <a:cs typeface="+mn-cs"/>
              </a:rPr>
              <a:t>— In today’s global economic environment, employers increasingly desire to have measurable results available to justify expenses associated with training and development programs. </a:t>
            </a:r>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20</a:t>
            </a:fld>
            <a:endParaRPr lang="en-US"/>
          </a:p>
        </p:txBody>
      </p:sp>
    </p:spTree>
    <p:extLst>
      <p:ext uri="{BB962C8B-B14F-4D97-AF65-F5344CB8AC3E}">
        <p14:creationId xmlns:p14="http://schemas.microsoft.com/office/powerpoint/2010/main" val="69197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21</a:t>
            </a:fld>
            <a:endParaRPr lang="en-US"/>
          </a:p>
        </p:txBody>
      </p:sp>
    </p:spTree>
    <p:extLst>
      <p:ext uri="{BB962C8B-B14F-4D97-AF65-F5344CB8AC3E}">
        <p14:creationId xmlns:p14="http://schemas.microsoft.com/office/powerpoint/2010/main" val="278494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7A6C4-FEB5-4C08-9C0D-F92C15557F4F}" type="slidenum">
              <a:rPr lang="en-US" smtClean="0"/>
              <a:pPr/>
              <a:t>2</a:t>
            </a:fld>
            <a:endParaRPr lang="en-US"/>
          </a:p>
        </p:txBody>
      </p:sp>
    </p:spTree>
    <p:extLst>
      <p:ext uri="{BB962C8B-B14F-4D97-AF65-F5344CB8AC3E}">
        <p14:creationId xmlns:p14="http://schemas.microsoft.com/office/powerpoint/2010/main" val="15477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7A6C4-FEB5-4C08-9C0D-F92C15557F4F}" type="slidenum">
              <a:rPr lang="en-US" smtClean="0"/>
              <a:pPr/>
              <a:t>3</a:t>
            </a:fld>
            <a:endParaRPr lang="en-US"/>
          </a:p>
        </p:txBody>
      </p:sp>
    </p:spTree>
    <p:extLst>
      <p:ext uri="{BB962C8B-B14F-4D97-AF65-F5344CB8AC3E}">
        <p14:creationId xmlns:p14="http://schemas.microsoft.com/office/powerpoint/2010/main" val="222255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 orientation (often called “onboarding” today) involves providing new employees with the basic background information they need to perform their jobs, such as company rules,</a:t>
            </a:r>
            <a:r>
              <a:rPr lang="en-US" baseline="0" dirty="0" smtClean="0"/>
              <a:t> help in socializing the employee into the employer’s way of doing things, and the company’s culture. </a:t>
            </a:r>
          </a:p>
          <a:p>
            <a:endParaRPr lang="en-US" baseline="0" dirty="0" smtClean="0"/>
          </a:p>
          <a:p>
            <a:r>
              <a:rPr lang="en-US" b="1" baseline="0" dirty="0" smtClean="0"/>
              <a:t>Types of programs </a:t>
            </a:r>
            <a:r>
              <a:rPr lang="en-US" baseline="0" dirty="0" smtClean="0"/>
              <a:t>range from brief introductions to lengthy programs of several days or more. </a:t>
            </a:r>
            <a:r>
              <a:rPr lang="en-US" sz="1200" kern="1200" dirty="0" smtClean="0">
                <a:solidFill>
                  <a:schemeClr val="tx1"/>
                </a:solidFill>
                <a:effectLst/>
                <a:latin typeface="+mn-lt"/>
                <a:ea typeface="+mn-ea"/>
                <a:cs typeface="+mn-cs"/>
              </a:rPr>
              <a:t>Employees should receive print or Internet-based employee handbooks outlining benefits, policies, and safety measures. These may be provided electronically or in print but should include a physical or “electronic” signature to ensure the employee has received the document.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Purposes — </a:t>
            </a:r>
            <a:r>
              <a:rPr lang="en-US" sz="1200" b="0" kern="1200" dirty="0" smtClean="0">
                <a:solidFill>
                  <a:schemeClr val="tx1"/>
                </a:solidFill>
                <a:effectLst/>
                <a:latin typeface="+mn-lt"/>
                <a:ea typeface="+mn-ea"/>
                <a:cs typeface="+mn-cs"/>
              </a:rPr>
              <a:t>A successful orientation should make the new employee should feel welcome. He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she should understand the organization in a broad sense, its past, present, and future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Technology –  </a:t>
            </a:r>
            <a:r>
              <a:rPr lang="en-US" sz="1200" b="0" kern="1200" dirty="0" smtClean="0">
                <a:solidFill>
                  <a:schemeClr val="tx1"/>
                </a:solidFill>
                <a:effectLst/>
                <a:latin typeface="+mn-lt"/>
                <a:ea typeface="+mn-ea"/>
                <a:cs typeface="+mn-cs"/>
              </a:rPr>
              <a:t>Some firms provide new managers with preloaded personal digital assistants. These contain information such as key contact information, and even images of employees the new manager needs to know. Others provide all new employees with URLs (internet Universal Resource Locators or Web addresses) or disks containing discussions of corporate culture, videos of corporate facilities, and welcoming addresses from top managers.</a:t>
            </a:r>
          </a:p>
          <a:p>
            <a:endParaRPr lang="en-US" b="0"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4</a:t>
            </a:fld>
            <a:endParaRPr lang="en-US"/>
          </a:p>
        </p:txBody>
      </p:sp>
    </p:spTree>
    <p:extLst>
      <p:ext uri="{BB962C8B-B14F-4D97-AF65-F5344CB8AC3E}">
        <p14:creationId xmlns:p14="http://schemas.microsoft.com/office/powerpoint/2010/main" val="246253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Training refers to the methods used with new or current employees</a:t>
            </a:r>
            <a:r>
              <a:rPr lang="en-US" sz="1200" kern="1200" baseline="0" dirty="0" smtClean="0">
                <a:solidFill>
                  <a:schemeClr val="tx1"/>
                </a:solidFill>
                <a:effectLst/>
                <a:latin typeface="+mn-lt"/>
                <a:ea typeface="+mn-ea"/>
                <a:cs typeface="+mn-cs"/>
              </a:rPr>
              <a:t> to teach them</a:t>
            </a:r>
            <a:r>
              <a:rPr lang="en-US" sz="1200" kern="1200" dirty="0" smtClean="0">
                <a:solidFill>
                  <a:schemeClr val="tx1"/>
                </a:solidFill>
                <a:effectLst/>
                <a:latin typeface="+mn-lt"/>
                <a:ea typeface="+mn-ea"/>
                <a:cs typeface="+mn-cs"/>
              </a:rPr>
              <a:t> the skills they need to perform their jobs, improve productivity, and the like.</a:t>
            </a:r>
          </a:p>
          <a:p>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5</a:t>
            </a:fld>
            <a:endParaRPr lang="en-US"/>
          </a:p>
        </p:txBody>
      </p:sp>
    </p:spTree>
    <p:extLst>
      <p:ext uri="{BB962C8B-B14F-4D97-AF65-F5344CB8AC3E}">
        <p14:creationId xmlns:p14="http://schemas.microsoft.com/office/powerpoint/2010/main" val="2183202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Training needs are aligned with a flow ideally from the employer’s strategic plans. One survey found that “establishing a linkage between learning and organizational performance” was the number-one issue facing training professionals.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ADDIE Five-Step Training Process — 1) </a:t>
            </a:r>
            <a:r>
              <a:rPr lang="en-US" sz="1200" i="1" kern="1200" dirty="0" smtClean="0">
                <a:solidFill>
                  <a:schemeClr val="tx1"/>
                </a:solidFill>
                <a:effectLst/>
                <a:latin typeface="+mn-lt"/>
                <a:ea typeface="+mn-ea"/>
                <a:cs typeface="+mn-cs"/>
              </a:rPr>
              <a:t>analyze</a:t>
            </a:r>
            <a:r>
              <a:rPr lang="en-US" sz="1200" kern="1200" dirty="0" smtClean="0">
                <a:solidFill>
                  <a:schemeClr val="tx1"/>
                </a:solidFill>
                <a:effectLst/>
                <a:latin typeface="+mn-lt"/>
                <a:ea typeface="+mn-ea"/>
                <a:cs typeface="+mn-cs"/>
              </a:rPr>
              <a:t> the training need; 2) </a:t>
            </a:r>
            <a:r>
              <a:rPr lang="en-US" sz="1200" i="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the overall training program; 3) </a:t>
            </a:r>
            <a:r>
              <a:rPr lang="en-US" sz="1200" i="1" kern="1200" dirty="0" smtClean="0">
                <a:solidFill>
                  <a:schemeClr val="tx1"/>
                </a:solidFill>
                <a:effectLst/>
                <a:latin typeface="+mn-lt"/>
                <a:ea typeface="+mn-ea"/>
                <a:cs typeface="+mn-cs"/>
              </a:rPr>
              <a:t>develop</a:t>
            </a:r>
            <a:r>
              <a:rPr lang="en-US" sz="1200" kern="1200" dirty="0" smtClean="0">
                <a:solidFill>
                  <a:schemeClr val="tx1"/>
                </a:solidFill>
                <a:effectLst/>
                <a:latin typeface="+mn-lt"/>
                <a:ea typeface="+mn-ea"/>
                <a:cs typeface="+mn-cs"/>
              </a:rPr>
              <a:t> the course; 4) </a:t>
            </a:r>
            <a:r>
              <a:rPr lang="en-US" sz="1200" i="1" kern="1200" dirty="0" smtClean="0">
                <a:solidFill>
                  <a:schemeClr val="tx1"/>
                </a:solidFill>
                <a:effectLst/>
                <a:latin typeface="+mn-lt"/>
                <a:ea typeface="+mn-ea"/>
                <a:cs typeface="+mn-cs"/>
              </a:rPr>
              <a:t>implement</a:t>
            </a:r>
            <a:r>
              <a:rPr lang="en-US" sz="1200" kern="1200" dirty="0" smtClean="0">
                <a:solidFill>
                  <a:schemeClr val="tx1"/>
                </a:solidFill>
                <a:effectLst/>
                <a:latin typeface="+mn-lt"/>
                <a:ea typeface="+mn-ea"/>
                <a:cs typeface="+mn-cs"/>
              </a:rPr>
              <a:t> the training program; and 5) </a:t>
            </a:r>
            <a:r>
              <a:rPr lang="en-US" sz="1200" i="1" kern="1200" dirty="0" smtClean="0">
                <a:solidFill>
                  <a:schemeClr val="tx1"/>
                </a:solidFill>
                <a:effectLst/>
                <a:latin typeface="+mn-lt"/>
                <a:ea typeface="+mn-ea"/>
                <a:cs typeface="+mn-cs"/>
              </a:rPr>
              <a:t>evaluate</a:t>
            </a:r>
            <a:r>
              <a:rPr lang="en-US" sz="1200" kern="1200" dirty="0" smtClean="0">
                <a:solidFill>
                  <a:schemeClr val="tx1"/>
                </a:solidFill>
                <a:effectLst/>
                <a:latin typeface="+mn-lt"/>
                <a:ea typeface="+mn-ea"/>
                <a:cs typeface="+mn-cs"/>
              </a:rPr>
              <a:t> the effectiveness of the course.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6</a:t>
            </a:fld>
            <a:endParaRPr lang="en-US"/>
          </a:p>
        </p:txBody>
      </p:sp>
    </p:spTree>
    <p:extLst>
      <p:ext uri="{BB962C8B-B14F-4D97-AF65-F5344CB8AC3E}">
        <p14:creationId xmlns:p14="http://schemas.microsoft.com/office/powerpoint/2010/main" val="69750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Training Needs Analysis — The two main ways to identify training needs are: </a:t>
            </a:r>
            <a:r>
              <a:rPr lang="en-US" sz="1200" i="1" kern="1200" dirty="0" smtClean="0">
                <a:solidFill>
                  <a:schemeClr val="tx1"/>
                </a:solidFill>
                <a:effectLst/>
                <a:latin typeface="+mn-lt"/>
                <a:ea typeface="+mn-ea"/>
                <a:cs typeface="+mn-cs"/>
              </a:rPr>
              <a:t>task analysis</a:t>
            </a:r>
            <a:r>
              <a:rPr lang="en-US" sz="1200" kern="1200" dirty="0" smtClean="0">
                <a:solidFill>
                  <a:schemeClr val="tx1"/>
                </a:solidFill>
                <a:effectLst/>
                <a:latin typeface="+mn-lt"/>
                <a:ea typeface="+mn-ea"/>
                <a:cs typeface="+mn-cs"/>
              </a:rPr>
              <a:t> (an analysis of the job’s requirements) and </a:t>
            </a:r>
            <a:r>
              <a:rPr lang="en-US" sz="1200" i="1" kern="1200" dirty="0" smtClean="0">
                <a:solidFill>
                  <a:schemeClr val="tx1"/>
                </a:solidFill>
                <a:effectLst/>
                <a:latin typeface="+mn-lt"/>
                <a:ea typeface="+mn-ea"/>
                <a:cs typeface="+mn-cs"/>
              </a:rPr>
              <a:t>performance analysis</a:t>
            </a:r>
            <a:r>
              <a:rPr lang="en-US" sz="1200" kern="1200" dirty="0" smtClean="0">
                <a:solidFill>
                  <a:schemeClr val="tx1"/>
                </a:solidFill>
                <a:effectLst/>
                <a:latin typeface="+mn-lt"/>
                <a:ea typeface="+mn-ea"/>
                <a:cs typeface="+mn-cs"/>
              </a:rPr>
              <a:t> (an analysis to verify if there is a performance deficiency).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Task analysis is a detailed study of the job to determine what specific skills—such as soldering (in the case of an assembly worker) or interviewing (in the case of a supervisor)—is required.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analysis means verifying that there is a performance deficiency and determining whether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deficiency should be rectified through training or some other means (such as transferring the employee or changing the compensation plan).</a:t>
            </a:r>
          </a:p>
          <a:p>
            <a:endParaRPr lang="en-US" dirty="0" smtClean="0"/>
          </a:p>
          <a:p>
            <a:pPr lvl="0"/>
            <a:r>
              <a:rPr lang="en-US" dirty="0" smtClean="0"/>
              <a:t>HR uses </a:t>
            </a:r>
            <a:r>
              <a:rPr lang="en-US" sz="1200" kern="1200" dirty="0" smtClean="0">
                <a:solidFill>
                  <a:schemeClr val="tx1"/>
                </a:solidFill>
                <a:effectLst/>
                <a:latin typeface="+mn-lt"/>
                <a:ea typeface="+mn-ea"/>
                <a:cs typeface="+mn-cs"/>
              </a:rPr>
              <a:t>generic competency models for jobs by conducting behavioral interviews with top performers to identify those competencies that should be developed in others to ensure job success. Profiles are then developed to formulate training objectives. Profiles are then developed by using the same set of competencies to formulate training objectives.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7</a:t>
            </a:fld>
            <a:endParaRPr lang="en-US"/>
          </a:p>
        </p:txBody>
      </p:sp>
    </p:spTree>
    <p:extLst>
      <p:ext uri="{BB962C8B-B14F-4D97-AF65-F5344CB8AC3E}">
        <p14:creationId xmlns:p14="http://schemas.microsoft.com/office/powerpoint/2010/main" val="163843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means planning the overall training program including</a:t>
            </a:r>
            <a:r>
              <a:rPr lang="en-US" baseline="0" dirty="0" smtClean="0"/>
              <a:t> </a:t>
            </a:r>
            <a:r>
              <a:rPr lang="en-US" dirty="0" smtClean="0"/>
              <a:t>training</a:t>
            </a:r>
            <a:r>
              <a:rPr lang="en-US" baseline="0" dirty="0" smtClean="0"/>
              <a:t> </a:t>
            </a:r>
            <a:r>
              <a:rPr lang="en-US" dirty="0" smtClean="0"/>
              <a:t>objectives, delivery methods, and program evaluation. Sub-steps here include</a:t>
            </a:r>
            <a:r>
              <a:rPr lang="en-US" baseline="0" dirty="0" smtClean="0"/>
              <a:t> </a:t>
            </a:r>
            <a:r>
              <a:rPr lang="en-US" dirty="0" smtClean="0"/>
              <a:t>setting performance</a:t>
            </a:r>
            <a:r>
              <a:rPr lang="en-US" baseline="0" dirty="0" smtClean="0"/>
              <a:t> </a:t>
            </a:r>
            <a:r>
              <a:rPr lang="en-US" dirty="0" smtClean="0"/>
              <a:t>objectives, creating a detailed training outline (all training</a:t>
            </a:r>
            <a:r>
              <a:rPr lang="en-US" baseline="0" dirty="0" smtClean="0"/>
              <a:t> </a:t>
            </a:r>
            <a:r>
              <a:rPr lang="en-US" dirty="0" smtClean="0"/>
              <a:t>program steps from start to</a:t>
            </a:r>
            <a:r>
              <a:rPr lang="en-US" baseline="0" dirty="0" smtClean="0"/>
              <a:t> </a:t>
            </a:r>
            <a:r>
              <a:rPr lang="en-US" dirty="0" smtClean="0"/>
              <a:t>finish), choosing a program delivery format (such as   </a:t>
            </a:r>
            <a:r>
              <a:rPr lang="en-US" baseline="0" dirty="0" smtClean="0"/>
              <a:t> </a:t>
            </a:r>
            <a:r>
              <a:rPr lang="en-US" dirty="0" smtClean="0"/>
              <a:t>lectures or Web), and verifying the overall program design with management.</a:t>
            </a:r>
          </a:p>
          <a:p>
            <a:endParaRPr lang="en-US" dirty="0" smtClean="0"/>
          </a:p>
          <a:p>
            <a:r>
              <a:rPr lang="en-US" sz="1200" kern="1200" dirty="0" smtClean="0">
                <a:solidFill>
                  <a:schemeClr val="tx1"/>
                </a:solidFill>
                <a:effectLst/>
                <a:latin typeface="+mn-lt"/>
                <a:ea typeface="+mn-ea"/>
                <a:cs typeface="+mn-cs"/>
              </a:rPr>
              <a:t>Setting Learning Objectives — These objectives are defined as a “description of a performance you want learners to be able to exhibit before you consider them competent.” They should address correcting the performance deficiencies identified with needs analysis.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Creating a Motivational Learning Environment — Learning requires both basic abilities (such as reading, math, and the like) and motivation. If motivation is a door that opens from the inside only, then the trainer or manager must focus on creating an environment that encourages the learner to open the door and step through. </a:t>
            </a:r>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9</a:t>
            </a:fld>
            <a:endParaRPr lang="en-US"/>
          </a:p>
        </p:txBody>
      </p:sp>
    </p:spTree>
    <p:extLst>
      <p:ext uri="{BB962C8B-B14F-4D97-AF65-F5344CB8AC3E}">
        <p14:creationId xmlns:p14="http://schemas.microsoft.com/office/powerpoint/2010/main" val="222858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Developing the program requires assembling and creating the materials, choosing the content and specific instructional materials, and, finally, laying plans to align</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evaluation process with the development process. </a:t>
            </a:r>
            <a:endParaRPr lang="en-US" dirty="0"/>
          </a:p>
        </p:txBody>
      </p:sp>
      <p:sp>
        <p:nvSpPr>
          <p:cNvPr id="4" name="Slide Number Placeholder 3"/>
          <p:cNvSpPr>
            <a:spLocks noGrp="1"/>
          </p:cNvSpPr>
          <p:nvPr>
            <p:ph type="sldNum" sz="quarter" idx="10"/>
          </p:nvPr>
        </p:nvSpPr>
        <p:spPr/>
        <p:txBody>
          <a:bodyPr/>
          <a:lstStyle/>
          <a:p>
            <a:fld id="{9E27A6C4-FEB5-4C08-9C0D-F92C15557F4F}" type="slidenum">
              <a:rPr lang="en-US" smtClean="0"/>
              <a:pPr/>
              <a:t>11</a:t>
            </a:fld>
            <a:endParaRPr lang="en-US"/>
          </a:p>
        </p:txBody>
      </p:sp>
    </p:spTree>
    <p:extLst>
      <p:ext uri="{BB962C8B-B14F-4D97-AF65-F5344CB8AC3E}">
        <p14:creationId xmlns:p14="http://schemas.microsoft.com/office/powerpoint/2010/main" val="316065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385693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291937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428126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63086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fld id="{167E37C4-96B8-4BE1-9217-852707393BDD}" type="slidenum">
              <a:rPr lang="en-US" smtClean="0"/>
              <a:pPr/>
              <a:t>‹#›</a:t>
            </a:fld>
            <a:r>
              <a:rPr lang="en-US" dirty="0" smtClean="0"/>
              <a:t>5-</a:t>
            </a:r>
            <a:endParaRPr lang="en-US" dirty="0"/>
          </a:p>
        </p:txBody>
      </p:sp>
    </p:spTree>
    <p:extLst>
      <p:ext uri="{BB962C8B-B14F-4D97-AF65-F5344CB8AC3E}">
        <p14:creationId xmlns:p14="http://schemas.microsoft.com/office/powerpoint/2010/main" val="176511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186521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Copyright © 2013 Pearson Education, Inc. Publishing as Prentice Hall</a:t>
            </a:r>
            <a:endParaRPr lang="en-US"/>
          </a:p>
        </p:txBody>
      </p:sp>
      <p:sp>
        <p:nvSpPr>
          <p:cNvPr id="9" name="Slide Number Placeholder 8"/>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254670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117559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
        <p:nvSpPr>
          <p:cNvPr id="4" name="Slide Number Placeholder 3"/>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218649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412546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217900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5-</a:t>
            </a:r>
            <a:fld id="{167E37C4-96B8-4BE1-9217-852707393BDD}" type="slidenum">
              <a:rPr lang="en-US" smtClean="0"/>
              <a:pPr/>
              <a:t>‹#›</a:t>
            </a:fld>
            <a:endParaRPr lang="en-US" dirty="0"/>
          </a:p>
        </p:txBody>
      </p:sp>
    </p:spTree>
    <p:extLst>
      <p:ext uri="{BB962C8B-B14F-4D97-AF65-F5344CB8AC3E}">
        <p14:creationId xmlns:p14="http://schemas.microsoft.com/office/powerpoint/2010/main" val="84370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a:t>5</a:t>
            </a:r>
            <a:r>
              <a:rPr lang="en-US" dirty="0" smtClean="0"/>
              <a:t>-</a:t>
            </a:r>
            <a:fld id="{E0AFC760-B400-41C0-A0CB-D9A860652FB6}" type="slidenum">
              <a:rPr lang="en-US" smtClean="0"/>
              <a:pPr/>
              <a:t>1</a:t>
            </a:fld>
            <a:endParaRPr lang="en-US" dirty="0"/>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828800"/>
            <a:ext cx="3223422" cy="400049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259140"/>
            <a:ext cx="1371600" cy="1569660"/>
          </a:xfrm>
          <a:prstGeom prst="rect">
            <a:avLst/>
          </a:prstGeom>
        </p:spPr>
        <p:txBody>
          <a:bodyPr wrap="square">
            <a:spAutoFit/>
          </a:bodyPr>
          <a:lstStyle/>
          <a:p>
            <a:pPr algn="ctr"/>
            <a:r>
              <a:rPr lang="en-US" sz="9600" b="1" dirty="0" smtClean="0">
                <a:solidFill>
                  <a:schemeClr val="accent1"/>
                </a:solidFill>
                <a:latin typeface="Arial" pitchFamily="34" charset="0"/>
                <a:cs typeface="Arial" pitchFamily="34" charset="0"/>
              </a:rPr>
              <a:t>5</a:t>
            </a:r>
            <a:endParaRPr lang="en-US" sz="9600" dirty="0"/>
          </a:p>
        </p:txBody>
      </p:sp>
      <p:sp>
        <p:nvSpPr>
          <p:cNvPr id="8" name="Rectangle 7"/>
          <p:cNvSpPr/>
          <p:nvPr/>
        </p:nvSpPr>
        <p:spPr>
          <a:xfrm>
            <a:off x="4648200" y="609600"/>
            <a:ext cx="4191000" cy="2308324"/>
          </a:xfrm>
          <a:prstGeom prst="rect">
            <a:avLst/>
          </a:prstGeom>
        </p:spPr>
        <p:txBody>
          <a:bodyPr wrap="square">
            <a:spAutoFit/>
          </a:bodyPr>
          <a:lstStyle/>
          <a:p>
            <a:r>
              <a:rPr lang="en-US" sz="4800" b="1" dirty="0" smtClean="0">
                <a:effectLst>
                  <a:outerShdw blurRad="38100" dist="38100" dir="2700000" algn="tl" rotWithShape="0">
                    <a:srgbClr val="000000">
                      <a:alpha val="43000"/>
                    </a:srgbClr>
                  </a:outerShdw>
                </a:effectLst>
                <a:latin typeface="Arial" pitchFamily="34" charset="0"/>
                <a:cs typeface="Arial" pitchFamily="34" charset="0"/>
              </a:rPr>
              <a:t>Training and Developing Employees</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2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2400" dirty="0"/>
              <a:t>Step 2: </a:t>
            </a:r>
            <a:r>
              <a:rPr lang="en-US" sz="2400" dirty="0">
                <a:solidFill>
                  <a:srgbClr val="C00000"/>
                </a:solidFill>
              </a:rPr>
              <a:t>D</a:t>
            </a:r>
            <a:r>
              <a:rPr lang="en-US" sz="2400" dirty="0"/>
              <a:t>esigning</a:t>
            </a:r>
          </a:p>
        </p:txBody>
      </p:sp>
      <p:sp>
        <p:nvSpPr>
          <p:cNvPr id="3" name="Content Placeholder 2"/>
          <p:cNvSpPr>
            <a:spLocks noGrp="1"/>
          </p:cNvSpPr>
          <p:nvPr>
            <p:ph idx="1"/>
          </p:nvPr>
        </p:nvSpPr>
        <p:spPr>
          <a:xfrm>
            <a:off x="457200" y="609600"/>
            <a:ext cx="8229600" cy="5715000"/>
          </a:xfrm>
        </p:spPr>
        <p:txBody>
          <a:bodyPr>
            <a:noAutofit/>
          </a:bodyPr>
          <a:lstStyle/>
          <a:p>
            <a:r>
              <a:rPr lang="en-US" sz="2000" dirty="0"/>
              <a:t>Design means planning the overall training program including training objectives, delivery methods, and program evaluation. Sub-steps here include setting performance objectives, creating a detailed training outline (all training program steps from start to finish), choosing a program delivery format (such as    lectures or Web), and verifying the overall program design with management.</a:t>
            </a:r>
          </a:p>
          <a:p>
            <a:endParaRPr lang="en-US" sz="2000" dirty="0"/>
          </a:p>
          <a:p>
            <a:r>
              <a:rPr lang="en-US" sz="2000" dirty="0"/>
              <a:t>Setting Learning Objectives — These objectives are defined as a “description of a performance you want learners to be able to exhibit before you consider them competent.” They should address correcting the performance deficiencies identified with needs analysis. </a:t>
            </a:r>
          </a:p>
          <a:p>
            <a:endParaRPr lang="en-US" sz="2000" dirty="0"/>
          </a:p>
          <a:p>
            <a:r>
              <a:rPr lang="en-US" sz="2000" dirty="0"/>
              <a:t>Creating a Motivational Learning Environment — Learning requires both basic abilities (such as reading, math, and the like) and motivation. If motivation is a door that opens from the inside only, then the trainer or manager must focus on creating an environment that encourages the learner to open the door and step through. </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10</a:t>
            </a:fld>
            <a:endParaRPr lang="en-US" dirty="0"/>
          </a:p>
        </p:txBody>
      </p:sp>
    </p:spTree>
    <p:extLst>
      <p:ext uri="{BB962C8B-B14F-4D97-AF65-F5344CB8AC3E}">
        <p14:creationId xmlns:p14="http://schemas.microsoft.com/office/powerpoint/2010/main" val="243625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71600"/>
          </a:xfrm>
        </p:spPr>
        <p:txBody>
          <a:bodyPr>
            <a:normAutofit fontScale="90000"/>
          </a:bodyPr>
          <a:lstStyle/>
          <a:p>
            <a:pPr lvl="0">
              <a:spcBef>
                <a:spcPts val="0"/>
              </a:spcBef>
            </a:pPr>
            <a:r>
              <a:rPr lang="en-US" dirty="0" smtClean="0"/>
              <a:t>Step 3: </a:t>
            </a:r>
            <a:r>
              <a:rPr lang="en-US" dirty="0" smtClean="0">
                <a:solidFill>
                  <a:srgbClr val="C00000"/>
                </a:solidFill>
              </a:rPr>
              <a:t>D</a:t>
            </a:r>
            <a:r>
              <a:rPr lang="en-US" dirty="0" smtClean="0"/>
              <a:t>eveloping the Program </a:t>
            </a:r>
            <a:br>
              <a:rPr lang="en-US" dirty="0" smtClean="0"/>
            </a:br>
            <a:r>
              <a:rPr lang="en-US" dirty="0" smtClean="0"/>
              <a:t>or </a:t>
            </a:r>
            <a:r>
              <a:rPr lang="en-US" dirty="0" smtClean="0"/>
              <a:t>Course</a:t>
            </a:r>
            <a:br>
              <a:rPr lang="en-US" dirty="0" smtClean="0"/>
            </a:br>
            <a:r>
              <a:rPr lang="en-US" sz="1200" dirty="0" smtClean="0"/>
              <a:t/>
            </a:r>
            <a:br>
              <a:rPr lang="en-US" sz="1200" dirty="0" smtClean="0"/>
            </a:br>
            <a:r>
              <a:rPr lang="en-US" sz="2200" b="0" dirty="0">
                <a:solidFill>
                  <a:prstClr val="black"/>
                </a:solidFill>
                <a:ea typeface="+mn-ea"/>
                <a:cs typeface="+mn-cs"/>
              </a:rPr>
              <a:t>Developing the program requires assembling and creating the materials, choosing the content and specific instructional materials, and, finally, laying plans to align the evaluation process with the development process. </a:t>
            </a:r>
            <a:r>
              <a:rPr lang="en-US" sz="1200" b="0" dirty="0">
                <a:solidFill>
                  <a:prstClr val="black"/>
                </a:solidFill>
              </a:rPr>
              <a:t/>
            </a:r>
            <a:br>
              <a:rPr lang="en-US" sz="1200" b="0" dirty="0">
                <a:solidFill>
                  <a:prstClr val="black"/>
                </a:solidFill>
              </a:rPr>
            </a:br>
            <a:endParaRPr lang="en-US" dirty="0"/>
          </a:p>
        </p:txBody>
      </p:sp>
      <p:sp>
        <p:nvSpPr>
          <p:cNvPr id="3" name="Content Placeholder 2"/>
          <p:cNvSpPr>
            <a:spLocks noGrp="1"/>
          </p:cNvSpPr>
          <p:nvPr>
            <p:ph idx="1"/>
          </p:nvPr>
        </p:nvSpPr>
        <p:spPr>
          <a:xfrm>
            <a:off x="457200" y="2895600"/>
            <a:ext cx="8229600" cy="3230563"/>
          </a:xfrm>
        </p:spPr>
        <p:txBody>
          <a:bodyPr/>
          <a:lstStyle/>
          <a:p>
            <a:r>
              <a:rPr lang="en-US" dirty="0" smtClean="0"/>
              <a:t>Program development</a:t>
            </a:r>
          </a:p>
          <a:p>
            <a:r>
              <a:rPr lang="en-US" dirty="0" smtClean="0"/>
              <a:t>Assembling or creating</a:t>
            </a:r>
          </a:p>
          <a:p>
            <a:r>
              <a:rPr lang="en-US" dirty="0" smtClean="0"/>
              <a:t>Choosing</a:t>
            </a:r>
          </a:p>
          <a:p>
            <a:pPr lvl="1"/>
            <a:r>
              <a:rPr lang="en-US" dirty="0" smtClean="0"/>
              <a:t>Content</a:t>
            </a:r>
          </a:p>
          <a:p>
            <a:pPr lvl="1"/>
            <a:r>
              <a:rPr lang="en-US" dirty="0" smtClean="0"/>
              <a:t>Instructional methods</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11</a:t>
            </a:fld>
            <a:endParaRPr lang="en-US" dirty="0"/>
          </a:p>
        </p:txBody>
      </p:sp>
      <p:sp>
        <p:nvSpPr>
          <p:cNvPr id="6" name="Rectangle 5"/>
          <p:cNvSpPr/>
          <p:nvPr/>
        </p:nvSpPr>
        <p:spPr>
          <a:xfrm>
            <a:off x="5358531" y="3276600"/>
            <a:ext cx="3175869" cy="1446550"/>
          </a:xfrm>
          <a:prstGeom prst="rect">
            <a:avLst/>
          </a:prstGeom>
        </p:spPr>
        <p:txBody>
          <a:bodyPr wrap="none">
            <a:spAutoFit/>
            <a:scene3d>
              <a:camera prst="isometricOffAxis2Left"/>
              <a:lightRig rig="threePt" dir="t"/>
            </a:scene3d>
          </a:bodyPr>
          <a:lstStyle/>
          <a:p>
            <a:pPr lvl="0" algn="ct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AD</a:t>
            </a:r>
            <a:r>
              <a:rPr lang="en-US" sz="8800" b="1" spc="50" dirty="0">
                <a:ln w="11430"/>
                <a:gradFill>
                  <a:gsLst>
                    <a:gs pos="25000">
                      <a:schemeClr val="tx2"/>
                    </a:gs>
                    <a:gs pos="100000">
                      <a:srgbClr val="C0504D">
                        <a:shade val="45000"/>
                        <a:satMod val="165000"/>
                      </a:srgbClr>
                    </a:gs>
                  </a:gsLst>
                  <a:lin ang="5400000"/>
                </a:gradFill>
                <a:effectLst>
                  <a:outerShdw blurRad="76200" dist="50800" dir="5400000" algn="tl" rotWithShape="0">
                    <a:srgbClr val="000000">
                      <a:alpha val="65000"/>
                    </a:srgbClr>
                  </a:outerShdw>
                </a:effectLst>
              </a:rPr>
              <a:t>D</a:t>
            </a: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IE</a:t>
            </a:r>
          </a:p>
        </p:txBody>
      </p:sp>
    </p:spTree>
    <p:extLst>
      <p:ext uri="{BB962C8B-B14F-4D97-AF65-F5344CB8AC3E}">
        <p14:creationId xmlns:p14="http://schemas.microsoft.com/office/powerpoint/2010/main" val="3131842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t>
            </a:r>
            <a:r>
              <a:rPr lang="en-US" dirty="0" smtClean="0">
                <a:solidFill>
                  <a:srgbClr val="C00000"/>
                </a:solidFill>
              </a:rPr>
              <a:t>I</a:t>
            </a:r>
            <a:r>
              <a:rPr lang="en-US" dirty="0" smtClean="0"/>
              <a:t>mplementation: Training Techniques</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On-the-job (</a:t>
            </a:r>
            <a:r>
              <a:rPr lang="en-US" dirty="0" err="1" smtClean="0"/>
              <a:t>OJT</a:t>
            </a:r>
            <a:r>
              <a:rPr lang="en-US" dirty="0" smtClean="0"/>
              <a:t>) training</a:t>
            </a:r>
          </a:p>
          <a:p>
            <a:r>
              <a:rPr lang="en-US" dirty="0" smtClean="0"/>
              <a:t>Learning</a:t>
            </a:r>
          </a:p>
          <a:p>
            <a:r>
              <a:rPr lang="en-US" dirty="0" smtClean="0"/>
              <a:t>Informal Learning</a:t>
            </a:r>
          </a:p>
          <a:p>
            <a:r>
              <a:rPr lang="en-US" dirty="0" smtClean="0"/>
              <a:t>Apprenticeship training</a:t>
            </a:r>
          </a:p>
          <a:p>
            <a:r>
              <a:rPr lang="en-US" dirty="0" smtClean="0"/>
              <a:t>Behavior modeling</a:t>
            </a:r>
          </a:p>
          <a:p>
            <a:r>
              <a:rPr lang="en-US" dirty="0" smtClean="0"/>
              <a:t>Vestibule training</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12</a:t>
            </a:fld>
            <a:endParaRPr lang="en-US" dirty="0"/>
          </a:p>
        </p:txBody>
      </p:sp>
      <p:sp>
        <p:nvSpPr>
          <p:cNvPr id="6" name="Rectangle 5"/>
          <p:cNvSpPr/>
          <p:nvPr/>
        </p:nvSpPr>
        <p:spPr>
          <a:xfrm>
            <a:off x="5486400" y="3352800"/>
            <a:ext cx="3175869" cy="1446550"/>
          </a:xfrm>
          <a:prstGeom prst="rect">
            <a:avLst/>
          </a:prstGeom>
        </p:spPr>
        <p:txBody>
          <a:bodyPr wrap="none">
            <a:spAutoFit/>
            <a:scene3d>
              <a:camera prst="isometricOffAxis2Left"/>
              <a:lightRig rig="threePt" dir="t"/>
            </a:scene3d>
          </a:bodyPr>
          <a:lstStyle/>
          <a:p>
            <a:pPr lvl="0" algn="ctr"/>
            <a:r>
              <a:rPr lang="en-US" sz="8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ADD</a:t>
            </a:r>
            <a:r>
              <a:rPr lang="en-US" sz="8800" b="1" spc="50" dirty="0" smtClean="0">
                <a:ln w="11430"/>
                <a:gradFill>
                  <a:gsLst>
                    <a:gs pos="25000">
                      <a:schemeClr val="tx2"/>
                    </a:gs>
                    <a:gs pos="100000">
                      <a:srgbClr val="C0504D">
                        <a:shade val="45000"/>
                        <a:satMod val="165000"/>
                      </a:srgbClr>
                    </a:gs>
                  </a:gsLst>
                  <a:lin ang="5400000"/>
                </a:gradFill>
                <a:effectLst>
                  <a:outerShdw blurRad="76200" dist="50800" dir="5400000" algn="tl" rotWithShape="0">
                    <a:srgbClr val="000000">
                      <a:alpha val="65000"/>
                    </a:srgbClr>
                  </a:outerShdw>
                </a:effectLst>
              </a:rPr>
              <a:t>I</a:t>
            </a:r>
            <a:r>
              <a:rPr lang="en-US" sz="8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a:t>
            </a:r>
            <a:endPar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0072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1800" dirty="0"/>
              <a:t>Step 4: </a:t>
            </a:r>
            <a:r>
              <a:rPr lang="en-US" sz="1800" dirty="0">
                <a:solidFill>
                  <a:srgbClr val="C00000"/>
                </a:solidFill>
              </a:rPr>
              <a:t>I</a:t>
            </a:r>
            <a:r>
              <a:rPr lang="en-US" sz="1800" dirty="0"/>
              <a:t>mplementation: Training Techniques</a:t>
            </a:r>
          </a:p>
        </p:txBody>
      </p:sp>
      <p:sp>
        <p:nvSpPr>
          <p:cNvPr id="3" name="Content Placeholder 2"/>
          <p:cNvSpPr>
            <a:spLocks noGrp="1"/>
          </p:cNvSpPr>
          <p:nvPr>
            <p:ph idx="1"/>
          </p:nvPr>
        </p:nvSpPr>
        <p:spPr>
          <a:xfrm>
            <a:off x="457200" y="838200"/>
            <a:ext cx="8229600" cy="5410200"/>
          </a:xfrm>
        </p:spPr>
        <p:txBody>
          <a:bodyPr>
            <a:normAutofit fontScale="92500"/>
          </a:bodyPr>
          <a:lstStyle/>
          <a:p>
            <a:pPr marL="0" lvl="0" indent="0">
              <a:spcBef>
                <a:spcPts val="0"/>
              </a:spcBef>
              <a:buNone/>
            </a:pPr>
            <a:r>
              <a:rPr lang="en-US" sz="2000" b="1" dirty="0">
                <a:solidFill>
                  <a:prstClr val="black"/>
                </a:solidFill>
              </a:rPr>
              <a:t>On-the-Job Training (OJT) </a:t>
            </a:r>
            <a:r>
              <a:rPr lang="en-US" sz="2000" dirty="0">
                <a:solidFill>
                  <a:prstClr val="black"/>
                </a:solidFill>
              </a:rPr>
              <a:t>means having a person learn a job by actually doing it. It involves preparing the learner; presenting the operation; doing a tryout; and follow-up. Many firms use “peer training” for OJT. </a:t>
            </a:r>
          </a:p>
          <a:p>
            <a:pPr marL="0" lvl="0" indent="0">
              <a:spcBef>
                <a:spcPts val="0"/>
              </a:spcBef>
              <a:buNone/>
            </a:pPr>
            <a:endParaRPr lang="en-US" sz="2000" dirty="0">
              <a:solidFill>
                <a:prstClr val="black"/>
              </a:solidFill>
            </a:endParaRPr>
          </a:p>
          <a:p>
            <a:pPr marL="0" lvl="0" indent="0">
              <a:spcBef>
                <a:spcPts val="0"/>
              </a:spcBef>
              <a:buNone/>
              <a:defRPr/>
            </a:pPr>
            <a:r>
              <a:rPr lang="en-US" sz="2000" b="1" dirty="0">
                <a:solidFill>
                  <a:prstClr val="black"/>
                </a:solidFill>
              </a:rPr>
              <a:t>Informal Learning </a:t>
            </a:r>
            <a:r>
              <a:rPr lang="en-US" sz="2000" dirty="0">
                <a:solidFill>
                  <a:prstClr val="black"/>
                </a:solidFill>
              </a:rPr>
              <a:t>involves learning through day-to-day unplanned interactions between the new worker and his/her colleagues.</a:t>
            </a:r>
          </a:p>
          <a:p>
            <a:pPr marL="0" lvl="0" indent="0">
              <a:spcBef>
                <a:spcPts val="0"/>
              </a:spcBef>
              <a:buNone/>
            </a:pPr>
            <a:endParaRPr lang="en-US" sz="2000" dirty="0">
              <a:solidFill>
                <a:prstClr val="black"/>
              </a:solidFill>
            </a:endParaRPr>
          </a:p>
          <a:p>
            <a:pPr marL="0" lvl="0" indent="0">
              <a:spcBef>
                <a:spcPts val="0"/>
              </a:spcBef>
              <a:buNone/>
              <a:defRPr/>
            </a:pPr>
            <a:r>
              <a:rPr lang="en-US" sz="2000" b="1" dirty="0">
                <a:solidFill>
                  <a:prstClr val="black"/>
                </a:solidFill>
              </a:rPr>
              <a:t>Apprenticeship Training</a:t>
            </a:r>
            <a:r>
              <a:rPr lang="en-US" sz="2000" dirty="0">
                <a:solidFill>
                  <a:prstClr val="black"/>
                </a:solidFill>
              </a:rPr>
              <a:t> is a structured process by which people become skilled workers through a combination of classroom instruction and on-the-job training.</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Behavior Modeling </a:t>
            </a:r>
            <a:r>
              <a:rPr lang="en-US" sz="2000" dirty="0">
                <a:solidFill>
                  <a:prstClr val="black"/>
                </a:solidFill>
              </a:rPr>
              <a:t>— A training technique in which trainees are first shown good management techniques in a video, are then asked to play roles in a simulated situation, given feedback by their supervisors, and finally, are encouraged (by incentives and other things) to apply their new skills back on the job.</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Vestibule Training </a:t>
            </a:r>
            <a:r>
              <a:rPr lang="en-US" sz="2000" dirty="0">
                <a:solidFill>
                  <a:prstClr val="black"/>
                </a:solidFill>
              </a:rPr>
              <a:t>— A method in which trainees learn on the actual (or on simulated) equipment they would use on the job in an offsite or adjacent location.</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13</a:t>
            </a:fld>
            <a:endParaRPr lang="en-US" dirty="0"/>
          </a:p>
        </p:txBody>
      </p:sp>
    </p:spTree>
    <p:extLst>
      <p:ext uri="{BB962C8B-B14F-4D97-AF65-F5344CB8AC3E}">
        <p14:creationId xmlns:p14="http://schemas.microsoft.com/office/powerpoint/2010/main" val="364320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t>
            </a:r>
            <a:r>
              <a:rPr lang="en-US" dirty="0" smtClean="0">
                <a:solidFill>
                  <a:srgbClr val="C00000"/>
                </a:solidFill>
              </a:rPr>
              <a:t>I</a:t>
            </a:r>
            <a:r>
              <a:rPr lang="en-US" dirty="0" smtClean="0"/>
              <a:t>mplementation: Training Techniques (cont.)</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dirty="0" smtClean="0"/>
              <a:t>A/V, distance learning</a:t>
            </a:r>
          </a:p>
          <a:p>
            <a:pPr lvl="1"/>
            <a:r>
              <a:rPr lang="en-US" dirty="0" smtClean="0"/>
              <a:t>Video conference</a:t>
            </a:r>
          </a:p>
          <a:p>
            <a:pPr lvl="1"/>
            <a:r>
              <a:rPr lang="en-US" dirty="0" smtClean="0"/>
              <a:t>Interactive</a:t>
            </a:r>
          </a:p>
          <a:p>
            <a:r>
              <a:rPr lang="en-US" dirty="0" smtClean="0"/>
              <a:t>Computer-based</a:t>
            </a:r>
          </a:p>
          <a:p>
            <a:pPr lvl="1"/>
            <a:r>
              <a:rPr lang="en-US" dirty="0" smtClean="0"/>
              <a:t>Simulated</a:t>
            </a:r>
          </a:p>
          <a:p>
            <a:r>
              <a:rPr lang="en-US" dirty="0" smtClean="0"/>
              <a:t>Internet-based</a:t>
            </a:r>
          </a:p>
          <a:p>
            <a:pPr lvl="1"/>
            <a:r>
              <a:rPr lang="en-US" dirty="0" smtClean="0"/>
              <a:t>Learning portals</a:t>
            </a:r>
          </a:p>
          <a:p>
            <a:pPr lvl="1"/>
            <a:r>
              <a:rPr lang="en-US" dirty="0" smtClean="0"/>
              <a:t>Learning management systems</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14</a:t>
            </a:fld>
            <a:endParaRPr lang="en-US" dirty="0"/>
          </a:p>
        </p:txBody>
      </p:sp>
      <p:sp>
        <p:nvSpPr>
          <p:cNvPr id="6" name="Rectangle 5"/>
          <p:cNvSpPr/>
          <p:nvPr/>
        </p:nvSpPr>
        <p:spPr>
          <a:xfrm>
            <a:off x="5334000" y="3657600"/>
            <a:ext cx="3175869" cy="1446550"/>
          </a:xfrm>
          <a:prstGeom prst="rect">
            <a:avLst/>
          </a:prstGeom>
        </p:spPr>
        <p:txBody>
          <a:bodyPr wrap="none">
            <a:spAutoFit/>
            <a:scene3d>
              <a:camera prst="isometricOffAxis2Left"/>
              <a:lightRig rig="threePt" dir="t"/>
            </a:scene3d>
          </a:bodyPr>
          <a:lstStyle/>
          <a:p>
            <a:pPr lvl="0" algn="ct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ADD</a:t>
            </a:r>
            <a:r>
              <a:rPr lang="en-US" sz="8800" b="1" spc="50" dirty="0">
                <a:ln w="11430"/>
                <a:gradFill>
                  <a:gsLst>
                    <a:gs pos="25000">
                      <a:srgbClr val="1F497D"/>
                    </a:gs>
                    <a:gs pos="100000">
                      <a:srgbClr val="C0504D">
                        <a:shade val="45000"/>
                        <a:satMod val="165000"/>
                      </a:srgbClr>
                    </a:gs>
                  </a:gsLst>
                  <a:lin ang="5400000"/>
                </a:gradFill>
                <a:effectLst>
                  <a:outerShdw blurRad="76200" dist="50800" dir="5400000" algn="tl" rotWithShape="0">
                    <a:srgbClr val="000000">
                      <a:alpha val="65000"/>
                    </a:srgbClr>
                  </a:outerShdw>
                </a:effectLst>
              </a:rPr>
              <a:t>I</a:t>
            </a: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a:t>
            </a:r>
          </a:p>
        </p:txBody>
      </p:sp>
    </p:spTree>
    <p:extLst>
      <p:ext uri="{BB962C8B-B14F-4D97-AF65-F5344CB8AC3E}">
        <p14:creationId xmlns:p14="http://schemas.microsoft.com/office/powerpoint/2010/main" val="3616304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t>
            </a:r>
            <a:r>
              <a:rPr lang="en-US" dirty="0" smtClean="0">
                <a:solidFill>
                  <a:srgbClr val="C00000"/>
                </a:solidFill>
              </a:rPr>
              <a:t>I</a:t>
            </a:r>
            <a:r>
              <a:rPr lang="en-US" dirty="0" smtClean="0"/>
              <a:t>mplementation: Training Techniques (cont.)</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smtClean="0"/>
              <a:t>Mobile</a:t>
            </a:r>
          </a:p>
          <a:p>
            <a:pPr lvl="1"/>
            <a:r>
              <a:rPr lang="en-US" dirty="0" smtClean="0"/>
              <a:t>Virtual classroom</a:t>
            </a:r>
          </a:p>
          <a:p>
            <a:r>
              <a:rPr lang="en-US" dirty="0" smtClean="0"/>
              <a:t>Special purposes</a:t>
            </a:r>
          </a:p>
          <a:p>
            <a:pPr lvl="1"/>
            <a:r>
              <a:rPr lang="en-US" dirty="0" smtClean="0"/>
              <a:t>Literacy</a:t>
            </a:r>
          </a:p>
          <a:p>
            <a:pPr lvl="1"/>
            <a:r>
              <a:rPr lang="en-US" dirty="0" smtClean="0"/>
              <a:t>Diversity</a:t>
            </a:r>
          </a:p>
          <a:p>
            <a:pPr lvl="1"/>
            <a:r>
              <a:rPr lang="en-US" dirty="0" smtClean="0"/>
              <a:t>Teams</a:t>
            </a:r>
          </a:p>
          <a:p>
            <a:pPr lvl="1"/>
            <a:r>
              <a:rPr lang="en-US" dirty="0" smtClean="0"/>
              <a:t>Lifelong learning</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15</a:t>
            </a:fld>
            <a:endParaRPr lang="en-US" dirty="0"/>
          </a:p>
        </p:txBody>
      </p:sp>
      <p:sp>
        <p:nvSpPr>
          <p:cNvPr id="7" name="Rectangle 6"/>
          <p:cNvSpPr/>
          <p:nvPr/>
        </p:nvSpPr>
        <p:spPr>
          <a:xfrm>
            <a:off x="5105400" y="3962400"/>
            <a:ext cx="3175869" cy="1446550"/>
          </a:xfrm>
          <a:prstGeom prst="rect">
            <a:avLst/>
          </a:prstGeom>
        </p:spPr>
        <p:txBody>
          <a:bodyPr wrap="none">
            <a:spAutoFit/>
            <a:scene3d>
              <a:camera prst="isometricOffAxis2Left"/>
              <a:lightRig rig="threePt" dir="t"/>
            </a:scene3d>
          </a:bodyPr>
          <a:lstStyle/>
          <a:p>
            <a:pPr lvl="0" algn="ct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ADD</a:t>
            </a:r>
            <a:r>
              <a:rPr lang="en-US" sz="8800" b="1" spc="50" dirty="0">
                <a:ln w="11430"/>
                <a:gradFill>
                  <a:gsLst>
                    <a:gs pos="25000">
                      <a:srgbClr val="1F497D"/>
                    </a:gs>
                    <a:gs pos="100000">
                      <a:srgbClr val="C0504D">
                        <a:shade val="45000"/>
                        <a:satMod val="165000"/>
                      </a:srgbClr>
                    </a:gs>
                  </a:gsLst>
                  <a:lin ang="5400000"/>
                </a:gradFill>
                <a:effectLst>
                  <a:outerShdw blurRad="76200" dist="50800" dir="5400000" algn="tl" rotWithShape="0">
                    <a:srgbClr val="000000">
                      <a:alpha val="65000"/>
                    </a:srgbClr>
                  </a:outerShdw>
                </a:effectLst>
              </a:rPr>
              <a:t>I</a:t>
            </a: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a:t>
            </a:r>
          </a:p>
        </p:txBody>
      </p:sp>
    </p:spTree>
    <p:extLst>
      <p:ext uri="{BB962C8B-B14F-4D97-AF65-F5344CB8AC3E}">
        <p14:creationId xmlns:p14="http://schemas.microsoft.com/office/powerpoint/2010/main" val="138278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7400"/>
            <a:ext cx="8229600" cy="2925762"/>
          </a:xfrm>
        </p:spPr>
        <p:txBody>
          <a:bodyPr>
            <a:normAutofit/>
          </a:bodyPr>
          <a:lstStyle/>
          <a:p>
            <a:r>
              <a:rPr lang="en-US" sz="6000" dirty="0" smtClean="0">
                <a:solidFill>
                  <a:schemeClr val="tx1"/>
                </a:solidFill>
                <a:effectLst>
                  <a:outerShdw blurRad="38100" dist="38100" dir="2700000" algn="tl">
                    <a:srgbClr val="000000">
                      <a:alpha val="43137"/>
                    </a:srgbClr>
                  </a:outerShdw>
                </a:effectLst>
              </a:rPr>
              <a:t>Managerial Development</a:t>
            </a:r>
            <a:br>
              <a:rPr lang="en-US" sz="6000" dirty="0" smtClean="0">
                <a:solidFill>
                  <a:schemeClr val="tx1"/>
                </a:solidFill>
                <a:effectLst>
                  <a:outerShdw blurRad="38100" dist="38100" dir="2700000" algn="tl">
                    <a:srgbClr val="000000">
                      <a:alpha val="43137"/>
                    </a:srgbClr>
                  </a:outerShdw>
                </a:effectLst>
              </a:rPr>
            </a:br>
            <a:r>
              <a:rPr lang="en-US" sz="6000" dirty="0" smtClean="0">
                <a:solidFill>
                  <a:schemeClr val="tx1"/>
                </a:solidFill>
                <a:effectLst>
                  <a:outerShdw blurRad="38100" dist="38100" dir="2700000" algn="tl">
                    <a:srgbClr val="000000">
                      <a:alpha val="43137"/>
                    </a:srgbClr>
                  </a:outerShdw>
                </a:effectLst>
              </a:rPr>
              <a:t> and </a:t>
            </a:r>
            <a:r>
              <a:rPr lang="en-US" sz="6000" dirty="0" smtClean="0">
                <a:solidFill>
                  <a:schemeClr val="tx1"/>
                </a:solidFill>
                <a:effectLst>
                  <a:outerShdw blurRad="38100" dist="38100" dir="2700000" algn="tl">
                    <a:srgbClr val="000000">
                      <a:alpha val="43137"/>
                    </a:srgbClr>
                  </a:outerShdw>
                </a:effectLst>
              </a:rPr>
              <a:t>Training</a:t>
            </a:r>
            <a:endParaRPr lang="en-US" sz="60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16</a:t>
            </a:fld>
            <a:endParaRPr lang="en-US" dirty="0"/>
          </a:p>
        </p:txBody>
      </p:sp>
    </p:spTree>
    <p:extLst>
      <p:ext uri="{BB962C8B-B14F-4D97-AF65-F5344CB8AC3E}">
        <p14:creationId xmlns:p14="http://schemas.microsoft.com/office/powerpoint/2010/main" val="1203475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62600"/>
          </a:xfrm>
        </p:spPr>
        <p:txBody>
          <a:bodyPr>
            <a:normAutofit fontScale="90000"/>
          </a:bodyPr>
          <a:lstStyle/>
          <a:p>
            <a:pPr lvl="0" algn="l">
              <a:spcBef>
                <a:spcPts val="0"/>
              </a:spcBef>
              <a:defRPr/>
            </a:pPr>
            <a:r>
              <a:rPr lang="en-US" sz="1800" dirty="0" smtClean="0">
                <a:solidFill>
                  <a:schemeClr val="tx1"/>
                </a:solidFill>
                <a:effectLst>
                  <a:outerShdw blurRad="38100" dist="38100" dir="2700000" algn="tl">
                    <a:srgbClr val="000000">
                      <a:alpha val="43137"/>
                    </a:srgbClr>
                  </a:outerShdw>
                </a:effectLst>
              </a:rPr>
              <a:t>                                        Managerial Development and Training</a:t>
            </a:r>
            <a:r>
              <a:rPr lang="en-US" sz="1200" dirty="0" smtClean="0">
                <a:solidFill>
                  <a:schemeClr val="tx1"/>
                </a:solidFill>
                <a:effectLst>
                  <a:outerShdw blurRad="38100" dist="38100" dir="2700000" algn="tl">
                    <a:srgbClr val="000000">
                      <a:alpha val="43137"/>
                    </a:srgbClr>
                  </a:outerShdw>
                </a:effectLst>
              </a:rPr>
              <a:t/>
            </a:r>
            <a:br>
              <a:rPr lang="en-US" sz="1200" dirty="0" smtClean="0">
                <a:solidFill>
                  <a:schemeClr val="tx1"/>
                </a:solidFill>
                <a:effectLst>
                  <a:outerShdw blurRad="38100" dist="38100" dir="2700000" algn="tl">
                    <a:srgbClr val="000000">
                      <a:alpha val="43137"/>
                    </a:srgbClr>
                  </a:outerShdw>
                </a:effectLst>
              </a:rPr>
            </a:br>
            <a:r>
              <a:rPr lang="en-US" sz="1200" dirty="0">
                <a:solidFill>
                  <a:schemeClr val="tx1"/>
                </a:solidFill>
                <a:effectLst>
                  <a:outerShdw blurRad="38100" dist="38100" dir="2700000" algn="tl">
                    <a:srgbClr val="000000">
                      <a:alpha val="43137"/>
                    </a:srgbClr>
                  </a:outerShdw>
                </a:effectLst>
              </a:rPr>
              <a:t/>
            </a:r>
            <a:br>
              <a:rPr lang="en-US" sz="1200" dirty="0">
                <a:solidFill>
                  <a:schemeClr val="tx1"/>
                </a:solidFill>
                <a:effectLst>
                  <a:outerShdw blurRad="38100" dist="38100" dir="2700000" algn="tl">
                    <a:srgbClr val="000000">
                      <a:alpha val="43137"/>
                    </a:srgbClr>
                  </a:outerShdw>
                </a:effectLst>
              </a:rPr>
            </a:br>
            <a:r>
              <a:rPr lang="en-US" sz="1200" dirty="0" smtClean="0">
                <a:solidFill>
                  <a:schemeClr val="tx1"/>
                </a:solidFill>
                <a:effectLst>
                  <a:outerShdw blurRad="38100" dist="38100" dir="2700000" algn="tl">
                    <a:srgbClr val="000000">
                      <a:alpha val="43137"/>
                    </a:srgbClr>
                  </a:outerShdw>
                </a:effectLst>
              </a:rPr>
              <a:t/>
            </a:r>
            <a:br>
              <a:rPr lang="en-US" sz="1200" dirty="0" smtClean="0">
                <a:solidFill>
                  <a:schemeClr val="tx1"/>
                </a:solidFill>
                <a:effectLst>
                  <a:outerShdw blurRad="38100" dist="38100" dir="2700000" algn="tl">
                    <a:srgbClr val="000000">
                      <a:alpha val="43137"/>
                    </a:srgbClr>
                  </a:outerShdw>
                </a:effectLst>
              </a:rPr>
            </a:br>
            <a:r>
              <a:rPr lang="en-US" sz="1200" dirty="0" smtClean="0">
                <a:solidFill>
                  <a:schemeClr val="tx1"/>
                </a:solidFill>
                <a:effectLst>
                  <a:outerShdw blurRad="38100" dist="38100" dir="2700000" algn="tl">
                    <a:srgbClr val="000000">
                      <a:alpha val="43137"/>
                    </a:srgbClr>
                  </a:outerShdw>
                </a:effectLst>
              </a:rPr>
              <a:t/>
            </a:r>
            <a:br>
              <a:rPr lang="en-US" sz="1200" dirty="0" smtClean="0">
                <a:solidFill>
                  <a:schemeClr val="tx1"/>
                </a:solidFill>
                <a:effectLst>
                  <a:outerShdw blurRad="38100" dist="38100" dir="2700000" algn="tl">
                    <a:srgbClr val="000000">
                      <a:alpha val="43137"/>
                    </a:srgbClr>
                  </a:outerShdw>
                </a:effectLst>
              </a:rPr>
            </a:br>
            <a:r>
              <a:rPr lang="en-US" sz="2400" b="0" dirty="0" smtClean="0">
                <a:solidFill>
                  <a:prstClr val="black"/>
                </a:solidFill>
                <a:ea typeface="+mn-ea"/>
                <a:cs typeface="+mn-cs"/>
              </a:rPr>
              <a:t>Management </a:t>
            </a:r>
            <a:r>
              <a:rPr lang="en-US" sz="2400" b="0" dirty="0">
                <a:solidFill>
                  <a:prstClr val="black"/>
                </a:solidFill>
                <a:ea typeface="+mn-ea"/>
                <a:cs typeface="+mn-cs"/>
              </a:rPr>
              <a:t>Development is any attempt to improve managerial performance by imparting knowledge, changing attitudes, or increasing skills. The general management development process consists </a:t>
            </a:r>
            <a:r>
              <a:rPr lang="en-US" sz="2400" b="0" dirty="0" smtClean="0">
                <a:solidFill>
                  <a:prstClr val="black"/>
                </a:solidFill>
                <a:ea typeface="+mn-ea"/>
                <a:cs typeface="+mn-cs"/>
              </a:rPr>
              <a:t>of</a:t>
            </a:r>
            <a:br>
              <a:rPr lang="en-US" sz="2400" b="0" dirty="0" smtClean="0">
                <a:solidFill>
                  <a:prstClr val="black"/>
                </a:solidFill>
                <a:ea typeface="+mn-ea"/>
                <a:cs typeface="+mn-cs"/>
              </a:rPr>
            </a:br>
            <a:r>
              <a:rPr lang="en-US" sz="2400" b="0" dirty="0" smtClean="0">
                <a:solidFill>
                  <a:prstClr val="black"/>
                </a:solidFill>
                <a:ea typeface="+mn-ea"/>
                <a:cs typeface="+mn-cs"/>
              </a:rPr>
              <a:t/>
            </a:r>
            <a:br>
              <a:rPr lang="en-US" sz="2400" b="0" dirty="0" smtClean="0">
                <a:solidFill>
                  <a:prstClr val="black"/>
                </a:solidFill>
                <a:ea typeface="+mn-ea"/>
                <a:cs typeface="+mn-cs"/>
              </a:rPr>
            </a:br>
            <a:r>
              <a:rPr lang="en-US" sz="2400" b="0" dirty="0" smtClean="0">
                <a:solidFill>
                  <a:prstClr val="black"/>
                </a:solidFill>
                <a:ea typeface="+mn-ea"/>
                <a:cs typeface="+mn-cs"/>
              </a:rPr>
              <a:t> </a:t>
            </a:r>
            <a:r>
              <a:rPr lang="en-US" sz="2400" b="0" dirty="0">
                <a:solidFill>
                  <a:prstClr val="black"/>
                </a:solidFill>
                <a:ea typeface="+mn-ea"/>
                <a:cs typeface="+mn-cs"/>
              </a:rPr>
              <a:t>1) assessing the company’s strategic </a:t>
            </a:r>
            <a:r>
              <a:rPr lang="en-US" sz="2400" b="0" dirty="0" smtClean="0">
                <a:solidFill>
                  <a:prstClr val="black"/>
                </a:solidFill>
                <a:ea typeface="+mn-ea"/>
                <a:cs typeface="+mn-cs"/>
              </a:rPr>
              <a:t>needs</a:t>
            </a:r>
            <a:br>
              <a:rPr lang="en-US" sz="2400" b="0" dirty="0" smtClean="0">
                <a:solidFill>
                  <a:prstClr val="black"/>
                </a:solidFill>
                <a:ea typeface="+mn-ea"/>
                <a:cs typeface="+mn-cs"/>
              </a:rPr>
            </a:br>
            <a:r>
              <a:rPr lang="en-US" sz="2400" b="0" dirty="0" smtClean="0">
                <a:solidFill>
                  <a:prstClr val="black"/>
                </a:solidFill>
                <a:ea typeface="+mn-ea"/>
                <a:cs typeface="+mn-cs"/>
              </a:rPr>
              <a:t> </a:t>
            </a:r>
            <a:r>
              <a:rPr lang="en-US" sz="2400" b="0" dirty="0">
                <a:solidFill>
                  <a:prstClr val="black"/>
                </a:solidFill>
                <a:ea typeface="+mn-ea"/>
                <a:cs typeface="+mn-cs"/>
              </a:rPr>
              <a:t>2) appraising the managers’ current performance, and </a:t>
            </a:r>
            <a:r>
              <a:rPr lang="en-US" sz="2400" b="0" dirty="0" smtClean="0">
                <a:solidFill>
                  <a:prstClr val="black"/>
                </a:solidFill>
                <a:ea typeface="+mn-ea"/>
                <a:cs typeface="+mn-cs"/>
              </a:rPr>
              <a:t/>
            </a:r>
            <a:br>
              <a:rPr lang="en-US" sz="2400" b="0" dirty="0" smtClean="0">
                <a:solidFill>
                  <a:prstClr val="black"/>
                </a:solidFill>
                <a:ea typeface="+mn-ea"/>
                <a:cs typeface="+mn-cs"/>
              </a:rPr>
            </a:br>
            <a:r>
              <a:rPr lang="en-US" sz="2400" b="0" dirty="0" smtClean="0">
                <a:solidFill>
                  <a:prstClr val="black"/>
                </a:solidFill>
                <a:ea typeface="+mn-ea"/>
                <a:cs typeface="+mn-cs"/>
              </a:rPr>
              <a:t> 3</a:t>
            </a:r>
            <a:r>
              <a:rPr lang="en-US" sz="2400" b="0" dirty="0">
                <a:solidFill>
                  <a:prstClr val="black"/>
                </a:solidFill>
                <a:ea typeface="+mn-ea"/>
                <a:cs typeface="+mn-cs"/>
              </a:rPr>
              <a:t>) developing the managers. </a:t>
            </a:r>
            <a:r>
              <a:rPr lang="en-US" sz="2400" b="0" dirty="0" smtClean="0">
                <a:solidFill>
                  <a:prstClr val="black"/>
                </a:solidFill>
                <a:ea typeface="+mn-ea"/>
                <a:cs typeface="+mn-cs"/>
              </a:rPr>
              <a:t/>
            </a:r>
            <a:br>
              <a:rPr lang="en-US" sz="2400" b="0" dirty="0" smtClean="0">
                <a:solidFill>
                  <a:prstClr val="black"/>
                </a:solidFill>
                <a:ea typeface="+mn-ea"/>
                <a:cs typeface="+mn-cs"/>
              </a:rPr>
            </a:br>
            <a:r>
              <a:rPr lang="en-US" sz="2400" b="0" dirty="0" smtClean="0">
                <a:solidFill>
                  <a:prstClr val="black"/>
                </a:solidFill>
                <a:ea typeface="+mn-ea"/>
                <a:cs typeface="+mn-cs"/>
              </a:rPr>
              <a:t/>
            </a:r>
            <a:br>
              <a:rPr lang="en-US" sz="2400" b="0" dirty="0" smtClean="0">
                <a:solidFill>
                  <a:prstClr val="black"/>
                </a:solidFill>
                <a:ea typeface="+mn-ea"/>
                <a:cs typeface="+mn-cs"/>
              </a:rPr>
            </a:br>
            <a:r>
              <a:rPr lang="en-US" sz="2400" b="0" dirty="0" smtClean="0">
                <a:solidFill>
                  <a:prstClr val="black"/>
                </a:solidFill>
                <a:ea typeface="+mn-ea"/>
                <a:cs typeface="+mn-cs"/>
              </a:rPr>
              <a:t>Succession </a:t>
            </a:r>
            <a:r>
              <a:rPr lang="en-US" sz="2400" b="0" dirty="0">
                <a:solidFill>
                  <a:prstClr val="black"/>
                </a:solidFill>
                <a:ea typeface="+mn-ea"/>
                <a:cs typeface="+mn-cs"/>
              </a:rPr>
              <a:t>planning is part of this process and is the process through which a company plans for and fills senior-level openings. The program should make sense in terms of the firm’s strategy and goals. </a:t>
            </a:r>
            <a:r>
              <a:rPr lang="en-US" sz="1200" b="0" dirty="0">
                <a:solidFill>
                  <a:prstClr val="black"/>
                </a:solidFill>
                <a:ea typeface="+mn-ea"/>
                <a:cs typeface="+mn-cs"/>
              </a:rPr>
              <a:t/>
            </a:r>
            <a:br>
              <a:rPr lang="en-US" sz="1200" b="0" dirty="0">
                <a:solidFill>
                  <a:prstClr val="black"/>
                </a:solidFill>
                <a:ea typeface="+mn-ea"/>
                <a:cs typeface="+mn-cs"/>
              </a:rPr>
            </a:br>
            <a:endParaRPr lang="en-US" dirty="0"/>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
        <p:nvSpPr>
          <p:cNvPr id="4" name="Slide Number Placeholder 3"/>
          <p:cNvSpPr>
            <a:spLocks noGrp="1"/>
          </p:cNvSpPr>
          <p:nvPr>
            <p:ph type="sldNum" sz="quarter" idx="12"/>
          </p:nvPr>
        </p:nvSpPr>
        <p:spPr/>
        <p:txBody>
          <a:bodyPr/>
          <a:lstStyle/>
          <a:p>
            <a:r>
              <a:rPr lang="en-US" smtClean="0"/>
              <a:t>5-</a:t>
            </a:r>
            <a:fld id="{167E37C4-96B8-4BE1-9217-852707393BDD}" type="slidenum">
              <a:rPr lang="en-US" smtClean="0"/>
              <a:pPr/>
              <a:t>17</a:t>
            </a:fld>
            <a:endParaRPr lang="en-US" dirty="0"/>
          </a:p>
        </p:txBody>
      </p:sp>
    </p:spTree>
    <p:extLst>
      <p:ext uri="{BB962C8B-B14F-4D97-AF65-F5344CB8AC3E}">
        <p14:creationId xmlns:p14="http://schemas.microsoft.com/office/powerpoint/2010/main" val="105050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Managerial Development</a:t>
            </a:r>
            <a:br>
              <a:rPr lang="en-US" dirty="0" smtClean="0"/>
            </a:br>
            <a:r>
              <a:rPr lang="en-US" dirty="0" smtClean="0"/>
              <a:t> and Training</a:t>
            </a:r>
            <a:endParaRPr lang="en-US" dirty="0"/>
          </a:p>
        </p:txBody>
      </p:sp>
      <p:sp>
        <p:nvSpPr>
          <p:cNvPr id="6" name="Content Placeholder 5"/>
          <p:cNvSpPr>
            <a:spLocks noGrp="1"/>
          </p:cNvSpPr>
          <p:nvPr>
            <p:ph sz="half" idx="1"/>
          </p:nvPr>
        </p:nvSpPr>
        <p:spPr>
          <a:xfrm>
            <a:off x="457200" y="1828800"/>
            <a:ext cx="7391400" cy="4297363"/>
          </a:xfrm>
        </p:spPr>
        <p:txBody>
          <a:bodyPr>
            <a:noAutofit/>
          </a:bodyPr>
          <a:lstStyle/>
          <a:p>
            <a:r>
              <a:rPr lang="en-US" sz="3600" dirty="0" smtClean="0"/>
              <a:t>Managerial </a:t>
            </a:r>
            <a:r>
              <a:rPr lang="en-US" sz="3600" dirty="0" err="1" smtClean="0"/>
              <a:t>OJT</a:t>
            </a:r>
            <a:endParaRPr lang="en-US" sz="3600" dirty="0" smtClean="0"/>
          </a:p>
          <a:p>
            <a:pPr lvl="1"/>
            <a:r>
              <a:rPr lang="en-US" dirty="0" smtClean="0"/>
              <a:t>Job rotation</a:t>
            </a:r>
          </a:p>
          <a:p>
            <a:pPr lvl="1"/>
            <a:r>
              <a:rPr lang="en-US" dirty="0" smtClean="0"/>
              <a:t>Coaching/Understudy</a:t>
            </a:r>
          </a:p>
          <a:p>
            <a:r>
              <a:rPr lang="en-US" sz="3600" dirty="0" smtClean="0"/>
              <a:t>Action learning</a:t>
            </a:r>
          </a:p>
          <a:p>
            <a:r>
              <a:rPr lang="en-US" sz="3600" dirty="0" smtClean="0"/>
              <a:t>Case studies</a:t>
            </a:r>
          </a:p>
          <a:p>
            <a:r>
              <a:rPr lang="en-US" sz="3600" dirty="0" smtClean="0"/>
              <a:t>Management games</a:t>
            </a:r>
          </a:p>
          <a:p>
            <a:r>
              <a:rPr lang="en-US" sz="3600" dirty="0" smtClean="0"/>
              <a:t>Outside programs, seminars</a:t>
            </a:r>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
        <p:nvSpPr>
          <p:cNvPr id="4" name="Slide Number Placeholder 3"/>
          <p:cNvSpPr>
            <a:spLocks noGrp="1"/>
          </p:cNvSpPr>
          <p:nvPr>
            <p:ph type="sldNum" sz="quarter" idx="12"/>
          </p:nvPr>
        </p:nvSpPr>
        <p:spPr/>
        <p:txBody>
          <a:bodyPr/>
          <a:lstStyle/>
          <a:p>
            <a:r>
              <a:rPr lang="en-US" smtClean="0"/>
              <a:t>5-</a:t>
            </a:r>
            <a:fld id="{167E37C4-96B8-4BE1-9217-852707393BDD}" type="slidenum">
              <a:rPr lang="en-US" smtClean="0"/>
              <a:pPr/>
              <a:t>18</a:t>
            </a:fld>
            <a:endParaRPr lang="en-US" dirty="0"/>
          </a:p>
        </p:txBody>
      </p:sp>
    </p:spTree>
    <p:extLst>
      <p:ext uri="{BB962C8B-B14F-4D97-AF65-F5344CB8AC3E}">
        <p14:creationId xmlns:p14="http://schemas.microsoft.com/office/powerpoint/2010/main" val="2966377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Autofit/>
          </a:bodyPr>
          <a:lstStyle/>
          <a:p>
            <a:r>
              <a:rPr lang="en-US" sz="1800" dirty="0">
                <a:solidFill>
                  <a:srgbClr val="4F81BD">
                    <a:lumMod val="75000"/>
                  </a:srgbClr>
                </a:solidFill>
              </a:rPr>
              <a:t>Managerial </a:t>
            </a:r>
            <a:r>
              <a:rPr lang="en-US" sz="1800" dirty="0" smtClean="0">
                <a:solidFill>
                  <a:srgbClr val="4F81BD">
                    <a:lumMod val="75000"/>
                  </a:srgbClr>
                </a:solidFill>
              </a:rPr>
              <a:t>Development and </a:t>
            </a:r>
            <a:r>
              <a:rPr lang="en-US" sz="1800" dirty="0">
                <a:solidFill>
                  <a:srgbClr val="4F81BD">
                    <a:lumMod val="75000"/>
                  </a:srgbClr>
                </a:solidFill>
              </a:rPr>
              <a:t>Training</a:t>
            </a:r>
            <a:endParaRPr lang="en-US" sz="2000" dirty="0"/>
          </a:p>
        </p:txBody>
      </p:sp>
      <p:sp>
        <p:nvSpPr>
          <p:cNvPr id="3" name="Content Placeholder 2"/>
          <p:cNvSpPr>
            <a:spLocks noGrp="1"/>
          </p:cNvSpPr>
          <p:nvPr>
            <p:ph idx="1"/>
          </p:nvPr>
        </p:nvSpPr>
        <p:spPr>
          <a:xfrm>
            <a:off x="457200" y="609600"/>
            <a:ext cx="8229600" cy="5791200"/>
          </a:xfrm>
        </p:spPr>
        <p:txBody>
          <a:bodyPr>
            <a:normAutofit fontScale="55000" lnSpcReduction="20000"/>
          </a:bodyPr>
          <a:lstStyle/>
          <a:p>
            <a:pPr marL="0" lvl="0" indent="0">
              <a:spcBef>
                <a:spcPts val="0"/>
              </a:spcBef>
              <a:buNone/>
            </a:pPr>
            <a:r>
              <a:rPr lang="en-US" sz="3800" b="1" dirty="0">
                <a:solidFill>
                  <a:prstClr val="black"/>
                </a:solidFill>
              </a:rPr>
              <a:t>Managerial On-the-Job Training — </a:t>
            </a:r>
            <a:r>
              <a:rPr lang="en-US" sz="3800" dirty="0">
                <a:solidFill>
                  <a:prstClr val="black"/>
                </a:solidFill>
              </a:rPr>
              <a:t>Methods include: job rotation; coaching/understudy approach; and action learning</a:t>
            </a:r>
            <a:r>
              <a:rPr lang="en-US" sz="3800" dirty="0" smtClean="0">
                <a:solidFill>
                  <a:prstClr val="black"/>
                </a:solidFill>
              </a:rPr>
              <a:t>.</a:t>
            </a:r>
          </a:p>
          <a:p>
            <a:pPr marL="0" lvl="0" indent="0">
              <a:spcBef>
                <a:spcPts val="0"/>
              </a:spcBef>
              <a:buNone/>
            </a:pPr>
            <a:endParaRPr lang="en-US" sz="2200" dirty="0">
              <a:solidFill>
                <a:prstClr val="black"/>
              </a:solidFill>
            </a:endParaRPr>
          </a:p>
          <a:p>
            <a:pPr marL="0" lvl="0" indent="0">
              <a:spcBef>
                <a:spcPts val="0"/>
              </a:spcBef>
              <a:buNone/>
              <a:defRPr/>
            </a:pPr>
            <a:r>
              <a:rPr lang="en-US" sz="3800" b="1" dirty="0">
                <a:solidFill>
                  <a:prstClr val="black"/>
                </a:solidFill>
              </a:rPr>
              <a:t>Job Rotation </a:t>
            </a:r>
            <a:r>
              <a:rPr lang="en-US" sz="3800" dirty="0">
                <a:solidFill>
                  <a:prstClr val="black"/>
                </a:solidFill>
              </a:rPr>
              <a:t>involves moving management trainees from department to department to broaden their understanding of all parts of the business</a:t>
            </a:r>
            <a:r>
              <a:rPr lang="en-US" sz="3800" dirty="0" smtClean="0">
                <a:solidFill>
                  <a:prstClr val="black"/>
                </a:solidFill>
              </a:rPr>
              <a:t>.</a:t>
            </a:r>
          </a:p>
          <a:p>
            <a:pPr marL="0" lvl="0" indent="0">
              <a:spcBef>
                <a:spcPts val="0"/>
              </a:spcBef>
              <a:buNone/>
              <a:defRPr/>
            </a:pPr>
            <a:endParaRPr lang="en-US" sz="3300" dirty="0">
              <a:solidFill>
                <a:prstClr val="black"/>
              </a:solidFill>
            </a:endParaRPr>
          </a:p>
          <a:p>
            <a:pPr marL="0" lvl="0" indent="0">
              <a:spcBef>
                <a:spcPts val="0"/>
              </a:spcBef>
              <a:buNone/>
              <a:defRPr/>
            </a:pPr>
            <a:r>
              <a:rPr lang="en-US" sz="3800" b="1" dirty="0">
                <a:solidFill>
                  <a:prstClr val="black"/>
                </a:solidFill>
              </a:rPr>
              <a:t>Coaching/Understudy Approach</a:t>
            </a:r>
            <a:r>
              <a:rPr lang="en-US" sz="3800" dirty="0">
                <a:solidFill>
                  <a:prstClr val="black"/>
                </a:solidFill>
              </a:rPr>
              <a:t> involves a trainee working directly with a senior manager or with the person he/she is to replace, and the latter is responsible for coaching the trainee</a:t>
            </a:r>
            <a:r>
              <a:rPr lang="en-US" sz="3800" dirty="0" smtClean="0">
                <a:solidFill>
                  <a:prstClr val="black"/>
                </a:solidFill>
              </a:rPr>
              <a:t>.</a:t>
            </a:r>
          </a:p>
          <a:p>
            <a:pPr marL="0" lvl="0" indent="0">
              <a:spcBef>
                <a:spcPts val="0"/>
              </a:spcBef>
              <a:buNone/>
              <a:defRPr/>
            </a:pPr>
            <a:endParaRPr lang="en-US" sz="2200" dirty="0">
              <a:solidFill>
                <a:prstClr val="black"/>
              </a:solidFill>
            </a:endParaRPr>
          </a:p>
          <a:p>
            <a:pPr marL="0" lvl="0" indent="0">
              <a:spcBef>
                <a:spcPts val="0"/>
              </a:spcBef>
              <a:buNone/>
              <a:defRPr/>
            </a:pPr>
            <a:r>
              <a:rPr lang="en-US" sz="3800" b="1" dirty="0">
                <a:solidFill>
                  <a:prstClr val="black"/>
                </a:solidFill>
              </a:rPr>
              <a:t>Action Learning Programs </a:t>
            </a:r>
            <a:r>
              <a:rPr lang="en-US" sz="3800" dirty="0">
                <a:solidFill>
                  <a:prstClr val="black"/>
                </a:solidFill>
              </a:rPr>
              <a:t>give managers and others release time to work full-time on projects to analyze and solve problems in departments other than their own</a:t>
            </a:r>
            <a:r>
              <a:rPr lang="en-US" sz="3800" dirty="0" smtClean="0">
                <a:solidFill>
                  <a:prstClr val="black"/>
                </a:solidFill>
              </a:rPr>
              <a:t>.</a:t>
            </a:r>
          </a:p>
          <a:p>
            <a:pPr marL="0" lvl="0" indent="0">
              <a:spcBef>
                <a:spcPts val="0"/>
              </a:spcBef>
              <a:buNone/>
              <a:defRPr/>
            </a:pPr>
            <a:endParaRPr lang="en-US" sz="2200" dirty="0">
              <a:solidFill>
                <a:prstClr val="black"/>
              </a:solidFill>
            </a:endParaRPr>
          </a:p>
          <a:p>
            <a:pPr marL="0" lvl="0" indent="0">
              <a:spcBef>
                <a:spcPts val="0"/>
              </a:spcBef>
              <a:buNone/>
              <a:defRPr/>
            </a:pPr>
            <a:r>
              <a:rPr lang="en-US" sz="3800" b="1" dirty="0">
                <a:solidFill>
                  <a:prstClr val="black"/>
                </a:solidFill>
              </a:rPr>
              <a:t>The Case Study Method </a:t>
            </a:r>
            <a:r>
              <a:rPr lang="en-US" sz="3800" dirty="0">
                <a:solidFill>
                  <a:prstClr val="black"/>
                </a:solidFill>
              </a:rPr>
              <a:t>presents a trainee with a written description of an organizational problem</a:t>
            </a:r>
            <a:r>
              <a:rPr lang="en-US" sz="3800" dirty="0" smtClean="0">
                <a:solidFill>
                  <a:prstClr val="black"/>
                </a:solidFill>
              </a:rPr>
              <a:t>.</a:t>
            </a:r>
          </a:p>
          <a:p>
            <a:pPr marL="0" lvl="0" indent="0">
              <a:spcBef>
                <a:spcPts val="0"/>
              </a:spcBef>
              <a:buNone/>
              <a:defRPr/>
            </a:pPr>
            <a:endParaRPr lang="en-US" sz="2500" dirty="0">
              <a:solidFill>
                <a:prstClr val="black"/>
              </a:solidFill>
            </a:endParaRPr>
          </a:p>
          <a:p>
            <a:pPr marL="0" lvl="0" indent="0">
              <a:spcBef>
                <a:spcPts val="0"/>
              </a:spcBef>
              <a:buNone/>
            </a:pPr>
            <a:r>
              <a:rPr lang="en-US" sz="3800" b="1" dirty="0">
                <a:solidFill>
                  <a:prstClr val="black"/>
                </a:solidFill>
              </a:rPr>
              <a:t>Management Games — </a:t>
            </a:r>
            <a:r>
              <a:rPr lang="en-US" sz="3800" dirty="0">
                <a:solidFill>
                  <a:prstClr val="black"/>
                </a:solidFill>
              </a:rPr>
              <a:t>Computerized management games allow for trainees to learn by making realistic decisions in simulations. Improvisation is a recent variant of a management game. </a:t>
            </a:r>
            <a:endParaRPr lang="en-US" sz="3800" dirty="0" smtClean="0">
              <a:solidFill>
                <a:prstClr val="black"/>
              </a:solidFill>
            </a:endParaRPr>
          </a:p>
          <a:p>
            <a:pPr marL="0" lvl="0" indent="0">
              <a:spcBef>
                <a:spcPts val="0"/>
              </a:spcBef>
              <a:buNone/>
            </a:pPr>
            <a:endParaRPr lang="en-US" sz="2500" dirty="0">
              <a:solidFill>
                <a:prstClr val="black"/>
              </a:solidFill>
            </a:endParaRPr>
          </a:p>
          <a:p>
            <a:pPr marL="0" lvl="0" indent="0">
              <a:spcBef>
                <a:spcPts val="0"/>
              </a:spcBef>
              <a:buNone/>
            </a:pPr>
            <a:r>
              <a:rPr lang="en-US" sz="3800" b="1" dirty="0">
                <a:solidFill>
                  <a:prstClr val="black"/>
                </a:solidFill>
              </a:rPr>
              <a:t>Outside Programs, Seminars </a:t>
            </a:r>
            <a:r>
              <a:rPr lang="en-US" sz="3800" dirty="0">
                <a:solidFill>
                  <a:prstClr val="black"/>
                </a:solidFill>
              </a:rPr>
              <a:t>are offered by many companies and universities and are usually related to specific needs of the firm paying for employee attendance.</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19</a:t>
            </a:fld>
            <a:endParaRPr lang="en-US" dirty="0"/>
          </a:p>
        </p:txBody>
      </p:sp>
    </p:spTree>
    <p:extLst>
      <p:ext uri="{BB962C8B-B14F-4D97-AF65-F5344CB8AC3E}">
        <p14:creationId xmlns:p14="http://schemas.microsoft.com/office/powerpoint/2010/main" val="255036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 (1)</a:t>
            </a:r>
            <a:endParaRPr lang="en-US" dirty="0"/>
          </a:p>
        </p:txBody>
      </p:sp>
      <p:sp>
        <p:nvSpPr>
          <p:cNvPr id="5" name="Content Placeholder 4"/>
          <p:cNvSpPr>
            <a:spLocks noGrp="1"/>
          </p:cNvSpPr>
          <p:nvPr>
            <p:ph idx="1"/>
          </p:nvPr>
        </p:nvSpPr>
        <p:spPr/>
        <p:txBody>
          <a:bodyPr/>
          <a:lstStyle/>
          <a:p>
            <a:pPr>
              <a:buNone/>
            </a:pPr>
            <a:r>
              <a:rPr lang="en-US" dirty="0" smtClean="0"/>
              <a:t>When you finish studying this chapter, you should  be able to:</a:t>
            </a:r>
          </a:p>
          <a:p>
            <a:pPr marL="742950" indent="-742950">
              <a:buFont typeface="+mj-lt"/>
              <a:buAutoNum type="arabicPeriod"/>
            </a:pPr>
            <a:r>
              <a:rPr lang="en-US" dirty="0" smtClean="0"/>
              <a:t>Explain each of the steps in the ADDIE training process.</a:t>
            </a:r>
          </a:p>
          <a:p>
            <a:pPr marL="742950" indent="-742950">
              <a:buFont typeface="+mj-lt"/>
              <a:buAutoNum type="arabicPeriod"/>
            </a:pPr>
            <a:r>
              <a:rPr lang="en-US" dirty="0" smtClean="0"/>
              <a:t>Discuss at least two techniques used for assessing training needs.</a:t>
            </a:r>
            <a:endParaRPr lang="en-US" dirty="0"/>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r>
              <a:rPr lang="en-US" smtClean="0"/>
              <a:t>5-</a:t>
            </a:r>
            <a:fld id="{167E37C4-96B8-4BE1-9217-852707393BDD}" type="slidenum">
              <a:rPr lang="en-US" smtClean="0"/>
              <a:pPr/>
              <a:t>2</a:t>
            </a:fld>
            <a:endParaRPr lang="en-US" dirty="0"/>
          </a:p>
        </p:txBody>
      </p:sp>
    </p:spTree>
    <p:extLst>
      <p:ext uri="{BB962C8B-B14F-4D97-AF65-F5344CB8AC3E}">
        <p14:creationId xmlns:p14="http://schemas.microsoft.com/office/powerpoint/2010/main" val="232355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Step 5: </a:t>
            </a:r>
            <a:r>
              <a:rPr lang="en-US" dirty="0" smtClean="0">
                <a:solidFill>
                  <a:srgbClr val="C00000"/>
                </a:solidFill>
              </a:rPr>
              <a:t>E</a:t>
            </a:r>
            <a:r>
              <a:rPr lang="en-US" dirty="0" smtClean="0"/>
              <a:t>valuating the Training Effort</a:t>
            </a:r>
            <a:endParaRPr lang="en-US" dirty="0"/>
          </a:p>
        </p:txBody>
      </p:sp>
      <p:sp>
        <p:nvSpPr>
          <p:cNvPr id="7" name="Content Placeholder 6"/>
          <p:cNvSpPr>
            <a:spLocks noGrp="1"/>
          </p:cNvSpPr>
          <p:nvPr>
            <p:ph idx="1"/>
          </p:nvPr>
        </p:nvSpPr>
        <p:spPr>
          <a:xfrm>
            <a:off x="457200" y="1600200"/>
            <a:ext cx="4114800" cy="4525963"/>
          </a:xfrm>
        </p:spPr>
        <p:txBody>
          <a:bodyPr/>
          <a:lstStyle/>
          <a:p>
            <a:r>
              <a:rPr lang="en-US" dirty="0" smtClean="0"/>
              <a:t>Controlled experimentation</a:t>
            </a:r>
          </a:p>
          <a:p>
            <a:r>
              <a:rPr lang="en-US" dirty="0" smtClean="0"/>
              <a:t>Training effects to measure</a:t>
            </a:r>
          </a:p>
          <a:p>
            <a:r>
              <a:rPr lang="en-US" dirty="0" smtClean="0"/>
              <a:t>Evaluation in practice</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20</a:t>
            </a:fld>
            <a:endParaRPr lang="en-US" dirty="0"/>
          </a:p>
        </p:txBody>
      </p:sp>
      <p:sp>
        <p:nvSpPr>
          <p:cNvPr id="8" name="Rectangle 7"/>
          <p:cNvSpPr/>
          <p:nvPr/>
        </p:nvSpPr>
        <p:spPr>
          <a:xfrm>
            <a:off x="5029200" y="3581400"/>
            <a:ext cx="3687130" cy="1446550"/>
          </a:xfrm>
          <a:prstGeom prst="rect">
            <a:avLst/>
          </a:prstGeom>
        </p:spPr>
        <p:txBody>
          <a:bodyPr wrap="square">
            <a:spAutoFit/>
            <a:scene3d>
              <a:camera prst="isometricOffAxis2Left"/>
              <a:lightRig rig="threePt" dir="t"/>
            </a:scene3d>
          </a:bodyPr>
          <a:lstStyle/>
          <a:p>
            <a:pPr algn="ct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ADDI</a:t>
            </a:r>
            <a:r>
              <a:rPr lang="en-US" sz="8800" b="1" cap="none" spc="50" dirty="0" smtClean="0">
                <a:ln w="11430"/>
                <a:gradFill>
                  <a:gsLst>
                    <a:gs pos="25000">
                      <a:schemeClr val="tx2"/>
                    </a:gs>
                    <a:gs pos="100000">
                      <a:srgbClr val="C0504D">
                        <a:shade val="45000"/>
                        <a:satMod val="165000"/>
                      </a:srgbClr>
                    </a:gs>
                  </a:gsLst>
                  <a:lin ang="5400000"/>
                </a:gradFill>
                <a:effectLst>
                  <a:outerShdw blurRad="76200" dist="50800" dir="5400000" algn="tl" rotWithShape="0">
                    <a:srgbClr val="000000">
                      <a:alpha val="65000"/>
                    </a:srgbClr>
                  </a:outerShdw>
                </a:effectLst>
              </a:rPr>
              <a:t>E</a:t>
            </a:r>
            <a:endParaRPr lang="en-US" sz="8800" b="1" cap="none" spc="50" dirty="0">
              <a:ln w="11430"/>
              <a:gradFill>
                <a:gsLst>
                  <a:gs pos="25000">
                    <a:schemeClr val="tx2"/>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1318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2000" dirty="0">
                <a:solidFill>
                  <a:srgbClr val="4F81BD">
                    <a:lumMod val="75000"/>
                  </a:srgbClr>
                </a:solidFill>
              </a:rPr>
              <a:t>Step 5: </a:t>
            </a:r>
            <a:r>
              <a:rPr lang="en-US" sz="2000" dirty="0">
                <a:solidFill>
                  <a:srgbClr val="C00000"/>
                </a:solidFill>
              </a:rPr>
              <a:t>E</a:t>
            </a:r>
            <a:r>
              <a:rPr lang="en-US" sz="2000" dirty="0">
                <a:solidFill>
                  <a:srgbClr val="4F81BD">
                    <a:lumMod val="75000"/>
                  </a:srgbClr>
                </a:solidFill>
              </a:rPr>
              <a:t>valuating the Training Effort</a:t>
            </a:r>
            <a:endParaRPr lang="en-US" sz="2400" dirty="0"/>
          </a:p>
        </p:txBody>
      </p:sp>
      <p:sp>
        <p:nvSpPr>
          <p:cNvPr id="3" name="Content Placeholder 2"/>
          <p:cNvSpPr>
            <a:spLocks noGrp="1"/>
          </p:cNvSpPr>
          <p:nvPr>
            <p:ph idx="1"/>
          </p:nvPr>
        </p:nvSpPr>
        <p:spPr>
          <a:xfrm>
            <a:off x="457200" y="762000"/>
            <a:ext cx="8229600" cy="5638800"/>
          </a:xfrm>
        </p:spPr>
        <p:txBody>
          <a:bodyPr>
            <a:normAutofit/>
          </a:bodyPr>
          <a:lstStyle/>
          <a:p>
            <a:pPr marL="0" lvl="0" indent="0">
              <a:spcBef>
                <a:spcPts val="0"/>
              </a:spcBef>
              <a:buNone/>
            </a:pPr>
            <a:r>
              <a:rPr lang="en-US" sz="2000" b="1" dirty="0">
                <a:solidFill>
                  <a:prstClr val="black"/>
                </a:solidFill>
              </a:rPr>
              <a:t>C</a:t>
            </a:r>
            <a:r>
              <a:rPr lang="en-US" sz="2000" b="1" dirty="0" smtClean="0">
                <a:solidFill>
                  <a:prstClr val="black"/>
                </a:solidFill>
              </a:rPr>
              <a:t>ontrolled Experimentation </a:t>
            </a:r>
            <a:r>
              <a:rPr lang="en-US" sz="2000" b="1" dirty="0">
                <a:solidFill>
                  <a:prstClr val="black"/>
                </a:solidFill>
              </a:rPr>
              <a:t>— </a:t>
            </a:r>
            <a:r>
              <a:rPr lang="en-US" sz="2000" dirty="0" smtClean="0">
                <a:solidFill>
                  <a:prstClr val="black"/>
                </a:solidFill>
              </a:rPr>
              <a:t>The </a:t>
            </a:r>
            <a:r>
              <a:rPr lang="en-US" sz="2000" dirty="0">
                <a:solidFill>
                  <a:prstClr val="black"/>
                </a:solidFill>
              </a:rPr>
              <a:t>evaluation process of choice is controlled experimentation, which uses both a training group and a control group (one that receives no training) to assess before-and-after performance in order to determine the extent to which performance in the training group resulted from the training itself rather than some organization-wide change. In practice, few firms use this method, preferring to simply measure trainees’ reactions, or to measure trainee job performance before and after the training.</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Training Effects to Measure </a:t>
            </a:r>
            <a:r>
              <a:rPr lang="en-US" sz="2000" dirty="0">
                <a:solidFill>
                  <a:prstClr val="black"/>
                </a:solidFill>
              </a:rPr>
              <a:t>— The following four basic categories of training outcomes can be measured: 1) reaction, 2) learning, 3) behavior, and 4) results.</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Evaluation in Practice </a:t>
            </a:r>
            <a:r>
              <a:rPr lang="en-US" sz="2000" dirty="0">
                <a:solidFill>
                  <a:prstClr val="black"/>
                </a:solidFill>
              </a:rPr>
              <a:t>— In today’s global economic environment, employers increasingly desire to have measurable results available to justify expenses associated with training and development programs. </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21</a:t>
            </a:fld>
            <a:endParaRPr lang="en-US" dirty="0"/>
          </a:p>
        </p:txBody>
      </p:sp>
    </p:spTree>
    <p:extLst>
      <p:ext uri="{BB962C8B-B14F-4D97-AF65-F5344CB8AC3E}">
        <p14:creationId xmlns:p14="http://schemas.microsoft.com/office/powerpoint/2010/main" val="227934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 (2)</a:t>
            </a:r>
            <a:endParaRPr lang="en-US" dirty="0"/>
          </a:p>
        </p:txBody>
      </p:sp>
      <p:sp>
        <p:nvSpPr>
          <p:cNvPr id="5" name="Content Placeholder 4"/>
          <p:cNvSpPr>
            <a:spLocks noGrp="1"/>
          </p:cNvSpPr>
          <p:nvPr>
            <p:ph idx="1"/>
          </p:nvPr>
        </p:nvSpPr>
        <p:spPr/>
        <p:txBody>
          <a:bodyPr/>
          <a:lstStyle/>
          <a:p>
            <a:pPr marL="742950" indent="-742950">
              <a:buFont typeface="+mj-lt"/>
              <a:buAutoNum type="arabicPeriod" startAt="3"/>
            </a:pPr>
            <a:r>
              <a:rPr lang="en-US" dirty="0" smtClean="0"/>
              <a:t>Explain the pros and cons of at least five training techniques.</a:t>
            </a:r>
          </a:p>
          <a:p>
            <a:pPr marL="742950" indent="-742950">
              <a:buFont typeface="+mj-lt"/>
              <a:buAutoNum type="arabicPeriod" startAt="3"/>
            </a:pPr>
            <a:r>
              <a:rPr lang="en-US" dirty="0" smtClean="0"/>
              <a:t>Explain what management development is and why it is important.</a:t>
            </a:r>
          </a:p>
          <a:p>
            <a:pPr marL="742950" indent="-742950">
              <a:buFont typeface="+mj-lt"/>
              <a:buAutoNum type="arabicPeriod" startAt="3"/>
            </a:pPr>
            <a:r>
              <a:rPr lang="en-US" dirty="0" smtClean="0"/>
              <a:t>Describe the main management development techniques.</a:t>
            </a:r>
            <a:endParaRPr lang="en-US" dirty="0"/>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r>
              <a:rPr lang="en-US" smtClean="0"/>
              <a:t>5-</a:t>
            </a:r>
            <a:fld id="{167E37C4-96B8-4BE1-9217-852707393BDD}" type="slidenum">
              <a:rPr lang="en-US" smtClean="0"/>
              <a:pPr/>
              <a:t>3</a:t>
            </a:fld>
            <a:endParaRPr lang="en-US" dirty="0"/>
          </a:p>
        </p:txBody>
      </p:sp>
    </p:spTree>
    <p:extLst>
      <p:ext uri="{BB962C8B-B14F-4D97-AF65-F5344CB8AC3E}">
        <p14:creationId xmlns:p14="http://schemas.microsoft.com/office/powerpoint/2010/main" val="428632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Employees  </a:t>
            </a: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dirty="0" smtClean="0"/>
              <a:t>Basic information</a:t>
            </a:r>
          </a:p>
          <a:p>
            <a:pPr lvl="1"/>
            <a:r>
              <a:rPr lang="en-US" dirty="0" smtClean="0"/>
              <a:t>Socialization</a:t>
            </a:r>
          </a:p>
          <a:p>
            <a:pPr lvl="1"/>
            <a:r>
              <a:rPr lang="en-US" dirty="0" smtClean="0"/>
              <a:t>Culture</a:t>
            </a:r>
          </a:p>
          <a:p>
            <a:r>
              <a:rPr lang="en-US" dirty="0" smtClean="0"/>
              <a:t>Types of programs</a:t>
            </a:r>
          </a:p>
          <a:p>
            <a:r>
              <a:rPr lang="en-US" dirty="0" smtClean="0"/>
              <a:t>Purposes</a:t>
            </a:r>
          </a:p>
          <a:p>
            <a:r>
              <a:rPr lang="en-US" dirty="0" smtClean="0"/>
              <a:t>Technology</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4</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913507"/>
            <a:ext cx="3505200" cy="1945386"/>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25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800600"/>
          </a:xfrm>
        </p:spPr>
        <p:txBody>
          <a:bodyPr>
            <a:normAutofit/>
          </a:bodyPr>
          <a:lstStyle/>
          <a:p>
            <a:pPr lvl="0">
              <a:spcBef>
                <a:spcPts val="0"/>
              </a:spcBef>
              <a:defRPr/>
            </a:pPr>
            <a:r>
              <a:rPr lang="en-US" sz="6000" dirty="0" smtClean="0">
                <a:solidFill>
                  <a:schemeClr val="tx1"/>
                </a:solidFill>
                <a:effectLst>
                  <a:outerShdw blurRad="38100" dist="38100" dir="2700000" algn="tl">
                    <a:srgbClr val="000000">
                      <a:alpha val="43137"/>
                    </a:srgbClr>
                  </a:outerShdw>
                </a:effectLst>
              </a:rPr>
              <a:t>The Training </a:t>
            </a:r>
            <a:r>
              <a:rPr lang="en-US" sz="6000" dirty="0" smtClean="0">
                <a:solidFill>
                  <a:schemeClr val="tx1"/>
                </a:solidFill>
                <a:effectLst>
                  <a:outerShdw blurRad="38100" dist="38100" dir="2700000" algn="tl">
                    <a:srgbClr val="000000">
                      <a:alpha val="43137"/>
                    </a:srgbClr>
                  </a:outerShdw>
                </a:effectLst>
              </a:rPr>
              <a:t>Process</a:t>
            </a:r>
            <a:br>
              <a:rPr lang="en-US" sz="6000" dirty="0" smtClean="0">
                <a:solidFill>
                  <a:schemeClr val="tx1"/>
                </a:solidFill>
                <a:effectLst>
                  <a:outerShdw blurRad="38100" dist="38100" dir="2700000" algn="tl">
                    <a:srgbClr val="000000">
                      <a:alpha val="43137"/>
                    </a:srgbClr>
                  </a:outerShdw>
                </a:effectLst>
              </a:rPr>
            </a:br>
            <a:r>
              <a:rPr lang="en-US" sz="6000" dirty="0" smtClean="0">
                <a:solidFill>
                  <a:schemeClr val="tx1"/>
                </a:solidFill>
                <a:effectLst>
                  <a:outerShdw blurRad="38100" dist="38100" dir="2700000" algn="tl">
                    <a:srgbClr val="000000">
                      <a:alpha val="43137"/>
                    </a:srgbClr>
                  </a:outerShdw>
                </a:effectLst>
              </a:rPr>
              <a:t/>
            </a:r>
            <a:br>
              <a:rPr lang="en-US" sz="6000" dirty="0" smtClean="0">
                <a:solidFill>
                  <a:schemeClr val="tx1"/>
                </a:solidFill>
                <a:effectLst>
                  <a:outerShdw blurRad="38100" dist="38100" dir="2700000" algn="tl">
                    <a:srgbClr val="000000">
                      <a:alpha val="43137"/>
                    </a:srgbClr>
                  </a:outerShdw>
                </a:effectLst>
              </a:rPr>
            </a:br>
            <a:r>
              <a:rPr lang="en-US" sz="1800" b="0" dirty="0">
                <a:solidFill>
                  <a:prstClr val="black"/>
                </a:solidFill>
                <a:ea typeface="+mn-ea"/>
                <a:cs typeface="+mn-cs"/>
              </a:rPr>
              <a:t>Training refers to the methods used with new or current employees to teach them the skills they need to perform their jobs, improve productivity, and the like.</a:t>
            </a:r>
            <a:br>
              <a:rPr lang="en-US" sz="1800" b="0" dirty="0">
                <a:solidFill>
                  <a:prstClr val="black"/>
                </a:solidFill>
                <a:ea typeface="+mn-ea"/>
                <a:cs typeface="+mn-cs"/>
              </a:rPr>
            </a:br>
            <a:endParaRPr lang="en-US" sz="60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5</a:t>
            </a:fld>
            <a:endParaRPr lang="en-US" dirty="0"/>
          </a:p>
        </p:txBody>
      </p:sp>
    </p:spTree>
    <p:extLst>
      <p:ext uri="{BB962C8B-B14F-4D97-AF65-F5344CB8AC3E}">
        <p14:creationId xmlns:p14="http://schemas.microsoft.com/office/powerpoint/2010/main" val="332082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Training Process</a:t>
            </a:r>
            <a:endParaRPr lang="en-US" dirty="0"/>
          </a:p>
        </p:txBody>
      </p:sp>
      <p:sp>
        <p:nvSpPr>
          <p:cNvPr id="6" name="Content Placeholder 5"/>
          <p:cNvSpPr>
            <a:spLocks noGrp="1"/>
          </p:cNvSpPr>
          <p:nvPr>
            <p:ph idx="1"/>
          </p:nvPr>
        </p:nvSpPr>
        <p:spPr>
          <a:xfrm>
            <a:off x="457200" y="1371600"/>
            <a:ext cx="8229600" cy="4754563"/>
          </a:xfrm>
        </p:spPr>
        <p:txBody>
          <a:bodyPr>
            <a:normAutofit fontScale="92500"/>
          </a:bodyPr>
          <a:lstStyle/>
          <a:p>
            <a:r>
              <a:rPr lang="en-US" dirty="0" smtClean="0"/>
              <a:t>Alignment</a:t>
            </a:r>
          </a:p>
          <a:p>
            <a:r>
              <a:rPr lang="en-US" dirty="0" smtClean="0"/>
              <a:t>Training and performance</a:t>
            </a:r>
          </a:p>
          <a:p>
            <a:r>
              <a:rPr lang="en-US" dirty="0" smtClean="0"/>
              <a:t>ADDIE five-step process</a:t>
            </a:r>
          </a:p>
          <a:p>
            <a:pPr lvl="1"/>
            <a:r>
              <a:rPr lang="en-US" i="1" dirty="0" smtClean="0"/>
              <a:t>Analyze………….</a:t>
            </a:r>
            <a:r>
              <a:rPr lang="en-US" dirty="0"/>
              <a:t> the training need; </a:t>
            </a:r>
            <a:endParaRPr lang="en-US" i="1" dirty="0" smtClean="0"/>
          </a:p>
          <a:p>
            <a:pPr lvl="1"/>
            <a:r>
              <a:rPr lang="en-US" i="1" dirty="0" smtClean="0"/>
              <a:t>Design…………..</a:t>
            </a:r>
            <a:r>
              <a:rPr lang="en-US" dirty="0"/>
              <a:t> </a:t>
            </a:r>
            <a:r>
              <a:rPr lang="en-US" dirty="0" smtClean="0"/>
              <a:t> the </a:t>
            </a:r>
            <a:r>
              <a:rPr lang="en-US" dirty="0"/>
              <a:t>overall training </a:t>
            </a:r>
            <a:r>
              <a:rPr lang="en-US" dirty="0" smtClean="0"/>
              <a:t>program;</a:t>
            </a:r>
            <a:endParaRPr lang="en-US" i="1" dirty="0" smtClean="0"/>
          </a:p>
          <a:p>
            <a:pPr lvl="1"/>
            <a:r>
              <a:rPr lang="en-US" i="1" dirty="0" smtClean="0"/>
              <a:t>Develop………….</a:t>
            </a:r>
            <a:r>
              <a:rPr lang="en-US" dirty="0" smtClean="0"/>
              <a:t> </a:t>
            </a:r>
            <a:r>
              <a:rPr lang="en-US" dirty="0"/>
              <a:t>the course; </a:t>
            </a:r>
            <a:endParaRPr lang="en-US" i="1" dirty="0" smtClean="0"/>
          </a:p>
          <a:p>
            <a:pPr lvl="1"/>
            <a:r>
              <a:rPr lang="en-US" i="1" dirty="0" smtClean="0"/>
              <a:t>Implement……….</a:t>
            </a:r>
            <a:r>
              <a:rPr lang="en-US" dirty="0" smtClean="0"/>
              <a:t>the </a:t>
            </a:r>
            <a:r>
              <a:rPr lang="en-US" dirty="0"/>
              <a:t>training program; </a:t>
            </a:r>
            <a:endParaRPr lang="en-US" dirty="0" smtClean="0"/>
          </a:p>
          <a:p>
            <a:pPr lvl="1"/>
            <a:r>
              <a:rPr lang="en-US" i="1" dirty="0" smtClean="0"/>
              <a:t>Evaluate………….</a:t>
            </a:r>
            <a:r>
              <a:rPr lang="en-US" dirty="0" smtClean="0"/>
              <a:t>the </a:t>
            </a:r>
            <a:r>
              <a:rPr lang="en-US" dirty="0"/>
              <a:t>effectiveness of the course.</a:t>
            </a:r>
            <a:endParaRPr lang="en-US" i="1" dirty="0" smtClean="0"/>
          </a:p>
          <a:p>
            <a:pPr lvl="1"/>
            <a:endParaRPr lang="en-US" i="1" dirty="0" smtClean="0"/>
          </a:p>
          <a:p>
            <a:pPr lvl="1"/>
            <a:endParaRPr lang="en-US" dirty="0"/>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
        <p:nvSpPr>
          <p:cNvPr id="4" name="Slide Number Placeholder 3"/>
          <p:cNvSpPr>
            <a:spLocks noGrp="1"/>
          </p:cNvSpPr>
          <p:nvPr>
            <p:ph type="sldNum" sz="quarter" idx="12"/>
          </p:nvPr>
        </p:nvSpPr>
        <p:spPr/>
        <p:txBody>
          <a:bodyPr/>
          <a:lstStyle/>
          <a:p>
            <a:r>
              <a:rPr lang="en-US" smtClean="0"/>
              <a:t>5-</a:t>
            </a:r>
            <a:fld id="{167E37C4-96B8-4BE1-9217-852707393BDD}" type="slidenum">
              <a:rPr lang="en-US" smtClean="0"/>
              <a:pPr/>
              <a:t>6</a:t>
            </a:fld>
            <a:endParaRPr lang="en-US" dirty="0"/>
          </a:p>
        </p:txBody>
      </p:sp>
    </p:spTree>
    <p:extLst>
      <p:ext uri="{BB962C8B-B14F-4D97-AF65-F5344CB8AC3E}">
        <p14:creationId xmlns:p14="http://schemas.microsoft.com/office/powerpoint/2010/main" val="118751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r>
              <a:rPr lang="en-US" dirty="0" smtClean="0">
                <a:solidFill>
                  <a:srgbClr val="C00000"/>
                </a:solidFill>
              </a:rPr>
              <a:t>A</a:t>
            </a:r>
            <a:r>
              <a:rPr lang="en-US" dirty="0" smtClean="0"/>
              <a:t>nalyzing </a:t>
            </a:r>
            <a:endParaRPr lang="en-US" dirty="0"/>
          </a:p>
        </p:txBody>
      </p:sp>
      <p:sp>
        <p:nvSpPr>
          <p:cNvPr id="3" name="Content Placeholder 2"/>
          <p:cNvSpPr>
            <a:spLocks noGrp="1"/>
          </p:cNvSpPr>
          <p:nvPr>
            <p:ph idx="1"/>
          </p:nvPr>
        </p:nvSpPr>
        <p:spPr>
          <a:xfrm>
            <a:off x="457200" y="1981200"/>
            <a:ext cx="4419600" cy="3916363"/>
          </a:xfrm>
        </p:spPr>
        <p:txBody>
          <a:bodyPr/>
          <a:lstStyle/>
          <a:p>
            <a:r>
              <a:rPr lang="en-US" dirty="0" smtClean="0"/>
              <a:t>Identifying training needs</a:t>
            </a:r>
          </a:p>
          <a:p>
            <a:r>
              <a:rPr lang="en-US" dirty="0"/>
              <a:t>Talent </a:t>
            </a:r>
            <a:r>
              <a:rPr lang="en-US" dirty="0" smtClean="0"/>
              <a:t>management</a:t>
            </a:r>
            <a:r>
              <a:rPr lang="en-US" dirty="0"/>
              <a:t>: Using profiles and </a:t>
            </a:r>
            <a:r>
              <a:rPr lang="en-US" dirty="0" smtClean="0"/>
              <a:t>competency models</a:t>
            </a:r>
          </a:p>
          <a:p>
            <a:pPr lvl="1"/>
            <a:r>
              <a:rPr lang="en-US" dirty="0" smtClean="0"/>
              <a:t>Consolidation</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7</a:t>
            </a:fld>
            <a:endParaRPr lang="en-US" dirty="0"/>
          </a:p>
        </p:txBody>
      </p:sp>
      <p:sp>
        <p:nvSpPr>
          <p:cNvPr id="6" name="Rectangle 5"/>
          <p:cNvSpPr/>
          <p:nvPr/>
        </p:nvSpPr>
        <p:spPr>
          <a:xfrm>
            <a:off x="5105399" y="3012996"/>
            <a:ext cx="3733802" cy="1446550"/>
          </a:xfrm>
          <a:prstGeom prst="rect">
            <a:avLst/>
          </a:prstGeom>
          <a:noFill/>
        </p:spPr>
        <p:txBody>
          <a:bodyPr wrap="square" lIns="91440" tIns="45720" rIns="91440" bIns="45720">
            <a:spAutoFit/>
            <a:scene3d>
              <a:camera prst="isometricOffAxis2Lef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gradFill>
                  <a:gsLst>
                    <a:gs pos="25000">
                      <a:schemeClr val="tx2"/>
                    </a:gs>
                    <a:gs pos="100000">
                      <a:srgbClr val="C0504D">
                        <a:shade val="45000"/>
                        <a:satMod val="165000"/>
                      </a:srgbClr>
                    </a:gs>
                  </a:gsLst>
                  <a:lin ang="5400000"/>
                </a:gradFill>
                <a:effectLst>
                  <a:outerShdw blurRad="76200" dist="50800" dir="5400000" algn="tl" rotWithShape="0">
                    <a:srgbClr val="000000">
                      <a:alpha val="65000"/>
                    </a:srgbClr>
                  </a:outerShdw>
                </a:effectLst>
              </a:rPr>
              <a:t>A</a:t>
            </a: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DDIE</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5033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2400" dirty="0"/>
              <a:t>Step 1: </a:t>
            </a:r>
            <a:r>
              <a:rPr lang="en-US" sz="2400" dirty="0">
                <a:solidFill>
                  <a:srgbClr val="C00000"/>
                </a:solidFill>
              </a:rPr>
              <a:t>A</a:t>
            </a:r>
            <a:r>
              <a:rPr lang="en-US" sz="2400" dirty="0"/>
              <a:t>nalyzing </a:t>
            </a:r>
          </a:p>
        </p:txBody>
      </p:sp>
      <p:sp>
        <p:nvSpPr>
          <p:cNvPr id="3" name="Content Placeholder 2"/>
          <p:cNvSpPr>
            <a:spLocks noGrp="1"/>
          </p:cNvSpPr>
          <p:nvPr>
            <p:ph idx="1"/>
          </p:nvPr>
        </p:nvSpPr>
        <p:spPr>
          <a:xfrm>
            <a:off x="457200" y="685800"/>
            <a:ext cx="8229600" cy="5638800"/>
          </a:xfrm>
        </p:spPr>
        <p:txBody>
          <a:bodyPr>
            <a:normAutofit lnSpcReduction="10000"/>
          </a:bodyPr>
          <a:lstStyle/>
          <a:p>
            <a:pPr marL="0" lvl="0" indent="0">
              <a:spcBef>
                <a:spcPts val="0"/>
              </a:spcBef>
              <a:buNone/>
              <a:defRPr/>
            </a:pPr>
            <a:r>
              <a:rPr lang="en-US" sz="2000" dirty="0">
                <a:solidFill>
                  <a:prstClr val="black"/>
                </a:solidFill>
              </a:rPr>
              <a:t>Training Needs Analysis — The two main ways to identify training needs are: </a:t>
            </a:r>
            <a:endParaRPr lang="en-US" sz="2000" dirty="0" smtClean="0">
              <a:solidFill>
                <a:prstClr val="black"/>
              </a:solidFill>
            </a:endParaRPr>
          </a:p>
          <a:p>
            <a:pPr marL="0" lvl="0" indent="0">
              <a:spcBef>
                <a:spcPts val="0"/>
              </a:spcBef>
              <a:buNone/>
              <a:defRPr/>
            </a:pPr>
            <a:r>
              <a:rPr lang="en-US" sz="2000" i="1" dirty="0" smtClean="0">
                <a:solidFill>
                  <a:prstClr val="black"/>
                </a:solidFill>
              </a:rPr>
              <a:t>task </a:t>
            </a:r>
            <a:r>
              <a:rPr lang="en-US" sz="2000" i="1" dirty="0">
                <a:solidFill>
                  <a:prstClr val="black"/>
                </a:solidFill>
              </a:rPr>
              <a:t>analysis</a:t>
            </a:r>
            <a:r>
              <a:rPr lang="en-US" sz="2000" dirty="0">
                <a:solidFill>
                  <a:prstClr val="black"/>
                </a:solidFill>
              </a:rPr>
              <a:t> (an analysis of the job’s requirements) </a:t>
            </a:r>
            <a:r>
              <a:rPr lang="en-US" sz="2000" dirty="0" smtClean="0">
                <a:solidFill>
                  <a:prstClr val="black"/>
                </a:solidFill>
              </a:rPr>
              <a:t>and</a:t>
            </a:r>
          </a:p>
          <a:p>
            <a:pPr marL="0" lvl="0" indent="0">
              <a:spcBef>
                <a:spcPts val="0"/>
              </a:spcBef>
              <a:buNone/>
              <a:defRPr/>
            </a:pPr>
            <a:r>
              <a:rPr lang="en-US" sz="2000" dirty="0" smtClean="0">
                <a:solidFill>
                  <a:prstClr val="black"/>
                </a:solidFill>
              </a:rPr>
              <a:t> </a:t>
            </a:r>
            <a:r>
              <a:rPr lang="en-US" sz="2000" i="1" dirty="0">
                <a:solidFill>
                  <a:prstClr val="black"/>
                </a:solidFill>
              </a:rPr>
              <a:t>performance analysis</a:t>
            </a:r>
            <a:r>
              <a:rPr lang="en-US" sz="2000" dirty="0">
                <a:solidFill>
                  <a:prstClr val="black"/>
                </a:solidFill>
              </a:rPr>
              <a:t> (an analysis to verify if there is a performance deficiency). </a:t>
            </a:r>
          </a:p>
          <a:p>
            <a:pPr marL="0" lvl="0" indent="0">
              <a:spcBef>
                <a:spcPts val="0"/>
              </a:spcBef>
              <a:buNone/>
              <a:defRPr/>
            </a:pPr>
            <a:endParaRPr lang="en-US" sz="2000" dirty="0">
              <a:solidFill>
                <a:prstClr val="black"/>
              </a:solidFill>
            </a:endParaRPr>
          </a:p>
          <a:p>
            <a:pPr marL="0" lvl="0" indent="0">
              <a:spcBef>
                <a:spcPts val="0"/>
              </a:spcBef>
              <a:buNone/>
              <a:defRPr/>
            </a:pPr>
            <a:r>
              <a:rPr lang="en-US" sz="2000" dirty="0">
                <a:solidFill>
                  <a:prstClr val="black"/>
                </a:solidFill>
              </a:rPr>
              <a:t>Task analysis is a detailed study of the job to determine what specific skills—such as soldering (in the case of an assembly worker) or interviewing (in the case of a supervisor)—is required. </a:t>
            </a:r>
            <a:endParaRPr lang="en-US" sz="2000" dirty="0" smtClean="0">
              <a:solidFill>
                <a:prstClr val="black"/>
              </a:solidFill>
            </a:endParaRPr>
          </a:p>
          <a:p>
            <a:pPr marL="0" lvl="0" indent="0">
              <a:spcBef>
                <a:spcPts val="0"/>
              </a:spcBef>
              <a:buNone/>
              <a:defRPr/>
            </a:pPr>
            <a:endParaRPr lang="en-US" sz="2000" dirty="0">
              <a:solidFill>
                <a:prstClr val="black"/>
              </a:solidFill>
            </a:endParaRPr>
          </a:p>
          <a:p>
            <a:pPr marL="0" lvl="0" indent="0">
              <a:spcBef>
                <a:spcPts val="0"/>
              </a:spcBef>
              <a:buNone/>
              <a:defRPr/>
            </a:pPr>
            <a:r>
              <a:rPr lang="en-US" sz="2000" dirty="0">
                <a:solidFill>
                  <a:prstClr val="black"/>
                </a:solidFill>
              </a:rPr>
              <a:t>Performance analysis means verifying that there is a performance deficiency and determining whether that deficiency should be rectified through training or some other means (such as transferring the employee or changing the compensation plan).</a:t>
            </a:r>
          </a:p>
          <a:p>
            <a:pPr marL="0" lvl="0" indent="0">
              <a:spcBef>
                <a:spcPts val="0"/>
              </a:spcBef>
              <a:buNone/>
            </a:pPr>
            <a:endParaRPr lang="en-US" sz="2000" dirty="0">
              <a:solidFill>
                <a:prstClr val="black"/>
              </a:solidFill>
            </a:endParaRPr>
          </a:p>
          <a:p>
            <a:pPr marL="0" lvl="0" indent="0">
              <a:spcBef>
                <a:spcPts val="0"/>
              </a:spcBef>
              <a:buNone/>
            </a:pPr>
            <a:r>
              <a:rPr lang="en-US" sz="2000" dirty="0">
                <a:solidFill>
                  <a:prstClr val="black"/>
                </a:solidFill>
              </a:rPr>
              <a:t>HR uses generic competency models for jobs by conducting behavioral interviews with top performers to identify those competencies that should be developed in others to ensure job success. Profiles are then developed to formulate training objectives. Profiles are then developed by using the same set of competencies to formulate training objectives. </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smtClean="0"/>
              <a:t>5-</a:t>
            </a:r>
            <a:fld id="{167E37C4-96B8-4BE1-9217-852707393BDD}" type="slidenum">
              <a:rPr lang="en-US" smtClean="0"/>
              <a:pPr/>
              <a:t>8</a:t>
            </a:fld>
            <a:endParaRPr lang="en-US" dirty="0"/>
          </a:p>
        </p:txBody>
      </p:sp>
    </p:spTree>
    <p:extLst>
      <p:ext uri="{BB962C8B-B14F-4D97-AF65-F5344CB8AC3E}">
        <p14:creationId xmlns:p14="http://schemas.microsoft.com/office/powerpoint/2010/main" val="392122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t>
            </a:r>
            <a:r>
              <a:rPr lang="en-US" dirty="0" smtClean="0">
                <a:solidFill>
                  <a:srgbClr val="C00000"/>
                </a:solidFill>
              </a:rPr>
              <a:t>D</a:t>
            </a:r>
            <a:r>
              <a:rPr lang="en-US" dirty="0" smtClean="0"/>
              <a:t>esigning</a:t>
            </a:r>
            <a:endParaRPr lang="en-US" dirty="0"/>
          </a:p>
        </p:txBody>
      </p:sp>
      <p:sp>
        <p:nvSpPr>
          <p:cNvPr id="3" name="Content Placeholder 2"/>
          <p:cNvSpPr>
            <a:spLocks noGrp="1"/>
          </p:cNvSpPr>
          <p:nvPr>
            <p:ph idx="1"/>
          </p:nvPr>
        </p:nvSpPr>
        <p:spPr>
          <a:xfrm>
            <a:off x="457200" y="2286000"/>
            <a:ext cx="5486400" cy="3840163"/>
          </a:xfrm>
        </p:spPr>
        <p:txBody>
          <a:bodyPr/>
          <a:lstStyle/>
          <a:p>
            <a:r>
              <a:rPr lang="en-US" dirty="0" smtClean="0"/>
              <a:t>Design the program</a:t>
            </a:r>
          </a:p>
          <a:p>
            <a:r>
              <a:rPr lang="en-US" dirty="0" smtClean="0"/>
              <a:t>Setting learning objectives</a:t>
            </a:r>
          </a:p>
          <a:p>
            <a:r>
              <a:rPr lang="en-US" dirty="0" smtClean="0"/>
              <a:t>Motivational learning environment</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dirty="0" smtClean="0"/>
              <a:t>5-</a:t>
            </a:r>
            <a:fld id="{167E37C4-96B8-4BE1-9217-852707393BDD}" type="slidenum">
              <a:rPr lang="en-US" smtClean="0"/>
              <a:pPr/>
              <a:t>9</a:t>
            </a:fld>
            <a:endParaRPr lang="en-US" dirty="0"/>
          </a:p>
        </p:txBody>
      </p:sp>
      <p:sp>
        <p:nvSpPr>
          <p:cNvPr id="7" name="Rectangle 6"/>
          <p:cNvSpPr/>
          <p:nvPr/>
        </p:nvSpPr>
        <p:spPr>
          <a:xfrm>
            <a:off x="5486400" y="3467725"/>
            <a:ext cx="3243048" cy="1446550"/>
          </a:xfrm>
          <a:prstGeom prst="rect">
            <a:avLst/>
          </a:prstGeom>
          <a:scene3d>
            <a:camera prst="isometricOffAxis2Left"/>
            <a:lightRig rig="threePt" dir="t"/>
          </a:scene3d>
        </p:spPr>
        <p:txBody>
          <a:bodyPr wrap="square">
            <a:spAutoFit/>
            <a:scene3d>
              <a:camera prst="isometricOffAxis2Left"/>
              <a:lightRig rig="sunset" dir="t"/>
            </a:scene3d>
          </a:bodyPr>
          <a:lstStyle/>
          <a:p>
            <a:pPr lvl="0" algn="ct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a:t>
            </a:r>
            <a:r>
              <a:rPr lang="en-US" sz="8800" b="1" spc="50" dirty="0">
                <a:ln w="11430"/>
                <a:gradFill>
                  <a:gsLst>
                    <a:gs pos="25000">
                      <a:schemeClr val="tx2"/>
                    </a:gs>
                    <a:gs pos="100000">
                      <a:srgbClr val="C0504D">
                        <a:shade val="45000"/>
                        <a:satMod val="165000"/>
                      </a:srgbClr>
                    </a:gs>
                  </a:gsLst>
                  <a:lin ang="5400000"/>
                </a:gradFill>
                <a:effectLst>
                  <a:outerShdw blurRad="76200" dist="50800" dir="5400000" algn="tl" rotWithShape="0">
                    <a:srgbClr val="000000">
                      <a:alpha val="65000"/>
                    </a:srgbClr>
                  </a:outerShdw>
                </a:effectLst>
              </a:rPr>
              <a:t>D</a:t>
            </a: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DIE</a:t>
            </a:r>
          </a:p>
        </p:txBody>
      </p:sp>
    </p:spTree>
    <p:extLst>
      <p:ext uri="{BB962C8B-B14F-4D97-AF65-F5344CB8AC3E}">
        <p14:creationId xmlns:p14="http://schemas.microsoft.com/office/powerpoint/2010/main" val="2302606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3016</Words>
  <Application>Microsoft Office PowerPoint</Application>
  <PresentationFormat>On-screen Show (4:3)</PresentationFormat>
  <Paragraphs>261</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Learning Objectives (1)</vt:lpstr>
      <vt:lpstr>Learning Objectives (2)</vt:lpstr>
      <vt:lpstr>Orienting Employees  </vt:lpstr>
      <vt:lpstr>The Training Process  Training refers to the methods used with new or current employees to teach them the skills they need to perform their jobs, improve productivity, and the like. </vt:lpstr>
      <vt:lpstr>The Training Process</vt:lpstr>
      <vt:lpstr>Step 1: Analyzing </vt:lpstr>
      <vt:lpstr>Step 1: Analyzing </vt:lpstr>
      <vt:lpstr>Step 2: Designing</vt:lpstr>
      <vt:lpstr>Step 2: Designing</vt:lpstr>
      <vt:lpstr>Step 3: Developing the Program  or Course  Developing the program requires assembling and creating the materials, choosing the content and specific instructional materials, and, finally, laying plans to align the evaluation process with the development process.  </vt:lpstr>
      <vt:lpstr>Step 4: Implementation: Training Techniques</vt:lpstr>
      <vt:lpstr>Step 4: Implementation: Training Techniques</vt:lpstr>
      <vt:lpstr>Step 4: Implementation: Training Techniques (cont.)</vt:lpstr>
      <vt:lpstr>Step 4: Implementation: Training Techniques (cont.)</vt:lpstr>
      <vt:lpstr>Managerial Development  and Training</vt:lpstr>
      <vt:lpstr>                                        Managerial Development and Training    Management Development is any attempt to improve managerial performance by imparting knowledge, changing attitudes, or increasing skills. The general management development process consists of   1) assessing the company’s strategic needs  2) appraising the managers’ current performance, and   3) developing the managers.   Succession planning is part of this process and is the process through which a company plans for and fills senior-level openings. The program should make sense in terms of the firm’s strategy and goals.  </vt:lpstr>
      <vt:lpstr>Managerial Development  and Training</vt:lpstr>
      <vt:lpstr>Managerial Development and Training</vt:lpstr>
      <vt:lpstr>Step 5: Evaluating the Training Effort</vt:lpstr>
      <vt:lpstr>Step 5: Evaluating the Training Effort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Licensed User</dc:creator>
  <cp:lastModifiedBy>KSU S155-S9</cp:lastModifiedBy>
  <cp:revision>36</cp:revision>
  <dcterms:created xsi:type="dcterms:W3CDTF">2012-07-26T16:13:10Z</dcterms:created>
  <dcterms:modified xsi:type="dcterms:W3CDTF">2015-08-26T10:09:25Z</dcterms:modified>
</cp:coreProperties>
</file>