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72" r:id="rId5"/>
    <p:sldId id="259" r:id="rId6"/>
    <p:sldId id="278" r:id="rId7"/>
    <p:sldId id="273" r:id="rId8"/>
    <p:sldId id="260" r:id="rId9"/>
    <p:sldId id="279" r:id="rId10"/>
    <p:sldId id="261" r:id="rId11"/>
    <p:sldId id="280" r:id="rId12"/>
    <p:sldId id="262" r:id="rId13"/>
    <p:sldId id="281" r:id="rId14"/>
    <p:sldId id="274" r:id="rId15"/>
    <p:sldId id="263" r:id="rId16"/>
    <p:sldId id="282" r:id="rId17"/>
    <p:sldId id="275" r:id="rId18"/>
    <p:sldId id="264" r:id="rId19"/>
    <p:sldId id="283" r:id="rId20"/>
    <p:sldId id="265" r:id="rId21"/>
    <p:sldId id="276" r:id="rId22"/>
    <p:sldId id="266" r:id="rId23"/>
    <p:sldId id="267" r:id="rId24"/>
    <p:sldId id="268"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44" autoAdjust="0"/>
  </p:normalViewPr>
  <p:slideViewPr>
    <p:cSldViewPr>
      <p:cViewPr varScale="1">
        <p:scale>
          <a:sx n="96" d="100"/>
          <a:sy n="96" d="100"/>
        </p:scale>
        <p:origin x="-14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995FA-F732-446B-9D3B-C663D52625BA}" type="datetimeFigureOut">
              <a:rPr lang="en-US" smtClean="0"/>
              <a:pPr/>
              <a:t>8/25/2015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19004C-AE5F-4A90-9016-16037C1273D3}" type="slidenum">
              <a:rPr lang="en-US" smtClean="0"/>
              <a:pPr/>
              <a:t>‹#›</a:t>
            </a:fld>
            <a:endParaRPr lang="en-US" dirty="0"/>
          </a:p>
        </p:txBody>
      </p:sp>
    </p:spTree>
    <p:extLst>
      <p:ext uri="{BB962C8B-B14F-4D97-AF65-F5344CB8AC3E}">
        <p14:creationId xmlns:p14="http://schemas.microsoft.com/office/powerpoint/2010/main" val="178241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jobdescription.com/"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online.onetcenter.or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purpose of this chapter is to explain the tools employers use to build a pool of hirable job candidates. The main topics we cover include</a:t>
            </a:r>
            <a:r>
              <a:rPr lang="en-US" baseline="0" dirty="0" smtClean="0"/>
              <a:t> the following:</a:t>
            </a:r>
            <a:r>
              <a:rPr lang="en-US" dirty="0" smtClean="0"/>
              <a:t> The Talent Management Framework, The Basics of Job Analysis, The Recruitment and Selection Process, Workforce Planning and Forecasting, Recruiting Job Candidates, and Developing and Using Application Forms.</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a:t>
            </a:fld>
            <a:endParaRPr lang="en-US" dirty="0"/>
          </a:p>
        </p:txBody>
      </p:sp>
    </p:spTree>
    <p:extLst>
      <p:ext uri="{BB962C8B-B14F-4D97-AF65-F5344CB8AC3E}">
        <p14:creationId xmlns:p14="http://schemas.microsoft.com/office/powerpoint/2010/main" val="2420337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Employers use job analysis and job descriptions for several things—for example, to develop training programs. But the most familiar use for job descriptions is</a:t>
            </a:r>
            <a:r>
              <a:rPr lang="en-US" baseline="0" dirty="0" smtClean="0"/>
              <a:t> </a:t>
            </a:r>
            <a:r>
              <a:rPr lang="en-US" dirty="0" smtClean="0"/>
              <a:t>deciding what types of people to recruit and select for the company’s jobs.</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14</a:t>
            </a:fld>
            <a:endParaRPr lang="en-US" dirty="0"/>
          </a:p>
        </p:txBody>
      </p:sp>
    </p:spTree>
    <p:extLst>
      <p:ext uri="{BB962C8B-B14F-4D97-AF65-F5344CB8AC3E}">
        <p14:creationId xmlns:p14="http://schemas.microsoft.com/office/powerpoint/2010/main" val="2664843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recruiting and selecting process is a series of steps, which are listed as follows:</a:t>
            </a:r>
          </a:p>
          <a:p>
            <a:r>
              <a:rPr lang="en-US" dirty="0" smtClean="0"/>
              <a:t>  1.  Do workforce planning and forecasting to determine the positions to fill.</a:t>
            </a:r>
          </a:p>
          <a:p>
            <a:r>
              <a:rPr lang="en-US" dirty="0" smtClean="0"/>
              <a:t>  2.  Build a pool of candidates for these jobs by recruiting internal or external candidates.</a:t>
            </a:r>
          </a:p>
          <a:p>
            <a:r>
              <a:rPr lang="en-US" dirty="0" smtClean="0"/>
              <a:t>  3.  Have the applicants fill out application forms and perhaps undergo an initial interview.</a:t>
            </a:r>
          </a:p>
          <a:p>
            <a:r>
              <a:rPr lang="en-US" dirty="0" smtClean="0"/>
              <a:t>  4.  Utilize various selection techniques such as tests, background investigations, and physical exams to</a:t>
            </a:r>
            <a:r>
              <a:rPr lang="en-US" baseline="0" dirty="0" smtClean="0"/>
              <a:t> </a:t>
            </a:r>
            <a:r>
              <a:rPr lang="en-US" dirty="0" smtClean="0"/>
              <a:t>choose job candidates.</a:t>
            </a:r>
          </a:p>
          <a:p>
            <a:r>
              <a:rPr lang="en-US" dirty="0" smtClean="0"/>
              <a:t>  5.  Send one or more job candidates to the supervisor responsible for the job.</a:t>
            </a:r>
          </a:p>
          <a:p>
            <a:r>
              <a:rPr lang="en-US" dirty="0" smtClean="0"/>
              <a:t>  6.  Have the candidate go through selection interviews, and determine to which candidate(s) to make an offer.</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15</a:t>
            </a:fld>
            <a:endParaRPr lang="en-US" dirty="0"/>
          </a:p>
        </p:txBody>
      </p:sp>
    </p:spTree>
    <p:extLst>
      <p:ext uri="{BB962C8B-B14F-4D97-AF65-F5344CB8AC3E}">
        <p14:creationId xmlns:p14="http://schemas.microsoft.com/office/powerpoint/2010/main" val="724740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Workforce planning is the process of deciding what positions the firm will have to fill and how to fill them. </a:t>
            </a: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17</a:t>
            </a:fld>
            <a:endParaRPr lang="en-US" dirty="0"/>
          </a:p>
        </p:txBody>
      </p:sp>
    </p:spTree>
    <p:extLst>
      <p:ext uri="{BB962C8B-B14F-4D97-AF65-F5344CB8AC3E}">
        <p14:creationId xmlns:p14="http://schemas.microsoft.com/office/powerpoint/2010/main" val="256977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Strategy and Workforce Planning — Personnel plans should flow from the firm’s strategic planning process. It cannot be mechanical. It involves predicting the skills and competencies the employer will need to execute its strategy.</a:t>
            </a:r>
          </a:p>
          <a:p>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Inside or outside candidates? — Each option produces its own set of HR management plans. Current employees may require training, development, and coaching before they are ready to fill a new job. Going outside requires deciding which recruiting sources to use. This topic also speaks to whether the firm adheres to a promotion from within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How to Forecast Personnel Needs — Forecast revenues, and then estimate the size of the staff required to achieve this sales volume.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Trend Analysis means studying a firm’s employment levels over a period of years to predict future needs.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Ratio Analysis refers to making forecasts based on the ratio between (1) some causal factor, like sales volume, and (2) number of employees required, such as the number of salespeople.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The Scatter Plot graphically shows how two variables (such as a measure of business activity and a firm’s staffing levels) are related. (See Fig. 3-5)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Computerized forecasts enable managers to build more variables into their personnel projections. </a:t>
            </a:r>
          </a:p>
          <a:p>
            <a:endParaRPr lang="en-US" sz="105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18</a:t>
            </a:fld>
            <a:endParaRPr lang="en-US" dirty="0"/>
          </a:p>
        </p:txBody>
      </p:sp>
    </p:spTree>
    <p:extLst>
      <p:ext uri="{BB962C8B-B14F-4D97-AF65-F5344CB8AC3E}">
        <p14:creationId xmlns:p14="http://schemas.microsoft.com/office/powerpoint/2010/main" val="1921473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kern="1200" dirty="0" smtClean="0">
                <a:solidFill>
                  <a:schemeClr val="tx1"/>
                </a:solidFill>
                <a:effectLst/>
                <a:latin typeface="+mn-lt"/>
                <a:ea typeface="+mn-ea"/>
                <a:cs typeface="+mn-cs"/>
              </a:rPr>
              <a:t>Qualification inventories and replacement charts are simple manual devices that can be used to keep inventories and development records to compile qualifications information on each employee. Personnel replacement charts show the present performance and promotability for each position’s potential replacement. Position replacement cards can also be created for each position to show possible replacements as well as their present performance, promotion potential, and training.</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Computerized Information Systems are used to track the qualifications of hundreds or thousands of employees. The system can provide managers with a listing of candidates with specified qualifications after scanning the database.</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Succession Planning refers to the plans the company makes to fill its most important executive positions.</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Forecasting the Supply of Outside Candidates — A proper forecast may involve considering general economic conditions and the expected rate of unemployment, among other things. </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Talent management and Predictive Workforce Monitoring — To maintain a competitive posture, the firm must use a continuous workforce planning approach. </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Developing an Action Plan to Match Projected Labor Supply and Labor Demand — Such a plan should include a list of demand-supply gaps and staffing plans. It would include identifying the positions to be filled, recruiting sources, training and development and promotional activities, and necessary resources.</a:t>
            </a:r>
            <a:endParaRPr lang="en-US" sz="105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20</a:t>
            </a:fld>
            <a:endParaRPr lang="en-US" dirty="0"/>
          </a:p>
        </p:txBody>
      </p:sp>
    </p:spTree>
    <p:extLst>
      <p:ext uri="{BB962C8B-B14F-4D97-AF65-F5344CB8AC3E}">
        <p14:creationId xmlns:p14="http://schemas.microsoft.com/office/powerpoint/2010/main" val="1015385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authorized to fill a position, the next step is to develop an applicant pool, either from internal or external sources. Recruiting is important because the more applicants you have, the more selective you can be in your hiring.</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21</a:t>
            </a:fld>
            <a:endParaRPr lang="en-US" dirty="0"/>
          </a:p>
        </p:txBody>
      </p:sp>
    </p:spTree>
    <p:extLst>
      <p:ext uri="{BB962C8B-B14F-4D97-AF65-F5344CB8AC3E}">
        <p14:creationId xmlns:p14="http://schemas.microsoft.com/office/powerpoint/2010/main" val="3906983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mn-lt"/>
                <a:ea typeface="+mn-ea"/>
                <a:cs typeface="+mn-cs"/>
              </a:rPr>
              <a:t>Recruiting is a more complex activity than most managers think it is. Recruitment efforts should make sense in terms of the company’s strategic plans. Some recruiting methods are superior to others, depending on who you are recruiting for and what your resources are.</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One survey found that only about 44% of the 279 firms surveyed make formal attempts to evaluate the effectiveness of their recruitment efforts. </a:t>
            </a:r>
          </a:p>
          <a:p>
            <a:endParaRPr lang="en-US"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For internal candidates, to be effective, promotion from within requires using job posting, personnel records, and skill banks. Having and publicizing the proper procedures for applying for internal jobs will help maintain</a:t>
            </a:r>
            <a:r>
              <a:rPr lang="en-US" sz="1000" kern="1200" baseline="0" dirty="0" smtClean="0">
                <a:solidFill>
                  <a:schemeClr val="tx1"/>
                </a:solidFill>
                <a:effectLst/>
                <a:latin typeface="+mn-lt"/>
                <a:ea typeface="+mn-ea"/>
                <a:cs typeface="+mn-cs"/>
              </a:rPr>
              <a:t> overall integrity of the promotion policy. </a:t>
            </a:r>
            <a:endParaRPr lang="en-US" sz="1000" kern="1200" dirty="0" smtClean="0">
              <a:solidFill>
                <a:schemeClr val="tx1"/>
              </a:solidFill>
              <a:effectLst/>
              <a:latin typeface="+mn-lt"/>
              <a:ea typeface="+mn-ea"/>
              <a:cs typeface="+mn-cs"/>
            </a:endParaRPr>
          </a:p>
          <a:p>
            <a:endParaRPr lang="en-US" sz="1000" kern="1200" dirty="0" smtClean="0">
              <a:solidFill>
                <a:schemeClr val="tx1"/>
              </a:solidFill>
              <a:effectLst/>
              <a:latin typeface="+mn-lt"/>
              <a:ea typeface="+mn-ea"/>
              <a:cs typeface="+mn-cs"/>
            </a:endParaRPr>
          </a:p>
          <a:p>
            <a:r>
              <a:rPr lang="en-US" sz="1000" b="1" kern="1200" dirty="0" smtClean="0">
                <a:solidFill>
                  <a:schemeClr val="tx1"/>
                </a:solidFill>
                <a:effectLst/>
                <a:latin typeface="+mn-lt"/>
                <a:ea typeface="+mn-ea"/>
                <a:cs typeface="+mn-cs"/>
              </a:rPr>
              <a:t>Recruiting via the Internet</a:t>
            </a:r>
          </a:p>
          <a:p>
            <a:r>
              <a:rPr lang="en-US" sz="1000" kern="1200" dirty="0" smtClean="0">
                <a:solidFill>
                  <a:schemeClr val="tx1"/>
                </a:solidFill>
                <a:effectLst/>
                <a:latin typeface="+mn-lt"/>
                <a:ea typeface="+mn-ea"/>
                <a:cs typeface="+mn-cs"/>
              </a:rPr>
              <a:t>Company Web Sites — Many firms attract employment applications via their own Web site. </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Internet Job Boards — Job boards can consist of Internet sites such as monster.com and</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CareerBuilder.com, professional associations, or local newspaper sites. </a:t>
            </a:r>
          </a:p>
          <a:p>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Recruiting and hiring of managers and professionals is moving to social networking sites such as Facebook and LinkedIn. Twitter is used to announce job openings to potential applicants. </a:t>
            </a:r>
          </a:p>
          <a:p>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In recent years, employers are using texting to build an applicant pool.</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When applicants log in to a virtual job fair, they will see a setup very similar to an in-person fair. </a:t>
            </a:r>
          </a:p>
          <a:p>
            <a:endParaRPr lang="en-US" sz="1000" kern="1200" dirty="0" smtClean="0">
              <a:solidFill>
                <a:schemeClr val="tx1"/>
              </a:solidFill>
              <a:effectLst/>
              <a:latin typeface="+mn-lt"/>
              <a:ea typeface="+mn-ea"/>
              <a:cs typeface="+mn-cs"/>
            </a:endParaRPr>
          </a:p>
          <a:p>
            <a:endParaRPr lang="en-US" sz="1000" kern="1200" dirty="0" smtClean="0">
              <a:solidFill>
                <a:schemeClr val="tx1"/>
              </a:solidFill>
              <a:effectLst/>
              <a:latin typeface="+mn-lt"/>
              <a:ea typeface="+mn-ea"/>
              <a:cs typeface="+mn-cs"/>
            </a:endParaRPr>
          </a:p>
          <a:p>
            <a:endParaRPr lang="en-US" sz="1000" kern="1200" dirty="0" smtClean="0">
              <a:solidFill>
                <a:schemeClr val="tx1"/>
              </a:solidFill>
              <a:effectLst/>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22</a:t>
            </a:fld>
            <a:endParaRPr lang="en-US" dirty="0"/>
          </a:p>
        </p:txBody>
      </p:sp>
    </p:spTree>
    <p:extLst>
      <p:ext uri="{BB962C8B-B14F-4D97-AF65-F5344CB8AC3E}">
        <p14:creationId xmlns:p14="http://schemas.microsoft.com/office/powerpoint/2010/main" val="393989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kern="1200" dirty="0" smtClean="0">
                <a:solidFill>
                  <a:schemeClr val="tx1"/>
                </a:solidFill>
                <a:effectLst/>
                <a:latin typeface="+mn-lt"/>
                <a:ea typeface="+mn-ea"/>
                <a:cs typeface="+mn-cs"/>
              </a:rPr>
              <a:t>Advertising as a Source of Candidates —</a:t>
            </a:r>
            <a:r>
              <a:rPr lang="en-US" sz="1050" kern="1200" dirty="0" smtClean="0">
                <a:solidFill>
                  <a:schemeClr val="tx1"/>
                </a:solidFill>
                <a:effectLst/>
                <a:latin typeface="+mn-lt"/>
                <a:ea typeface="+mn-ea"/>
                <a:cs typeface="+mn-cs"/>
              </a:rPr>
              <a:t> Selection of the best media should be based on the positions for which you are recruiting. </a:t>
            </a:r>
          </a:p>
          <a:p>
            <a:r>
              <a:rPr lang="en-US" sz="1050" b="1" kern="1200" dirty="0" smtClean="0">
                <a:solidFill>
                  <a:schemeClr val="tx1"/>
                </a:solidFill>
                <a:effectLst/>
                <a:latin typeface="+mn-lt"/>
                <a:ea typeface="+mn-ea"/>
                <a:cs typeface="+mn-cs"/>
              </a:rPr>
              <a:t>Employment Agencies</a:t>
            </a:r>
            <a:r>
              <a:rPr lang="en-US" sz="1050" kern="1200" dirty="0" smtClean="0">
                <a:solidFill>
                  <a:schemeClr val="tx1"/>
                </a:solidFill>
                <a:effectLst/>
                <a:latin typeface="+mn-lt"/>
                <a:ea typeface="+mn-ea"/>
                <a:cs typeface="+mn-cs"/>
              </a:rPr>
              <a:t> </a:t>
            </a:r>
            <a:r>
              <a:rPr lang="en-US" sz="1050" b="1" kern="1200" dirty="0" smtClean="0">
                <a:solidFill>
                  <a:schemeClr val="tx1"/>
                </a:solidFill>
                <a:effectLst/>
                <a:latin typeface="+mn-lt"/>
                <a:ea typeface="+mn-ea"/>
                <a:cs typeface="+mn-cs"/>
              </a:rPr>
              <a:t>—</a:t>
            </a:r>
            <a:r>
              <a:rPr lang="en-US" sz="1050" kern="1200" dirty="0" smtClean="0">
                <a:solidFill>
                  <a:schemeClr val="tx1"/>
                </a:solidFill>
                <a:effectLst/>
                <a:latin typeface="+mn-lt"/>
                <a:ea typeface="+mn-ea"/>
                <a:cs typeface="+mn-cs"/>
              </a:rPr>
              <a:t> Every state has a </a:t>
            </a:r>
            <a:r>
              <a:rPr lang="en-US" sz="1050" i="1" kern="1200" dirty="0" smtClean="0">
                <a:solidFill>
                  <a:schemeClr val="tx1"/>
                </a:solidFill>
                <a:effectLst/>
                <a:latin typeface="+mn-lt"/>
                <a:ea typeface="+mn-ea"/>
                <a:cs typeface="+mn-cs"/>
              </a:rPr>
              <a:t>public, state-run employment service agency</a:t>
            </a:r>
            <a:r>
              <a:rPr lang="en-US" sz="1050" kern="1200" dirty="0" smtClean="0">
                <a:solidFill>
                  <a:schemeClr val="tx1"/>
                </a:solidFill>
                <a:effectLst/>
                <a:latin typeface="+mn-lt"/>
                <a:ea typeface="+mn-ea"/>
                <a:cs typeface="+mn-cs"/>
              </a:rPr>
              <a:t> supported by the Department of Labor, in part through grants and other assistance, such as a nationwide computerized job bank. Employment agencies associated with </a:t>
            </a:r>
            <a:r>
              <a:rPr lang="en-US" sz="1050" i="1" kern="1200" dirty="0" smtClean="0">
                <a:solidFill>
                  <a:schemeClr val="tx1"/>
                </a:solidFill>
                <a:effectLst/>
                <a:latin typeface="+mn-lt"/>
                <a:ea typeface="+mn-ea"/>
                <a:cs typeface="+mn-cs"/>
              </a:rPr>
              <a:t>nonprofit organizations,</a:t>
            </a:r>
            <a:r>
              <a:rPr lang="en-US" sz="1050" kern="1200" dirty="0" smtClean="0">
                <a:solidFill>
                  <a:schemeClr val="tx1"/>
                </a:solidFill>
                <a:effectLst/>
                <a:latin typeface="+mn-lt"/>
                <a:ea typeface="+mn-ea"/>
                <a:cs typeface="+mn-cs"/>
              </a:rPr>
              <a:t> such as a technical or professional society, help their members find jobs. </a:t>
            </a:r>
            <a:r>
              <a:rPr lang="en-US" sz="1050" i="1" kern="1200" dirty="0" smtClean="0">
                <a:solidFill>
                  <a:schemeClr val="tx1"/>
                </a:solidFill>
                <a:effectLst/>
                <a:latin typeface="+mn-lt"/>
                <a:ea typeface="+mn-ea"/>
                <a:cs typeface="+mn-cs"/>
              </a:rPr>
              <a:t>Private agencies</a:t>
            </a:r>
            <a:r>
              <a:rPr lang="en-US" sz="1050" kern="1200" dirty="0" smtClean="0">
                <a:solidFill>
                  <a:schemeClr val="tx1"/>
                </a:solidFill>
                <a:effectLst/>
                <a:latin typeface="+mn-lt"/>
                <a:ea typeface="+mn-ea"/>
                <a:cs typeface="+mn-cs"/>
              </a:rPr>
              <a:t> charge fees for each applicant they place.</a:t>
            </a:r>
          </a:p>
          <a:p>
            <a:r>
              <a:rPr lang="en-US" sz="1050" b="1" kern="1200" dirty="0" smtClean="0">
                <a:solidFill>
                  <a:schemeClr val="tx1"/>
                </a:solidFill>
                <a:effectLst/>
                <a:latin typeface="+mn-lt"/>
                <a:ea typeface="+mn-ea"/>
                <a:cs typeface="+mn-cs"/>
              </a:rPr>
              <a:t>Temporary Workers —</a:t>
            </a:r>
            <a:r>
              <a:rPr lang="en-US" sz="1050" kern="1200" dirty="0" smtClean="0">
                <a:solidFill>
                  <a:schemeClr val="tx1"/>
                </a:solidFill>
                <a:effectLst/>
                <a:latin typeface="+mn-lt"/>
                <a:ea typeface="+mn-ea"/>
                <a:cs typeface="+mn-cs"/>
              </a:rPr>
              <a:t> The benefits of contingency staffing include increases in overall productivity, and time and expenses saved by not having to recruit, train, and document new employees.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Alternative Staffing — </a:t>
            </a:r>
            <a:r>
              <a:rPr lang="en-US" sz="1050" kern="1200" dirty="0" smtClean="0">
                <a:solidFill>
                  <a:schemeClr val="tx1"/>
                </a:solidFill>
                <a:effectLst/>
                <a:latin typeface="+mn-lt"/>
                <a:ea typeface="+mn-ea"/>
                <a:cs typeface="+mn-cs"/>
              </a:rPr>
              <a:t>Temporary employees are examples of alternative staffing arrangements. These also include contract technical employees.</a:t>
            </a:r>
          </a:p>
          <a:p>
            <a:r>
              <a:rPr lang="en-US" sz="1050" kern="1200" dirty="0" smtClean="0">
                <a:solidFill>
                  <a:schemeClr val="tx1"/>
                </a:solidFill>
                <a:effectLst/>
                <a:latin typeface="+mn-lt"/>
                <a:ea typeface="+mn-ea"/>
                <a:cs typeface="+mn-cs"/>
              </a:rPr>
              <a:t>Executive Recruiters, also called headhunters, are special employment agencies contracted by employers to seek out top-management talent for their clients. Some of these recruiters operate on a contingent or “commission” basis</a:t>
            </a:r>
            <a:r>
              <a:rPr lang="en-US" sz="1050" kern="1200" baseline="0" dirty="0" smtClean="0">
                <a:solidFill>
                  <a:schemeClr val="tx1"/>
                </a:solidFill>
                <a:effectLst/>
                <a:latin typeface="+mn-lt"/>
                <a:ea typeface="+mn-ea"/>
                <a:cs typeface="+mn-cs"/>
              </a:rPr>
              <a:t> while others are “retained” on a permanent basis, usually to source senior executives. </a:t>
            </a:r>
          </a:p>
          <a:p>
            <a:r>
              <a:rPr lang="en-US" sz="1050" b="1" kern="1200" dirty="0" smtClean="0">
                <a:solidFill>
                  <a:schemeClr val="tx1"/>
                </a:solidFill>
                <a:effectLst/>
                <a:latin typeface="+mn-lt"/>
                <a:ea typeface="+mn-ea"/>
                <a:cs typeface="+mn-cs"/>
              </a:rPr>
              <a:t>Pros and Cons — </a:t>
            </a:r>
            <a:r>
              <a:rPr lang="en-US" sz="1050" kern="1200" dirty="0" smtClean="0">
                <a:solidFill>
                  <a:schemeClr val="tx1"/>
                </a:solidFill>
                <a:effectLst/>
                <a:latin typeface="+mn-lt"/>
                <a:ea typeface="+mn-ea"/>
                <a:cs typeface="+mn-cs"/>
              </a:rPr>
              <a:t>Recruiters can be useful and save a manager</a:t>
            </a:r>
            <a:r>
              <a:rPr lang="en-US" sz="1050" kern="1200" baseline="0" dirty="0" smtClean="0">
                <a:solidFill>
                  <a:schemeClr val="tx1"/>
                </a:solidFill>
                <a:effectLst/>
                <a:latin typeface="+mn-lt"/>
                <a:ea typeface="+mn-ea"/>
                <a:cs typeface="+mn-cs"/>
              </a:rPr>
              <a:t> valuable</a:t>
            </a:r>
            <a:r>
              <a:rPr lang="en-US" sz="1050" kern="1200" dirty="0" smtClean="0">
                <a:solidFill>
                  <a:schemeClr val="tx1"/>
                </a:solidFill>
                <a:effectLst/>
                <a:latin typeface="+mn-lt"/>
                <a:ea typeface="+mn-ea"/>
                <a:cs typeface="+mn-cs"/>
              </a:rPr>
              <a:t> time, but they can also be more interested in persuading you to hire a candidate than in finding the one who will really do the job, especially if the recruiter is a contingent recruiter.</a:t>
            </a:r>
          </a:p>
          <a:p>
            <a:r>
              <a:rPr lang="en-US" sz="1050" b="1" kern="1200" dirty="0" smtClean="0">
                <a:solidFill>
                  <a:schemeClr val="tx1"/>
                </a:solidFill>
                <a:effectLst/>
                <a:latin typeface="+mn-lt"/>
                <a:ea typeface="+mn-ea"/>
                <a:cs typeface="+mn-cs"/>
              </a:rPr>
              <a:t>Candidate Caveats — </a:t>
            </a:r>
            <a:r>
              <a:rPr lang="en-US" sz="1050" kern="1200" dirty="0" smtClean="0">
                <a:solidFill>
                  <a:schemeClr val="tx1"/>
                </a:solidFill>
                <a:effectLst/>
                <a:latin typeface="+mn-lt"/>
                <a:ea typeface="+mn-ea"/>
                <a:cs typeface="+mn-cs"/>
              </a:rPr>
              <a:t>As a job candidate, know that firms sometimes present unqualified candidates to make their top pick look better. Overly eager candidates may jump the gun, undermining your present position. Also, do not confuse a “headhunter” with an outplacement or career coaching firm that assist out-of-work individuals by charging them for their services. </a:t>
            </a:r>
            <a:endParaRPr lang="en-US" sz="105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23</a:t>
            </a:fld>
            <a:endParaRPr lang="en-US" dirty="0"/>
          </a:p>
        </p:txBody>
      </p:sp>
    </p:spTree>
    <p:extLst>
      <p:ext uri="{BB962C8B-B14F-4D97-AF65-F5344CB8AC3E}">
        <p14:creationId xmlns:p14="http://schemas.microsoft.com/office/powerpoint/2010/main" val="853597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kern="1200" dirty="0" smtClean="0">
                <a:solidFill>
                  <a:schemeClr val="tx1"/>
                </a:solidFill>
                <a:effectLst/>
                <a:latin typeface="+mn-lt"/>
                <a:ea typeface="+mn-ea"/>
                <a:cs typeface="+mn-cs"/>
              </a:rPr>
              <a:t>College recruiting </a:t>
            </a:r>
            <a:r>
              <a:rPr lang="en-US" sz="1050" kern="1200" dirty="0" smtClean="0">
                <a:solidFill>
                  <a:schemeClr val="tx1"/>
                </a:solidFill>
                <a:effectLst/>
                <a:latin typeface="+mn-lt"/>
                <a:ea typeface="+mn-ea"/>
                <a:cs typeface="+mn-cs"/>
              </a:rPr>
              <a:t>involves sending employers’ representatives to college campuses to prescreen applicants and create an applicant pool of management trainees, promotable candidates, and professional and technical employees.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Internships —</a:t>
            </a:r>
            <a:r>
              <a:rPr lang="en-US" sz="1050" kern="1200" dirty="0" smtClean="0">
                <a:solidFill>
                  <a:schemeClr val="tx1"/>
                </a:solidFill>
                <a:effectLst/>
                <a:latin typeface="+mn-lt"/>
                <a:ea typeface="+mn-ea"/>
                <a:cs typeface="+mn-cs"/>
              </a:rPr>
              <a:t> are a recruiting approach that can be a win–win situation for the employer and the student. For employers, interns can make useful contributions while being evaluated for possible full-time employment. Students are able to hone business skills, check out potential employers, and learn more about their likes and dislikes.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Outsourcing and Offshoring —</a:t>
            </a:r>
            <a:r>
              <a:rPr lang="en-US" sz="1050" kern="1200" dirty="0" smtClean="0">
                <a:solidFill>
                  <a:schemeClr val="tx1"/>
                </a:solidFill>
                <a:effectLst/>
                <a:latin typeface="+mn-lt"/>
                <a:ea typeface="+mn-ea"/>
                <a:cs typeface="+mn-cs"/>
              </a:rPr>
              <a:t> Outsourcing means having outside vendors supply services such as benefits management that the company’s own employees previously did in-house. Offshoring is a narrower term. It means having outside vendors abroad supply services that the company’s own employees formerly performed in-house.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Referrals and Walk-Ins as a Source of Candidates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Walk-Ins — </a:t>
            </a:r>
            <a:r>
              <a:rPr lang="en-US" sz="1050" kern="1200" dirty="0" smtClean="0">
                <a:solidFill>
                  <a:schemeClr val="tx1"/>
                </a:solidFill>
                <a:effectLst/>
                <a:latin typeface="+mn-lt"/>
                <a:ea typeface="+mn-ea"/>
                <a:cs typeface="+mn-cs"/>
              </a:rPr>
              <a:t>Walk-in candidates may be attracted by posting a “Help Wanted” sign.</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Customers as Candidates — </a:t>
            </a:r>
            <a:r>
              <a:rPr lang="en-US" sz="1050" kern="1200" dirty="0" smtClean="0">
                <a:solidFill>
                  <a:schemeClr val="tx1"/>
                </a:solidFill>
                <a:effectLst/>
                <a:latin typeface="+mn-lt"/>
                <a:ea typeface="+mn-ea"/>
                <a:cs typeface="+mn-cs"/>
              </a:rPr>
              <a:t>Employees can be trained to identify potential candidates from the firm’s customer base.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Telecommuters — </a:t>
            </a:r>
            <a:r>
              <a:rPr lang="en-US" sz="1050" kern="1200" dirty="0" smtClean="0">
                <a:solidFill>
                  <a:schemeClr val="tx1"/>
                </a:solidFill>
                <a:effectLst/>
                <a:latin typeface="+mn-lt"/>
                <a:ea typeface="+mn-ea"/>
                <a:cs typeface="+mn-cs"/>
              </a:rPr>
              <a:t>Another alternative is hiring telecommuters to work from home or an offsite 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Unemployed people — </a:t>
            </a:r>
            <a:r>
              <a:rPr lang="en-US" sz="1050" kern="1200" dirty="0" smtClean="0">
                <a:solidFill>
                  <a:schemeClr val="tx1"/>
                </a:solidFill>
                <a:effectLst/>
                <a:latin typeface="+mn-lt"/>
                <a:ea typeface="+mn-ea"/>
                <a:cs typeface="+mn-cs"/>
              </a:rPr>
              <a:t>The composition of the U.S. workforce is changing with more older workers, minorities and women available for employment.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endParaRPr lang="en-US" sz="105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24</a:t>
            </a:fld>
            <a:endParaRPr lang="en-US" dirty="0"/>
          </a:p>
        </p:txBody>
      </p:sp>
    </p:spTree>
    <p:extLst>
      <p:ext uri="{BB962C8B-B14F-4D97-AF65-F5344CB8AC3E}">
        <p14:creationId xmlns:p14="http://schemas.microsoft.com/office/powerpoint/2010/main" val="711399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Military personnel — </a:t>
            </a:r>
            <a:r>
              <a:rPr lang="en-US" sz="1200" kern="1200" dirty="0" smtClean="0">
                <a:solidFill>
                  <a:schemeClr val="tx1"/>
                </a:solidFill>
                <a:effectLst/>
                <a:latin typeface="+mn-lt"/>
                <a:ea typeface="+mn-ea"/>
                <a:cs typeface="+mn-cs"/>
              </a:rPr>
              <a:t>Returning and discharged military personnel provide an excellent source of trained recruits. The military branches have programs to facilitate soldiers transitioning and finding jobs.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composition of the U.S. workforce is changing with more older workers, minorities and women available for employment. Here, we will discuss other sources of viable</a:t>
            </a:r>
            <a:r>
              <a:rPr lang="en-US" sz="1200" kern="1200" baseline="0" dirty="0" smtClean="0">
                <a:solidFill>
                  <a:schemeClr val="tx1"/>
                </a:solidFill>
                <a:effectLst/>
                <a:latin typeface="+mn-lt"/>
                <a:ea typeface="+mn-ea"/>
                <a:cs typeface="+mn-cs"/>
              </a:rPr>
              <a:t> candidates.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Older Workers as a Source of Candidates — </a:t>
            </a:r>
            <a:r>
              <a:rPr lang="en-US" sz="1200" kern="1200" dirty="0" smtClean="0">
                <a:solidFill>
                  <a:schemeClr val="tx1"/>
                </a:solidFill>
                <a:effectLst/>
                <a:latin typeface="+mn-lt"/>
                <a:ea typeface="+mn-ea"/>
                <a:cs typeface="+mn-cs"/>
              </a:rPr>
              <a:t>With the entire population aging, many employers are encouraging retirement-age employees not to leave, or are actively recruiting employees who are at or beyond retirement age by making their companies an attractive place in which older workers can work.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Recruiting Single Parents —</a:t>
            </a:r>
            <a:r>
              <a:rPr lang="en-US" sz="1200" kern="1200" dirty="0" smtClean="0">
                <a:solidFill>
                  <a:schemeClr val="tx1"/>
                </a:solidFill>
                <a:effectLst/>
                <a:latin typeface="+mn-lt"/>
                <a:ea typeface="+mn-ea"/>
                <a:cs typeface="+mn-cs"/>
              </a:rPr>
              <a:t> Formulating an intelligent program for attracting single parents should begin with understanding the considerable problems they often encounter in balancing work and family life.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Recruiting Minorities and Women — </a:t>
            </a:r>
            <a:r>
              <a:rPr lang="en-US" sz="1200" b="0"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equires employers to tailor their way of thinking and design HR practices that make their firms attractive to them.</a:t>
            </a:r>
          </a:p>
          <a:p>
            <a:r>
              <a:rPr lang="en-US" sz="1200" b="1" kern="1200" dirty="0" smtClean="0">
                <a:solidFill>
                  <a:schemeClr val="tx1"/>
                </a:solidFill>
                <a:effectLst/>
                <a:latin typeface="+mn-lt"/>
                <a:ea typeface="+mn-ea"/>
                <a:cs typeface="+mn-cs"/>
              </a:rPr>
              <a:t>Welfare to Work — </a:t>
            </a:r>
            <a:r>
              <a:rPr lang="en-US" sz="1200" kern="1200" dirty="0" smtClean="0">
                <a:solidFill>
                  <a:schemeClr val="tx1"/>
                </a:solidFill>
                <a:effectLst/>
                <a:latin typeface="+mn-lt"/>
                <a:ea typeface="+mn-ea"/>
                <a:cs typeface="+mn-cs"/>
              </a:rPr>
              <a:t>This is a program for attracting and assimilating former welfare recipients as new employees.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Disabled — </a:t>
            </a:r>
            <a:r>
              <a:rPr lang="en-US" sz="1200" kern="1200" dirty="0" smtClean="0">
                <a:solidFill>
                  <a:schemeClr val="tx1"/>
                </a:solidFill>
                <a:effectLst/>
                <a:latin typeface="+mn-lt"/>
                <a:ea typeface="+mn-ea"/>
                <a:cs typeface="+mn-cs"/>
              </a:rPr>
              <a:t>The Department of Labor’s Office of Disability Employment Policy offers several programs, and all states have local agencies that provide placement services and other recruitment and training tools.</a:t>
            </a: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25</a:t>
            </a:fld>
            <a:endParaRPr lang="en-US" dirty="0"/>
          </a:p>
        </p:txBody>
      </p:sp>
    </p:spTree>
    <p:extLst>
      <p:ext uri="{BB962C8B-B14F-4D97-AF65-F5344CB8AC3E}">
        <p14:creationId xmlns:p14="http://schemas.microsoft.com/office/powerpoint/2010/main" val="809146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When you finish studying you should be able to:</a:t>
            </a:r>
          </a:p>
          <a:p>
            <a:pPr marL="0" indent="0">
              <a:buNone/>
            </a:pPr>
            <a:endParaRPr lang="en-US" dirty="0" smtClean="0"/>
          </a:p>
          <a:p>
            <a:pPr marL="228600" indent="-228600">
              <a:buFont typeface="+mj-lt"/>
              <a:buAutoNum type="arabicPeriod"/>
            </a:pPr>
            <a:r>
              <a:rPr lang="en-US" dirty="0" smtClean="0"/>
              <a:t>Define and list the main components of talent management.</a:t>
            </a:r>
          </a:p>
          <a:p>
            <a:pPr marL="228600" indent="-228600">
              <a:buFont typeface="+mj-lt"/>
              <a:buAutoNum type="arabicPeriod"/>
            </a:pPr>
            <a:r>
              <a:rPr lang="en-US" dirty="0" smtClean="0"/>
              <a:t>Describe the basic methods of collecting job analysis information.</a:t>
            </a:r>
          </a:p>
          <a:p>
            <a:pPr marL="228600" indent="-228600">
              <a:buFont typeface="+mj-lt"/>
              <a:buAutoNum type="arabicPeriod"/>
            </a:pPr>
            <a:r>
              <a:rPr lang="en-US" dirty="0" smtClean="0"/>
              <a:t>Conduct a job analysis.</a:t>
            </a: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2</a:t>
            </a:fld>
            <a:endParaRPr lang="en-US" dirty="0"/>
          </a:p>
        </p:txBody>
      </p:sp>
    </p:spTree>
    <p:extLst>
      <p:ext uri="{BB962C8B-B14F-4D97-AF65-F5344CB8AC3E}">
        <p14:creationId xmlns:p14="http://schemas.microsoft.com/office/powerpoint/2010/main" val="3909763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should also be able to:</a:t>
            </a:r>
          </a:p>
          <a:p>
            <a:endParaRPr lang="en-US" dirty="0" smtClean="0"/>
          </a:p>
          <a:p>
            <a:pPr marL="228600" indent="-228600">
              <a:buFont typeface="+mj-lt"/>
              <a:buAutoNum type="arabicPeriod" startAt="4"/>
            </a:pPr>
            <a:r>
              <a:rPr lang="en-US" dirty="0" smtClean="0"/>
              <a:t>Explain the process of forecasting personnel requirements.</a:t>
            </a:r>
          </a:p>
          <a:p>
            <a:pPr marL="228600" indent="-228600">
              <a:buFont typeface="+mj-lt"/>
              <a:buAutoNum type="arabicPeriod" startAt="4"/>
            </a:pPr>
            <a:r>
              <a:rPr lang="en-US" dirty="0" smtClean="0"/>
              <a:t>Compare eight methods for recruiting job candidates.</a:t>
            </a:r>
          </a:p>
          <a:p>
            <a:pPr marL="228600" indent="-228600">
              <a:buFont typeface="+mj-lt"/>
              <a:buAutoNum type="arabicPeriod" startAt="4"/>
            </a:pPr>
            <a:r>
              <a:rPr lang="en-US" dirty="0" smtClean="0"/>
              <a:t>Explain how to use application forms to predict job performance.</a:t>
            </a: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3</a:t>
            </a:fld>
            <a:endParaRPr lang="en-US" dirty="0"/>
          </a:p>
        </p:txBody>
      </p:sp>
    </p:spTree>
    <p:extLst>
      <p:ext uri="{BB962C8B-B14F-4D97-AF65-F5344CB8AC3E}">
        <p14:creationId xmlns:p14="http://schemas.microsoft.com/office/powerpoint/2010/main" val="345438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Traditionally, staffing, training, appraisal, career development, and compensation have been thought of in a linear fashion. While this step-wise methodology makes sense, more can be accomplished by thinking in terms of the interrelatedness of the elements of talent management. </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4</a:t>
            </a:fld>
            <a:endParaRPr lang="en-US" dirty="0"/>
          </a:p>
        </p:txBody>
      </p:sp>
    </p:spTree>
    <p:extLst>
      <p:ext uri="{BB962C8B-B14F-4D97-AF65-F5344CB8AC3E}">
        <p14:creationId xmlns:p14="http://schemas.microsoft.com/office/powerpoint/2010/main" val="2759228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Talent management is a goal-oriented and integrated process of planning, recruiting, developing, managing, and compensating employees. A manager who adopts such a perspective is</a:t>
            </a:r>
            <a:r>
              <a:rPr lang="en-US" sz="1200" kern="1200" baseline="0" dirty="0" smtClean="0">
                <a:solidFill>
                  <a:schemeClr val="tx1"/>
                </a:solidFill>
                <a:effectLst/>
                <a:latin typeface="+mn-lt"/>
                <a:ea typeface="+mn-ea"/>
                <a:cs typeface="+mn-cs"/>
              </a:rPr>
              <a:t> able to do</a:t>
            </a:r>
            <a:r>
              <a:rPr lang="en-US" sz="1200" kern="1200" dirty="0" smtClean="0">
                <a:solidFill>
                  <a:schemeClr val="tx1"/>
                </a:solidFill>
                <a:effectLst/>
                <a:latin typeface="+mn-lt"/>
                <a:ea typeface="+mn-ea"/>
                <a:cs typeface="+mn-cs"/>
              </a:rPr>
              <a:t> the following:</a:t>
            </a:r>
          </a:p>
          <a:p>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Understand the necessary tasks</a:t>
            </a:r>
          </a:p>
          <a:p>
            <a:pPr marL="228600" lvl="0" indent="-228600">
              <a:buFont typeface="+mj-lt"/>
              <a:buAutoNum type="arabicPeriod"/>
            </a:pPr>
            <a:r>
              <a:rPr lang="en-US" sz="1200" kern="1200" dirty="0" smtClean="0">
                <a:solidFill>
                  <a:schemeClr val="tx1"/>
                </a:solidFill>
                <a:effectLst/>
                <a:latin typeface="+mn-lt"/>
                <a:ea typeface="+mn-ea"/>
                <a:cs typeface="+mn-cs"/>
              </a:rPr>
              <a:t>Ensure that decisions are goal-oriented, focusing on competencies needed to achieve strategic goals</a:t>
            </a:r>
          </a:p>
          <a:p>
            <a:pPr marL="228600" lvl="0" indent="-228600">
              <a:buFont typeface="+mj-lt"/>
              <a:buAutoNum type="arabicPeriod"/>
            </a:pPr>
            <a:r>
              <a:rPr lang="en-US" sz="1200" kern="1200" dirty="0" smtClean="0">
                <a:solidFill>
                  <a:schemeClr val="tx1"/>
                </a:solidFill>
                <a:effectLst/>
                <a:latin typeface="+mn-lt"/>
                <a:ea typeface="+mn-ea"/>
                <a:cs typeface="+mn-cs"/>
              </a:rPr>
              <a:t>Consistently use the same “profile” of competencies</a:t>
            </a:r>
          </a:p>
          <a:p>
            <a:pPr marL="228600" lvl="0" indent="-228600">
              <a:buFont typeface="+mj-lt"/>
              <a:buAutoNum type="arabicPeriod"/>
            </a:pPr>
            <a:r>
              <a:rPr lang="en-US" sz="1200" kern="1200" dirty="0" smtClean="0">
                <a:solidFill>
                  <a:schemeClr val="tx1"/>
                </a:solidFill>
                <a:effectLst/>
                <a:latin typeface="+mn-lt"/>
                <a:ea typeface="+mn-ea"/>
                <a:cs typeface="+mn-cs"/>
              </a:rPr>
              <a:t>Actively segment and manage employees</a:t>
            </a:r>
          </a:p>
          <a:p>
            <a:pPr marL="228600" lvl="0" indent="-228600">
              <a:buFont typeface="+mj-lt"/>
              <a:buAutoNum type="arabicPeriod"/>
            </a:pPr>
            <a:r>
              <a:rPr lang="en-US" sz="1200" kern="1200" dirty="0" smtClean="0">
                <a:solidFill>
                  <a:schemeClr val="tx1"/>
                </a:solidFill>
                <a:effectLst/>
                <a:latin typeface="+mn-lt"/>
                <a:ea typeface="+mn-ea"/>
                <a:cs typeface="+mn-cs"/>
              </a:rPr>
              <a:t>Integrate/coordinate all the talent management functions</a:t>
            </a:r>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5</a:t>
            </a:fld>
            <a:endParaRPr lang="en-US" dirty="0"/>
          </a:p>
        </p:txBody>
      </p:sp>
    </p:spTree>
    <p:extLst>
      <p:ext uri="{BB962C8B-B14F-4D97-AF65-F5344CB8AC3E}">
        <p14:creationId xmlns:p14="http://schemas.microsoft.com/office/powerpoint/2010/main" val="215359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HR specialist (job analyst, or consultant), a worker, and the worker’s supervisor usually work together in conducting the job analysis. Job analysis data is usually collected from employees and supervisors familiar with the job (subject matter experts), using interviews and questionnaires. </a:t>
            </a:r>
          </a:p>
          <a:p>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7</a:t>
            </a:fld>
            <a:endParaRPr lang="en-US" dirty="0"/>
          </a:p>
        </p:txBody>
      </p:sp>
    </p:spTree>
    <p:extLst>
      <p:ext uri="{BB962C8B-B14F-4D97-AF65-F5344CB8AC3E}">
        <p14:creationId xmlns:p14="http://schemas.microsoft.com/office/powerpoint/2010/main" val="3360640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Job analysis interviews involve interviewing job incumbents or one or more supervisors who know the job (or both). In the case of interviewing incumbents, supervisors must be made aware of the nature of the interviews and the reasons for conducting them to reduce resistance. </a:t>
            </a:r>
          </a:p>
          <a:p>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Questionnaires can be a quick, efficient way of gathering information from a large number of employees. But, developing and testing a questionnaire can be expensive and time consuming</a:t>
            </a:r>
          </a:p>
          <a:p>
            <a:endParaRPr lang="en-US" sz="1050" dirty="0" smtClean="0"/>
          </a:p>
          <a:p>
            <a:r>
              <a:rPr lang="en-US" sz="1050" kern="1200" dirty="0" smtClean="0">
                <a:solidFill>
                  <a:schemeClr val="tx1"/>
                </a:solidFill>
                <a:effectLst/>
                <a:latin typeface="+mn-lt"/>
                <a:ea typeface="+mn-ea"/>
                <a:cs typeface="+mn-cs"/>
              </a:rPr>
              <a:t>Direct observations are useful when jobs consist of mainly observable physical activity as opposed to mental activity. </a:t>
            </a:r>
          </a:p>
          <a:p>
            <a:endParaRPr lang="en-US" sz="1050" kern="1200" dirty="0" smtClean="0">
              <a:solidFill>
                <a:schemeClr val="tx1"/>
              </a:solidFill>
              <a:effectLst/>
              <a:latin typeface="+mn-lt"/>
              <a:ea typeface="+mn-ea"/>
              <a:cs typeface="+mn-cs"/>
            </a:endParaRPr>
          </a:p>
          <a:p>
            <a:r>
              <a:rPr lang="en-US" sz="1050" kern="1200" dirty="0" smtClean="0">
                <a:solidFill>
                  <a:schemeClr val="tx1"/>
                </a:solidFill>
                <a:effectLst/>
                <a:latin typeface="+mn-lt"/>
                <a:ea typeface="+mn-ea"/>
                <a:cs typeface="+mn-cs"/>
              </a:rPr>
              <a:t>The employee records every activity he/she engages in in a diary or log along with the amount of time it took to perform each activity in order to produce a complete picture of the job. </a:t>
            </a:r>
          </a:p>
          <a:p>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Face-to-face interviews and observations can be time consuming. Collecting information from internationally dispersed employees is particularly challenging. To help with these challenges, HR departments distribute the job analysis questionnaire to employees via the company intranet.</a:t>
            </a:r>
          </a:p>
          <a:p>
            <a:endParaRPr lang="en-US" sz="1050"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8</a:t>
            </a:fld>
            <a:endParaRPr lang="en-US" dirty="0"/>
          </a:p>
        </p:txBody>
      </p:sp>
    </p:spTree>
    <p:extLst>
      <p:ext uri="{BB962C8B-B14F-4D97-AF65-F5344CB8AC3E}">
        <p14:creationId xmlns:p14="http://schemas.microsoft.com/office/powerpoint/2010/main" val="3317687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kern="1200" dirty="0" smtClean="0">
                <a:solidFill>
                  <a:schemeClr val="tx1"/>
                </a:solidFill>
                <a:effectLst/>
                <a:latin typeface="+mn-lt"/>
                <a:ea typeface="+mn-ea"/>
                <a:cs typeface="+mn-cs"/>
              </a:rPr>
              <a:t>Job Identification </a:t>
            </a:r>
            <a:r>
              <a:rPr lang="en-US" sz="1050" kern="1200" dirty="0" smtClean="0">
                <a:solidFill>
                  <a:schemeClr val="tx1"/>
                </a:solidFill>
                <a:effectLst/>
                <a:latin typeface="+mn-lt"/>
                <a:ea typeface="+mn-ea"/>
                <a:cs typeface="+mn-cs"/>
              </a:rPr>
              <a:t>— Contains the job title, date, and possible space to indicate who approved the description, the location of the job, the immediate supervisor’s title, salary, or pay scale.</a:t>
            </a:r>
          </a:p>
          <a:p>
            <a:r>
              <a:rPr lang="en-US" sz="1050" b="1" kern="1200" dirty="0" smtClean="0">
                <a:solidFill>
                  <a:schemeClr val="tx1"/>
                </a:solidFill>
                <a:effectLst/>
                <a:latin typeface="+mn-lt"/>
                <a:ea typeface="+mn-ea"/>
                <a:cs typeface="+mn-cs"/>
              </a:rPr>
              <a:t>Job Summary</a:t>
            </a:r>
            <a:r>
              <a:rPr lang="en-US" sz="1050" kern="1200" dirty="0" smtClean="0">
                <a:solidFill>
                  <a:schemeClr val="tx1"/>
                </a:solidFill>
                <a:effectLst/>
                <a:latin typeface="+mn-lt"/>
                <a:ea typeface="+mn-ea"/>
                <a:cs typeface="+mn-cs"/>
              </a:rPr>
              <a:t> — Should describe the general nature of the job and include only its major functions or activities.</a:t>
            </a:r>
          </a:p>
          <a:p>
            <a:r>
              <a:rPr lang="en-US" sz="1050" b="1" kern="1200" dirty="0" smtClean="0">
                <a:solidFill>
                  <a:schemeClr val="tx1"/>
                </a:solidFill>
                <a:effectLst/>
                <a:latin typeface="+mn-lt"/>
                <a:ea typeface="+mn-ea"/>
                <a:cs typeface="+mn-cs"/>
              </a:rPr>
              <a:t>Relationships</a:t>
            </a:r>
            <a:r>
              <a:rPr lang="en-US" sz="1050" kern="1200" dirty="0" smtClean="0">
                <a:solidFill>
                  <a:schemeClr val="tx1"/>
                </a:solidFill>
                <a:effectLst/>
                <a:latin typeface="+mn-lt"/>
                <a:ea typeface="+mn-ea"/>
                <a:cs typeface="+mn-cs"/>
              </a:rPr>
              <a:t> — Occasionally, a relationships statement is included. It shows the jobholders’ relationships with others inside and outside the organization.</a:t>
            </a:r>
          </a:p>
          <a:p>
            <a:r>
              <a:rPr lang="en-US" sz="1050" b="1" kern="1200" dirty="0" smtClean="0">
                <a:solidFill>
                  <a:schemeClr val="tx1"/>
                </a:solidFill>
                <a:effectLst/>
                <a:latin typeface="+mn-lt"/>
                <a:ea typeface="+mn-ea"/>
                <a:cs typeface="+mn-cs"/>
              </a:rPr>
              <a:t>Responsibilities and Duties </a:t>
            </a:r>
            <a:r>
              <a:rPr lang="en-US" sz="1050" kern="1200" dirty="0" smtClean="0">
                <a:solidFill>
                  <a:schemeClr val="tx1"/>
                </a:solidFill>
                <a:effectLst/>
                <a:latin typeface="+mn-lt"/>
                <a:ea typeface="+mn-ea"/>
                <a:cs typeface="+mn-cs"/>
              </a:rPr>
              <a:t>— The job analysis itself will provide information about what employees are doing on the job.</a:t>
            </a:r>
          </a:p>
          <a:p>
            <a:r>
              <a:rPr lang="en-US" sz="1050" b="1" kern="1200" dirty="0" smtClean="0">
                <a:solidFill>
                  <a:schemeClr val="tx1"/>
                </a:solidFill>
                <a:effectLst/>
                <a:latin typeface="+mn-lt"/>
                <a:ea typeface="+mn-ea"/>
                <a:cs typeface="+mn-cs"/>
              </a:rPr>
              <a:t>Authority</a:t>
            </a:r>
            <a:r>
              <a:rPr lang="en-US" sz="1050" kern="1200" dirty="0" smtClean="0">
                <a:solidFill>
                  <a:schemeClr val="tx1"/>
                </a:solidFill>
                <a:effectLst/>
                <a:latin typeface="+mn-lt"/>
                <a:ea typeface="+mn-ea"/>
                <a:cs typeface="+mn-cs"/>
              </a:rPr>
              <a:t> — The section defines the limits of the jobholder’s authority on things such as time off, leave of absence, discipline, recommended salary increase, and hiring new employees.</a:t>
            </a:r>
          </a:p>
          <a:p>
            <a:r>
              <a:rPr lang="en-US" sz="1050" b="1" kern="1200" dirty="0" smtClean="0">
                <a:solidFill>
                  <a:schemeClr val="tx1"/>
                </a:solidFill>
                <a:effectLst/>
                <a:latin typeface="+mn-lt"/>
                <a:ea typeface="+mn-ea"/>
                <a:cs typeface="+mn-cs"/>
              </a:rPr>
              <a:t>Standards of Performance </a:t>
            </a:r>
            <a:r>
              <a:rPr lang="en-US" sz="1050" kern="1200" dirty="0" smtClean="0">
                <a:solidFill>
                  <a:schemeClr val="tx1"/>
                </a:solidFill>
                <a:effectLst/>
                <a:latin typeface="+mn-lt"/>
                <a:ea typeface="+mn-ea"/>
                <a:cs typeface="+mn-cs"/>
              </a:rPr>
              <a:t>— States the standards the employee is expected to achieve under each of the job description’s main duties and responsibilities.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Working Conditions and Physical Environment </a:t>
            </a:r>
            <a:r>
              <a:rPr lang="en-US" sz="1050" kern="1200" dirty="0" smtClean="0">
                <a:solidFill>
                  <a:schemeClr val="tx1"/>
                </a:solidFill>
                <a:effectLst/>
                <a:latin typeface="+mn-lt"/>
                <a:ea typeface="+mn-ea"/>
                <a:cs typeface="+mn-cs"/>
              </a:rPr>
              <a:t>— List of general working conditions involved in this job such as noise level, hazardous conditions, or heat.</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Internet sites </a:t>
            </a:r>
            <a:r>
              <a:rPr lang="en-US" sz="1050" kern="1200" dirty="0" smtClean="0">
                <a:solidFill>
                  <a:schemeClr val="tx1"/>
                </a:solidFill>
                <a:effectLst/>
                <a:latin typeface="+mn-lt"/>
                <a:ea typeface="+mn-ea"/>
                <a:cs typeface="+mn-cs"/>
              </a:rPr>
              <a:t>such as </a:t>
            </a:r>
            <a:r>
              <a:rPr lang="en-US" sz="1050" u="sng" kern="1200" dirty="0" smtClean="0">
                <a:solidFill>
                  <a:schemeClr val="tx1"/>
                </a:solidFill>
                <a:effectLst/>
                <a:latin typeface="+mn-lt"/>
                <a:ea typeface="+mn-ea"/>
                <a:cs typeface="+mn-cs"/>
                <a:hlinkClick r:id="rId3"/>
              </a:rPr>
              <a:t>http://www.jobdescription.com</a:t>
            </a:r>
            <a:r>
              <a:rPr lang="en-US" sz="1050" kern="1200" dirty="0" smtClean="0">
                <a:solidFill>
                  <a:schemeClr val="tx1"/>
                </a:solidFill>
                <a:effectLst/>
                <a:latin typeface="+mn-lt"/>
                <a:ea typeface="+mn-ea"/>
                <a:cs typeface="+mn-cs"/>
              </a:rPr>
              <a:t> and O*NET found at </a:t>
            </a:r>
            <a:r>
              <a:rPr lang="en-US" sz="1050" u="sng" kern="1200" dirty="0" smtClean="0">
                <a:solidFill>
                  <a:schemeClr val="tx1"/>
                </a:solidFill>
                <a:effectLst/>
                <a:latin typeface="+mn-lt"/>
                <a:ea typeface="+mn-ea"/>
                <a:cs typeface="+mn-cs"/>
                <a:hlinkClick r:id="rId4"/>
              </a:rPr>
              <a:t>http://online.onetcenter.org/</a:t>
            </a:r>
            <a:r>
              <a:rPr lang="en-US" sz="1050" kern="1200" dirty="0" smtClean="0">
                <a:solidFill>
                  <a:schemeClr val="tx1"/>
                </a:solidFill>
                <a:effectLst/>
                <a:latin typeface="+mn-lt"/>
                <a:ea typeface="+mn-ea"/>
                <a:cs typeface="+mn-cs"/>
              </a:rPr>
              <a:t> provide useful Web tools for developing job descriptions.</a:t>
            </a:r>
          </a:p>
          <a:p>
            <a:r>
              <a:rPr lang="en-US" sz="1050" kern="1200" dirty="0" smtClean="0">
                <a:solidFill>
                  <a:schemeClr val="tx1"/>
                </a:solidFill>
                <a:effectLst/>
                <a:latin typeface="+mn-lt"/>
                <a:ea typeface="+mn-ea"/>
                <a:cs typeface="+mn-cs"/>
              </a:rPr>
              <a:t>Under the </a:t>
            </a:r>
            <a:r>
              <a:rPr lang="en-US" sz="1050" b="1" kern="1200" dirty="0" smtClean="0">
                <a:solidFill>
                  <a:schemeClr val="tx1"/>
                </a:solidFill>
                <a:effectLst/>
                <a:latin typeface="+mn-lt"/>
                <a:ea typeface="+mn-ea"/>
                <a:cs typeface="+mn-cs"/>
              </a:rPr>
              <a:t>ADA,</a:t>
            </a:r>
            <a:r>
              <a:rPr lang="en-US" sz="1050" kern="1200" dirty="0" smtClean="0">
                <a:solidFill>
                  <a:schemeClr val="tx1"/>
                </a:solidFill>
                <a:effectLst/>
                <a:latin typeface="+mn-lt"/>
                <a:ea typeface="+mn-ea"/>
                <a:cs typeface="+mn-cs"/>
              </a:rPr>
              <a:t> individuals must have the requisite skills, educational background, and experience to perform the job’s essential functions. If the disabled individual can’t perform the job as currently structured, the employer is required to make a “reasonable accommodation” unless doing so would present an “undue hardship.”</a:t>
            </a:r>
            <a:endParaRPr lang="en-US" sz="1050" dirty="0" smtClean="0"/>
          </a:p>
        </p:txBody>
      </p:sp>
      <p:sp>
        <p:nvSpPr>
          <p:cNvPr id="4" name="Slide Number Placeholder 3"/>
          <p:cNvSpPr>
            <a:spLocks noGrp="1"/>
          </p:cNvSpPr>
          <p:nvPr>
            <p:ph type="sldNum" sz="quarter" idx="10"/>
          </p:nvPr>
        </p:nvSpPr>
        <p:spPr/>
        <p:txBody>
          <a:bodyPr/>
          <a:lstStyle/>
          <a:p>
            <a:fld id="{CA19004C-AE5F-4A90-9016-16037C1273D3}" type="slidenum">
              <a:rPr lang="en-US" smtClean="0"/>
              <a:pPr/>
              <a:t>10</a:t>
            </a:fld>
            <a:endParaRPr lang="en-US" dirty="0"/>
          </a:p>
        </p:txBody>
      </p:sp>
    </p:spTree>
    <p:extLst>
      <p:ext uri="{BB962C8B-B14F-4D97-AF65-F5344CB8AC3E}">
        <p14:creationId xmlns:p14="http://schemas.microsoft.com/office/powerpoint/2010/main" val="378345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Writing Job Specifications — The job analysis is the foundation of an effective job description. It is a written statement of what is done, how it is done and under what conditions. Job specifications answers the question: What human traits and experience are required to do this job well?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changing nature of jobs and the ways in which organizations must change in order to adapt to changing environments, can pose staffing problems. Creating models that list the sets of competencies, traits, knowledge and skills that individuals would need to do multiple jobs will help smooth issues related to employees performing multiple jobs. (See Fig. 3.3)</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Competencies are defined as demonstrable characteristics of a person that enable him/her to do the job. They are observable and measurable.</a:t>
            </a:r>
          </a:p>
          <a:p>
            <a:endParaRPr lang="en-US" dirty="0" smtClean="0"/>
          </a:p>
          <a:p>
            <a:r>
              <a:rPr lang="en-US" sz="1200" kern="1200" dirty="0" smtClean="0">
                <a:solidFill>
                  <a:schemeClr val="tx1"/>
                </a:solidFill>
                <a:effectLst/>
                <a:latin typeface="+mn-lt"/>
                <a:ea typeface="+mn-ea"/>
                <a:cs typeface="+mn-cs"/>
              </a:rPr>
              <a:t>The example in the text examines what British Petroleum’s Exploration Division has done. They use a matrix of skills and skill levels. The major purpose was to shift employees from thinking in terms of “it’s not my job” to thinking about what new skills they needed to accomplish their goals. </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12</a:t>
            </a:fld>
            <a:endParaRPr lang="en-US" dirty="0"/>
          </a:p>
        </p:txBody>
      </p:sp>
    </p:spTree>
    <p:extLst>
      <p:ext uri="{BB962C8B-B14F-4D97-AF65-F5344CB8AC3E}">
        <p14:creationId xmlns:p14="http://schemas.microsoft.com/office/powerpoint/2010/main" val="199187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758436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E0AFC760-B400-41C0-A0CB-D9A860652FB6}" type="slidenum">
              <a:rPr lang="en-US" smtClean="0"/>
              <a:pPr/>
              <a:t>‹#›</a:t>
            </a:fld>
            <a:endParaRPr lang="en-US" dirty="0"/>
          </a:p>
        </p:txBody>
      </p:sp>
    </p:spTree>
    <p:extLst>
      <p:ext uri="{BB962C8B-B14F-4D97-AF65-F5344CB8AC3E}">
        <p14:creationId xmlns:p14="http://schemas.microsoft.com/office/powerpoint/2010/main" val="320123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E0AFC760-B400-41C0-A0CB-D9A860652FB6}" type="slidenum">
              <a:rPr lang="en-US" smtClean="0"/>
              <a:pPr/>
              <a:t>‹#›</a:t>
            </a:fld>
            <a:endParaRPr lang="en-US" dirty="0"/>
          </a:p>
        </p:txBody>
      </p:sp>
    </p:spTree>
    <p:extLst>
      <p:ext uri="{BB962C8B-B14F-4D97-AF65-F5344CB8AC3E}">
        <p14:creationId xmlns:p14="http://schemas.microsoft.com/office/powerpoint/2010/main" val="104973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11799602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E0AFC760-B400-41C0-A0CB-D9A860652FB6}" type="slidenum">
              <a:rPr lang="en-US" smtClean="0"/>
              <a:pPr/>
              <a:t>‹#›</a:t>
            </a:fld>
            <a:endParaRPr lang="en-US" dirty="0"/>
          </a:p>
        </p:txBody>
      </p:sp>
    </p:spTree>
    <p:extLst>
      <p:ext uri="{BB962C8B-B14F-4D97-AF65-F5344CB8AC3E}">
        <p14:creationId xmlns:p14="http://schemas.microsoft.com/office/powerpoint/2010/main" val="405529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p>
        </p:txBody>
      </p:sp>
      <p:sp>
        <p:nvSpPr>
          <p:cNvPr id="7" name="Slide Number Placeholder 6"/>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39604008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Copyright © 2013 Pearson Education, Inc. Publishing as Prentice Hall</a:t>
            </a:r>
          </a:p>
        </p:txBody>
      </p:sp>
      <p:sp>
        <p:nvSpPr>
          <p:cNvPr id="9" name="Slide Number Placeholder 8"/>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153333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30368122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2013 Pearson Education, Inc. Publishing as Prentice Hall</a:t>
            </a:r>
          </a:p>
        </p:txBody>
      </p:sp>
      <p:sp>
        <p:nvSpPr>
          <p:cNvPr id="4" name="Slide Number Placeholder 3"/>
          <p:cNvSpPr>
            <a:spLocks noGrp="1"/>
          </p:cNvSpPr>
          <p:nvPr>
            <p:ph type="sldNum" sz="quarter" idx="12"/>
          </p:nvPr>
        </p:nvSpPr>
        <p:spPr/>
        <p:txBody>
          <a:body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565540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E0AFC760-B400-41C0-A0CB-D9A860652FB6}" type="slidenum">
              <a:rPr lang="en-US" smtClean="0"/>
              <a:pPr/>
              <a:t>‹#›</a:t>
            </a:fld>
            <a:endParaRPr lang="en-US" dirty="0"/>
          </a:p>
        </p:txBody>
      </p:sp>
    </p:spTree>
    <p:extLst>
      <p:ext uri="{BB962C8B-B14F-4D97-AF65-F5344CB8AC3E}">
        <p14:creationId xmlns:p14="http://schemas.microsoft.com/office/powerpoint/2010/main" val="399246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E0AFC760-B400-41C0-A0CB-D9A860652FB6}" type="slidenum">
              <a:rPr lang="en-US" smtClean="0"/>
              <a:pPr/>
              <a:t>‹#›</a:t>
            </a:fld>
            <a:endParaRPr lang="en-US" dirty="0"/>
          </a:p>
        </p:txBody>
      </p:sp>
    </p:spTree>
    <p:extLst>
      <p:ext uri="{BB962C8B-B14F-4D97-AF65-F5344CB8AC3E}">
        <p14:creationId xmlns:p14="http://schemas.microsoft.com/office/powerpoint/2010/main" val="129785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 2013 Pearson Education, Inc. Publishing as Prentice Hall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3-</a:t>
            </a:r>
            <a:fld id="{E0AFC760-B400-41C0-A0CB-D9A860652FB6}" type="slidenum">
              <a:rPr lang="en-US" smtClean="0"/>
              <a:pPr/>
              <a:t>‹#›</a:t>
            </a:fld>
            <a:endParaRPr lang="en-US" dirty="0"/>
          </a:p>
        </p:txBody>
      </p:sp>
    </p:spTree>
    <p:extLst>
      <p:ext uri="{BB962C8B-B14F-4D97-AF65-F5344CB8AC3E}">
        <p14:creationId xmlns:p14="http://schemas.microsoft.com/office/powerpoint/2010/main" val="378124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chemeClr val="accent1">
              <a:lumMod val="7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nline.onetcenter.org/" TargetMode="External"/><Relationship Id="rId2" Type="http://schemas.openxmlformats.org/officeDocument/2006/relationships/hyperlink" Target="http://www.jobdescription.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a:t>
            </a:fld>
            <a:endParaRPr lang="en-US" dirty="0"/>
          </a:p>
        </p:txBody>
      </p:sp>
      <p:pic>
        <p:nvPicPr>
          <p:cNvPr id="6" name="Picture 5"/>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38200" y="1828800"/>
            <a:ext cx="3223422" cy="4000498"/>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914400" y="259140"/>
            <a:ext cx="1371600" cy="1569660"/>
          </a:xfrm>
          <a:prstGeom prst="rect">
            <a:avLst/>
          </a:prstGeom>
        </p:spPr>
        <p:txBody>
          <a:bodyPr wrap="square">
            <a:spAutoFit/>
          </a:bodyPr>
          <a:lstStyle/>
          <a:p>
            <a:pPr algn="ctr"/>
            <a:r>
              <a:rPr lang="en-US" sz="9600" b="1" dirty="0" smtClean="0">
                <a:solidFill>
                  <a:schemeClr val="accent1"/>
                </a:solidFill>
                <a:latin typeface="Arial" pitchFamily="34" charset="0"/>
                <a:cs typeface="Arial" pitchFamily="34" charset="0"/>
              </a:rPr>
              <a:t>3</a:t>
            </a:r>
            <a:endParaRPr lang="en-US" sz="9600" dirty="0"/>
          </a:p>
        </p:txBody>
      </p:sp>
      <p:sp>
        <p:nvSpPr>
          <p:cNvPr id="8" name="Rectangle 7"/>
          <p:cNvSpPr/>
          <p:nvPr/>
        </p:nvSpPr>
        <p:spPr>
          <a:xfrm>
            <a:off x="4648200" y="609600"/>
            <a:ext cx="4191000" cy="3785652"/>
          </a:xfrm>
          <a:prstGeom prst="rect">
            <a:avLst/>
          </a:prstGeom>
        </p:spPr>
        <p:txBody>
          <a:bodyPr wrap="square">
            <a:spAutoFit/>
          </a:bodyPr>
          <a:lstStyle/>
          <a:p>
            <a:r>
              <a:rPr lang="en-US" sz="4800" b="1" dirty="0" smtClean="0">
                <a:effectLst>
                  <a:outerShdw blurRad="38100" dist="38100" dir="2700000" algn="tl" rotWithShape="0">
                    <a:srgbClr val="000000">
                      <a:alpha val="43000"/>
                    </a:srgbClr>
                  </a:outerShdw>
                </a:effectLst>
                <a:latin typeface="Arial" pitchFamily="34" charset="0"/>
                <a:cs typeface="Arial" pitchFamily="34" charset="0"/>
              </a:rPr>
              <a:t>Personnel Planning, </a:t>
            </a:r>
          </a:p>
          <a:p>
            <a:r>
              <a:rPr lang="en-US" sz="4800" b="1" dirty="0" smtClean="0">
                <a:effectLst>
                  <a:outerShdw blurRad="38100" dist="38100" dir="2700000" algn="tl" rotWithShape="0">
                    <a:srgbClr val="000000">
                      <a:alpha val="43000"/>
                    </a:srgbClr>
                  </a:outerShdw>
                </a:effectLst>
                <a:latin typeface="Arial" pitchFamily="34" charset="0"/>
                <a:cs typeface="Arial" pitchFamily="34" charset="0"/>
              </a:rPr>
              <a:t>Recruiting, and Talent </a:t>
            </a:r>
          </a:p>
          <a:p>
            <a:r>
              <a:rPr lang="en-US" sz="4800" b="1" dirty="0" smtClean="0">
                <a:effectLst>
                  <a:outerShdw blurRad="38100" dist="38100" dir="2700000" algn="tl" rotWithShape="0">
                    <a:srgbClr val="000000">
                      <a:alpha val="43000"/>
                    </a:srgbClr>
                  </a:outerShdw>
                </a:effectLst>
                <a:latin typeface="Arial" pitchFamily="34" charset="0"/>
                <a:cs typeface="Arial" pitchFamily="34" charset="0"/>
              </a:rPr>
              <a:t>Management</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194103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The Basics Of Job Analysis (2)</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447801"/>
            <a:ext cx="8458200" cy="4830762"/>
          </a:xfrm>
        </p:spPr>
        <p:txBody>
          <a:bodyPr>
            <a:normAutofit/>
          </a:bodyPr>
          <a:lstStyle/>
          <a:p>
            <a:r>
              <a:rPr lang="en-US" dirty="0" smtClean="0">
                <a:latin typeface="Arial" pitchFamily="34" charset="0"/>
                <a:cs typeface="Arial" pitchFamily="34" charset="0"/>
              </a:rPr>
              <a:t>Writing Job Descriptions</a:t>
            </a:r>
          </a:p>
          <a:p>
            <a:pPr lvl="1"/>
            <a:r>
              <a:rPr lang="en-US" dirty="0" smtClean="0">
                <a:latin typeface="Arial" pitchFamily="34" charset="0"/>
                <a:cs typeface="Arial" pitchFamily="34" charset="0"/>
              </a:rPr>
              <a:t>Job identification, summary</a:t>
            </a:r>
          </a:p>
          <a:p>
            <a:pPr lvl="1"/>
            <a:r>
              <a:rPr lang="en-US" dirty="0" smtClean="0">
                <a:latin typeface="Arial" pitchFamily="34" charset="0"/>
                <a:cs typeface="Arial" pitchFamily="34" charset="0"/>
              </a:rPr>
              <a:t>Relationships</a:t>
            </a:r>
          </a:p>
          <a:p>
            <a:pPr lvl="1"/>
            <a:r>
              <a:rPr lang="en-US" dirty="0" smtClean="0">
                <a:latin typeface="Arial" pitchFamily="34" charset="0"/>
                <a:cs typeface="Arial" pitchFamily="34" charset="0"/>
              </a:rPr>
              <a:t>Responsibilities and duties</a:t>
            </a:r>
          </a:p>
          <a:p>
            <a:pPr lvl="1"/>
            <a:r>
              <a:rPr lang="en-US" dirty="0" smtClean="0">
                <a:latin typeface="Arial" pitchFamily="34" charset="0"/>
                <a:cs typeface="Arial" pitchFamily="34" charset="0"/>
              </a:rPr>
              <a:t>Standards of performance</a:t>
            </a:r>
          </a:p>
          <a:p>
            <a:pPr lvl="1"/>
            <a:r>
              <a:rPr lang="en-US" dirty="0" smtClean="0">
                <a:latin typeface="Arial" pitchFamily="34" charset="0"/>
                <a:cs typeface="Arial" pitchFamily="34" charset="0"/>
              </a:rPr>
              <a:t>Working conditions, physical environment</a:t>
            </a:r>
          </a:p>
          <a:p>
            <a:pPr lvl="1"/>
            <a:r>
              <a:rPr lang="en-US" dirty="0" smtClean="0">
                <a:latin typeface="Arial" pitchFamily="34" charset="0"/>
                <a:cs typeface="Arial" pitchFamily="34" charset="0"/>
              </a:rPr>
              <a:t>Internet-based job descriptions </a:t>
            </a:r>
          </a:p>
          <a:p>
            <a:pPr marL="457200" lvl="1" indent="0">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10</a:t>
            </a:fld>
            <a:endParaRPr lang="en-US" dirty="0"/>
          </a:p>
        </p:txBody>
      </p:sp>
    </p:spTree>
    <p:extLst>
      <p:ext uri="{BB962C8B-B14F-4D97-AF65-F5344CB8AC3E}">
        <p14:creationId xmlns:p14="http://schemas.microsoft.com/office/powerpoint/2010/main" val="2136797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2000" dirty="0"/>
              <a:t>The Basics Of Job Analysis (2)</a:t>
            </a:r>
          </a:p>
        </p:txBody>
      </p:sp>
      <p:sp>
        <p:nvSpPr>
          <p:cNvPr id="3" name="Content Placeholder 2"/>
          <p:cNvSpPr>
            <a:spLocks noGrp="1"/>
          </p:cNvSpPr>
          <p:nvPr>
            <p:ph idx="1"/>
          </p:nvPr>
        </p:nvSpPr>
        <p:spPr>
          <a:xfrm>
            <a:off x="457200" y="685800"/>
            <a:ext cx="8229600" cy="5638800"/>
          </a:xfrm>
        </p:spPr>
        <p:txBody>
          <a:bodyPr>
            <a:normAutofit fontScale="92500" lnSpcReduction="20000"/>
          </a:bodyPr>
          <a:lstStyle/>
          <a:p>
            <a:pPr marL="0" lvl="0" indent="0">
              <a:spcBef>
                <a:spcPts val="0"/>
              </a:spcBef>
              <a:buNone/>
            </a:pPr>
            <a:r>
              <a:rPr lang="en-US" sz="2000" b="1" dirty="0">
                <a:solidFill>
                  <a:prstClr val="black"/>
                </a:solidFill>
                <a:latin typeface="Calibri"/>
                <a:cs typeface="+mn-cs"/>
              </a:rPr>
              <a:t>Job Identification </a:t>
            </a:r>
            <a:r>
              <a:rPr lang="en-US" sz="2000" dirty="0">
                <a:solidFill>
                  <a:prstClr val="black"/>
                </a:solidFill>
                <a:latin typeface="Calibri"/>
                <a:cs typeface="+mn-cs"/>
              </a:rPr>
              <a:t>— Contains the job title, date, and possible space to indicate who approved the description, the location of the job, the immediate supervisor’s title, salary, or pay scale</a:t>
            </a:r>
            <a:r>
              <a:rPr lang="en-US" sz="2000" dirty="0" smtClean="0">
                <a:solidFill>
                  <a:prstClr val="black"/>
                </a:solidFill>
                <a:latin typeface="Calibri"/>
                <a:cs typeface="+mn-cs"/>
              </a:rPr>
              <a:t>.</a:t>
            </a:r>
          </a:p>
          <a:p>
            <a:pPr marL="0" lvl="0" indent="0">
              <a:spcBef>
                <a:spcPts val="0"/>
              </a:spcBef>
              <a:buNone/>
            </a:pPr>
            <a:endParaRPr lang="en-US" sz="1300" dirty="0">
              <a:solidFill>
                <a:prstClr val="black"/>
              </a:solidFill>
              <a:latin typeface="Calibri"/>
              <a:cs typeface="+mn-cs"/>
            </a:endParaRPr>
          </a:p>
          <a:p>
            <a:pPr marL="0" lvl="0" indent="0">
              <a:spcBef>
                <a:spcPts val="0"/>
              </a:spcBef>
              <a:buNone/>
            </a:pPr>
            <a:r>
              <a:rPr lang="en-US" sz="2000" b="1" dirty="0">
                <a:solidFill>
                  <a:prstClr val="black"/>
                </a:solidFill>
                <a:latin typeface="Calibri"/>
                <a:cs typeface="+mn-cs"/>
              </a:rPr>
              <a:t>Job Summary</a:t>
            </a:r>
            <a:r>
              <a:rPr lang="en-US" sz="2000" dirty="0">
                <a:solidFill>
                  <a:prstClr val="black"/>
                </a:solidFill>
                <a:latin typeface="Calibri"/>
                <a:cs typeface="+mn-cs"/>
              </a:rPr>
              <a:t> — Should describe the general nature of the job and include only its major functions or activities</a:t>
            </a:r>
            <a:r>
              <a:rPr lang="en-US" sz="2000" dirty="0" smtClean="0">
                <a:solidFill>
                  <a:prstClr val="black"/>
                </a:solidFill>
                <a:latin typeface="Calibri"/>
                <a:cs typeface="+mn-cs"/>
              </a:rPr>
              <a:t>.</a:t>
            </a:r>
          </a:p>
          <a:p>
            <a:pPr marL="0" lvl="0" indent="0">
              <a:spcBef>
                <a:spcPts val="0"/>
              </a:spcBef>
              <a:buNone/>
            </a:pPr>
            <a:endParaRPr lang="en-US" sz="1300" dirty="0">
              <a:solidFill>
                <a:prstClr val="black"/>
              </a:solidFill>
              <a:latin typeface="Calibri"/>
              <a:cs typeface="+mn-cs"/>
            </a:endParaRPr>
          </a:p>
          <a:p>
            <a:pPr marL="0" lvl="0" indent="0">
              <a:spcBef>
                <a:spcPts val="0"/>
              </a:spcBef>
              <a:buNone/>
            </a:pPr>
            <a:r>
              <a:rPr lang="en-US" sz="2000" b="1" dirty="0">
                <a:solidFill>
                  <a:prstClr val="black"/>
                </a:solidFill>
                <a:latin typeface="Calibri"/>
                <a:cs typeface="+mn-cs"/>
              </a:rPr>
              <a:t>Relationships</a:t>
            </a:r>
            <a:r>
              <a:rPr lang="en-US" sz="2000" dirty="0">
                <a:solidFill>
                  <a:prstClr val="black"/>
                </a:solidFill>
                <a:latin typeface="Calibri"/>
                <a:cs typeface="+mn-cs"/>
              </a:rPr>
              <a:t> — Occasionally, a relationships statement is included. It shows the jobholders’ relationships with others inside and outside the organization</a:t>
            </a:r>
            <a:r>
              <a:rPr lang="en-US" sz="2000" dirty="0" smtClean="0">
                <a:solidFill>
                  <a:prstClr val="black"/>
                </a:solidFill>
                <a:latin typeface="Calibri"/>
                <a:cs typeface="+mn-cs"/>
              </a:rPr>
              <a:t>.</a:t>
            </a:r>
          </a:p>
          <a:p>
            <a:pPr marL="0" lvl="0" indent="0">
              <a:spcBef>
                <a:spcPts val="0"/>
              </a:spcBef>
              <a:buNone/>
            </a:pPr>
            <a:endParaRPr lang="en-US" sz="1400" dirty="0">
              <a:solidFill>
                <a:prstClr val="black"/>
              </a:solidFill>
              <a:latin typeface="Calibri"/>
              <a:cs typeface="+mn-cs"/>
            </a:endParaRPr>
          </a:p>
          <a:p>
            <a:pPr marL="0" lvl="0" indent="0">
              <a:spcBef>
                <a:spcPts val="0"/>
              </a:spcBef>
              <a:buNone/>
            </a:pPr>
            <a:r>
              <a:rPr lang="en-US" sz="2000" b="1" dirty="0">
                <a:solidFill>
                  <a:prstClr val="black"/>
                </a:solidFill>
                <a:latin typeface="Calibri"/>
                <a:cs typeface="+mn-cs"/>
              </a:rPr>
              <a:t>Responsibilities and Duties </a:t>
            </a:r>
            <a:r>
              <a:rPr lang="en-US" sz="2000" dirty="0">
                <a:solidFill>
                  <a:prstClr val="black"/>
                </a:solidFill>
                <a:latin typeface="Calibri"/>
                <a:cs typeface="+mn-cs"/>
              </a:rPr>
              <a:t>— The job analysis itself will provide information about what employees are doing on the job</a:t>
            </a:r>
            <a:r>
              <a:rPr lang="en-US" sz="2000" dirty="0" smtClean="0">
                <a:solidFill>
                  <a:prstClr val="black"/>
                </a:solidFill>
                <a:latin typeface="Calibri"/>
                <a:cs typeface="+mn-cs"/>
              </a:rPr>
              <a:t>.</a:t>
            </a:r>
          </a:p>
          <a:p>
            <a:pPr marL="0" lvl="0" indent="0">
              <a:spcBef>
                <a:spcPts val="0"/>
              </a:spcBef>
              <a:buNone/>
            </a:pPr>
            <a:endParaRPr lang="en-US" sz="1400" dirty="0">
              <a:solidFill>
                <a:prstClr val="black"/>
              </a:solidFill>
              <a:latin typeface="Calibri"/>
              <a:cs typeface="+mn-cs"/>
            </a:endParaRPr>
          </a:p>
          <a:p>
            <a:pPr marL="0" lvl="0" indent="0">
              <a:spcBef>
                <a:spcPts val="0"/>
              </a:spcBef>
              <a:buNone/>
            </a:pPr>
            <a:r>
              <a:rPr lang="en-US" sz="2000" b="1" dirty="0">
                <a:solidFill>
                  <a:prstClr val="black"/>
                </a:solidFill>
                <a:latin typeface="Calibri"/>
                <a:cs typeface="+mn-cs"/>
              </a:rPr>
              <a:t>Authority</a:t>
            </a:r>
            <a:r>
              <a:rPr lang="en-US" sz="2000" dirty="0">
                <a:solidFill>
                  <a:prstClr val="black"/>
                </a:solidFill>
                <a:latin typeface="Calibri"/>
                <a:cs typeface="+mn-cs"/>
              </a:rPr>
              <a:t> — The section defines the limits of the jobholder’s authority on things such as time off, leave of absence, discipline, recommended salary increase, and hiring new employees</a:t>
            </a:r>
            <a:r>
              <a:rPr lang="en-US" sz="2000" dirty="0" smtClean="0">
                <a:solidFill>
                  <a:prstClr val="black"/>
                </a:solidFill>
                <a:latin typeface="Calibri"/>
                <a:cs typeface="+mn-cs"/>
              </a:rPr>
              <a:t>.</a:t>
            </a:r>
          </a:p>
          <a:p>
            <a:pPr marL="0" lvl="0" indent="0">
              <a:spcBef>
                <a:spcPts val="0"/>
              </a:spcBef>
              <a:buNone/>
            </a:pPr>
            <a:endParaRPr lang="en-US" sz="1300" dirty="0">
              <a:solidFill>
                <a:prstClr val="black"/>
              </a:solidFill>
              <a:latin typeface="Calibri"/>
              <a:cs typeface="+mn-cs"/>
            </a:endParaRPr>
          </a:p>
          <a:p>
            <a:pPr marL="0" lvl="0" indent="0">
              <a:spcBef>
                <a:spcPts val="0"/>
              </a:spcBef>
              <a:buNone/>
            </a:pPr>
            <a:r>
              <a:rPr lang="en-US" sz="2000" b="1" dirty="0">
                <a:solidFill>
                  <a:prstClr val="black"/>
                </a:solidFill>
                <a:latin typeface="Calibri"/>
                <a:cs typeface="+mn-cs"/>
              </a:rPr>
              <a:t>Standards of Performance </a:t>
            </a:r>
            <a:r>
              <a:rPr lang="en-US" sz="2000" dirty="0">
                <a:solidFill>
                  <a:prstClr val="black"/>
                </a:solidFill>
                <a:latin typeface="Calibri"/>
                <a:cs typeface="+mn-cs"/>
              </a:rPr>
              <a:t>— States the standards the employee is expected to achieve under each of the job description’s main duties and responsibilities</a:t>
            </a:r>
            <a:r>
              <a:rPr lang="en-US" sz="2000" dirty="0" smtClean="0">
                <a:solidFill>
                  <a:prstClr val="black"/>
                </a:solidFill>
                <a:latin typeface="Calibri"/>
                <a:cs typeface="+mn-cs"/>
              </a:rPr>
              <a:t>.</a:t>
            </a:r>
          </a:p>
          <a:p>
            <a:pPr marL="0" lvl="0" indent="0">
              <a:spcBef>
                <a:spcPts val="0"/>
              </a:spcBef>
              <a:buNone/>
            </a:pPr>
            <a:endParaRPr lang="en-US" sz="1300" dirty="0">
              <a:solidFill>
                <a:prstClr val="black"/>
              </a:solidFill>
              <a:latin typeface="Calibri"/>
              <a:cs typeface="+mn-cs"/>
            </a:endParaRPr>
          </a:p>
          <a:p>
            <a:pPr marL="0" lvl="0" indent="0">
              <a:spcBef>
                <a:spcPts val="0"/>
              </a:spcBef>
              <a:buNone/>
              <a:defRPr/>
            </a:pPr>
            <a:r>
              <a:rPr lang="en-US" sz="2000" b="1" dirty="0">
                <a:solidFill>
                  <a:prstClr val="black"/>
                </a:solidFill>
                <a:latin typeface="Calibri"/>
                <a:cs typeface="+mn-cs"/>
              </a:rPr>
              <a:t>Working Conditions and Physical Environment </a:t>
            </a:r>
            <a:r>
              <a:rPr lang="en-US" sz="2000" dirty="0">
                <a:solidFill>
                  <a:prstClr val="black"/>
                </a:solidFill>
                <a:latin typeface="Calibri"/>
                <a:cs typeface="+mn-cs"/>
              </a:rPr>
              <a:t>— List of general working conditions involved in this job such as noise level, hazardous conditions, or heat</a:t>
            </a:r>
            <a:r>
              <a:rPr lang="en-US" sz="2000" dirty="0" smtClean="0">
                <a:solidFill>
                  <a:prstClr val="black"/>
                </a:solidFill>
                <a:latin typeface="Calibri"/>
                <a:cs typeface="+mn-cs"/>
              </a:rPr>
              <a:t>.</a:t>
            </a:r>
          </a:p>
          <a:p>
            <a:pPr marL="0" lvl="0" indent="0">
              <a:spcBef>
                <a:spcPts val="0"/>
              </a:spcBef>
              <a:buNone/>
              <a:defRPr/>
            </a:pPr>
            <a:endParaRPr lang="en-US" sz="1200" dirty="0">
              <a:solidFill>
                <a:prstClr val="black"/>
              </a:solidFill>
              <a:latin typeface="Calibri"/>
              <a:cs typeface="+mn-cs"/>
            </a:endParaRPr>
          </a:p>
          <a:p>
            <a:pPr marL="0" lvl="0" indent="0">
              <a:spcBef>
                <a:spcPts val="0"/>
              </a:spcBef>
              <a:buNone/>
              <a:defRPr/>
            </a:pPr>
            <a:r>
              <a:rPr lang="en-US" sz="2000" b="1" dirty="0">
                <a:solidFill>
                  <a:prstClr val="black"/>
                </a:solidFill>
                <a:latin typeface="Calibri"/>
                <a:cs typeface="+mn-cs"/>
              </a:rPr>
              <a:t>Internet sites </a:t>
            </a:r>
            <a:r>
              <a:rPr lang="en-US" sz="2000" dirty="0">
                <a:solidFill>
                  <a:prstClr val="black"/>
                </a:solidFill>
                <a:latin typeface="Calibri"/>
                <a:cs typeface="+mn-cs"/>
              </a:rPr>
              <a:t>such as </a:t>
            </a:r>
            <a:r>
              <a:rPr lang="en-US" sz="2000" u="sng" dirty="0">
                <a:solidFill>
                  <a:prstClr val="black"/>
                </a:solidFill>
                <a:latin typeface="Calibri"/>
                <a:cs typeface="+mn-cs"/>
                <a:hlinkClick r:id="rId2"/>
              </a:rPr>
              <a:t>http://www.jobdescription.com</a:t>
            </a:r>
            <a:r>
              <a:rPr lang="en-US" sz="2000" dirty="0">
                <a:solidFill>
                  <a:prstClr val="black"/>
                </a:solidFill>
                <a:latin typeface="Calibri"/>
                <a:cs typeface="+mn-cs"/>
              </a:rPr>
              <a:t> and O*NET found at </a:t>
            </a:r>
            <a:r>
              <a:rPr lang="en-US" sz="2000" u="sng" dirty="0">
                <a:solidFill>
                  <a:prstClr val="black"/>
                </a:solidFill>
                <a:latin typeface="Calibri"/>
                <a:cs typeface="+mn-cs"/>
                <a:hlinkClick r:id="rId3"/>
              </a:rPr>
              <a:t>http://online.onetcenter.org/</a:t>
            </a:r>
            <a:r>
              <a:rPr lang="en-US" sz="2000" dirty="0">
                <a:solidFill>
                  <a:prstClr val="black"/>
                </a:solidFill>
                <a:latin typeface="Calibri"/>
                <a:cs typeface="+mn-cs"/>
              </a:rPr>
              <a:t> provide useful Web tools for developing job descriptions.</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11</a:t>
            </a:fld>
            <a:endParaRPr lang="en-US" dirty="0"/>
          </a:p>
        </p:txBody>
      </p:sp>
    </p:spTree>
    <p:extLst>
      <p:ext uri="{BB962C8B-B14F-4D97-AF65-F5344CB8AC3E}">
        <p14:creationId xmlns:p14="http://schemas.microsoft.com/office/powerpoint/2010/main" val="70865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Basics Of Job Analysis (3)</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Writing Job Specifications</a:t>
            </a:r>
          </a:p>
          <a:p>
            <a:r>
              <a:rPr lang="en-US" dirty="0" smtClean="0"/>
              <a:t>Competencies and profiles</a:t>
            </a:r>
          </a:p>
          <a:p>
            <a:pPr lvl="1"/>
            <a:r>
              <a:rPr lang="en-US" dirty="0" smtClean="0"/>
              <a:t>Why use profiles</a:t>
            </a:r>
          </a:p>
          <a:p>
            <a:r>
              <a:rPr lang="en-US" dirty="0" smtClean="0"/>
              <a:t>Competency-based job analysis</a:t>
            </a:r>
          </a:p>
          <a:p>
            <a:pPr lvl="1"/>
            <a:r>
              <a:rPr lang="en-US" dirty="0" smtClean="0"/>
              <a:t>BP example</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12</a:t>
            </a:fld>
            <a:endParaRPr lang="en-US" dirty="0"/>
          </a:p>
        </p:txBody>
      </p:sp>
    </p:spTree>
    <p:extLst>
      <p:ext uri="{BB962C8B-B14F-4D97-AF65-F5344CB8AC3E}">
        <p14:creationId xmlns:p14="http://schemas.microsoft.com/office/powerpoint/2010/main" val="537265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r>
              <a:rPr lang="en-US" sz="2000" dirty="0">
                <a:solidFill>
                  <a:srgbClr val="4F81BD">
                    <a:lumMod val="75000"/>
                  </a:srgbClr>
                </a:solidFill>
              </a:rPr>
              <a:t>The Basics Of Job Analysis (2)</a:t>
            </a:r>
            <a:endParaRPr lang="en-US" dirty="0"/>
          </a:p>
        </p:txBody>
      </p:sp>
      <p:sp>
        <p:nvSpPr>
          <p:cNvPr id="3" name="Content Placeholder 2"/>
          <p:cNvSpPr>
            <a:spLocks noGrp="1"/>
          </p:cNvSpPr>
          <p:nvPr>
            <p:ph idx="1"/>
          </p:nvPr>
        </p:nvSpPr>
        <p:spPr>
          <a:xfrm>
            <a:off x="457200" y="609600"/>
            <a:ext cx="8229600" cy="5715000"/>
          </a:xfrm>
        </p:spPr>
        <p:txBody>
          <a:bodyPr>
            <a:normAutofit lnSpcReduction="10000"/>
          </a:bodyPr>
          <a:lstStyle/>
          <a:p>
            <a:pPr>
              <a:spcBef>
                <a:spcPts val="0"/>
              </a:spcBef>
              <a:defRPr/>
            </a:pPr>
            <a:r>
              <a:rPr lang="en-US" sz="2000" b="1" dirty="0">
                <a:solidFill>
                  <a:prstClr val="black"/>
                </a:solidFill>
                <a:latin typeface="Calibri"/>
                <a:cs typeface="+mn-cs"/>
              </a:rPr>
              <a:t>Writing Job Specifications — </a:t>
            </a:r>
            <a:r>
              <a:rPr lang="en-US" sz="2000" dirty="0">
                <a:solidFill>
                  <a:prstClr val="black"/>
                </a:solidFill>
                <a:latin typeface="Calibri"/>
                <a:cs typeface="+mn-cs"/>
              </a:rPr>
              <a:t>The job analysis is the foundation of an effective job description. It is a written statement of what is done, how it is done and under what conditions. Job specifications answers the question: What human traits and experience are required to do this job well?</a:t>
            </a:r>
          </a:p>
          <a:p>
            <a:pPr>
              <a:spcBef>
                <a:spcPts val="0"/>
              </a:spcBef>
            </a:pPr>
            <a:endParaRPr lang="en-US" sz="2000" dirty="0">
              <a:solidFill>
                <a:prstClr val="black"/>
              </a:solidFill>
              <a:latin typeface="Calibri"/>
            </a:endParaRPr>
          </a:p>
          <a:p>
            <a:pPr>
              <a:spcBef>
                <a:spcPts val="0"/>
              </a:spcBef>
              <a:defRPr/>
            </a:pPr>
            <a:r>
              <a:rPr lang="en-US" sz="2000" dirty="0">
                <a:solidFill>
                  <a:prstClr val="black"/>
                </a:solidFill>
                <a:latin typeface="Calibri"/>
                <a:cs typeface="+mn-cs"/>
              </a:rPr>
              <a:t>The changing nature of jobs and the ways in which organizations must change in order to adapt to changing environments, can pose staffing problems. Creating models that list the sets of competencies, traits, knowledge and skills that individuals would need to do multiple jobs will help smooth issues related to employees performing multiple jobs. </a:t>
            </a:r>
          </a:p>
          <a:p>
            <a:pPr>
              <a:spcBef>
                <a:spcPts val="0"/>
              </a:spcBef>
            </a:pPr>
            <a:endParaRPr lang="en-US" sz="2000" dirty="0">
              <a:solidFill>
                <a:prstClr val="black"/>
              </a:solidFill>
              <a:latin typeface="Calibri"/>
            </a:endParaRPr>
          </a:p>
          <a:p>
            <a:pPr>
              <a:spcBef>
                <a:spcPts val="0"/>
              </a:spcBef>
              <a:defRPr/>
            </a:pPr>
            <a:r>
              <a:rPr lang="en-US" sz="2000" dirty="0">
                <a:solidFill>
                  <a:prstClr val="black"/>
                </a:solidFill>
                <a:latin typeface="Calibri"/>
                <a:cs typeface="+mn-cs"/>
              </a:rPr>
              <a:t>Competencies are defined as demonstrable characteristics of a person that enable him/her to do the job. They are observable and measurable.</a:t>
            </a:r>
          </a:p>
          <a:p>
            <a:pPr>
              <a:spcBef>
                <a:spcPts val="0"/>
              </a:spcBef>
            </a:pPr>
            <a:endParaRPr lang="en-US" sz="2000" dirty="0">
              <a:solidFill>
                <a:prstClr val="black"/>
              </a:solidFill>
              <a:latin typeface="Calibri"/>
            </a:endParaRPr>
          </a:p>
          <a:p>
            <a:pPr>
              <a:spcBef>
                <a:spcPts val="0"/>
              </a:spcBef>
            </a:pPr>
            <a:r>
              <a:rPr lang="en-US" sz="2000" dirty="0">
                <a:solidFill>
                  <a:prstClr val="black"/>
                </a:solidFill>
                <a:latin typeface="Calibri"/>
                <a:cs typeface="+mn-cs"/>
              </a:rPr>
              <a:t>The example in the text examines what British Petroleum’s Exploration Division has done. They use a matrix of skills and skill levels. The major purpose was to shift employees from thinking in terms of “it’s not my job” to thinking about what new skills they needed to accomplish their goals. </a:t>
            </a:r>
            <a:endParaRPr lang="en-US" sz="2000" dirty="0">
              <a:solidFill>
                <a:prstClr val="black"/>
              </a:solidFill>
              <a:latin typeface="Calibri"/>
            </a:endParaRP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13</a:t>
            </a:fld>
            <a:endParaRPr lang="en-US" dirty="0"/>
          </a:p>
        </p:txBody>
      </p:sp>
    </p:spTree>
    <p:extLst>
      <p:ext uri="{BB962C8B-B14F-4D97-AF65-F5344CB8AC3E}">
        <p14:creationId xmlns:p14="http://schemas.microsoft.com/office/powerpoint/2010/main" val="452399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03438"/>
            <a:ext cx="8229600" cy="2087562"/>
          </a:xfrm>
        </p:spPr>
        <p:txBody>
          <a:bodyPr>
            <a:noAutofit/>
          </a:bodyPr>
          <a:lstStyle/>
          <a:p>
            <a:pPr lvl="0">
              <a:spcBef>
                <a:spcPts val="0"/>
              </a:spcBef>
            </a:pPr>
            <a:r>
              <a:rPr lang="en-US" sz="6000" dirty="0">
                <a:solidFill>
                  <a:schemeClr val="tx1"/>
                </a:solidFill>
                <a:effectLst>
                  <a:outerShdw blurRad="38100" dist="38100" dir="2700000" algn="tl">
                    <a:srgbClr val="000000">
                      <a:alpha val="43137"/>
                    </a:srgbClr>
                  </a:outerShdw>
                </a:effectLst>
              </a:rPr>
              <a:t>The Recruitment and </a:t>
            </a:r>
            <a:br>
              <a:rPr lang="en-US" sz="6000" dirty="0">
                <a:solidFill>
                  <a:schemeClr val="tx1"/>
                </a:solidFill>
                <a:effectLst>
                  <a:outerShdw blurRad="38100" dist="38100" dir="2700000" algn="tl">
                    <a:srgbClr val="000000">
                      <a:alpha val="43137"/>
                    </a:srgbClr>
                  </a:outerShdw>
                </a:effectLst>
              </a:rPr>
            </a:br>
            <a:r>
              <a:rPr lang="en-US" sz="6000" dirty="0">
                <a:solidFill>
                  <a:schemeClr val="tx1"/>
                </a:solidFill>
                <a:effectLst>
                  <a:outerShdw blurRad="38100" dist="38100" dir="2700000" algn="tl">
                    <a:srgbClr val="000000">
                      <a:alpha val="43137"/>
                    </a:srgbClr>
                  </a:outerShdw>
                </a:effectLst>
              </a:rPr>
              <a:t>Selection </a:t>
            </a:r>
            <a:r>
              <a:rPr lang="en-US" sz="6000" dirty="0" smtClean="0">
                <a:solidFill>
                  <a:schemeClr val="tx1"/>
                </a:solidFill>
                <a:effectLst>
                  <a:outerShdw blurRad="38100" dist="38100" dir="2700000" algn="tl">
                    <a:srgbClr val="000000">
                      <a:alpha val="43137"/>
                    </a:srgbClr>
                  </a:outerShdw>
                </a:effectLst>
              </a:rPr>
              <a:t>Process</a:t>
            </a:r>
            <a:br>
              <a:rPr lang="en-US" sz="6000" dirty="0" smtClean="0">
                <a:solidFill>
                  <a:schemeClr val="tx1"/>
                </a:solidFill>
                <a:effectLst>
                  <a:outerShdw blurRad="38100" dist="38100" dir="2700000" algn="tl">
                    <a:srgbClr val="000000">
                      <a:alpha val="43137"/>
                    </a:srgbClr>
                  </a:outerShdw>
                </a:effectLst>
              </a:rPr>
            </a:br>
            <a:r>
              <a:rPr lang="en-US" sz="6000" dirty="0" smtClean="0">
                <a:solidFill>
                  <a:schemeClr val="tx1"/>
                </a:solidFill>
                <a:effectLst>
                  <a:outerShdw blurRad="38100" dist="38100" dir="2700000" algn="tl">
                    <a:srgbClr val="000000">
                      <a:alpha val="43137"/>
                    </a:srgbClr>
                  </a:outerShdw>
                </a:effectLst>
              </a:rPr>
              <a:t/>
            </a:r>
            <a:br>
              <a:rPr lang="en-US" sz="6000" dirty="0" smtClean="0">
                <a:solidFill>
                  <a:schemeClr val="tx1"/>
                </a:solidFill>
                <a:effectLst>
                  <a:outerShdw blurRad="38100" dist="38100" dir="2700000" algn="tl">
                    <a:srgbClr val="000000">
                      <a:alpha val="43137"/>
                    </a:srgbClr>
                  </a:outerShdw>
                </a:effectLst>
              </a:rPr>
            </a:br>
            <a:r>
              <a:rPr lang="en-US" sz="1600" b="0" dirty="0">
                <a:solidFill>
                  <a:prstClr val="black"/>
                </a:solidFill>
                <a:latin typeface="Calibri"/>
              </a:rPr>
              <a:t>Employers use job analysis and job descriptions for several things—for example, to develop training programs. But the most familiar use for job descriptions is deciding what types of people to recruit and select for the company’s jobs.</a:t>
            </a:r>
            <a:br>
              <a:rPr lang="en-US" sz="1600" b="0" dirty="0">
                <a:solidFill>
                  <a:prstClr val="black"/>
                </a:solidFill>
                <a:latin typeface="Calibri"/>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14</a:t>
            </a:fld>
            <a:endParaRPr lang="en-US" dirty="0"/>
          </a:p>
        </p:txBody>
      </p:sp>
    </p:spTree>
    <p:extLst>
      <p:ext uri="{BB962C8B-B14F-4D97-AF65-F5344CB8AC3E}">
        <p14:creationId xmlns:p14="http://schemas.microsoft.com/office/powerpoint/2010/main" val="406424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Recruitment and </a:t>
            </a:r>
            <a:br>
              <a:rPr lang="en-US" dirty="0" smtClean="0"/>
            </a:br>
            <a:r>
              <a:rPr lang="en-US" dirty="0" smtClean="0"/>
              <a:t>Selection Process</a:t>
            </a:r>
            <a:endParaRPr lang="en-US" dirty="0"/>
          </a:p>
        </p:txBody>
      </p:sp>
      <p:sp>
        <p:nvSpPr>
          <p:cNvPr id="3" name="Content Placeholder 2"/>
          <p:cNvSpPr>
            <a:spLocks noGrp="1"/>
          </p:cNvSpPr>
          <p:nvPr>
            <p:ph idx="1"/>
          </p:nvPr>
        </p:nvSpPr>
        <p:spPr>
          <a:xfrm>
            <a:off x="457200" y="1752600"/>
            <a:ext cx="8229600" cy="4373563"/>
          </a:xfrm>
        </p:spPr>
        <p:txBody>
          <a:bodyPr/>
          <a:lstStyle/>
          <a:p>
            <a:pPr marL="742950" indent="-742950">
              <a:buFont typeface="+mj-lt"/>
              <a:buAutoNum type="arabicPeriod"/>
            </a:pPr>
            <a:r>
              <a:rPr lang="en-US" dirty="0" smtClean="0"/>
              <a:t>Determine positions to fill</a:t>
            </a:r>
          </a:p>
          <a:p>
            <a:pPr marL="742950" indent="-742950">
              <a:buFont typeface="+mj-lt"/>
              <a:buAutoNum type="arabicPeriod"/>
            </a:pPr>
            <a:r>
              <a:rPr lang="en-US" dirty="0" smtClean="0"/>
              <a:t>Pool of candidates</a:t>
            </a:r>
          </a:p>
          <a:p>
            <a:pPr marL="742950" indent="-742950">
              <a:buFont typeface="+mj-lt"/>
              <a:buAutoNum type="arabicPeriod"/>
            </a:pPr>
            <a:r>
              <a:rPr lang="en-US" dirty="0" smtClean="0"/>
              <a:t>Application forms</a:t>
            </a:r>
          </a:p>
          <a:p>
            <a:pPr marL="742950" indent="-742950">
              <a:buFont typeface="+mj-lt"/>
              <a:buAutoNum type="arabicPeriod"/>
            </a:pPr>
            <a:r>
              <a:rPr lang="en-US" dirty="0" smtClean="0"/>
              <a:t>Various selection techniques</a:t>
            </a:r>
          </a:p>
          <a:p>
            <a:pPr marL="742950" indent="-742950">
              <a:buFont typeface="+mj-lt"/>
              <a:buAutoNum type="arabicPeriod"/>
            </a:pPr>
            <a:r>
              <a:rPr lang="en-US" dirty="0" smtClean="0"/>
              <a:t>Job candidates to supervisor</a:t>
            </a:r>
          </a:p>
          <a:p>
            <a:pPr marL="742950" indent="-742950">
              <a:buFont typeface="+mj-lt"/>
              <a:buAutoNum type="arabicPeriod"/>
            </a:pPr>
            <a:r>
              <a:rPr lang="en-US" dirty="0" smtClean="0"/>
              <a:t>Selection interviews</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15</a:t>
            </a:fld>
            <a:endParaRPr lang="en-US" dirty="0"/>
          </a:p>
        </p:txBody>
      </p:sp>
    </p:spTree>
    <p:extLst>
      <p:ext uri="{BB962C8B-B14F-4D97-AF65-F5344CB8AC3E}">
        <p14:creationId xmlns:p14="http://schemas.microsoft.com/office/powerpoint/2010/main" val="290379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a:bodyPr>
          <a:lstStyle/>
          <a:p>
            <a:r>
              <a:rPr lang="en-US" sz="1800" dirty="0">
                <a:solidFill>
                  <a:srgbClr val="4F81BD">
                    <a:lumMod val="75000"/>
                  </a:srgbClr>
                </a:solidFill>
              </a:rPr>
              <a:t>The Recruitment and </a:t>
            </a:r>
            <a:r>
              <a:rPr lang="en-US" sz="1800" dirty="0" smtClean="0">
                <a:solidFill>
                  <a:srgbClr val="4F81BD">
                    <a:lumMod val="75000"/>
                  </a:srgbClr>
                </a:solidFill>
              </a:rPr>
              <a:t>Selection </a:t>
            </a:r>
            <a:r>
              <a:rPr lang="en-US" sz="1800" dirty="0">
                <a:solidFill>
                  <a:srgbClr val="4F81BD">
                    <a:lumMod val="75000"/>
                  </a:srgbClr>
                </a:solidFill>
              </a:rPr>
              <a:t>Process</a:t>
            </a:r>
            <a:endParaRPr lang="en-US" sz="2000" dirty="0"/>
          </a:p>
        </p:txBody>
      </p:sp>
      <p:sp>
        <p:nvSpPr>
          <p:cNvPr id="3" name="Content Placeholder 2"/>
          <p:cNvSpPr>
            <a:spLocks noGrp="1"/>
          </p:cNvSpPr>
          <p:nvPr>
            <p:ph idx="1"/>
          </p:nvPr>
        </p:nvSpPr>
        <p:spPr>
          <a:xfrm>
            <a:off x="457200" y="609600"/>
            <a:ext cx="8229600" cy="5715000"/>
          </a:xfrm>
        </p:spPr>
        <p:txBody>
          <a:bodyPr/>
          <a:lstStyle/>
          <a:p>
            <a:pPr marL="0" lvl="0" indent="0">
              <a:spcBef>
                <a:spcPts val="0"/>
              </a:spcBef>
              <a:buNone/>
            </a:pPr>
            <a:r>
              <a:rPr lang="en-US" sz="2400" dirty="0">
                <a:solidFill>
                  <a:prstClr val="black"/>
                </a:solidFill>
                <a:latin typeface="Calibri"/>
              </a:rPr>
              <a:t>The  recruiting and selecting process is a series of steps, which are listed as follows:</a:t>
            </a:r>
          </a:p>
          <a:p>
            <a:pPr marL="0" lvl="0" indent="0">
              <a:spcBef>
                <a:spcPts val="0"/>
              </a:spcBef>
              <a:buNone/>
            </a:pPr>
            <a:r>
              <a:rPr lang="en-US" sz="2400" dirty="0">
                <a:solidFill>
                  <a:prstClr val="black"/>
                </a:solidFill>
                <a:latin typeface="Calibri"/>
              </a:rPr>
              <a:t>  1.  Do workforce planning and forecasting to determine the </a:t>
            </a:r>
            <a:endParaRPr lang="en-US" sz="2400" dirty="0" smtClean="0">
              <a:solidFill>
                <a:prstClr val="black"/>
              </a:solidFill>
              <a:latin typeface="Calibri"/>
            </a:endParaRP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positions </a:t>
            </a:r>
            <a:r>
              <a:rPr lang="en-US" sz="2400" dirty="0">
                <a:solidFill>
                  <a:prstClr val="black"/>
                </a:solidFill>
                <a:latin typeface="Calibri"/>
              </a:rPr>
              <a:t>to fill.</a:t>
            </a:r>
          </a:p>
          <a:p>
            <a:pPr marL="0" lvl="0" indent="0">
              <a:spcBef>
                <a:spcPts val="0"/>
              </a:spcBef>
              <a:buNone/>
            </a:pPr>
            <a:r>
              <a:rPr lang="en-US" sz="2400" dirty="0">
                <a:solidFill>
                  <a:prstClr val="black"/>
                </a:solidFill>
                <a:latin typeface="Calibri"/>
              </a:rPr>
              <a:t>  2.  Build a pool of candidates for these jobs by recruiting </a:t>
            </a:r>
            <a:endParaRPr lang="en-US" sz="2400" dirty="0" smtClean="0">
              <a:solidFill>
                <a:prstClr val="black"/>
              </a:solidFill>
              <a:latin typeface="Calibri"/>
            </a:endParaRP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internal </a:t>
            </a:r>
            <a:r>
              <a:rPr lang="en-US" sz="2400" dirty="0">
                <a:solidFill>
                  <a:prstClr val="black"/>
                </a:solidFill>
                <a:latin typeface="Calibri"/>
              </a:rPr>
              <a:t>or external candidates.</a:t>
            </a:r>
          </a:p>
          <a:p>
            <a:pPr marL="0" lvl="0" indent="0">
              <a:spcBef>
                <a:spcPts val="0"/>
              </a:spcBef>
              <a:buNone/>
            </a:pPr>
            <a:r>
              <a:rPr lang="en-US" sz="2400" dirty="0">
                <a:solidFill>
                  <a:prstClr val="black"/>
                </a:solidFill>
                <a:latin typeface="Calibri"/>
              </a:rPr>
              <a:t>  3.  Have the applicants fill out application forms and </a:t>
            </a:r>
            <a:r>
              <a:rPr lang="en-US" sz="2400" dirty="0" smtClean="0">
                <a:solidFill>
                  <a:prstClr val="black"/>
                </a:solidFill>
                <a:latin typeface="Calibri"/>
              </a:rPr>
              <a:t>perhaps</a:t>
            </a: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a:t>
            </a:r>
            <a:r>
              <a:rPr lang="en-US" sz="2400" dirty="0">
                <a:solidFill>
                  <a:prstClr val="black"/>
                </a:solidFill>
                <a:latin typeface="Calibri"/>
              </a:rPr>
              <a:t>undergo an initial interview.</a:t>
            </a:r>
          </a:p>
          <a:p>
            <a:pPr marL="0" lvl="0" indent="0">
              <a:spcBef>
                <a:spcPts val="0"/>
              </a:spcBef>
              <a:buNone/>
            </a:pPr>
            <a:r>
              <a:rPr lang="en-US" sz="2400" dirty="0">
                <a:solidFill>
                  <a:prstClr val="black"/>
                </a:solidFill>
                <a:latin typeface="Calibri"/>
              </a:rPr>
              <a:t>  4.  Utilize various selection techniques such as tests, </a:t>
            </a:r>
            <a:endParaRPr lang="en-US" sz="2400" dirty="0" smtClean="0">
              <a:solidFill>
                <a:prstClr val="black"/>
              </a:solidFill>
              <a:latin typeface="Calibri"/>
            </a:endParaRP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background </a:t>
            </a:r>
            <a:r>
              <a:rPr lang="en-US" sz="2400" dirty="0">
                <a:solidFill>
                  <a:prstClr val="black"/>
                </a:solidFill>
                <a:latin typeface="Calibri"/>
              </a:rPr>
              <a:t>investigations, and physical exams to choose </a:t>
            </a:r>
            <a:r>
              <a:rPr lang="en-US" sz="2400" dirty="0" smtClean="0">
                <a:solidFill>
                  <a:prstClr val="black"/>
                </a:solidFill>
                <a:latin typeface="Calibri"/>
              </a:rPr>
              <a:t>job</a:t>
            </a: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a:t>
            </a:r>
            <a:r>
              <a:rPr lang="en-US" sz="2400" dirty="0">
                <a:solidFill>
                  <a:prstClr val="black"/>
                </a:solidFill>
                <a:latin typeface="Calibri"/>
              </a:rPr>
              <a:t>candidates.</a:t>
            </a:r>
          </a:p>
          <a:p>
            <a:pPr marL="0" lvl="0" indent="0">
              <a:spcBef>
                <a:spcPts val="0"/>
              </a:spcBef>
              <a:buNone/>
            </a:pPr>
            <a:r>
              <a:rPr lang="en-US" sz="2400" dirty="0">
                <a:solidFill>
                  <a:prstClr val="black"/>
                </a:solidFill>
                <a:latin typeface="Calibri"/>
              </a:rPr>
              <a:t>  5.  Send one or more job candidates to the </a:t>
            </a:r>
            <a:r>
              <a:rPr lang="en-US" sz="2400" dirty="0" smtClean="0">
                <a:solidFill>
                  <a:prstClr val="black"/>
                </a:solidFill>
                <a:latin typeface="Calibri"/>
              </a:rPr>
              <a:t>supervisor</a:t>
            </a: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a:t>
            </a:r>
            <a:r>
              <a:rPr lang="en-US" sz="2400" dirty="0">
                <a:solidFill>
                  <a:prstClr val="black"/>
                </a:solidFill>
                <a:latin typeface="Calibri"/>
              </a:rPr>
              <a:t>responsible for the job.</a:t>
            </a:r>
          </a:p>
          <a:p>
            <a:pPr marL="0" lvl="0" indent="0">
              <a:spcBef>
                <a:spcPts val="0"/>
              </a:spcBef>
              <a:buNone/>
            </a:pPr>
            <a:r>
              <a:rPr lang="en-US" sz="2400" dirty="0">
                <a:solidFill>
                  <a:prstClr val="black"/>
                </a:solidFill>
                <a:latin typeface="Calibri"/>
              </a:rPr>
              <a:t>  6.  Have the candidate go through selection interviews, </a:t>
            </a:r>
            <a:r>
              <a:rPr lang="en-US" sz="2400" dirty="0" smtClean="0">
                <a:solidFill>
                  <a:prstClr val="black"/>
                </a:solidFill>
                <a:latin typeface="Calibri"/>
              </a:rPr>
              <a:t>and </a:t>
            </a:r>
          </a:p>
          <a:p>
            <a:pPr marL="0" lvl="0" indent="0">
              <a:spcBef>
                <a:spcPts val="0"/>
              </a:spcBef>
              <a:buNone/>
            </a:pPr>
            <a:r>
              <a:rPr lang="en-US" sz="2400" dirty="0">
                <a:solidFill>
                  <a:prstClr val="black"/>
                </a:solidFill>
                <a:latin typeface="Calibri"/>
              </a:rPr>
              <a:t> </a:t>
            </a:r>
            <a:r>
              <a:rPr lang="en-US" sz="2400" dirty="0" smtClean="0">
                <a:solidFill>
                  <a:prstClr val="black"/>
                </a:solidFill>
                <a:latin typeface="Calibri"/>
              </a:rPr>
              <a:t>      </a:t>
            </a:r>
            <a:r>
              <a:rPr lang="en-US" sz="2400" dirty="0">
                <a:solidFill>
                  <a:prstClr val="black"/>
                </a:solidFill>
                <a:latin typeface="Calibri"/>
              </a:rPr>
              <a:t>determine to which candidate(s) to make an offer.</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16</a:t>
            </a:fld>
            <a:endParaRPr lang="en-US" dirty="0"/>
          </a:p>
        </p:txBody>
      </p:sp>
    </p:spTree>
    <p:extLst>
      <p:ext uri="{BB962C8B-B14F-4D97-AF65-F5344CB8AC3E}">
        <p14:creationId xmlns:p14="http://schemas.microsoft.com/office/powerpoint/2010/main" val="239293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5562600"/>
          </a:xfrm>
        </p:spPr>
        <p:txBody>
          <a:bodyPr>
            <a:noAutofit/>
          </a:bodyPr>
          <a:lstStyle/>
          <a:p>
            <a:pPr lvl="0">
              <a:spcBef>
                <a:spcPts val="0"/>
              </a:spcBef>
              <a:defRPr/>
            </a:pPr>
            <a:r>
              <a:rPr lang="en-US" sz="6000" dirty="0">
                <a:solidFill>
                  <a:schemeClr val="tx1"/>
                </a:solidFill>
                <a:effectLst>
                  <a:outerShdw blurRad="38100" dist="38100" dir="2700000" algn="tl">
                    <a:srgbClr val="000000">
                      <a:alpha val="43137"/>
                    </a:srgbClr>
                  </a:outerShdw>
                </a:effectLst>
              </a:rPr>
              <a:t>Workforce Planning and </a:t>
            </a:r>
            <a:r>
              <a:rPr lang="en-US" sz="6000" dirty="0" smtClean="0">
                <a:solidFill>
                  <a:schemeClr val="tx1"/>
                </a:solidFill>
                <a:effectLst>
                  <a:outerShdw blurRad="38100" dist="38100" dir="2700000" algn="tl">
                    <a:srgbClr val="000000">
                      <a:alpha val="43137"/>
                    </a:srgbClr>
                  </a:outerShdw>
                </a:effectLst>
              </a:rPr>
              <a:t>Forecasting</a:t>
            </a:r>
            <a:br>
              <a:rPr lang="en-US" sz="6000" dirty="0" smtClean="0">
                <a:solidFill>
                  <a:schemeClr val="tx1"/>
                </a:solidFill>
                <a:effectLst>
                  <a:outerShdw blurRad="38100" dist="38100" dir="2700000" algn="tl">
                    <a:srgbClr val="000000">
                      <a:alpha val="43137"/>
                    </a:srgbClr>
                  </a:outerShdw>
                </a:effectLst>
              </a:rPr>
            </a:br>
            <a:r>
              <a:rPr lang="en-US" sz="3600" dirty="0" smtClean="0">
                <a:solidFill>
                  <a:schemeClr val="tx1"/>
                </a:solidFill>
                <a:effectLst>
                  <a:outerShdw blurRad="38100" dist="38100" dir="2700000" algn="tl">
                    <a:srgbClr val="000000">
                      <a:alpha val="43137"/>
                    </a:srgbClr>
                  </a:outerShdw>
                </a:effectLst>
              </a:rPr>
              <a:t/>
            </a:r>
            <a:br>
              <a:rPr lang="en-US" sz="3600" dirty="0" smtClean="0">
                <a:solidFill>
                  <a:schemeClr val="tx1"/>
                </a:solidFill>
                <a:effectLst>
                  <a:outerShdw blurRad="38100" dist="38100" dir="2700000" algn="tl">
                    <a:srgbClr val="000000">
                      <a:alpha val="43137"/>
                    </a:srgbClr>
                  </a:outerShdw>
                </a:effectLst>
              </a:rPr>
            </a:br>
            <a:r>
              <a:rPr lang="en-US" sz="2400" b="0" dirty="0">
                <a:solidFill>
                  <a:prstClr val="black"/>
                </a:solidFill>
                <a:latin typeface="Calibri"/>
                <a:ea typeface="+mn-ea"/>
                <a:cs typeface="+mn-cs"/>
              </a:rPr>
              <a:t>Workforce planning is the process of deciding what positions the firm will have to fill and how to fill them. </a:t>
            </a:r>
            <a:br>
              <a:rPr lang="en-US" sz="2400" b="0" dirty="0">
                <a:solidFill>
                  <a:prstClr val="black"/>
                </a:solidFill>
                <a:latin typeface="Calibri"/>
                <a:ea typeface="+mn-ea"/>
                <a:cs typeface="+mn-cs"/>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17</a:t>
            </a:fld>
            <a:endParaRPr lang="en-US" dirty="0"/>
          </a:p>
        </p:txBody>
      </p:sp>
    </p:spTree>
    <p:extLst>
      <p:ext uri="{BB962C8B-B14F-4D97-AF65-F5344CB8AC3E}">
        <p14:creationId xmlns:p14="http://schemas.microsoft.com/office/powerpoint/2010/main" val="2615533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Planning and Forecasting (1)</a:t>
            </a:r>
            <a:endParaRPr lang="en-US" dirty="0"/>
          </a:p>
        </p:txBody>
      </p:sp>
      <p:sp>
        <p:nvSpPr>
          <p:cNvPr id="3" name="Content Placeholder 2"/>
          <p:cNvSpPr>
            <a:spLocks noGrp="1"/>
          </p:cNvSpPr>
          <p:nvPr>
            <p:ph idx="1"/>
          </p:nvPr>
        </p:nvSpPr>
        <p:spPr/>
        <p:txBody>
          <a:bodyPr>
            <a:normAutofit/>
          </a:bodyPr>
          <a:lstStyle/>
          <a:p>
            <a:r>
              <a:rPr lang="en-US" dirty="0" smtClean="0"/>
              <a:t>Strategy and personnel planning</a:t>
            </a:r>
          </a:p>
          <a:p>
            <a:pPr lvl="1"/>
            <a:r>
              <a:rPr lang="en-US" dirty="0" smtClean="0"/>
              <a:t>Inside or outside candidates?</a:t>
            </a:r>
          </a:p>
          <a:p>
            <a:r>
              <a:rPr lang="en-US" dirty="0" smtClean="0"/>
              <a:t>Forecasting personnel needs</a:t>
            </a:r>
          </a:p>
          <a:p>
            <a:pPr lvl="1"/>
            <a:r>
              <a:rPr lang="en-US" dirty="0" smtClean="0"/>
              <a:t>Trend analysis</a:t>
            </a:r>
          </a:p>
          <a:p>
            <a:pPr lvl="1"/>
            <a:r>
              <a:rPr lang="en-US" dirty="0" smtClean="0"/>
              <a:t>Ratio analysis</a:t>
            </a:r>
          </a:p>
          <a:p>
            <a:pPr lvl="1"/>
            <a:r>
              <a:rPr lang="en-US" dirty="0" smtClean="0"/>
              <a:t>Scatter plots</a:t>
            </a:r>
          </a:p>
          <a:p>
            <a:pPr lvl="1"/>
            <a:r>
              <a:rPr lang="en-US" dirty="0" smtClean="0"/>
              <a:t>Computerized personnel forecasting</a:t>
            </a: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18</a:t>
            </a:fld>
            <a:endParaRPr lang="en-US" dirty="0"/>
          </a:p>
        </p:txBody>
      </p:sp>
    </p:spTree>
    <p:extLst>
      <p:ext uri="{BB962C8B-B14F-4D97-AF65-F5344CB8AC3E}">
        <p14:creationId xmlns:p14="http://schemas.microsoft.com/office/powerpoint/2010/main" val="874069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000" dirty="0"/>
              <a:t>Workforce Planning and Forecasting (1)</a:t>
            </a:r>
          </a:p>
        </p:txBody>
      </p:sp>
      <p:sp>
        <p:nvSpPr>
          <p:cNvPr id="3" name="Content Placeholder 2"/>
          <p:cNvSpPr>
            <a:spLocks noGrp="1"/>
          </p:cNvSpPr>
          <p:nvPr>
            <p:ph idx="1"/>
          </p:nvPr>
        </p:nvSpPr>
        <p:spPr>
          <a:xfrm>
            <a:off x="457200" y="685800"/>
            <a:ext cx="8229600" cy="5715000"/>
          </a:xfrm>
        </p:spPr>
        <p:txBody>
          <a:bodyPr>
            <a:normAutofit fontScale="92500" lnSpcReduction="10000"/>
          </a:bodyPr>
          <a:lstStyle/>
          <a:p>
            <a:pPr>
              <a:spcBef>
                <a:spcPts val="0"/>
              </a:spcBef>
              <a:buAutoNum type="arabicPeriod"/>
              <a:defRPr/>
            </a:pPr>
            <a:r>
              <a:rPr lang="en-US" sz="1800" dirty="0" smtClean="0">
                <a:solidFill>
                  <a:prstClr val="black"/>
                </a:solidFill>
                <a:latin typeface="Calibri"/>
                <a:cs typeface="+mn-cs"/>
              </a:rPr>
              <a:t>Strategy </a:t>
            </a:r>
            <a:r>
              <a:rPr lang="en-US" sz="1800" dirty="0">
                <a:solidFill>
                  <a:prstClr val="black"/>
                </a:solidFill>
                <a:latin typeface="Calibri"/>
                <a:cs typeface="+mn-cs"/>
              </a:rPr>
              <a:t>and Workforce Planning — Personnel plans should flow from the firm’s strategic </a:t>
            </a:r>
            <a:r>
              <a:rPr lang="en-US" sz="1800" dirty="0" smtClean="0">
                <a:solidFill>
                  <a:prstClr val="black"/>
                </a:solidFill>
                <a:latin typeface="Calibri"/>
                <a:cs typeface="+mn-cs"/>
              </a:rPr>
              <a:t>planning </a:t>
            </a:r>
            <a:r>
              <a:rPr lang="en-US" sz="1800" dirty="0">
                <a:solidFill>
                  <a:prstClr val="black"/>
                </a:solidFill>
                <a:latin typeface="Calibri"/>
                <a:cs typeface="+mn-cs"/>
              </a:rPr>
              <a:t>process. It cannot be mechanical. It involves predicting the skills and competencies the employer will need to execute its strategy.</a:t>
            </a:r>
          </a:p>
          <a:p>
            <a:pPr>
              <a:spcBef>
                <a:spcPts val="0"/>
              </a:spcBef>
            </a:pPr>
            <a:endParaRPr lang="en-US" sz="1200" dirty="0">
              <a:solidFill>
                <a:prstClr val="black"/>
              </a:solidFill>
              <a:latin typeface="Calibri"/>
            </a:endParaRPr>
          </a:p>
          <a:p>
            <a:pPr>
              <a:spcBef>
                <a:spcPts val="0"/>
              </a:spcBef>
              <a:defRPr/>
            </a:pPr>
            <a:r>
              <a:rPr lang="en-US" sz="1800" dirty="0">
                <a:solidFill>
                  <a:prstClr val="black"/>
                </a:solidFill>
                <a:latin typeface="Calibri"/>
                <a:cs typeface="+mn-cs"/>
              </a:rPr>
              <a:t>Inside or outside candidates? — Each option produces its own set of HR management plans. Current employees may require training, development, and coaching before they are ready to fill a new job. Going outside requires deciding which recruiting sources to use. This topic also speaks to whether the firm adheres to a promotion from within policy.</a:t>
            </a:r>
          </a:p>
          <a:p>
            <a:pPr>
              <a:spcBef>
                <a:spcPts val="0"/>
              </a:spcBef>
              <a:defRPr/>
            </a:pPr>
            <a:endParaRPr lang="en-US" sz="1200" dirty="0">
              <a:solidFill>
                <a:prstClr val="black"/>
              </a:solidFill>
              <a:latin typeface="Calibri"/>
              <a:cs typeface="+mn-cs"/>
            </a:endParaRPr>
          </a:p>
          <a:p>
            <a:pPr>
              <a:spcBef>
                <a:spcPts val="0"/>
              </a:spcBef>
              <a:buAutoNum type="arabicPeriod" startAt="2"/>
              <a:defRPr/>
            </a:pPr>
            <a:r>
              <a:rPr lang="en-US" sz="1800" dirty="0" smtClean="0">
                <a:solidFill>
                  <a:prstClr val="black"/>
                </a:solidFill>
                <a:latin typeface="Calibri"/>
                <a:cs typeface="+mn-cs"/>
              </a:rPr>
              <a:t>How </a:t>
            </a:r>
            <a:r>
              <a:rPr lang="en-US" sz="1800" dirty="0">
                <a:solidFill>
                  <a:prstClr val="black"/>
                </a:solidFill>
                <a:latin typeface="Calibri"/>
                <a:cs typeface="+mn-cs"/>
              </a:rPr>
              <a:t>to Forecast Personnel Needs — Forecast revenues, and then estimate the size of </a:t>
            </a:r>
            <a:endParaRPr lang="en-US" sz="1800" dirty="0" smtClean="0">
              <a:solidFill>
                <a:prstClr val="black"/>
              </a:solidFill>
              <a:latin typeface="Calibri"/>
              <a:cs typeface="+mn-cs"/>
            </a:endParaRPr>
          </a:p>
          <a:p>
            <a:pPr marL="0" indent="0">
              <a:spcBef>
                <a:spcPts val="0"/>
              </a:spcBef>
              <a:buNone/>
              <a:defRPr/>
            </a:pPr>
            <a:r>
              <a:rPr lang="en-US" sz="1800" dirty="0" smtClean="0">
                <a:solidFill>
                  <a:prstClr val="black"/>
                </a:solidFill>
                <a:latin typeface="Calibri"/>
                <a:cs typeface="+mn-cs"/>
              </a:rPr>
              <a:t>       the staff </a:t>
            </a:r>
            <a:r>
              <a:rPr lang="en-US" sz="1800" dirty="0">
                <a:solidFill>
                  <a:prstClr val="black"/>
                </a:solidFill>
                <a:latin typeface="Calibri"/>
                <a:cs typeface="+mn-cs"/>
              </a:rPr>
              <a:t>required to achieve this sales volume.</a:t>
            </a:r>
          </a:p>
          <a:p>
            <a:pPr>
              <a:spcBef>
                <a:spcPts val="0"/>
              </a:spcBef>
              <a:defRPr/>
            </a:pPr>
            <a:endParaRPr lang="en-US" sz="1200" dirty="0">
              <a:solidFill>
                <a:prstClr val="black"/>
              </a:solidFill>
              <a:latin typeface="Calibri"/>
              <a:cs typeface="+mn-cs"/>
            </a:endParaRPr>
          </a:p>
          <a:p>
            <a:pPr>
              <a:spcBef>
                <a:spcPts val="0"/>
              </a:spcBef>
              <a:defRPr/>
            </a:pPr>
            <a:r>
              <a:rPr lang="en-US" sz="1800" dirty="0">
                <a:solidFill>
                  <a:prstClr val="black"/>
                </a:solidFill>
                <a:latin typeface="Calibri"/>
                <a:cs typeface="+mn-cs"/>
              </a:rPr>
              <a:t>Trend Analysis means studying a firm’s employment levels over a period of years to predict future needs.</a:t>
            </a:r>
          </a:p>
          <a:p>
            <a:pPr>
              <a:spcBef>
                <a:spcPts val="0"/>
              </a:spcBef>
              <a:defRPr/>
            </a:pPr>
            <a:endParaRPr lang="en-US" sz="1200" dirty="0">
              <a:solidFill>
                <a:prstClr val="black"/>
              </a:solidFill>
              <a:latin typeface="Calibri"/>
              <a:cs typeface="+mn-cs"/>
            </a:endParaRPr>
          </a:p>
          <a:p>
            <a:pPr>
              <a:spcBef>
                <a:spcPts val="0"/>
              </a:spcBef>
              <a:defRPr/>
            </a:pPr>
            <a:r>
              <a:rPr lang="en-US" sz="1800" dirty="0">
                <a:solidFill>
                  <a:prstClr val="black"/>
                </a:solidFill>
                <a:latin typeface="Calibri"/>
                <a:cs typeface="+mn-cs"/>
              </a:rPr>
              <a:t>Ratio Analysis refers to making forecasts based on the ratio between (1) some causal factor, like sales volume, and (2) number of employees required, such as the number of salespeople.</a:t>
            </a:r>
          </a:p>
          <a:p>
            <a:pPr>
              <a:spcBef>
                <a:spcPts val="0"/>
              </a:spcBef>
              <a:defRPr/>
            </a:pPr>
            <a:endParaRPr lang="en-US" sz="1200" dirty="0">
              <a:solidFill>
                <a:prstClr val="black"/>
              </a:solidFill>
              <a:latin typeface="Calibri"/>
              <a:cs typeface="+mn-cs"/>
            </a:endParaRPr>
          </a:p>
          <a:p>
            <a:pPr>
              <a:spcBef>
                <a:spcPts val="0"/>
              </a:spcBef>
              <a:defRPr/>
            </a:pPr>
            <a:r>
              <a:rPr lang="en-US" sz="1800" dirty="0">
                <a:solidFill>
                  <a:prstClr val="black"/>
                </a:solidFill>
                <a:latin typeface="Calibri"/>
                <a:cs typeface="+mn-cs"/>
              </a:rPr>
              <a:t>The Scatter Plot graphically shows how two variables (such as a measure of business activity and a firm’s staffing levels) are related. </a:t>
            </a:r>
          </a:p>
          <a:p>
            <a:pPr>
              <a:spcBef>
                <a:spcPts val="0"/>
              </a:spcBef>
              <a:defRPr/>
            </a:pPr>
            <a:endParaRPr lang="en-US" sz="1100" dirty="0">
              <a:solidFill>
                <a:prstClr val="black"/>
              </a:solidFill>
              <a:latin typeface="Calibri"/>
              <a:cs typeface="+mn-cs"/>
            </a:endParaRPr>
          </a:p>
          <a:p>
            <a:pPr>
              <a:spcBef>
                <a:spcPts val="0"/>
              </a:spcBef>
              <a:defRPr/>
            </a:pPr>
            <a:r>
              <a:rPr lang="en-US" sz="1800" dirty="0">
                <a:solidFill>
                  <a:prstClr val="black"/>
                </a:solidFill>
                <a:latin typeface="Calibri"/>
                <a:cs typeface="+mn-cs"/>
              </a:rPr>
              <a:t>Computerized forecasts enable managers to build more variables into their personnel projections. </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19</a:t>
            </a:fld>
            <a:endParaRPr lang="en-US" dirty="0"/>
          </a:p>
        </p:txBody>
      </p:sp>
    </p:spTree>
    <p:extLst>
      <p:ext uri="{BB962C8B-B14F-4D97-AF65-F5344CB8AC3E}">
        <p14:creationId xmlns:p14="http://schemas.microsoft.com/office/powerpoint/2010/main" val="128029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 (1) </a:t>
            </a:r>
            <a:endParaRPr lang="en-US" dirty="0"/>
          </a:p>
        </p:txBody>
      </p:sp>
      <p:sp>
        <p:nvSpPr>
          <p:cNvPr id="5" name="Content Placeholder 4"/>
          <p:cNvSpPr>
            <a:spLocks noGrp="1"/>
          </p:cNvSpPr>
          <p:nvPr>
            <p:ph idx="1"/>
          </p:nvPr>
        </p:nvSpPr>
        <p:spPr/>
        <p:txBody>
          <a:bodyPr/>
          <a:lstStyle/>
          <a:p>
            <a:pPr marL="0" indent="0">
              <a:buNone/>
            </a:pPr>
            <a:r>
              <a:rPr lang="en-US" dirty="0" smtClean="0"/>
              <a:t>When you finish studying this chapter, you should be able to:</a:t>
            </a:r>
          </a:p>
          <a:p>
            <a:pPr marL="742950" indent="-742950">
              <a:buFont typeface="+mj-lt"/>
              <a:buAutoNum type="arabicPeriod"/>
            </a:pPr>
            <a:r>
              <a:rPr lang="en-US" dirty="0" smtClean="0"/>
              <a:t>Define and list the main components of talent management.</a:t>
            </a:r>
          </a:p>
          <a:p>
            <a:pPr marL="742950" indent="-742950">
              <a:buFont typeface="+mj-lt"/>
              <a:buAutoNum type="arabicPeriod"/>
            </a:pPr>
            <a:r>
              <a:rPr lang="en-US" dirty="0" smtClean="0"/>
              <a:t>Describe the basic methods of collecting job analysis information.</a:t>
            </a:r>
          </a:p>
          <a:p>
            <a:pPr marL="742950" indent="-742950">
              <a:buFont typeface="+mj-lt"/>
              <a:buAutoNum type="arabicPeriod"/>
            </a:pPr>
            <a:r>
              <a:rPr lang="en-US" dirty="0" smtClean="0"/>
              <a:t>Conduct a job analysis.</a:t>
            </a:r>
            <a:endParaRPr lang="en-US" dirty="0"/>
          </a:p>
        </p:txBody>
      </p:sp>
      <p:sp>
        <p:nvSpPr>
          <p:cNvPr id="2" name="Footer Placeholder 1"/>
          <p:cNvSpPr>
            <a:spLocks noGrp="1"/>
          </p:cNvSpPr>
          <p:nvPr>
            <p:ph type="ftr" sz="quarter" idx="11"/>
          </p:nvPr>
        </p:nvSpPr>
        <p:spPr/>
        <p:txBody>
          <a:bodyPr/>
          <a:lstStyle/>
          <a:p>
            <a:r>
              <a:rPr lang="en-US" dirty="0" smtClean="0"/>
              <a:t>Copyright © 2013 Pearson Education, Inc. Publishing as Prentice Hall</a:t>
            </a:r>
          </a:p>
        </p:txBody>
      </p:sp>
      <p:sp>
        <p:nvSpPr>
          <p:cNvPr id="3" name="Slide Number Placeholder 2"/>
          <p:cNvSpPr>
            <a:spLocks noGrp="1"/>
          </p:cNvSpPr>
          <p:nvPr>
            <p:ph type="sldNum" sz="quarter" idx="12"/>
          </p:nvPr>
        </p:nvSpPr>
        <p:spPr/>
        <p:txBody>
          <a:bodyPr/>
          <a:lstStyle/>
          <a:p>
            <a:r>
              <a:rPr lang="en-US" dirty="0" smtClean="0"/>
              <a:t>3-</a:t>
            </a:r>
            <a:fld id="{E0AFC760-B400-41C0-A0CB-D9A860652FB6}" type="slidenum">
              <a:rPr lang="en-US" smtClean="0"/>
              <a:pPr/>
              <a:t>2</a:t>
            </a:fld>
            <a:endParaRPr lang="en-US" dirty="0"/>
          </a:p>
        </p:txBody>
      </p:sp>
    </p:spTree>
    <p:extLst>
      <p:ext uri="{BB962C8B-B14F-4D97-AF65-F5344CB8AC3E}">
        <p14:creationId xmlns:p14="http://schemas.microsoft.com/office/powerpoint/2010/main" val="680883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Planning and Forecasting (2)</a:t>
            </a:r>
            <a:endParaRPr lang="en-US" dirty="0"/>
          </a:p>
        </p:txBody>
      </p:sp>
      <p:sp>
        <p:nvSpPr>
          <p:cNvPr id="3" name="Content Placeholder 2"/>
          <p:cNvSpPr>
            <a:spLocks noGrp="1"/>
          </p:cNvSpPr>
          <p:nvPr>
            <p:ph idx="1"/>
          </p:nvPr>
        </p:nvSpPr>
        <p:spPr/>
        <p:txBody>
          <a:bodyPr>
            <a:normAutofit/>
          </a:bodyPr>
          <a:lstStyle/>
          <a:p>
            <a:r>
              <a:rPr lang="en-US" dirty="0" smtClean="0"/>
              <a:t>Forecasting inside candidates</a:t>
            </a:r>
          </a:p>
          <a:p>
            <a:pPr lvl="1"/>
            <a:r>
              <a:rPr lang="en-US" dirty="0" smtClean="0"/>
              <a:t>Computerized systems</a:t>
            </a:r>
          </a:p>
          <a:p>
            <a:pPr lvl="1"/>
            <a:r>
              <a:rPr lang="en-US" dirty="0" smtClean="0"/>
              <a:t>Succession planning</a:t>
            </a:r>
          </a:p>
          <a:p>
            <a:r>
              <a:rPr lang="en-US" dirty="0" smtClean="0"/>
              <a:t>Forecasting outside candidates</a:t>
            </a:r>
          </a:p>
          <a:p>
            <a:r>
              <a:rPr lang="en-US" dirty="0" smtClean="0"/>
              <a:t>Talent management, predictive workforce monitoring</a:t>
            </a:r>
          </a:p>
          <a:p>
            <a:r>
              <a:rPr lang="en-US" dirty="0" smtClean="0"/>
              <a:t>Projected labor supply and demand</a:t>
            </a:r>
          </a:p>
          <a:p>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20</a:t>
            </a:fld>
            <a:endParaRPr lang="en-US" dirty="0"/>
          </a:p>
        </p:txBody>
      </p:sp>
    </p:spTree>
    <p:extLst>
      <p:ext uri="{BB962C8B-B14F-4D97-AF65-F5344CB8AC3E}">
        <p14:creationId xmlns:p14="http://schemas.microsoft.com/office/powerpoint/2010/main" val="2718340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8229600" cy="5410200"/>
          </a:xfrm>
        </p:spPr>
        <p:txBody>
          <a:bodyPr>
            <a:noAutofit/>
          </a:bodyPr>
          <a:lstStyle/>
          <a:p>
            <a:r>
              <a:rPr lang="en-US" sz="6000" dirty="0" smtClean="0">
                <a:solidFill>
                  <a:schemeClr val="tx1"/>
                </a:solidFill>
                <a:effectLst>
                  <a:outerShdw blurRad="38100" dist="38100" dir="2700000" algn="tl">
                    <a:srgbClr val="000000">
                      <a:alpha val="43137"/>
                    </a:srgbClr>
                  </a:outerShdw>
                </a:effectLst>
              </a:rPr>
              <a:t>Recruiting Job Candidates</a:t>
            </a:r>
            <a:br>
              <a:rPr lang="en-US" sz="6000" dirty="0" smtClean="0">
                <a:solidFill>
                  <a:schemeClr val="tx1"/>
                </a:solidFill>
                <a:effectLst>
                  <a:outerShdw blurRad="38100" dist="38100" dir="2700000" algn="tl">
                    <a:srgbClr val="000000">
                      <a:alpha val="43137"/>
                    </a:srgbClr>
                  </a:outerShdw>
                </a:effectLst>
              </a:rPr>
            </a:br>
            <a:r>
              <a:rPr lang="en-US" sz="3600" dirty="0" smtClean="0">
                <a:solidFill>
                  <a:schemeClr val="tx1"/>
                </a:solidFill>
                <a:effectLst>
                  <a:outerShdw blurRad="38100" dist="38100" dir="2700000" algn="tl">
                    <a:srgbClr val="000000">
                      <a:alpha val="43137"/>
                    </a:srgbClr>
                  </a:outerShdw>
                </a:effectLst>
              </a:rPr>
              <a:t/>
            </a:r>
            <a:br>
              <a:rPr lang="en-US" sz="3600" dirty="0" smtClean="0">
                <a:solidFill>
                  <a:schemeClr val="tx1"/>
                </a:solidFill>
                <a:effectLst>
                  <a:outerShdw blurRad="38100" dist="38100" dir="2700000" algn="tl">
                    <a:srgbClr val="000000">
                      <a:alpha val="43137"/>
                    </a:srgbClr>
                  </a:outerShdw>
                </a:effectLst>
              </a:rPr>
            </a:br>
            <a:r>
              <a:rPr lang="en-US" sz="2800" b="0" dirty="0">
                <a:solidFill>
                  <a:prstClr val="black"/>
                </a:solidFill>
                <a:latin typeface="Calibri"/>
              </a:rPr>
              <a:t>Once authorized to fill a position, the next step is to develop an applicant pool, either from internal or external sources. Recruiting is important because the more applicants you have, the more selective you can be in your hiring</a:t>
            </a:r>
            <a:endParaRPr lang="en-US" sz="115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21</a:t>
            </a:fld>
            <a:endParaRPr lang="en-US" dirty="0"/>
          </a:p>
        </p:txBody>
      </p:sp>
    </p:spTree>
    <p:extLst>
      <p:ext uri="{BB962C8B-B14F-4D97-AF65-F5344CB8AC3E}">
        <p14:creationId xmlns:p14="http://schemas.microsoft.com/office/powerpoint/2010/main" val="1398608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dirty="0" smtClean="0"/>
              <a:t>Recruiting Job Candidates (1)</a:t>
            </a:r>
            <a:endParaRPr lang="en-US" dirty="0"/>
          </a:p>
        </p:txBody>
      </p:sp>
      <p:sp>
        <p:nvSpPr>
          <p:cNvPr id="3" name="Content Placeholder 2"/>
          <p:cNvSpPr>
            <a:spLocks noGrp="1"/>
          </p:cNvSpPr>
          <p:nvPr>
            <p:ph idx="1"/>
          </p:nvPr>
        </p:nvSpPr>
        <p:spPr>
          <a:xfrm>
            <a:off x="457200" y="762000"/>
            <a:ext cx="8229600" cy="5562600"/>
          </a:xfrm>
        </p:spPr>
        <p:txBody>
          <a:bodyPr>
            <a:noAutofit/>
          </a:bodyPr>
          <a:lstStyle/>
          <a:p>
            <a:pPr marL="0" lvl="0" indent="0">
              <a:spcBef>
                <a:spcPts val="0"/>
              </a:spcBef>
              <a:buNone/>
            </a:pPr>
            <a:r>
              <a:rPr lang="en-US" sz="1600" dirty="0">
                <a:solidFill>
                  <a:prstClr val="black"/>
                </a:solidFill>
                <a:latin typeface="Calibri"/>
                <a:cs typeface="+mn-cs"/>
              </a:rPr>
              <a:t>Recruiting is a more complex activity than most managers think it is. Recruitment efforts should make sense in terms of the company’s strategic plans. Some recruiting methods are superior to others, depending on who you are recruiting for and what your resources are.</a:t>
            </a:r>
          </a:p>
          <a:p>
            <a:pPr marL="0" lvl="0" indent="0">
              <a:spcBef>
                <a:spcPts val="0"/>
              </a:spcBef>
              <a:buNone/>
            </a:pPr>
            <a:endParaRPr lang="en-US" sz="1050" dirty="0">
              <a:solidFill>
                <a:prstClr val="black"/>
              </a:solidFill>
              <a:latin typeface="Calibri"/>
              <a:cs typeface="+mn-cs"/>
            </a:endParaRPr>
          </a:p>
          <a:p>
            <a:pPr marL="0" lvl="0" indent="0">
              <a:spcBef>
                <a:spcPts val="0"/>
              </a:spcBef>
              <a:buNone/>
            </a:pPr>
            <a:r>
              <a:rPr lang="en-US" sz="1600" dirty="0">
                <a:solidFill>
                  <a:prstClr val="black"/>
                </a:solidFill>
                <a:latin typeface="Calibri"/>
                <a:cs typeface="+mn-cs"/>
              </a:rPr>
              <a:t>One survey found that only about 44% of the 279 firms surveyed make formal attempts to evaluate the effectiveness of their recruitment efforts. </a:t>
            </a:r>
          </a:p>
          <a:p>
            <a:pPr marL="0" lvl="0" indent="0">
              <a:spcBef>
                <a:spcPts val="0"/>
              </a:spcBef>
              <a:buNone/>
            </a:pPr>
            <a:endParaRPr lang="en-US" sz="1050" dirty="0">
              <a:solidFill>
                <a:prstClr val="black"/>
              </a:solidFill>
              <a:latin typeface="Calibri"/>
              <a:cs typeface="+mn-cs"/>
            </a:endParaRPr>
          </a:p>
          <a:p>
            <a:pPr marL="0" lvl="0" indent="0">
              <a:spcBef>
                <a:spcPts val="0"/>
              </a:spcBef>
              <a:buNone/>
              <a:defRPr/>
            </a:pPr>
            <a:r>
              <a:rPr lang="en-US" sz="1600" b="1" i="1" dirty="0">
                <a:solidFill>
                  <a:prstClr val="black"/>
                </a:solidFill>
                <a:latin typeface="Calibri"/>
              </a:rPr>
              <a:t>I</a:t>
            </a:r>
            <a:r>
              <a:rPr lang="en-US" sz="1600" b="1" i="1" dirty="0" smtClean="0">
                <a:solidFill>
                  <a:prstClr val="black"/>
                </a:solidFill>
                <a:latin typeface="Calibri"/>
              </a:rPr>
              <a:t>nternal </a:t>
            </a:r>
            <a:r>
              <a:rPr lang="en-US" sz="1600" b="1" i="1" dirty="0">
                <a:solidFill>
                  <a:prstClr val="black"/>
                </a:solidFill>
                <a:latin typeface="Calibri"/>
              </a:rPr>
              <a:t>candidates </a:t>
            </a:r>
            <a:r>
              <a:rPr lang="en-US" sz="1600" b="1" i="1" dirty="0" smtClean="0">
                <a:solidFill>
                  <a:prstClr val="black"/>
                </a:solidFill>
                <a:latin typeface="Calibri"/>
              </a:rPr>
              <a:t>- </a:t>
            </a:r>
            <a:r>
              <a:rPr lang="en-US" sz="1600" dirty="0" smtClean="0">
                <a:solidFill>
                  <a:prstClr val="black"/>
                </a:solidFill>
                <a:latin typeface="Calibri"/>
                <a:cs typeface="+mn-cs"/>
              </a:rPr>
              <a:t>For </a:t>
            </a:r>
            <a:r>
              <a:rPr lang="en-US" sz="1600" dirty="0">
                <a:solidFill>
                  <a:prstClr val="black"/>
                </a:solidFill>
                <a:latin typeface="Calibri"/>
                <a:cs typeface="+mn-cs"/>
              </a:rPr>
              <a:t>internal candidates, to be effective, promotion from within requires using job posting, personnel records, and skill banks. Having and publicizing the proper procedures for applying for internal jobs will help maintain overall integrity of the promotion policy. </a:t>
            </a:r>
          </a:p>
          <a:p>
            <a:pPr marL="0" lvl="0" indent="0">
              <a:spcBef>
                <a:spcPts val="0"/>
              </a:spcBef>
              <a:buNone/>
            </a:pPr>
            <a:endParaRPr lang="en-US" sz="1050" dirty="0">
              <a:solidFill>
                <a:prstClr val="black"/>
              </a:solidFill>
              <a:latin typeface="Calibri"/>
              <a:cs typeface="+mn-cs"/>
            </a:endParaRPr>
          </a:p>
          <a:p>
            <a:pPr marL="0" lvl="0" indent="0">
              <a:spcBef>
                <a:spcPts val="0"/>
              </a:spcBef>
              <a:buNone/>
            </a:pPr>
            <a:r>
              <a:rPr lang="en-US" sz="1600" b="1" dirty="0">
                <a:solidFill>
                  <a:prstClr val="black"/>
                </a:solidFill>
                <a:latin typeface="Calibri"/>
                <a:cs typeface="+mn-cs"/>
              </a:rPr>
              <a:t>Recruiting via the Internet</a:t>
            </a:r>
          </a:p>
          <a:p>
            <a:pPr marL="0" lvl="0" indent="0">
              <a:spcBef>
                <a:spcPts val="0"/>
              </a:spcBef>
              <a:buNone/>
            </a:pPr>
            <a:r>
              <a:rPr lang="en-US" sz="1600" b="1" i="1" dirty="0">
                <a:solidFill>
                  <a:prstClr val="black"/>
                </a:solidFill>
                <a:latin typeface="Calibri"/>
                <a:cs typeface="+mn-cs"/>
              </a:rPr>
              <a:t>Company Web Sites — </a:t>
            </a:r>
            <a:r>
              <a:rPr lang="en-US" sz="1600" dirty="0">
                <a:solidFill>
                  <a:prstClr val="black"/>
                </a:solidFill>
                <a:latin typeface="Calibri"/>
                <a:cs typeface="+mn-cs"/>
              </a:rPr>
              <a:t>Many firms attract employment applications via their own Web site. </a:t>
            </a:r>
          </a:p>
          <a:p>
            <a:pPr marL="0" lvl="0" indent="0">
              <a:spcBef>
                <a:spcPts val="0"/>
              </a:spcBef>
              <a:buNone/>
            </a:pPr>
            <a:endParaRPr lang="en-US" sz="1050" dirty="0">
              <a:solidFill>
                <a:prstClr val="black"/>
              </a:solidFill>
              <a:latin typeface="Calibri"/>
              <a:cs typeface="+mn-cs"/>
            </a:endParaRPr>
          </a:p>
          <a:p>
            <a:pPr marL="0" lvl="0" indent="0">
              <a:spcBef>
                <a:spcPts val="0"/>
              </a:spcBef>
              <a:buNone/>
            </a:pPr>
            <a:r>
              <a:rPr lang="en-US" sz="1600" b="1" i="1" dirty="0">
                <a:solidFill>
                  <a:prstClr val="black"/>
                </a:solidFill>
                <a:latin typeface="Calibri"/>
                <a:cs typeface="+mn-cs"/>
              </a:rPr>
              <a:t>Internet Job Boards — </a:t>
            </a:r>
            <a:r>
              <a:rPr lang="en-US" sz="1600" dirty="0">
                <a:solidFill>
                  <a:prstClr val="black"/>
                </a:solidFill>
                <a:latin typeface="Calibri"/>
                <a:cs typeface="+mn-cs"/>
              </a:rPr>
              <a:t>Job boards can consist of Internet sites such as monster.com and CareerBuilder.com, professional associations, or local newspaper sites. </a:t>
            </a:r>
          </a:p>
          <a:p>
            <a:pPr marL="0" lvl="0" indent="0">
              <a:spcBef>
                <a:spcPts val="0"/>
              </a:spcBef>
              <a:buNone/>
            </a:pPr>
            <a:endParaRPr lang="en-US" sz="1050" dirty="0">
              <a:solidFill>
                <a:prstClr val="black"/>
              </a:solidFill>
              <a:latin typeface="Calibri"/>
              <a:cs typeface="+mn-cs"/>
            </a:endParaRPr>
          </a:p>
          <a:p>
            <a:pPr marL="0" lvl="0" indent="0">
              <a:spcBef>
                <a:spcPts val="0"/>
              </a:spcBef>
              <a:buNone/>
              <a:defRPr/>
            </a:pPr>
            <a:r>
              <a:rPr lang="en-US" sz="1600" dirty="0">
                <a:solidFill>
                  <a:prstClr val="black"/>
                </a:solidFill>
                <a:latin typeface="Calibri"/>
                <a:cs typeface="+mn-cs"/>
              </a:rPr>
              <a:t>Recruiting and hiring of managers and professionals is moving to social networking sites such as Facebook and LinkedIn. Twitter is used to announce job openings to potential applicants. </a:t>
            </a:r>
          </a:p>
          <a:p>
            <a:pPr marL="0" lvl="0" indent="0">
              <a:spcBef>
                <a:spcPts val="0"/>
              </a:spcBef>
              <a:buNone/>
            </a:pPr>
            <a:endParaRPr lang="en-US" sz="1050" dirty="0">
              <a:solidFill>
                <a:prstClr val="black"/>
              </a:solidFill>
              <a:latin typeface="Calibri"/>
              <a:cs typeface="+mn-cs"/>
            </a:endParaRPr>
          </a:p>
          <a:p>
            <a:pPr marL="0" lvl="0" indent="0">
              <a:spcBef>
                <a:spcPts val="0"/>
              </a:spcBef>
              <a:buNone/>
              <a:defRPr/>
            </a:pPr>
            <a:r>
              <a:rPr lang="en-US" sz="1600" dirty="0">
                <a:solidFill>
                  <a:prstClr val="black"/>
                </a:solidFill>
                <a:latin typeface="Calibri"/>
                <a:cs typeface="+mn-cs"/>
              </a:rPr>
              <a:t>In recent years, employers are using texting to build an applicant pool.</a:t>
            </a:r>
          </a:p>
          <a:p>
            <a:pPr marL="0" lvl="0" indent="0">
              <a:spcBef>
                <a:spcPts val="0"/>
              </a:spcBef>
              <a:buNone/>
            </a:pPr>
            <a:endParaRPr lang="en-US" sz="1050" dirty="0">
              <a:solidFill>
                <a:prstClr val="black"/>
              </a:solidFill>
              <a:latin typeface="Calibri"/>
              <a:cs typeface="+mn-cs"/>
            </a:endParaRPr>
          </a:p>
          <a:p>
            <a:pPr marL="0" lvl="0" indent="0">
              <a:spcBef>
                <a:spcPts val="0"/>
              </a:spcBef>
              <a:buNone/>
            </a:pPr>
            <a:r>
              <a:rPr lang="en-US" sz="1600" dirty="0">
                <a:solidFill>
                  <a:prstClr val="black"/>
                </a:solidFill>
                <a:latin typeface="Calibri"/>
                <a:cs typeface="+mn-cs"/>
              </a:rPr>
              <a:t>When applicants log in to a virtual job fair, they will see a setup very similar to an in-person fair</a:t>
            </a:r>
            <a:endParaRPr lang="en-US" sz="6000" dirty="0" smtClean="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22</a:t>
            </a:fld>
            <a:endParaRPr lang="en-US" dirty="0"/>
          </a:p>
        </p:txBody>
      </p:sp>
    </p:spTree>
    <p:extLst>
      <p:ext uri="{BB962C8B-B14F-4D97-AF65-F5344CB8AC3E}">
        <p14:creationId xmlns:p14="http://schemas.microsoft.com/office/powerpoint/2010/main" val="2288206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dirty="0" smtClean="0"/>
              <a:t>Recruiting Job Candidates (2)</a:t>
            </a:r>
            <a:endParaRPr lang="en-US" dirty="0"/>
          </a:p>
        </p:txBody>
      </p:sp>
      <p:sp>
        <p:nvSpPr>
          <p:cNvPr id="3" name="Content Placeholder 2"/>
          <p:cNvSpPr>
            <a:spLocks noGrp="1"/>
          </p:cNvSpPr>
          <p:nvPr>
            <p:ph idx="1"/>
          </p:nvPr>
        </p:nvSpPr>
        <p:spPr>
          <a:xfrm>
            <a:off x="457200" y="762000"/>
            <a:ext cx="8229600" cy="5486400"/>
          </a:xfrm>
        </p:spPr>
        <p:txBody>
          <a:bodyPr>
            <a:normAutofit/>
          </a:bodyPr>
          <a:lstStyle/>
          <a:p>
            <a:pPr marL="0" lvl="0" indent="0">
              <a:spcBef>
                <a:spcPts val="0"/>
              </a:spcBef>
              <a:buNone/>
            </a:pPr>
            <a:r>
              <a:rPr lang="en-US" sz="1800" b="1" dirty="0">
                <a:solidFill>
                  <a:prstClr val="black"/>
                </a:solidFill>
                <a:latin typeface="Calibri"/>
                <a:cs typeface="+mn-cs"/>
              </a:rPr>
              <a:t>Advertising as a Source of Candidates —</a:t>
            </a:r>
            <a:r>
              <a:rPr lang="en-US" sz="1800" dirty="0">
                <a:solidFill>
                  <a:prstClr val="black"/>
                </a:solidFill>
                <a:latin typeface="Calibri"/>
                <a:cs typeface="+mn-cs"/>
              </a:rPr>
              <a:t> Selection of the best media should be based on the positions for which you are recruiting. </a:t>
            </a:r>
            <a:endParaRPr lang="en-US" sz="1800" dirty="0" smtClean="0">
              <a:solidFill>
                <a:prstClr val="black"/>
              </a:solidFill>
              <a:latin typeface="Calibri"/>
              <a:cs typeface="+mn-cs"/>
            </a:endParaRPr>
          </a:p>
          <a:p>
            <a:pPr marL="0" lvl="0" indent="0">
              <a:spcBef>
                <a:spcPts val="0"/>
              </a:spcBef>
              <a:buNone/>
            </a:pPr>
            <a:endParaRPr lang="en-US" sz="1100" dirty="0">
              <a:solidFill>
                <a:prstClr val="black"/>
              </a:solidFill>
              <a:latin typeface="Calibri"/>
              <a:cs typeface="+mn-cs"/>
            </a:endParaRPr>
          </a:p>
          <a:p>
            <a:pPr marL="0" lvl="0" indent="0">
              <a:spcBef>
                <a:spcPts val="0"/>
              </a:spcBef>
              <a:buNone/>
            </a:pPr>
            <a:r>
              <a:rPr lang="en-US" sz="1800" b="1" dirty="0">
                <a:solidFill>
                  <a:prstClr val="black"/>
                </a:solidFill>
                <a:latin typeface="Calibri"/>
                <a:cs typeface="+mn-cs"/>
              </a:rPr>
              <a:t>Employment Agencies</a:t>
            </a:r>
            <a:r>
              <a:rPr lang="en-US" sz="1800" dirty="0">
                <a:solidFill>
                  <a:prstClr val="black"/>
                </a:solidFill>
                <a:latin typeface="Calibri"/>
                <a:cs typeface="+mn-cs"/>
              </a:rPr>
              <a:t> </a:t>
            </a:r>
            <a:r>
              <a:rPr lang="en-US" sz="1800" b="1" dirty="0">
                <a:solidFill>
                  <a:prstClr val="black"/>
                </a:solidFill>
                <a:latin typeface="Calibri"/>
                <a:cs typeface="+mn-cs"/>
              </a:rPr>
              <a:t>—</a:t>
            </a:r>
            <a:r>
              <a:rPr lang="en-US" sz="1800" dirty="0">
                <a:solidFill>
                  <a:prstClr val="black"/>
                </a:solidFill>
                <a:latin typeface="Calibri"/>
                <a:cs typeface="+mn-cs"/>
              </a:rPr>
              <a:t> Every state has a </a:t>
            </a:r>
            <a:r>
              <a:rPr lang="en-US" sz="1800" i="1" dirty="0">
                <a:solidFill>
                  <a:prstClr val="black"/>
                </a:solidFill>
                <a:latin typeface="Calibri"/>
                <a:cs typeface="+mn-cs"/>
              </a:rPr>
              <a:t>public, state-run employment service agency</a:t>
            </a:r>
            <a:r>
              <a:rPr lang="en-US" sz="1800" dirty="0">
                <a:solidFill>
                  <a:prstClr val="black"/>
                </a:solidFill>
                <a:latin typeface="Calibri"/>
                <a:cs typeface="+mn-cs"/>
              </a:rPr>
              <a:t> supported by the Department of Labor, in part through grants and other assistance, such as a nationwide computerized job bank. Employment agencies associated with </a:t>
            </a:r>
            <a:r>
              <a:rPr lang="en-US" sz="1800" i="1" dirty="0">
                <a:solidFill>
                  <a:prstClr val="black"/>
                </a:solidFill>
                <a:latin typeface="Calibri"/>
                <a:cs typeface="+mn-cs"/>
              </a:rPr>
              <a:t>nonprofit organizations,</a:t>
            </a:r>
            <a:r>
              <a:rPr lang="en-US" sz="1800" dirty="0">
                <a:solidFill>
                  <a:prstClr val="black"/>
                </a:solidFill>
                <a:latin typeface="Calibri"/>
                <a:cs typeface="+mn-cs"/>
              </a:rPr>
              <a:t> such as a technical or professional society, help their members find jobs. </a:t>
            </a:r>
            <a:r>
              <a:rPr lang="en-US" sz="1800" i="1" dirty="0">
                <a:solidFill>
                  <a:prstClr val="black"/>
                </a:solidFill>
                <a:latin typeface="Calibri"/>
                <a:cs typeface="+mn-cs"/>
              </a:rPr>
              <a:t>Private agencies</a:t>
            </a:r>
            <a:r>
              <a:rPr lang="en-US" sz="1800" dirty="0">
                <a:solidFill>
                  <a:prstClr val="black"/>
                </a:solidFill>
                <a:latin typeface="Calibri"/>
                <a:cs typeface="+mn-cs"/>
              </a:rPr>
              <a:t> charge fees for each applicant they place</a:t>
            </a:r>
            <a:r>
              <a:rPr lang="en-US" sz="1800" dirty="0" smtClean="0">
                <a:solidFill>
                  <a:prstClr val="black"/>
                </a:solidFill>
                <a:latin typeface="Calibri"/>
                <a:cs typeface="+mn-cs"/>
              </a:rPr>
              <a:t>.</a:t>
            </a:r>
          </a:p>
          <a:p>
            <a:pPr marL="0" lvl="0" indent="0">
              <a:spcBef>
                <a:spcPts val="0"/>
              </a:spcBef>
              <a:buNone/>
            </a:pPr>
            <a:endParaRPr lang="en-US" sz="1100" dirty="0">
              <a:solidFill>
                <a:prstClr val="black"/>
              </a:solidFill>
              <a:latin typeface="Calibri"/>
              <a:cs typeface="+mn-cs"/>
            </a:endParaRPr>
          </a:p>
          <a:p>
            <a:pPr marL="0" lvl="0" indent="0">
              <a:spcBef>
                <a:spcPts val="0"/>
              </a:spcBef>
              <a:buNone/>
            </a:pPr>
            <a:r>
              <a:rPr lang="en-US" sz="1800" b="1" dirty="0">
                <a:solidFill>
                  <a:prstClr val="black"/>
                </a:solidFill>
                <a:latin typeface="Calibri"/>
                <a:cs typeface="+mn-cs"/>
              </a:rPr>
              <a:t>Temporary Workers —</a:t>
            </a:r>
            <a:r>
              <a:rPr lang="en-US" sz="1800" dirty="0">
                <a:solidFill>
                  <a:prstClr val="black"/>
                </a:solidFill>
                <a:latin typeface="Calibri"/>
                <a:cs typeface="+mn-cs"/>
              </a:rPr>
              <a:t> The benefits of contingency staffing include increases in overall productivity, and time and expenses saved by not having to recruit, train, and document new employees</a:t>
            </a:r>
            <a:r>
              <a:rPr lang="en-US" sz="1800" dirty="0" smtClean="0">
                <a:solidFill>
                  <a:prstClr val="black"/>
                </a:solidFill>
                <a:latin typeface="Calibri"/>
                <a:cs typeface="+mn-cs"/>
              </a:rPr>
              <a:t>.</a:t>
            </a:r>
          </a:p>
          <a:p>
            <a:pPr marL="0" lvl="0" indent="0">
              <a:spcBef>
                <a:spcPts val="0"/>
              </a:spcBef>
              <a:buNone/>
            </a:pPr>
            <a:endParaRPr lang="en-US" sz="1200" dirty="0">
              <a:solidFill>
                <a:prstClr val="black"/>
              </a:solidFill>
              <a:latin typeface="Calibri"/>
              <a:cs typeface="+mn-cs"/>
            </a:endParaRPr>
          </a:p>
          <a:p>
            <a:pPr marL="0" lvl="0" indent="0">
              <a:spcBef>
                <a:spcPts val="0"/>
              </a:spcBef>
              <a:buNone/>
              <a:defRPr/>
            </a:pPr>
            <a:r>
              <a:rPr lang="en-US" sz="1800" b="1" dirty="0">
                <a:solidFill>
                  <a:prstClr val="black"/>
                </a:solidFill>
                <a:latin typeface="Calibri"/>
                <a:cs typeface="+mn-cs"/>
              </a:rPr>
              <a:t>Alternative Staffing — </a:t>
            </a:r>
            <a:r>
              <a:rPr lang="en-US" sz="1800" dirty="0">
                <a:solidFill>
                  <a:prstClr val="black"/>
                </a:solidFill>
                <a:latin typeface="Calibri"/>
                <a:cs typeface="+mn-cs"/>
              </a:rPr>
              <a:t>Temporary employees are examples of alternative staffing arrangements. These also include contract technical employees.</a:t>
            </a:r>
          </a:p>
          <a:p>
            <a:pPr marL="0" lvl="0" indent="0">
              <a:spcBef>
                <a:spcPts val="0"/>
              </a:spcBef>
              <a:buNone/>
            </a:pPr>
            <a:r>
              <a:rPr lang="en-US" sz="1800" dirty="0">
                <a:solidFill>
                  <a:prstClr val="black"/>
                </a:solidFill>
                <a:latin typeface="Calibri"/>
                <a:cs typeface="+mn-cs"/>
              </a:rPr>
              <a:t>Executive Recruiters, also called headhunters, are special employment agencies contracted by employers to seek out top-management talent for their clients. Some of these recruiters operate on a contingent or “commission” basis while others are “retained” on a permanent basis, usually to source senior executives. </a:t>
            </a:r>
            <a:endParaRPr lang="en-US" sz="1800" dirty="0" smtClean="0">
              <a:solidFill>
                <a:prstClr val="black"/>
              </a:solidFill>
              <a:latin typeface="Calibri"/>
              <a:cs typeface="+mn-cs"/>
            </a:endParaRPr>
          </a:p>
          <a:p>
            <a:pPr marL="0" lvl="0" indent="0">
              <a:spcBef>
                <a:spcPts val="0"/>
              </a:spcBef>
              <a:buNone/>
            </a:pPr>
            <a:endParaRPr lang="en-US" sz="1500" dirty="0">
              <a:solidFill>
                <a:prstClr val="black"/>
              </a:solidFill>
              <a:latin typeface="Calibri"/>
              <a:cs typeface="+mn-cs"/>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23</a:t>
            </a:fld>
            <a:endParaRPr lang="en-US" dirty="0"/>
          </a:p>
        </p:txBody>
      </p:sp>
    </p:spTree>
    <p:extLst>
      <p:ext uri="{BB962C8B-B14F-4D97-AF65-F5344CB8AC3E}">
        <p14:creationId xmlns:p14="http://schemas.microsoft.com/office/powerpoint/2010/main" val="3083012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 Job Candidates (3)</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sz="3600" dirty="0" smtClean="0"/>
              <a:t>College recruiting</a:t>
            </a:r>
          </a:p>
          <a:p>
            <a:pPr lvl="1"/>
            <a:r>
              <a:rPr lang="en-US" dirty="0"/>
              <a:t>Internships</a:t>
            </a:r>
          </a:p>
          <a:p>
            <a:r>
              <a:rPr lang="en-US" dirty="0" smtClean="0"/>
              <a:t>Outsourcing, offshoring</a:t>
            </a:r>
          </a:p>
          <a:p>
            <a:r>
              <a:rPr lang="en-US" dirty="0" smtClean="0"/>
              <a:t>Referral and walk-ins</a:t>
            </a:r>
          </a:p>
          <a:p>
            <a:pPr lvl="1"/>
            <a:r>
              <a:rPr lang="en-US" dirty="0" smtClean="0"/>
              <a:t>Walk-ins</a:t>
            </a:r>
          </a:p>
          <a:p>
            <a:pPr lvl="1"/>
            <a:r>
              <a:rPr lang="en-US" dirty="0" smtClean="0"/>
              <a:t>Customers</a:t>
            </a:r>
          </a:p>
          <a:p>
            <a:pPr lvl="1"/>
            <a:r>
              <a:rPr lang="en-US" dirty="0" smtClean="0"/>
              <a:t>Telecommuters</a:t>
            </a:r>
          </a:p>
          <a:p>
            <a:pPr lvl="1"/>
            <a:r>
              <a:rPr lang="en-US" dirty="0" smtClean="0"/>
              <a:t>Unemployed</a:t>
            </a: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24</a:t>
            </a:fld>
            <a:endParaRPr lang="en-US" dirty="0"/>
          </a:p>
        </p:txBody>
      </p:sp>
    </p:spTree>
    <p:extLst>
      <p:ext uri="{BB962C8B-B14F-4D97-AF65-F5344CB8AC3E}">
        <p14:creationId xmlns:p14="http://schemas.microsoft.com/office/powerpoint/2010/main" val="4155825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 Job Candidates (4)</a:t>
            </a:r>
            <a:endParaRPr lang="en-US" dirty="0"/>
          </a:p>
        </p:txBody>
      </p:sp>
      <p:sp>
        <p:nvSpPr>
          <p:cNvPr id="3" name="Content Placeholder 2"/>
          <p:cNvSpPr>
            <a:spLocks noGrp="1"/>
          </p:cNvSpPr>
          <p:nvPr>
            <p:ph idx="1"/>
          </p:nvPr>
        </p:nvSpPr>
        <p:spPr/>
        <p:txBody>
          <a:bodyPr>
            <a:normAutofit/>
          </a:bodyPr>
          <a:lstStyle/>
          <a:p>
            <a:r>
              <a:rPr lang="en-US" dirty="0" smtClean="0"/>
              <a:t>Military</a:t>
            </a:r>
          </a:p>
          <a:p>
            <a:r>
              <a:rPr lang="en-US" dirty="0" smtClean="0"/>
              <a:t>Recruiting a more diverse workforce</a:t>
            </a:r>
          </a:p>
          <a:p>
            <a:pPr lvl="1"/>
            <a:r>
              <a:rPr lang="en-US" dirty="0" smtClean="0"/>
              <a:t>Older workers</a:t>
            </a:r>
          </a:p>
          <a:p>
            <a:pPr lvl="1"/>
            <a:r>
              <a:rPr lang="en-US" dirty="0" smtClean="0"/>
              <a:t>Single parents</a:t>
            </a:r>
          </a:p>
          <a:p>
            <a:pPr lvl="1"/>
            <a:r>
              <a:rPr lang="en-US" dirty="0" smtClean="0"/>
              <a:t>Minorities and women</a:t>
            </a:r>
          </a:p>
          <a:p>
            <a:pPr lvl="1"/>
            <a:r>
              <a:rPr lang="en-US" dirty="0" smtClean="0"/>
              <a:t>Welfare-to-work</a:t>
            </a:r>
          </a:p>
          <a:p>
            <a:pPr lvl="1"/>
            <a:r>
              <a:rPr lang="en-US" dirty="0" smtClean="0"/>
              <a:t>Disabled</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25</a:t>
            </a:fld>
            <a:endParaRPr lang="en-US" dirty="0"/>
          </a:p>
        </p:txBody>
      </p:sp>
    </p:spTree>
    <p:extLst>
      <p:ext uri="{BB962C8B-B14F-4D97-AF65-F5344CB8AC3E}">
        <p14:creationId xmlns:p14="http://schemas.microsoft.com/office/powerpoint/2010/main" val="292107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 (2) </a:t>
            </a:r>
            <a:endParaRPr lang="en-US" dirty="0"/>
          </a:p>
        </p:txBody>
      </p:sp>
      <p:sp>
        <p:nvSpPr>
          <p:cNvPr id="5" name="Content Placeholder 4"/>
          <p:cNvSpPr>
            <a:spLocks noGrp="1"/>
          </p:cNvSpPr>
          <p:nvPr>
            <p:ph idx="1"/>
          </p:nvPr>
        </p:nvSpPr>
        <p:spPr>
          <a:xfrm>
            <a:off x="457200" y="1905000"/>
            <a:ext cx="8229600" cy="3687763"/>
          </a:xfrm>
        </p:spPr>
        <p:txBody>
          <a:bodyPr>
            <a:normAutofit/>
          </a:bodyPr>
          <a:lstStyle/>
          <a:p>
            <a:pPr marL="742950" indent="-742950">
              <a:buFont typeface="+mj-lt"/>
              <a:buAutoNum type="arabicPeriod" startAt="4"/>
            </a:pPr>
            <a:r>
              <a:rPr lang="en-US" dirty="0" smtClean="0"/>
              <a:t>Explain the process of forecasting personnel requirements.</a:t>
            </a:r>
          </a:p>
          <a:p>
            <a:pPr marL="742950" indent="-742950">
              <a:buFont typeface="+mj-lt"/>
              <a:buAutoNum type="arabicPeriod" startAt="4"/>
            </a:pPr>
            <a:r>
              <a:rPr lang="en-US" dirty="0" smtClean="0"/>
              <a:t>Compare eight methods for recruiting job candidates.</a:t>
            </a:r>
          </a:p>
          <a:p>
            <a:pPr marL="742950" indent="-742950">
              <a:buFont typeface="+mj-lt"/>
              <a:buAutoNum type="arabicPeriod" startAt="4"/>
            </a:pPr>
            <a:r>
              <a:rPr lang="en-US" dirty="0" smtClean="0"/>
              <a:t>Explain how to use application forms to predict job performance.</a:t>
            </a:r>
            <a:endParaRPr lang="en-US" dirty="0"/>
          </a:p>
        </p:txBody>
      </p:sp>
      <p:sp>
        <p:nvSpPr>
          <p:cNvPr id="2" name="Footer Placeholder 1"/>
          <p:cNvSpPr>
            <a:spLocks noGrp="1"/>
          </p:cNvSpPr>
          <p:nvPr>
            <p:ph type="ftr" sz="quarter" idx="11"/>
          </p:nvPr>
        </p:nvSpPr>
        <p:spPr/>
        <p:txBody>
          <a:bodyPr/>
          <a:lstStyle/>
          <a:p>
            <a:r>
              <a:rPr lang="en-US" dirty="0" smtClean="0"/>
              <a:t>Copyright © 2013 Pearson Education, Inc. Publishing as Prentice Hall</a:t>
            </a:r>
          </a:p>
        </p:txBody>
      </p:sp>
      <p:sp>
        <p:nvSpPr>
          <p:cNvPr id="3" name="Slide Number Placeholder 2"/>
          <p:cNvSpPr>
            <a:spLocks noGrp="1"/>
          </p:cNvSpPr>
          <p:nvPr>
            <p:ph type="sldNum" sz="quarter" idx="12"/>
          </p:nvPr>
        </p:nvSpPr>
        <p:spPr/>
        <p:txBody>
          <a:bodyPr/>
          <a:lstStyle/>
          <a:p>
            <a:r>
              <a:rPr lang="en-US" dirty="0" smtClean="0"/>
              <a:t>3-</a:t>
            </a:r>
            <a:fld id="{E0AFC760-B400-41C0-A0CB-D9A860652FB6}" type="slidenum">
              <a:rPr lang="en-US" smtClean="0"/>
              <a:pPr/>
              <a:t>3</a:t>
            </a:fld>
            <a:endParaRPr lang="en-US" dirty="0"/>
          </a:p>
        </p:txBody>
      </p:sp>
    </p:spTree>
    <p:extLst>
      <p:ext uri="{BB962C8B-B14F-4D97-AF65-F5344CB8AC3E}">
        <p14:creationId xmlns:p14="http://schemas.microsoft.com/office/powerpoint/2010/main" val="679583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036638"/>
            <a:ext cx="8229600" cy="4602162"/>
          </a:xfrm>
        </p:spPr>
        <p:txBody>
          <a:bodyPr>
            <a:noAutofit/>
          </a:bodyPr>
          <a:lstStyle/>
          <a:p>
            <a:pPr lvl="0">
              <a:spcBef>
                <a:spcPts val="0"/>
              </a:spcBef>
              <a:defRPr/>
            </a:pPr>
            <a:r>
              <a:rPr lang="en-US" sz="6000" dirty="0">
                <a:solidFill>
                  <a:schemeClr val="tx1"/>
                </a:solidFill>
                <a:effectLst>
                  <a:outerShdw blurRad="38100" dist="38100" dir="2700000" algn="tl">
                    <a:srgbClr val="000000">
                      <a:alpha val="43137"/>
                    </a:srgbClr>
                  </a:outerShdw>
                </a:effectLst>
              </a:rPr>
              <a:t>The Talent Management </a:t>
            </a:r>
            <a:r>
              <a:rPr lang="en-US" sz="6000" dirty="0" smtClean="0">
                <a:solidFill>
                  <a:schemeClr val="tx1"/>
                </a:solidFill>
                <a:effectLst>
                  <a:outerShdw blurRad="38100" dist="38100" dir="2700000" algn="tl">
                    <a:srgbClr val="000000">
                      <a:alpha val="43137"/>
                    </a:srgbClr>
                  </a:outerShdw>
                </a:effectLst>
              </a:rPr>
              <a:t>Framework</a:t>
            </a:r>
            <a:br>
              <a:rPr lang="en-US" sz="6000" dirty="0" smtClean="0">
                <a:solidFill>
                  <a:schemeClr val="tx1"/>
                </a:solidFill>
                <a:effectLst>
                  <a:outerShdw blurRad="38100" dist="38100" dir="2700000" algn="tl">
                    <a:srgbClr val="000000">
                      <a:alpha val="43137"/>
                    </a:srgbClr>
                  </a:outerShdw>
                </a:effectLst>
              </a:rPr>
            </a:br>
            <a:r>
              <a:rPr lang="en-US" sz="6000" dirty="0" smtClean="0">
                <a:solidFill>
                  <a:schemeClr val="tx1"/>
                </a:solidFill>
                <a:effectLst>
                  <a:outerShdw blurRad="38100" dist="38100" dir="2700000" algn="tl">
                    <a:srgbClr val="000000">
                      <a:alpha val="43137"/>
                    </a:srgbClr>
                  </a:outerShdw>
                </a:effectLst>
              </a:rPr>
              <a:t/>
            </a:r>
            <a:br>
              <a:rPr lang="en-US" sz="6000" dirty="0" smtClean="0">
                <a:solidFill>
                  <a:schemeClr val="tx1"/>
                </a:solidFill>
                <a:effectLst>
                  <a:outerShdw blurRad="38100" dist="38100" dir="2700000" algn="tl">
                    <a:srgbClr val="000000">
                      <a:alpha val="43137"/>
                    </a:srgbClr>
                  </a:outerShdw>
                </a:effectLst>
              </a:rPr>
            </a:br>
            <a:r>
              <a:rPr lang="en-US" sz="1600" b="0" dirty="0">
                <a:solidFill>
                  <a:prstClr val="black"/>
                </a:solidFill>
                <a:latin typeface="Calibri"/>
                <a:ea typeface="+mn-ea"/>
                <a:cs typeface="+mn-cs"/>
              </a:rPr>
              <a:t>Traditionally, staffing, training, appraisal, career development, and compensation have been thought of in a linear fashion. While this step-wise methodology makes sense, more can be accomplished by thinking in terms of the interrelatedness of the elements of talent management. </a:t>
            </a:r>
            <a:r>
              <a:rPr lang="en-US" sz="1200" dirty="0">
                <a:solidFill>
                  <a:prstClr val="black"/>
                </a:solidFill>
                <a:latin typeface="Calibri"/>
                <a:ea typeface="+mn-ea"/>
                <a:cs typeface="+mn-cs"/>
              </a:rPr>
              <a:t/>
            </a:r>
            <a:br>
              <a:rPr lang="en-US" sz="1200" dirty="0">
                <a:solidFill>
                  <a:prstClr val="black"/>
                </a:solidFill>
                <a:latin typeface="Calibri"/>
                <a:ea typeface="+mn-ea"/>
                <a:cs typeface="+mn-cs"/>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4</a:t>
            </a:fld>
            <a:endParaRPr lang="en-US" dirty="0"/>
          </a:p>
        </p:txBody>
      </p:sp>
    </p:spTree>
    <p:extLst>
      <p:ext uri="{BB962C8B-B14F-4D97-AF65-F5344CB8AC3E}">
        <p14:creationId xmlns:p14="http://schemas.microsoft.com/office/powerpoint/2010/main" val="281450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The Talent Management Framework</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smtClean="0"/>
              <a:t>What is Talent Management?</a:t>
            </a:r>
          </a:p>
          <a:p>
            <a:pPr lvl="1"/>
            <a:r>
              <a:rPr lang="en-US" dirty="0" smtClean="0"/>
              <a:t>Necessary </a:t>
            </a:r>
            <a:r>
              <a:rPr lang="en-US" dirty="0"/>
              <a:t>tasks</a:t>
            </a:r>
            <a:endParaRPr lang="en-US" dirty="0" smtClean="0">
              <a:effectLst/>
            </a:endParaRPr>
          </a:p>
          <a:p>
            <a:pPr lvl="1"/>
            <a:r>
              <a:rPr lang="en-US" dirty="0" smtClean="0"/>
              <a:t>Decisions</a:t>
            </a:r>
            <a:endParaRPr lang="en-US" dirty="0" smtClean="0">
              <a:effectLst/>
            </a:endParaRPr>
          </a:p>
          <a:p>
            <a:pPr lvl="1"/>
            <a:r>
              <a:rPr lang="en-US" dirty="0" smtClean="0"/>
              <a:t>The </a:t>
            </a:r>
            <a:r>
              <a:rPr lang="en-US" dirty="0"/>
              <a:t>same “profile” of competencies</a:t>
            </a:r>
            <a:endParaRPr lang="en-US" dirty="0" smtClean="0">
              <a:effectLst/>
            </a:endParaRPr>
          </a:p>
          <a:p>
            <a:pPr lvl="1"/>
            <a:r>
              <a:rPr lang="en-US" dirty="0" smtClean="0"/>
              <a:t>Active segmentation </a:t>
            </a:r>
            <a:r>
              <a:rPr lang="en-US" dirty="0"/>
              <a:t>and </a:t>
            </a:r>
            <a:r>
              <a:rPr lang="en-US" dirty="0" smtClean="0"/>
              <a:t>management</a:t>
            </a:r>
            <a:endParaRPr lang="en-US" dirty="0" smtClean="0">
              <a:effectLst/>
            </a:endParaRPr>
          </a:p>
          <a:p>
            <a:pPr lvl="1"/>
            <a:r>
              <a:rPr lang="en-US" dirty="0" smtClean="0"/>
              <a:t>Integrates/coordinates</a:t>
            </a:r>
          </a:p>
          <a:p>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5</a:t>
            </a:fld>
            <a:endParaRPr lang="en-US" dirty="0"/>
          </a:p>
        </p:txBody>
      </p:sp>
    </p:spTree>
    <p:extLst>
      <p:ext uri="{BB962C8B-B14F-4D97-AF65-F5344CB8AC3E}">
        <p14:creationId xmlns:p14="http://schemas.microsoft.com/office/powerpoint/2010/main" val="1457146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r>
              <a:rPr lang="en-US" sz="2400" dirty="0"/>
              <a:t>The Talent Management Framework</a:t>
            </a:r>
          </a:p>
        </p:txBody>
      </p:sp>
      <p:sp>
        <p:nvSpPr>
          <p:cNvPr id="3" name="Content Placeholder 2"/>
          <p:cNvSpPr>
            <a:spLocks noGrp="1"/>
          </p:cNvSpPr>
          <p:nvPr>
            <p:ph idx="1"/>
          </p:nvPr>
        </p:nvSpPr>
        <p:spPr>
          <a:xfrm>
            <a:off x="457200" y="533400"/>
            <a:ext cx="8229600" cy="5867400"/>
          </a:xfrm>
        </p:spPr>
        <p:txBody>
          <a:bodyPr>
            <a:normAutofit fontScale="92500" lnSpcReduction="20000"/>
          </a:bodyPr>
          <a:lstStyle/>
          <a:p>
            <a:pPr marL="0" lvl="0" indent="0" algn="ctr">
              <a:spcBef>
                <a:spcPts val="0"/>
              </a:spcBef>
              <a:buNone/>
            </a:pPr>
            <a:r>
              <a:rPr lang="en-US" sz="3200" dirty="0">
                <a:solidFill>
                  <a:prstClr val="black"/>
                </a:solidFill>
                <a:latin typeface="Calibri"/>
                <a:cs typeface="+mn-cs"/>
              </a:rPr>
              <a:t>Talent management is a goal-oriented and integrated process of planning, recruiting, developing, managing, and compensating employees. A manager who adopts such a perspective is able to do the following:</a:t>
            </a:r>
          </a:p>
          <a:p>
            <a:pPr marL="0" lvl="0" indent="0">
              <a:spcBef>
                <a:spcPts val="0"/>
              </a:spcBef>
              <a:buNone/>
            </a:pPr>
            <a:r>
              <a:rPr lang="en-US" sz="2000" dirty="0">
                <a:solidFill>
                  <a:prstClr val="black"/>
                </a:solidFill>
                <a:latin typeface="Calibri"/>
                <a:cs typeface="+mn-cs"/>
              </a:rPr>
              <a:t> </a:t>
            </a:r>
            <a:endParaRPr lang="en-US" sz="1400" dirty="0">
              <a:solidFill>
                <a:prstClr val="black"/>
              </a:solidFill>
              <a:latin typeface="Calibri"/>
              <a:cs typeface="+mn-cs"/>
            </a:endParaRPr>
          </a:p>
          <a:p>
            <a:pPr marL="228600" lvl="0" indent="-228600">
              <a:spcBef>
                <a:spcPts val="0"/>
              </a:spcBef>
              <a:buFont typeface="+mj-lt"/>
              <a:buAutoNum type="arabicPeriod"/>
            </a:pPr>
            <a:r>
              <a:rPr lang="en-US" sz="3200" dirty="0">
                <a:solidFill>
                  <a:prstClr val="black"/>
                </a:solidFill>
                <a:latin typeface="Calibri"/>
                <a:cs typeface="+mn-cs"/>
              </a:rPr>
              <a:t>Understand the necessary tasks</a:t>
            </a:r>
          </a:p>
          <a:p>
            <a:pPr marL="228600" lvl="0" indent="-228600">
              <a:spcBef>
                <a:spcPts val="0"/>
              </a:spcBef>
              <a:buFont typeface="+mj-lt"/>
              <a:buAutoNum type="arabicPeriod"/>
            </a:pPr>
            <a:r>
              <a:rPr lang="en-US" sz="3200" dirty="0">
                <a:solidFill>
                  <a:prstClr val="black"/>
                </a:solidFill>
                <a:latin typeface="Calibri"/>
                <a:cs typeface="+mn-cs"/>
              </a:rPr>
              <a:t>Ensure that decisions are goal-oriented, focusing on competencies needed to achieve strategic goals</a:t>
            </a:r>
          </a:p>
          <a:p>
            <a:pPr marL="228600" lvl="0" indent="-228600">
              <a:spcBef>
                <a:spcPts val="0"/>
              </a:spcBef>
              <a:buFont typeface="+mj-lt"/>
              <a:buAutoNum type="arabicPeriod"/>
            </a:pPr>
            <a:r>
              <a:rPr lang="en-US" sz="3200" dirty="0">
                <a:solidFill>
                  <a:prstClr val="black"/>
                </a:solidFill>
                <a:latin typeface="Calibri"/>
                <a:cs typeface="+mn-cs"/>
              </a:rPr>
              <a:t>Consistently use the same “profile” of competencies</a:t>
            </a:r>
          </a:p>
          <a:p>
            <a:pPr marL="228600" lvl="0" indent="-228600">
              <a:spcBef>
                <a:spcPts val="0"/>
              </a:spcBef>
              <a:buFont typeface="+mj-lt"/>
              <a:buAutoNum type="arabicPeriod"/>
            </a:pPr>
            <a:r>
              <a:rPr lang="en-US" sz="3200" dirty="0">
                <a:solidFill>
                  <a:prstClr val="black"/>
                </a:solidFill>
                <a:latin typeface="Calibri"/>
                <a:cs typeface="+mn-cs"/>
              </a:rPr>
              <a:t>Actively segment and manage employees</a:t>
            </a:r>
          </a:p>
          <a:p>
            <a:pPr marL="228600" lvl="0" indent="-228600">
              <a:spcBef>
                <a:spcPts val="0"/>
              </a:spcBef>
              <a:buFont typeface="+mj-lt"/>
              <a:buAutoNum type="arabicPeriod"/>
            </a:pPr>
            <a:r>
              <a:rPr lang="en-US" sz="3200" dirty="0">
                <a:solidFill>
                  <a:prstClr val="black"/>
                </a:solidFill>
                <a:latin typeface="Calibri"/>
                <a:cs typeface="+mn-cs"/>
              </a:rPr>
              <a:t>Integrate/coordinate all the talent management functions</a:t>
            </a:r>
          </a:p>
          <a:p>
            <a:endParaRPr lang="en-US" sz="6600"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6</a:t>
            </a:fld>
            <a:endParaRPr lang="en-US" dirty="0"/>
          </a:p>
        </p:txBody>
      </p:sp>
    </p:spTree>
    <p:extLst>
      <p:ext uri="{BB962C8B-B14F-4D97-AF65-F5344CB8AC3E}">
        <p14:creationId xmlns:p14="http://schemas.microsoft.com/office/powerpoint/2010/main" val="389494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27238"/>
            <a:ext cx="8229600" cy="2468562"/>
          </a:xfrm>
        </p:spPr>
        <p:txBody>
          <a:bodyPr>
            <a:noAutofit/>
          </a:bodyPr>
          <a:lstStyle/>
          <a:p>
            <a:pPr lvl="0">
              <a:spcBef>
                <a:spcPts val="0"/>
              </a:spcBef>
              <a:defRPr/>
            </a:pPr>
            <a:r>
              <a:rPr lang="en-US" sz="6000" dirty="0" smtClean="0">
                <a:solidFill>
                  <a:schemeClr val="tx1"/>
                </a:solidFill>
                <a:effectLst>
                  <a:outerShdw blurRad="38100" dist="38100" dir="2700000" algn="tl">
                    <a:srgbClr val="000000">
                      <a:alpha val="43137"/>
                    </a:srgbClr>
                  </a:outerShdw>
                </a:effectLst>
              </a:rPr>
              <a:t>The Basics of Job Analysis</a:t>
            </a:r>
            <a:br>
              <a:rPr lang="en-US" sz="6000" dirty="0" smtClean="0">
                <a:solidFill>
                  <a:schemeClr val="tx1"/>
                </a:solidFill>
                <a:effectLst>
                  <a:outerShdw blurRad="38100" dist="38100" dir="2700000" algn="tl">
                    <a:srgbClr val="000000">
                      <a:alpha val="43137"/>
                    </a:srgbClr>
                  </a:outerShdw>
                </a:effectLst>
              </a:rPr>
            </a:br>
            <a:r>
              <a:rPr lang="en-US" sz="4000" dirty="0" smtClean="0">
                <a:solidFill>
                  <a:schemeClr val="tx1"/>
                </a:solidFill>
                <a:effectLst>
                  <a:outerShdw blurRad="38100" dist="38100" dir="2700000" algn="tl">
                    <a:srgbClr val="000000">
                      <a:alpha val="43137"/>
                    </a:srgbClr>
                  </a:outerShdw>
                </a:effectLst>
              </a:rPr>
              <a:t/>
            </a:r>
            <a:br>
              <a:rPr lang="en-US" sz="4000" dirty="0" smtClean="0">
                <a:solidFill>
                  <a:schemeClr val="tx1"/>
                </a:solidFill>
                <a:effectLst>
                  <a:outerShdw blurRad="38100" dist="38100" dir="2700000" algn="tl">
                    <a:srgbClr val="000000">
                      <a:alpha val="43137"/>
                    </a:srgbClr>
                  </a:outerShdw>
                </a:effectLst>
              </a:rPr>
            </a:br>
            <a:r>
              <a:rPr lang="en-US" sz="2800" b="0" dirty="0">
                <a:solidFill>
                  <a:prstClr val="black"/>
                </a:solidFill>
                <a:latin typeface="Calibri"/>
                <a:ea typeface="+mn-ea"/>
                <a:cs typeface="+mn-cs"/>
              </a:rPr>
              <a:t>An HR specialist (job analyst, or consultant), a worker, and the worker’s supervisor usually work together in conducting the job analysis. Job analysis data is usually collected from employees and supervisors familiar with the job (subject matter experts), using interviews and questionnaires. </a:t>
            </a:r>
            <a:br>
              <a:rPr lang="en-US" sz="2800" b="0" dirty="0">
                <a:solidFill>
                  <a:prstClr val="black"/>
                </a:solidFill>
                <a:latin typeface="Calibri"/>
                <a:ea typeface="+mn-ea"/>
                <a:cs typeface="+mn-cs"/>
              </a:rPr>
            </a:br>
            <a:r>
              <a:rPr lang="en-US" sz="1200" b="0" dirty="0">
                <a:solidFill>
                  <a:prstClr val="black"/>
                </a:solidFill>
                <a:latin typeface="Calibri"/>
              </a:rPr>
              <a:t/>
            </a:r>
            <a:br>
              <a:rPr lang="en-US" sz="1200" b="0" dirty="0">
                <a:solidFill>
                  <a:prstClr val="black"/>
                </a:solidFill>
                <a:latin typeface="Calibri"/>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7</a:t>
            </a:fld>
            <a:endParaRPr lang="en-US" dirty="0"/>
          </a:p>
        </p:txBody>
      </p:sp>
    </p:spTree>
    <p:extLst>
      <p:ext uri="{BB962C8B-B14F-4D97-AF65-F5344CB8AC3E}">
        <p14:creationId xmlns:p14="http://schemas.microsoft.com/office/powerpoint/2010/main" val="324491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Basics Of Job Analysis (1)</a:t>
            </a:r>
            <a:endParaRPr lang="en-US" dirty="0"/>
          </a:p>
        </p:txBody>
      </p:sp>
      <p:sp>
        <p:nvSpPr>
          <p:cNvPr id="3" name="Content Placeholder 2"/>
          <p:cNvSpPr>
            <a:spLocks noGrp="1"/>
          </p:cNvSpPr>
          <p:nvPr>
            <p:ph idx="1"/>
          </p:nvPr>
        </p:nvSpPr>
        <p:spPr/>
        <p:txBody>
          <a:bodyPr>
            <a:normAutofit/>
          </a:bodyPr>
          <a:lstStyle/>
          <a:p>
            <a:r>
              <a:rPr lang="en-US" dirty="0" smtClean="0"/>
              <a:t>Methods of collecting job analysis information</a:t>
            </a:r>
          </a:p>
          <a:p>
            <a:pPr lvl="1"/>
            <a:r>
              <a:rPr lang="en-US" dirty="0" smtClean="0"/>
              <a:t>Interviews</a:t>
            </a:r>
          </a:p>
          <a:p>
            <a:pPr lvl="1"/>
            <a:r>
              <a:rPr lang="en-US" dirty="0" smtClean="0"/>
              <a:t>Questionnaires</a:t>
            </a:r>
          </a:p>
          <a:p>
            <a:pPr lvl="1"/>
            <a:r>
              <a:rPr lang="en-US" dirty="0" smtClean="0"/>
              <a:t>Observation </a:t>
            </a:r>
          </a:p>
          <a:p>
            <a:pPr lvl="1"/>
            <a:r>
              <a:rPr lang="en-US" dirty="0" smtClean="0"/>
              <a:t>Participant diary/logs</a:t>
            </a:r>
          </a:p>
          <a:p>
            <a:pPr lvl="1"/>
            <a:r>
              <a:rPr lang="en-US" dirty="0" smtClean="0"/>
              <a:t>Internet-based data collection</a:t>
            </a: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3-</a:t>
            </a:r>
            <a:fld id="{E0AFC760-B400-41C0-A0CB-D9A860652FB6}" type="slidenum">
              <a:rPr lang="en-US" smtClean="0"/>
              <a:pPr/>
              <a:t>8</a:t>
            </a:fld>
            <a:endParaRPr lang="en-US" dirty="0"/>
          </a:p>
        </p:txBody>
      </p:sp>
    </p:spTree>
    <p:extLst>
      <p:ext uri="{BB962C8B-B14F-4D97-AF65-F5344CB8AC3E}">
        <p14:creationId xmlns:p14="http://schemas.microsoft.com/office/powerpoint/2010/main" val="1476970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r>
              <a:rPr lang="en-US" sz="2400" dirty="0"/>
              <a:t>The Basics Of Job Analysis</a:t>
            </a:r>
          </a:p>
        </p:txBody>
      </p:sp>
      <p:sp>
        <p:nvSpPr>
          <p:cNvPr id="3" name="Content Placeholder 2"/>
          <p:cNvSpPr>
            <a:spLocks noGrp="1"/>
          </p:cNvSpPr>
          <p:nvPr>
            <p:ph idx="1"/>
          </p:nvPr>
        </p:nvSpPr>
        <p:spPr>
          <a:xfrm>
            <a:off x="457200" y="533400"/>
            <a:ext cx="8229600" cy="5592763"/>
          </a:xfrm>
        </p:spPr>
        <p:txBody>
          <a:bodyPr>
            <a:normAutofit/>
          </a:bodyPr>
          <a:lstStyle/>
          <a:p>
            <a:pPr>
              <a:spcBef>
                <a:spcPts val="0"/>
              </a:spcBef>
              <a:defRPr/>
            </a:pPr>
            <a:r>
              <a:rPr lang="en-US" sz="1800" b="1" dirty="0" smtClean="0">
                <a:solidFill>
                  <a:prstClr val="black"/>
                </a:solidFill>
                <a:latin typeface="Calibri"/>
                <a:cs typeface="+mn-cs"/>
              </a:rPr>
              <a:t>Interviews - </a:t>
            </a:r>
            <a:r>
              <a:rPr lang="en-US" sz="1800" dirty="0" smtClean="0">
                <a:solidFill>
                  <a:prstClr val="black"/>
                </a:solidFill>
                <a:latin typeface="Calibri"/>
                <a:cs typeface="+mn-cs"/>
              </a:rPr>
              <a:t>Job </a:t>
            </a:r>
            <a:r>
              <a:rPr lang="en-US" sz="1800" dirty="0">
                <a:solidFill>
                  <a:prstClr val="black"/>
                </a:solidFill>
                <a:latin typeface="Calibri"/>
                <a:cs typeface="+mn-cs"/>
              </a:rPr>
              <a:t>analysis interviews involve interviewing job incumbents or one or more supervisors who know the job (or both). In the case of interviewing incumbents, supervisors must be made aware of the nature of the interviews and the reasons for conducting them to reduce resistance. </a:t>
            </a:r>
          </a:p>
          <a:p>
            <a:pPr>
              <a:spcBef>
                <a:spcPts val="0"/>
              </a:spcBef>
            </a:pPr>
            <a:endParaRPr lang="en-US" sz="1800" dirty="0">
              <a:solidFill>
                <a:prstClr val="black"/>
              </a:solidFill>
              <a:latin typeface="Calibri"/>
            </a:endParaRPr>
          </a:p>
          <a:p>
            <a:pPr>
              <a:spcBef>
                <a:spcPts val="0"/>
              </a:spcBef>
              <a:defRPr/>
            </a:pPr>
            <a:r>
              <a:rPr lang="en-US" sz="1800" b="1" dirty="0" smtClean="0">
                <a:solidFill>
                  <a:prstClr val="black"/>
                </a:solidFill>
                <a:latin typeface="Calibri"/>
                <a:cs typeface="+mn-cs"/>
              </a:rPr>
              <a:t>Questionnaires</a:t>
            </a:r>
            <a:r>
              <a:rPr lang="en-US" sz="1800" dirty="0" smtClean="0">
                <a:solidFill>
                  <a:prstClr val="black"/>
                </a:solidFill>
                <a:latin typeface="Calibri"/>
                <a:cs typeface="+mn-cs"/>
              </a:rPr>
              <a:t> - </a:t>
            </a:r>
            <a:r>
              <a:rPr lang="en-US" sz="1800" dirty="0">
                <a:solidFill>
                  <a:prstClr val="black"/>
                </a:solidFill>
                <a:latin typeface="Calibri"/>
              </a:rPr>
              <a:t>Questionnaires </a:t>
            </a:r>
            <a:r>
              <a:rPr lang="en-US" sz="1800" dirty="0" smtClean="0">
                <a:solidFill>
                  <a:prstClr val="black"/>
                </a:solidFill>
                <a:latin typeface="Calibri"/>
                <a:cs typeface="+mn-cs"/>
              </a:rPr>
              <a:t>can </a:t>
            </a:r>
            <a:r>
              <a:rPr lang="en-US" sz="1800" dirty="0">
                <a:solidFill>
                  <a:prstClr val="black"/>
                </a:solidFill>
                <a:latin typeface="Calibri"/>
                <a:cs typeface="+mn-cs"/>
              </a:rPr>
              <a:t>be a quick, efficient way of gathering information from a large number of employees. But, developing and testing a questionnaire can be expensive and time consuming</a:t>
            </a:r>
          </a:p>
          <a:p>
            <a:pPr>
              <a:spcBef>
                <a:spcPts val="0"/>
              </a:spcBef>
            </a:pPr>
            <a:endParaRPr lang="en-US" sz="1800" dirty="0">
              <a:solidFill>
                <a:prstClr val="black"/>
              </a:solidFill>
              <a:latin typeface="Calibri"/>
            </a:endParaRPr>
          </a:p>
          <a:p>
            <a:pPr>
              <a:spcBef>
                <a:spcPts val="0"/>
              </a:spcBef>
            </a:pPr>
            <a:r>
              <a:rPr lang="en-US" sz="1800" b="1" dirty="0" smtClean="0">
                <a:solidFill>
                  <a:prstClr val="black"/>
                </a:solidFill>
                <a:latin typeface="Calibri"/>
              </a:rPr>
              <a:t>Observations - </a:t>
            </a:r>
            <a:r>
              <a:rPr lang="en-US" sz="1800" dirty="0" smtClean="0">
                <a:solidFill>
                  <a:prstClr val="black"/>
                </a:solidFill>
                <a:latin typeface="Calibri"/>
                <a:cs typeface="+mn-cs"/>
              </a:rPr>
              <a:t>Direct </a:t>
            </a:r>
            <a:r>
              <a:rPr lang="en-US" sz="1800" dirty="0">
                <a:solidFill>
                  <a:prstClr val="black"/>
                </a:solidFill>
                <a:latin typeface="Calibri"/>
                <a:cs typeface="+mn-cs"/>
              </a:rPr>
              <a:t>observations are useful when jobs consist of mainly observable physical activity as opposed to mental activity. </a:t>
            </a:r>
          </a:p>
          <a:p>
            <a:pPr>
              <a:spcBef>
                <a:spcPts val="0"/>
              </a:spcBef>
            </a:pPr>
            <a:endParaRPr lang="en-US" sz="1800" dirty="0">
              <a:solidFill>
                <a:prstClr val="black"/>
              </a:solidFill>
              <a:latin typeface="Calibri"/>
              <a:cs typeface="+mn-cs"/>
            </a:endParaRPr>
          </a:p>
          <a:p>
            <a:pPr>
              <a:spcBef>
                <a:spcPts val="0"/>
              </a:spcBef>
            </a:pPr>
            <a:r>
              <a:rPr lang="en-US" sz="1800" b="1" dirty="0">
                <a:solidFill>
                  <a:prstClr val="black"/>
                </a:solidFill>
                <a:latin typeface="Calibri"/>
              </a:rPr>
              <a:t>Participant </a:t>
            </a:r>
            <a:r>
              <a:rPr lang="en-US" sz="1800" b="1" dirty="0" smtClean="0">
                <a:solidFill>
                  <a:prstClr val="black"/>
                </a:solidFill>
                <a:latin typeface="Calibri"/>
              </a:rPr>
              <a:t>diary/logs - </a:t>
            </a:r>
            <a:r>
              <a:rPr lang="en-US" sz="1800" dirty="0" smtClean="0">
                <a:solidFill>
                  <a:prstClr val="black"/>
                </a:solidFill>
                <a:latin typeface="Calibri"/>
                <a:cs typeface="+mn-cs"/>
              </a:rPr>
              <a:t>The </a:t>
            </a:r>
            <a:r>
              <a:rPr lang="en-US" sz="1800" dirty="0">
                <a:solidFill>
                  <a:prstClr val="black"/>
                </a:solidFill>
                <a:latin typeface="Calibri"/>
                <a:cs typeface="+mn-cs"/>
              </a:rPr>
              <a:t>employee records every activity he/she engages in in a diary or log along with the amount of time it took to perform each activity in order to produce a complete picture of the job. </a:t>
            </a:r>
          </a:p>
          <a:p>
            <a:pPr>
              <a:spcBef>
                <a:spcPts val="0"/>
              </a:spcBef>
            </a:pPr>
            <a:endParaRPr lang="en-US" sz="1800" dirty="0">
              <a:solidFill>
                <a:prstClr val="black"/>
              </a:solidFill>
              <a:latin typeface="Calibri"/>
              <a:cs typeface="+mn-cs"/>
            </a:endParaRPr>
          </a:p>
          <a:p>
            <a:pPr>
              <a:spcBef>
                <a:spcPts val="0"/>
              </a:spcBef>
              <a:defRPr/>
            </a:pPr>
            <a:r>
              <a:rPr lang="en-US" sz="1800" b="1" dirty="0">
                <a:solidFill>
                  <a:prstClr val="black"/>
                </a:solidFill>
                <a:latin typeface="Calibri"/>
                <a:cs typeface="+mn-cs"/>
              </a:rPr>
              <a:t>Internet-based data </a:t>
            </a:r>
            <a:r>
              <a:rPr lang="en-US" sz="1800" b="1" dirty="0" smtClean="0">
                <a:solidFill>
                  <a:prstClr val="black"/>
                </a:solidFill>
                <a:latin typeface="Calibri"/>
                <a:cs typeface="+mn-cs"/>
              </a:rPr>
              <a:t>collection-</a:t>
            </a:r>
            <a:r>
              <a:rPr lang="en-US" sz="1800" dirty="0" smtClean="0">
                <a:solidFill>
                  <a:prstClr val="black"/>
                </a:solidFill>
                <a:latin typeface="Calibri"/>
                <a:cs typeface="+mn-cs"/>
              </a:rPr>
              <a:t>Face-to-face </a:t>
            </a:r>
            <a:r>
              <a:rPr lang="en-US" sz="1800" dirty="0">
                <a:solidFill>
                  <a:prstClr val="black"/>
                </a:solidFill>
                <a:latin typeface="Calibri"/>
                <a:cs typeface="+mn-cs"/>
              </a:rPr>
              <a:t>interviews and observations can be time consuming. Collecting information from internationally dispersed employees is particularly challenging. To help with these challenges, HR departments distribute the job analysis questionnaire to employees via the company intranet</a:t>
            </a:r>
            <a:endParaRPr lang="en-US" sz="6000"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3-</a:t>
            </a:r>
            <a:fld id="{E0AFC760-B400-41C0-A0CB-D9A860652FB6}" type="slidenum">
              <a:rPr lang="en-US" smtClean="0"/>
              <a:pPr/>
              <a:t>9</a:t>
            </a:fld>
            <a:endParaRPr lang="en-US" dirty="0"/>
          </a:p>
        </p:txBody>
      </p:sp>
    </p:spTree>
    <p:extLst>
      <p:ext uri="{BB962C8B-B14F-4D97-AF65-F5344CB8AC3E}">
        <p14:creationId xmlns:p14="http://schemas.microsoft.com/office/powerpoint/2010/main" val="3491784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4648</Words>
  <Application>Microsoft Office PowerPoint</Application>
  <PresentationFormat>On-screen Show (4:3)</PresentationFormat>
  <Paragraphs>371</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Learning Objectives (1) </vt:lpstr>
      <vt:lpstr>Learning Objectives (2) </vt:lpstr>
      <vt:lpstr>The Talent Management Framework  Traditionally, staffing, training, appraisal, career development, and compensation have been thought of in a linear fashion. While this step-wise methodology makes sense, more can be accomplished by thinking in terms of the interrelatedness of the elements of talent management.  </vt:lpstr>
      <vt:lpstr>The Talent Management Framework</vt:lpstr>
      <vt:lpstr>The Talent Management Framework</vt:lpstr>
      <vt:lpstr>The Basics of Job Analysis  An HR specialist (job analyst, or consultant), a worker, and the worker’s supervisor usually work together in conducting the job analysis. Job analysis data is usually collected from employees and supervisors familiar with the job (subject matter experts), using interviews and questionnaires.   </vt:lpstr>
      <vt:lpstr>The Basics Of Job Analysis (1)</vt:lpstr>
      <vt:lpstr>The Basics Of Job Analysis</vt:lpstr>
      <vt:lpstr>The Basics Of Job Analysis (2)</vt:lpstr>
      <vt:lpstr>The Basics Of Job Analysis (2)</vt:lpstr>
      <vt:lpstr>The Basics Of Job Analysis (3)</vt:lpstr>
      <vt:lpstr>The Basics Of Job Analysis (2)</vt:lpstr>
      <vt:lpstr>The Recruitment and  Selection Process  Employers use job analysis and job descriptions for several things—for example, to develop training programs. But the most familiar use for job descriptions is deciding what types of people to recruit and select for the company’s jobs. </vt:lpstr>
      <vt:lpstr>The Recruitment and  Selection Process</vt:lpstr>
      <vt:lpstr>The Recruitment and Selection Process</vt:lpstr>
      <vt:lpstr>Workforce Planning and Forecasting  Workforce planning is the process of deciding what positions the firm will have to fill and how to fill them.  </vt:lpstr>
      <vt:lpstr>Workforce Planning and Forecasting (1)</vt:lpstr>
      <vt:lpstr>Workforce Planning and Forecasting (1)</vt:lpstr>
      <vt:lpstr>Workforce Planning and Forecasting (2)</vt:lpstr>
      <vt:lpstr>Recruiting Job Candidates  Once authorized to fill a position, the next step is to develop an applicant pool, either from internal or external sources. Recruiting is important because the more applicants you have, the more selective you can be in your hiring</vt:lpstr>
      <vt:lpstr>Recruiting Job Candidates (1)</vt:lpstr>
      <vt:lpstr>Recruiting Job Candidates (2)</vt:lpstr>
      <vt:lpstr>Recruiting Job Candidates (3)</vt:lpstr>
      <vt:lpstr>Recruiting Job Candidates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Licensed User</dc:creator>
  <cp:lastModifiedBy>KSU S155-S9</cp:lastModifiedBy>
  <cp:revision>46</cp:revision>
  <dcterms:created xsi:type="dcterms:W3CDTF">2012-07-26T16:10:52Z</dcterms:created>
  <dcterms:modified xsi:type="dcterms:W3CDTF">2015-08-25T09:32:27Z</dcterms:modified>
</cp:coreProperties>
</file>