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262" r:id="rId3"/>
    <p:sldId id="263" r:id="rId4"/>
    <p:sldId id="258" r:id="rId5"/>
    <p:sldId id="278" r:id="rId6"/>
    <p:sldId id="283" r:id="rId7"/>
    <p:sldId id="260" r:id="rId8"/>
    <p:sldId id="284" r:id="rId9"/>
    <p:sldId id="282" r:id="rId10"/>
    <p:sldId id="268" r:id="rId11"/>
    <p:sldId id="285" r:id="rId12"/>
    <p:sldId id="269" r:id="rId13"/>
    <p:sldId id="270" r:id="rId14"/>
    <p:sldId id="272" r:id="rId15"/>
    <p:sldId id="286" r:id="rId16"/>
    <p:sldId id="277" r:id="rId17"/>
    <p:sldId id="287" r:id="rId18"/>
    <p:sldId id="275"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59" autoAdjust="0"/>
    <p:restoredTop sz="87659" autoAdjust="0"/>
  </p:normalViewPr>
  <p:slideViewPr>
    <p:cSldViewPr>
      <p:cViewPr varScale="1">
        <p:scale>
          <a:sx n="99" d="100"/>
          <a:sy n="99" d="100"/>
        </p:scale>
        <p:origin x="-125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7B0BA2-16A0-4FDA-BED2-400187C2A08A}" type="datetimeFigureOut">
              <a:rPr lang="en-US" smtClean="0"/>
              <a:pPr/>
              <a:t>8/25/2015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01DCC0-27AD-440D-8094-14109B1D0C32}" type="slidenum">
              <a:rPr lang="en-US" smtClean="0"/>
              <a:pPr/>
              <a:t>‹#›</a:t>
            </a:fld>
            <a:endParaRPr lang="en-US" dirty="0"/>
          </a:p>
        </p:txBody>
      </p:sp>
    </p:spTree>
    <p:extLst>
      <p:ext uri="{BB962C8B-B14F-4D97-AF65-F5344CB8AC3E}">
        <p14:creationId xmlns:p14="http://schemas.microsoft.com/office/powerpoint/2010/main" val="2365593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main purpose of this chapter is to provide you with the knowledge you’ll need to do a better job dealing with equal employment issues at work. The main topics we cover include: Selected Equal Employment Opportunity Laws, Defenses Against Discrimination Allegations, Illustrative Discriminatory Employment Practices, the EEOC Enforcement Process, and Diversity Management and Affirmative Action Programs.</a:t>
            </a:r>
            <a:endParaRPr lang="en-US" dirty="0"/>
          </a:p>
        </p:txBody>
      </p:sp>
      <p:sp>
        <p:nvSpPr>
          <p:cNvPr id="4" name="Slide Number Placeholder 3"/>
          <p:cNvSpPr>
            <a:spLocks noGrp="1"/>
          </p:cNvSpPr>
          <p:nvPr>
            <p:ph type="sldNum" sz="quarter" idx="10"/>
          </p:nvPr>
        </p:nvSpPr>
        <p:spPr/>
        <p:txBody>
          <a:bodyPr/>
          <a:lstStyle/>
          <a:p>
            <a:fld id="{9ADE7AF8-80C6-4EE2-A250-A591CCB50725}" type="slidenum">
              <a:rPr lang="en-US" smtClean="0"/>
              <a:pPr/>
              <a:t>1</a:t>
            </a:fld>
            <a:endParaRPr lang="en-US" dirty="0"/>
          </a:p>
        </p:txBody>
      </p:sp>
    </p:spTree>
    <p:extLst>
      <p:ext uri="{BB962C8B-B14F-4D97-AF65-F5344CB8AC3E}">
        <p14:creationId xmlns:p14="http://schemas.microsoft.com/office/powerpoint/2010/main" val="38677835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Sample Discriminatory Promotion, Transfer, and Layoff Practices — Fair employment laws protect not just job applicants but also current employees. Employees have filed suits against employers’ dress, hair, uniform, and appearance codes under Title VII, claiming sex discrimination and sometimes racial discrimination. In some cases, the courts have agreed.</a:t>
            </a:r>
          </a:p>
          <a:p>
            <a:endParaRPr lang="en-US" dirty="0"/>
          </a:p>
        </p:txBody>
      </p:sp>
      <p:sp>
        <p:nvSpPr>
          <p:cNvPr id="4" name="Slide Number Placeholder 3"/>
          <p:cNvSpPr>
            <a:spLocks noGrp="1"/>
          </p:cNvSpPr>
          <p:nvPr>
            <p:ph type="sldNum" sz="quarter" idx="10"/>
          </p:nvPr>
        </p:nvSpPr>
        <p:spPr/>
        <p:txBody>
          <a:bodyPr/>
          <a:lstStyle/>
          <a:p>
            <a:fld id="{0001DCC0-27AD-440D-8094-14109B1D0C32}" type="slidenum">
              <a:rPr lang="en-US" smtClean="0"/>
              <a:pPr/>
              <a:t>13</a:t>
            </a:fld>
            <a:endParaRPr lang="en-US" dirty="0"/>
          </a:p>
        </p:txBody>
      </p:sp>
    </p:spTree>
    <p:extLst>
      <p:ext uri="{BB962C8B-B14F-4D97-AF65-F5344CB8AC3E}">
        <p14:creationId xmlns:p14="http://schemas.microsoft.com/office/powerpoint/2010/main" val="973810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Companies today are striving for racial, ethnic, and sexual workforce balance, “not because of legal imperatives, but as a matter of enlightened economic self-interest.” Diversity means being diverse or varied, and at work it means having a workforce comprised of two or more groups of employees with various racial, ethnic, gender, cultural, national origin, handicap, age, or religious backgrounds.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Some Downsides — Demographic differences can produce behavioral barriers.</a:t>
            </a:r>
          </a:p>
          <a:p>
            <a:r>
              <a:rPr lang="en-US" sz="1200" kern="1200" dirty="0" smtClean="0">
                <a:solidFill>
                  <a:schemeClr val="tx1"/>
                </a:solidFill>
                <a:effectLst/>
                <a:latin typeface="+mn-lt"/>
                <a:ea typeface="+mn-ea"/>
                <a:cs typeface="+mn-cs"/>
              </a:rPr>
              <a:t>a.</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Stereotyping — the process in which someone ascribes specific behavioral traits to individuals based on apparent membership in a group.</a:t>
            </a:r>
          </a:p>
          <a:p>
            <a:r>
              <a:rPr lang="en-US" sz="1200" kern="1200" dirty="0" smtClean="0">
                <a:solidFill>
                  <a:schemeClr val="tx1"/>
                </a:solidFill>
                <a:effectLst/>
                <a:latin typeface="+mn-lt"/>
                <a:ea typeface="+mn-ea"/>
                <a:cs typeface="+mn-cs"/>
              </a:rPr>
              <a:t>b.</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Discrimination — taking specific actions toward or against the person based on the person’s group.</a:t>
            </a:r>
          </a:p>
          <a:p>
            <a:r>
              <a:rPr lang="en-US" sz="1200" kern="1200" dirty="0" smtClean="0">
                <a:solidFill>
                  <a:schemeClr val="tx1"/>
                </a:solidFill>
                <a:effectLst/>
                <a:latin typeface="+mn-lt"/>
                <a:ea typeface="+mn-ea"/>
                <a:cs typeface="+mn-cs"/>
              </a:rPr>
              <a:t>c.</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Tokenism — happens when a company appoints a small group of women or minorities to high-profile positions.</a:t>
            </a:r>
          </a:p>
          <a:p>
            <a:r>
              <a:rPr lang="en-US" sz="1200" kern="1200" dirty="0" smtClean="0">
                <a:solidFill>
                  <a:schemeClr val="tx1"/>
                </a:solidFill>
                <a:effectLst/>
                <a:latin typeface="+mn-lt"/>
                <a:ea typeface="+mn-ea"/>
                <a:cs typeface="+mn-cs"/>
              </a:rPr>
              <a:t>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Ethnocentrism — is the tendency to view members of other social groups less favorably than one’s own.</a:t>
            </a:r>
          </a:p>
          <a:p>
            <a:r>
              <a:rPr lang="en-US" sz="1200" kern="1200" dirty="0" smtClean="0">
                <a:solidFill>
                  <a:schemeClr val="tx1"/>
                </a:solidFill>
                <a:effectLst/>
                <a:latin typeface="+mn-lt"/>
                <a:ea typeface="+mn-ea"/>
                <a:cs typeface="+mn-cs"/>
              </a:rPr>
              <a:t>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Gender-role stereotypes — the tendency to associate women with certain jobs.</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Some Diversity Benefits — The key is properly managing these threats. Diversity climate is the extent to which employees believe the firm promotes equal opportunity and inclusion.</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001DCC0-27AD-440D-8094-14109B1D0C32}" type="slidenum">
              <a:rPr lang="en-US" smtClean="0"/>
              <a:pPr/>
              <a:t>14</a:t>
            </a:fld>
            <a:endParaRPr lang="en-US" dirty="0"/>
          </a:p>
        </p:txBody>
      </p:sp>
    </p:spTree>
    <p:extLst>
      <p:ext uri="{BB962C8B-B14F-4D97-AF65-F5344CB8AC3E}">
        <p14:creationId xmlns:p14="http://schemas.microsoft.com/office/powerpoint/2010/main" val="18526469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Equal Employment Opportunity versus Affirmative Action — Equal employment opportunity aims to ensure that anyone, regardless of race, color, sex, religion, national origin, or age, has an equal chance for a job based on his/her qualifications. Affirmative action goes beyond equal employment opportunity by requiring the employer to make an extra effort to recruit, hire, promote, and compensate those in protected groups to eliminate the present effects of past discrimination.</a:t>
            </a:r>
          </a:p>
          <a:p>
            <a:endParaRPr lang="en-US" dirty="0"/>
          </a:p>
        </p:txBody>
      </p:sp>
      <p:sp>
        <p:nvSpPr>
          <p:cNvPr id="4" name="Slide Number Placeholder 3"/>
          <p:cNvSpPr>
            <a:spLocks noGrp="1"/>
          </p:cNvSpPr>
          <p:nvPr>
            <p:ph type="sldNum" sz="quarter" idx="10"/>
          </p:nvPr>
        </p:nvSpPr>
        <p:spPr/>
        <p:txBody>
          <a:bodyPr/>
          <a:lstStyle/>
          <a:p>
            <a:fld id="{0001DCC0-27AD-440D-8094-14109B1D0C32}" type="slidenum">
              <a:rPr lang="en-US" smtClean="0"/>
              <a:pPr/>
              <a:t>16</a:t>
            </a:fld>
            <a:endParaRPr lang="en-US" dirty="0"/>
          </a:p>
        </p:txBody>
      </p:sp>
    </p:spTree>
    <p:extLst>
      <p:ext uri="{BB962C8B-B14F-4D97-AF65-F5344CB8AC3E}">
        <p14:creationId xmlns:p14="http://schemas.microsoft.com/office/powerpoint/2010/main" val="8451354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Steps in an affirmative</a:t>
            </a:r>
            <a:r>
              <a:rPr lang="en-US" baseline="0" dirty="0" smtClean="0"/>
              <a:t> action program: </a:t>
            </a:r>
            <a:endParaRPr lang="en-US" dirty="0" smtClean="0"/>
          </a:p>
          <a:p>
            <a:r>
              <a:rPr lang="en-US" dirty="0" smtClean="0"/>
              <a:t>1.  Issue a written equal employment policy indicating that the firm is an equal employment opportunity employer and the employer’s commitment to affirmative action.</a:t>
            </a:r>
          </a:p>
          <a:p>
            <a:r>
              <a:rPr lang="en-US" dirty="0" smtClean="0"/>
              <a:t>2.  Demonstrate top-management support for the equal employment policy—for instance, appoint a high-ranking EEO administrator.</a:t>
            </a:r>
          </a:p>
          <a:p>
            <a:r>
              <a:rPr lang="en-US" dirty="0" smtClean="0"/>
              <a:t>3.  Publicize internally and externally the equal employment policy and affirmative action commitment.</a:t>
            </a:r>
          </a:p>
          <a:p>
            <a:r>
              <a:rPr lang="en-US" dirty="0" smtClean="0"/>
              <a:t>4.  Survey current minority and female employees by department and job classification to determine where affirmative action programs are especially desirable.</a:t>
            </a:r>
          </a:p>
          <a:p>
            <a:r>
              <a:rPr lang="en-US" dirty="0" smtClean="0"/>
              <a:t>5.  Carefully analyze employer human resources practices to identify and eliminate hidden barriers.</a:t>
            </a:r>
          </a:p>
          <a:p>
            <a:r>
              <a:rPr lang="en-US" dirty="0" smtClean="0"/>
              <a:t>6.  Review, develop, and implement specific HR programs to improve female and minority utilization.</a:t>
            </a:r>
          </a:p>
          <a:p>
            <a:r>
              <a:rPr lang="en-US" dirty="0" smtClean="0"/>
              <a:t>7.  Use focused recruitment to find qualified applicants from the target group(s).</a:t>
            </a:r>
          </a:p>
          <a:p>
            <a:r>
              <a:rPr lang="en-US" dirty="0" smtClean="0"/>
              <a:t>8.  Establish an internal audit and reporting system to monitor and evaluate progress.</a:t>
            </a:r>
          </a:p>
          <a:p>
            <a:r>
              <a:rPr lang="en-US" dirty="0" smtClean="0"/>
              <a:t>9.  Develop support for the affirmative action program, inside the company and in the community.</a:t>
            </a:r>
            <a:endParaRPr lang="en-US" dirty="0"/>
          </a:p>
        </p:txBody>
      </p:sp>
      <p:sp>
        <p:nvSpPr>
          <p:cNvPr id="4" name="Slide Number Placeholder 3"/>
          <p:cNvSpPr>
            <a:spLocks noGrp="1"/>
          </p:cNvSpPr>
          <p:nvPr>
            <p:ph type="sldNum" sz="quarter" idx="10"/>
          </p:nvPr>
        </p:nvSpPr>
        <p:spPr/>
        <p:txBody>
          <a:bodyPr/>
          <a:lstStyle/>
          <a:p>
            <a:fld id="{0001DCC0-27AD-440D-8094-14109B1D0C32}" type="slidenum">
              <a:rPr lang="en-US" smtClean="0"/>
              <a:pPr/>
              <a:t>18</a:t>
            </a:fld>
            <a:endParaRPr lang="en-US" dirty="0"/>
          </a:p>
        </p:txBody>
      </p:sp>
    </p:spTree>
    <p:extLst>
      <p:ext uri="{BB962C8B-B14F-4D97-AF65-F5344CB8AC3E}">
        <p14:creationId xmlns:p14="http://schemas.microsoft.com/office/powerpoint/2010/main" val="4221793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When you finish studying you should be able to:</a:t>
            </a:r>
          </a:p>
          <a:p>
            <a:pPr marL="228600" indent="-228600">
              <a:buFont typeface="+mj-lt"/>
              <a:buAutoNum type="arabicPeriod"/>
            </a:pPr>
            <a:r>
              <a:rPr lang="en-US" dirty="0" smtClean="0"/>
              <a:t>Summarize the basic equal employment opportunity laws regarding age, race, sex, national origin, religion, and handicap discrimination.</a:t>
            </a:r>
          </a:p>
          <a:p>
            <a:pPr marL="228600" indent="-228600">
              <a:buFont typeface="+mj-lt"/>
              <a:buAutoNum type="arabicPeriod"/>
            </a:pPr>
            <a:r>
              <a:rPr lang="en-US" dirty="0" smtClean="0"/>
              <a:t>Explain the basic defenses against discrimination allegations.</a:t>
            </a:r>
          </a:p>
          <a:p>
            <a:endParaRPr lang="en-US" dirty="0"/>
          </a:p>
        </p:txBody>
      </p:sp>
      <p:sp>
        <p:nvSpPr>
          <p:cNvPr id="4" name="Slide Number Placeholder 3"/>
          <p:cNvSpPr>
            <a:spLocks noGrp="1"/>
          </p:cNvSpPr>
          <p:nvPr>
            <p:ph type="sldNum" sz="quarter" idx="10"/>
          </p:nvPr>
        </p:nvSpPr>
        <p:spPr/>
        <p:txBody>
          <a:bodyPr/>
          <a:lstStyle/>
          <a:p>
            <a:fld id="{0001DCC0-27AD-440D-8094-14109B1D0C32}" type="slidenum">
              <a:rPr lang="en-US" smtClean="0"/>
              <a:pPr/>
              <a:t>2</a:t>
            </a:fld>
            <a:endParaRPr lang="en-US" dirty="0"/>
          </a:p>
        </p:txBody>
      </p:sp>
    </p:spTree>
    <p:extLst>
      <p:ext uri="{BB962C8B-B14F-4D97-AF65-F5344CB8AC3E}">
        <p14:creationId xmlns:p14="http://schemas.microsoft.com/office/powerpoint/2010/main" val="1907215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smtClean="0"/>
              <a:t>You also will be able to:</a:t>
            </a:r>
            <a:r>
              <a:rPr lang="en-US" baseline="0" dirty="0" smtClean="0"/>
              <a:t> </a:t>
            </a:r>
            <a:endParaRPr lang="en-US" dirty="0" smtClean="0"/>
          </a:p>
          <a:p>
            <a:pPr marL="0" indent="0">
              <a:buFont typeface="+mj-lt"/>
              <a:buNone/>
            </a:pPr>
            <a:endParaRPr lang="en-US" dirty="0" smtClean="0"/>
          </a:p>
          <a:p>
            <a:pPr marL="228600" indent="-228600">
              <a:buFont typeface="+mj-lt"/>
              <a:buAutoNum type="arabicPeriod" startAt="3"/>
            </a:pPr>
            <a:r>
              <a:rPr lang="en-US" dirty="0" smtClean="0"/>
              <a:t>Present a summary of what managers can and cannot do with respect to illegal recruitment, selection, and promotion and layoff practices.</a:t>
            </a:r>
          </a:p>
          <a:p>
            <a:pPr marL="228600" indent="-228600">
              <a:buFont typeface="+mj-lt"/>
              <a:buAutoNum type="arabicPeriod" startAt="3"/>
            </a:pPr>
            <a:r>
              <a:rPr lang="en-US" dirty="0" smtClean="0"/>
              <a:t>Describe the Equal Employment Opportunity Commission enforcement process.</a:t>
            </a:r>
          </a:p>
          <a:p>
            <a:pPr marL="228600" indent="-228600">
              <a:buFont typeface="+mj-lt"/>
              <a:buAutoNum type="arabicPeriod" startAt="3"/>
            </a:pPr>
            <a:r>
              <a:rPr lang="en-US" dirty="0" smtClean="0"/>
              <a:t>Explain important ways to manage diversity.</a:t>
            </a:r>
          </a:p>
          <a:p>
            <a:endParaRPr lang="en-US" dirty="0"/>
          </a:p>
        </p:txBody>
      </p:sp>
      <p:sp>
        <p:nvSpPr>
          <p:cNvPr id="4" name="Slide Number Placeholder 3"/>
          <p:cNvSpPr>
            <a:spLocks noGrp="1"/>
          </p:cNvSpPr>
          <p:nvPr>
            <p:ph type="sldNum" sz="quarter" idx="10"/>
          </p:nvPr>
        </p:nvSpPr>
        <p:spPr/>
        <p:txBody>
          <a:bodyPr/>
          <a:lstStyle/>
          <a:p>
            <a:fld id="{0001DCC0-27AD-440D-8094-14109B1D0C32}" type="slidenum">
              <a:rPr lang="en-US" smtClean="0"/>
              <a:pPr/>
              <a:t>3</a:t>
            </a:fld>
            <a:endParaRPr lang="en-US" dirty="0"/>
          </a:p>
        </p:txBody>
      </p:sp>
    </p:spTree>
    <p:extLst>
      <p:ext uri="{BB962C8B-B14F-4D97-AF65-F5344CB8AC3E}">
        <p14:creationId xmlns:p14="http://schemas.microsoft.com/office/powerpoint/2010/main" val="1629294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Legislation barring discrimination against minorities in the United States is nothing new. For example, the Fifth Amendment to the U.S. Constitution (ratified in 1791) states, “no person shall... be deprived of life, liberty, or property, without due process of the law.” Other laws made discrimination against minorities illegal by the early 1900s, at least in theory. Congress and presidents avoided dramatic action on equal employment until the early 1960s.</a:t>
            </a:r>
          </a:p>
          <a:p>
            <a:endParaRPr lang="en-US" dirty="0" smtClean="0"/>
          </a:p>
          <a:p>
            <a:r>
              <a:rPr lang="en-US" dirty="0" smtClean="0"/>
              <a:t>The </a:t>
            </a:r>
            <a:r>
              <a:rPr lang="en-US" sz="1200" kern="1200" dirty="0" smtClean="0">
                <a:solidFill>
                  <a:schemeClr val="tx1"/>
                </a:solidFill>
                <a:effectLst/>
                <a:latin typeface="+mn-lt"/>
                <a:ea typeface="+mn-ea"/>
                <a:cs typeface="+mn-cs"/>
              </a:rPr>
              <a:t>Equal Pay Act of 1963 (amended in 1972) made it unlawful to discriminate in pay on the basis of sex when jobs involve equal work, equivalent skills, effort, and responsibility, and are performed under similar working conditions.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Title VII of the 1964 Civil Rights Act says it is unlawful to fail,</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refuse to hire,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discharge, or otherwise discriminate against any individual with respect to his/her compensation, terms, conditions, or privileges of employment, because of the individual’s race, color, religion, sex, or national origin.</a:t>
            </a:r>
            <a:r>
              <a:rPr lang="en-US" dirty="0" smtClean="0"/>
              <a:t> </a:t>
            </a:r>
            <a:r>
              <a:rPr lang="en-US" sz="1200" kern="1200" dirty="0" smtClean="0">
                <a:solidFill>
                  <a:schemeClr val="tx1"/>
                </a:solidFill>
                <a:effectLst/>
                <a:latin typeface="+mn-lt"/>
                <a:ea typeface="+mn-ea"/>
                <a:cs typeface="+mn-cs"/>
              </a:rPr>
              <a:t>It also says it is unlawful to limit, segregate, or classify his/her employees or applicants for employment in any way that would deprive, or tend to deprive, any individual of employment opportunities or otherwise adversely affect his/her status as an employee, because of the individual’s race, color, religion, sex, or national origin.</a:t>
            </a:r>
            <a:endParaRPr lang="en-US" dirty="0"/>
          </a:p>
        </p:txBody>
      </p:sp>
      <p:sp>
        <p:nvSpPr>
          <p:cNvPr id="4" name="Slide Number Placeholder 3"/>
          <p:cNvSpPr>
            <a:spLocks noGrp="1"/>
          </p:cNvSpPr>
          <p:nvPr>
            <p:ph type="sldNum" sz="quarter" idx="10"/>
          </p:nvPr>
        </p:nvSpPr>
        <p:spPr/>
        <p:txBody>
          <a:bodyPr/>
          <a:lstStyle/>
          <a:p>
            <a:fld id="{0001DCC0-27AD-440D-8094-14109B1D0C32}" type="slidenum">
              <a:rPr lang="en-US" smtClean="0"/>
              <a:pPr/>
              <a:t>4</a:t>
            </a:fld>
            <a:endParaRPr lang="en-US" dirty="0"/>
          </a:p>
        </p:txBody>
      </p:sp>
    </p:spTree>
    <p:extLst>
      <p:ext uri="{BB962C8B-B14F-4D97-AF65-F5344CB8AC3E}">
        <p14:creationId xmlns:p14="http://schemas.microsoft.com/office/powerpoint/2010/main" val="1205635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Executive Orders by various presidents have expanded the effect of equal employment laws in federal agencies. President Johnson’s administration (1963–1969) issued Executive Orders 11246 and 11375, requiring contractors to take affirmative action (steps taken for the purpose of eliminating the present effects of past discrimination) to ensure equal employment opportunity.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Age Discrimination in Employment Act (ADEA) of 1967 made it unlawful to discriminate against employees or applicants for employment who are between 40 and 65 years of age.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Vocational Rehabilitation Act of 1973 required employers with federal contracts over $2500 to take affirmative action for the employment of handicapped persons.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Pregnancy Discrimination Act (PDA) of 1978, an amendment to Title VII of the Civil Rights Act, broadened the definition of sex discrimination to encompass pregnancy, childbirth, or related medical conditions. It prohibits using such conditions to discriminate in hiring, promotion, suspension, discharge, or any other term or condition of employment. </a:t>
            </a:r>
            <a:endParaRPr lang="en-US" dirty="0"/>
          </a:p>
        </p:txBody>
      </p:sp>
      <p:sp>
        <p:nvSpPr>
          <p:cNvPr id="4" name="Slide Number Placeholder 3"/>
          <p:cNvSpPr>
            <a:spLocks noGrp="1"/>
          </p:cNvSpPr>
          <p:nvPr>
            <p:ph type="sldNum" sz="quarter" idx="10"/>
          </p:nvPr>
        </p:nvSpPr>
        <p:spPr/>
        <p:txBody>
          <a:bodyPr/>
          <a:lstStyle/>
          <a:p>
            <a:fld id="{0001DCC0-27AD-440D-8094-14109B1D0C32}" type="slidenum">
              <a:rPr lang="en-US" smtClean="0"/>
              <a:pPr/>
              <a:t>5</a:t>
            </a:fld>
            <a:endParaRPr lang="en-US" dirty="0"/>
          </a:p>
        </p:txBody>
      </p:sp>
    </p:spTree>
    <p:extLst>
      <p:ext uri="{BB962C8B-B14F-4D97-AF65-F5344CB8AC3E}">
        <p14:creationId xmlns:p14="http://schemas.microsoft.com/office/powerpoint/2010/main" val="1205635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kern="1200" dirty="0" smtClean="0">
                <a:solidFill>
                  <a:schemeClr val="tx1"/>
                </a:solidFill>
                <a:effectLst/>
                <a:latin typeface="+mn-lt"/>
                <a:ea typeface="+mn-ea"/>
                <a:cs typeface="+mn-cs"/>
              </a:rPr>
              <a:t>The Civil Rights Act (CRA) of 1991 places burden of proof back on employers and permits compensatory and punitive damages.</a:t>
            </a:r>
          </a:p>
          <a:p>
            <a:endParaRPr lang="en-US" sz="1050" dirty="0" smtClean="0"/>
          </a:p>
          <a:p>
            <a:r>
              <a:rPr lang="en-US" sz="1050" kern="1200" dirty="0" smtClean="0">
                <a:solidFill>
                  <a:schemeClr val="tx1"/>
                </a:solidFill>
                <a:effectLst/>
                <a:latin typeface="+mn-lt"/>
                <a:ea typeface="+mn-ea"/>
                <a:cs typeface="+mn-cs"/>
              </a:rPr>
              <a:t>Burden of proof was shifted back to where it was prior to the 1980s with the passage of CRA</a:t>
            </a:r>
            <a:r>
              <a:rPr lang="en-US" sz="1050" kern="1200" baseline="0" dirty="0" smtClean="0">
                <a:solidFill>
                  <a:schemeClr val="tx1"/>
                </a:solidFill>
                <a:effectLst/>
                <a:latin typeface="+mn-lt"/>
                <a:ea typeface="+mn-ea"/>
                <a:cs typeface="+mn-cs"/>
              </a:rPr>
              <a:t> </a:t>
            </a:r>
            <a:r>
              <a:rPr lang="en-US" sz="1050" kern="1200" dirty="0" smtClean="0">
                <a:solidFill>
                  <a:schemeClr val="tx1"/>
                </a:solidFill>
                <a:effectLst/>
                <a:latin typeface="+mn-lt"/>
                <a:ea typeface="+mn-ea"/>
                <a:cs typeface="+mn-cs"/>
              </a:rPr>
              <a:t>1991; thus, the burden is once again on employers to show that the practice (such as a test) is required as a business necessity. For example, if a rejected applicant demonstrates that an employment practice has a disparate (or “adverse”) impact on a particular group, the employer has the burden of proving that the challenged practice is job related for the position in question.</a:t>
            </a:r>
          </a:p>
          <a:p>
            <a:endParaRPr lang="en-US" sz="1050" kern="1200" dirty="0" smtClean="0">
              <a:solidFill>
                <a:schemeClr val="tx1"/>
              </a:solidFill>
              <a:effectLst/>
              <a:latin typeface="+mn-lt"/>
              <a:ea typeface="+mn-ea"/>
              <a:cs typeface="+mn-cs"/>
            </a:endParaRPr>
          </a:p>
          <a:p>
            <a:r>
              <a:rPr lang="en-US" sz="1050" kern="1200" dirty="0" smtClean="0">
                <a:solidFill>
                  <a:schemeClr val="tx1"/>
                </a:solidFill>
                <a:effectLst/>
                <a:latin typeface="+mn-lt"/>
                <a:ea typeface="+mn-ea"/>
                <a:cs typeface="+mn-cs"/>
              </a:rPr>
              <a:t>Money Damages — Section 102 of CRA 1991 provides that an employee who is claiming intentional discrimination (disparate treatment) can ask for 1) compensatory damages and 2) punitive damages, if it can be shown the employer engaged in discrimination “…with malice or reckless indifference to the federally protected rights of an aggrieved individual.”</a:t>
            </a:r>
          </a:p>
          <a:p>
            <a:endParaRPr lang="en-US" sz="105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50" kern="1200" dirty="0" smtClean="0">
                <a:solidFill>
                  <a:schemeClr val="tx1"/>
                </a:solidFill>
                <a:effectLst/>
                <a:latin typeface="+mn-lt"/>
                <a:ea typeface="+mn-ea"/>
                <a:cs typeface="+mn-cs"/>
              </a:rPr>
              <a:t>Mixed Motives — CRA 1991 states: “</a:t>
            </a:r>
            <a:r>
              <a:rPr lang="en-US" sz="1050" i="1" kern="1200" dirty="0" smtClean="0">
                <a:solidFill>
                  <a:schemeClr val="tx1"/>
                </a:solidFill>
                <a:effectLst/>
                <a:latin typeface="+mn-lt"/>
                <a:ea typeface="+mn-ea"/>
                <a:cs typeface="+mn-cs"/>
              </a:rPr>
              <a:t>An unlawful employment practice is established when the complaining party demonstrates that race, color, religion, sex, or national origin was a motivating factor for any employment practice, even though other factors also motivated the practice.” </a:t>
            </a:r>
            <a:r>
              <a:rPr lang="en-US" sz="1050" kern="1200" dirty="0" smtClean="0">
                <a:solidFill>
                  <a:schemeClr val="tx1"/>
                </a:solidFill>
                <a:effectLst/>
                <a:latin typeface="+mn-lt"/>
                <a:ea typeface="+mn-ea"/>
                <a:cs typeface="+mn-cs"/>
              </a:rPr>
              <a:t>Employers cannot avoid liability by proving it would have taken the same action—such as terminating someone—even without the discriminatory motive. Plaintiffs in such so-called “mixed motive” cases recently gained an advantage from a U.S. Supreme Court decision in </a:t>
            </a:r>
            <a:r>
              <a:rPr lang="en-US" sz="1050" i="1" kern="1200" dirty="0" smtClean="0">
                <a:solidFill>
                  <a:schemeClr val="tx1"/>
                </a:solidFill>
                <a:effectLst/>
                <a:latin typeface="+mn-lt"/>
                <a:ea typeface="+mn-ea"/>
                <a:cs typeface="+mn-cs"/>
              </a:rPr>
              <a:t>Desert Palace Inc. vs.. Costa</a:t>
            </a:r>
            <a:r>
              <a:rPr lang="en-US" sz="1050" kern="1200" dirty="0" smtClean="0">
                <a:solidFill>
                  <a:schemeClr val="tx1"/>
                </a:solidFill>
                <a:effectLst/>
                <a:latin typeface="+mn-lt"/>
                <a:ea typeface="+mn-ea"/>
                <a:cs typeface="+mn-cs"/>
              </a:rPr>
              <a:t>, where the court decided that the plaintiff did not have to provide evidence of explicitly discriminatory conduct, but could provide circumstantial evidence.</a:t>
            </a:r>
          </a:p>
          <a:p>
            <a:endParaRPr lang="en-US" sz="1050" dirty="0"/>
          </a:p>
        </p:txBody>
      </p:sp>
      <p:sp>
        <p:nvSpPr>
          <p:cNvPr id="4" name="Slide Number Placeholder 3"/>
          <p:cNvSpPr>
            <a:spLocks noGrp="1"/>
          </p:cNvSpPr>
          <p:nvPr>
            <p:ph type="sldNum" sz="quarter" idx="10"/>
          </p:nvPr>
        </p:nvSpPr>
        <p:spPr/>
        <p:txBody>
          <a:bodyPr/>
          <a:lstStyle/>
          <a:p>
            <a:fld id="{0001DCC0-27AD-440D-8094-14109B1D0C32}" type="slidenum">
              <a:rPr lang="en-US" smtClean="0"/>
              <a:pPr/>
              <a:t>7</a:t>
            </a:fld>
            <a:endParaRPr lang="en-US" dirty="0"/>
          </a:p>
        </p:txBody>
      </p:sp>
    </p:spTree>
    <p:extLst>
      <p:ext uri="{BB962C8B-B14F-4D97-AF65-F5344CB8AC3E}">
        <p14:creationId xmlns:p14="http://schemas.microsoft.com/office/powerpoint/2010/main" val="1371198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section, we will discuss</a:t>
            </a:r>
            <a:r>
              <a:rPr lang="en-US" baseline="0" dirty="0" smtClean="0"/>
              <a:t> recruitment, selection standards, and promotion, transfer, and layoff procedures.</a:t>
            </a:r>
            <a:endParaRPr lang="en-US" dirty="0"/>
          </a:p>
        </p:txBody>
      </p:sp>
      <p:sp>
        <p:nvSpPr>
          <p:cNvPr id="4" name="Slide Number Placeholder 3"/>
          <p:cNvSpPr>
            <a:spLocks noGrp="1"/>
          </p:cNvSpPr>
          <p:nvPr>
            <p:ph type="sldNum" sz="quarter" idx="10"/>
          </p:nvPr>
        </p:nvSpPr>
        <p:spPr/>
        <p:txBody>
          <a:bodyPr/>
          <a:lstStyle/>
          <a:p>
            <a:fld id="{0001DCC0-27AD-440D-8094-14109B1D0C32}" type="slidenum">
              <a:rPr lang="en-US" smtClean="0"/>
              <a:pPr/>
              <a:t>9</a:t>
            </a:fld>
            <a:endParaRPr lang="en-US" dirty="0"/>
          </a:p>
        </p:txBody>
      </p:sp>
    </p:spTree>
    <p:extLst>
      <p:ext uri="{BB962C8B-B14F-4D97-AF65-F5344CB8AC3E}">
        <p14:creationId xmlns:p14="http://schemas.microsoft.com/office/powerpoint/2010/main" val="26062892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b="0" kern="1200" dirty="0" smtClean="0">
                <a:solidFill>
                  <a:schemeClr val="tx1"/>
                </a:solidFill>
                <a:effectLst/>
                <a:latin typeface="+mn-lt"/>
                <a:ea typeface="+mn-ea"/>
                <a:cs typeface="+mn-cs"/>
              </a:rPr>
              <a:t>Pre-employment questions are not inherently legal or illegal. Rather, the impact of the questions is what courts assess in making determinations about discriminatory practice. “Problem questions” are those which screen out members of a protected group. The EEOC approves the use of “testers” posing as applicants to test a firm’s procedures. Care should be taken in devising employment practices and in training recruiters.</a:t>
            </a:r>
            <a:endParaRPr lang="en-US" sz="1050" b="1" kern="1200" dirty="0" smtClean="0">
              <a:solidFill>
                <a:schemeClr val="tx1"/>
              </a:solidFill>
              <a:effectLst/>
              <a:latin typeface="+mn-lt"/>
              <a:ea typeface="+mn-ea"/>
              <a:cs typeface="+mn-cs"/>
            </a:endParaRPr>
          </a:p>
          <a:p>
            <a:endParaRPr lang="en-US" sz="1050" dirty="0" smtClean="0"/>
          </a:p>
          <a:p>
            <a:r>
              <a:rPr lang="en-US" sz="1050" kern="1200" dirty="0" smtClean="0">
                <a:solidFill>
                  <a:schemeClr val="tx1"/>
                </a:solidFill>
                <a:effectLst/>
                <a:latin typeface="+mn-lt"/>
                <a:ea typeface="+mn-ea"/>
                <a:cs typeface="+mn-cs"/>
              </a:rPr>
              <a:t>Recruitment — If the workforce is not truly diverse, relying on word-of-mouth to spread information about job openings can reduce the likelihood of all protected groups having equal access to job openings. However, word-of-mouth is an excellent source of quality candidates, as long as the workforce is diverse and representative of the area in which the firm recruits. It is unlawful to give false or misleading job information. Help-wanted ads should be screened for potential age and gender bias. </a:t>
            </a:r>
          </a:p>
          <a:p>
            <a:endParaRPr lang="en-US" sz="1050" kern="1200" dirty="0" smtClean="0">
              <a:solidFill>
                <a:schemeClr val="tx1"/>
              </a:solidFill>
              <a:effectLst/>
              <a:latin typeface="+mn-lt"/>
              <a:ea typeface="+mn-ea"/>
              <a:cs typeface="+mn-cs"/>
            </a:endParaRPr>
          </a:p>
          <a:p>
            <a:r>
              <a:rPr lang="en-US" sz="1050" kern="1200" dirty="0" smtClean="0">
                <a:solidFill>
                  <a:schemeClr val="tx1"/>
                </a:solidFill>
                <a:effectLst/>
                <a:latin typeface="+mn-lt"/>
                <a:ea typeface="+mn-ea"/>
                <a:cs typeface="+mn-cs"/>
              </a:rPr>
              <a:t>Misleading Information — It is unlawful to give false or misleading information to members of any group or to fail to advise them of work opportunities and the procedures for obtaining them.</a:t>
            </a:r>
          </a:p>
          <a:p>
            <a:endParaRPr lang="en-US" sz="1050" kern="1200" dirty="0" smtClean="0">
              <a:solidFill>
                <a:schemeClr val="tx1"/>
              </a:solidFill>
              <a:effectLst/>
              <a:latin typeface="+mn-lt"/>
              <a:ea typeface="+mn-ea"/>
              <a:cs typeface="+mn-cs"/>
            </a:endParaRPr>
          </a:p>
          <a:p>
            <a:r>
              <a:rPr lang="en-US" sz="1050" kern="1200" dirty="0" smtClean="0">
                <a:solidFill>
                  <a:schemeClr val="tx1"/>
                </a:solidFill>
                <a:effectLst/>
                <a:latin typeface="+mn-lt"/>
                <a:ea typeface="+mn-ea"/>
                <a:cs typeface="+mn-cs"/>
              </a:rPr>
              <a:t>Help Wanted Ads — “Help wanted—male” and “Help wanted—female” advertising classifieds are violations of laws forbidding sex discrimination in employment unless sex is a BFOQ for the job advertised. Also, you cannot advertise in any way that suggests that the employer discriminates against applicants based on age (as in “young” man or woman, unless, of course,</a:t>
            </a:r>
            <a:r>
              <a:rPr lang="en-US" sz="1050" kern="1200" baseline="0" dirty="0" smtClean="0">
                <a:solidFill>
                  <a:schemeClr val="tx1"/>
                </a:solidFill>
                <a:effectLst/>
                <a:latin typeface="+mn-lt"/>
                <a:ea typeface="+mn-ea"/>
                <a:cs typeface="+mn-cs"/>
              </a:rPr>
              <a:t> it is a BFOQ</a:t>
            </a:r>
            <a:r>
              <a:rPr lang="en-US" sz="1050" kern="1200" dirty="0" smtClean="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0001DCC0-27AD-440D-8094-14109B1D0C32}" type="slidenum">
              <a:rPr lang="en-US" smtClean="0"/>
              <a:pPr/>
              <a:t>10</a:t>
            </a:fld>
            <a:endParaRPr lang="en-US" dirty="0"/>
          </a:p>
        </p:txBody>
      </p:sp>
    </p:spTree>
    <p:extLst>
      <p:ext uri="{BB962C8B-B14F-4D97-AF65-F5344CB8AC3E}">
        <p14:creationId xmlns:p14="http://schemas.microsoft.com/office/powerpoint/2010/main" val="42600590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Educational requirements and tests that are not job related, or which result in adverse impact can be found to be illegal. Showing preference to relatives may also contribute to a lack of racial diversity; height, weight, and physical characteristics should be job related. Felony conviction information can be sought, but arrest records negate the presumption of “innocent until proven guilty” and may result in adverse impact against groups with a high incidence of arrests. Tattoos and body piercings are an issue at work. For example, if an employee must respond to customers via telephone, having a piece of jewelry pierced through the tongue will likely be noisy and disturbing to the customer on the phone. Application forms should not contain questions which may allow potentially discriminatory information to be gathered. </a:t>
            </a:r>
          </a:p>
        </p:txBody>
      </p:sp>
      <p:sp>
        <p:nvSpPr>
          <p:cNvPr id="4" name="Slide Number Placeholder 3"/>
          <p:cNvSpPr>
            <a:spLocks noGrp="1"/>
          </p:cNvSpPr>
          <p:nvPr>
            <p:ph type="sldNum" sz="quarter" idx="10"/>
          </p:nvPr>
        </p:nvSpPr>
        <p:spPr/>
        <p:txBody>
          <a:bodyPr/>
          <a:lstStyle/>
          <a:p>
            <a:fld id="{0001DCC0-27AD-440D-8094-14109B1D0C32}" type="slidenum">
              <a:rPr lang="en-US" smtClean="0"/>
              <a:pPr/>
              <a:t>12</a:t>
            </a:fld>
            <a:endParaRPr lang="en-US" dirty="0"/>
          </a:p>
        </p:txBody>
      </p:sp>
    </p:spTree>
    <p:extLst>
      <p:ext uri="{BB962C8B-B14F-4D97-AF65-F5344CB8AC3E}">
        <p14:creationId xmlns:p14="http://schemas.microsoft.com/office/powerpoint/2010/main" val="473639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r>
              <a:rPr lang="en-US" dirty="0" smtClean="0"/>
              <a:t>Copyright © 2013 Pearson Education, Inc. Publishing as Prentice Hall</a:t>
            </a:r>
          </a:p>
        </p:txBody>
      </p:sp>
      <p:sp>
        <p:nvSpPr>
          <p:cNvPr id="6" name="Slide Number Placeholder 5"/>
          <p:cNvSpPr>
            <a:spLocks noGrp="1"/>
          </p:cNvSpPr>
          <p:nvPr>
            <p:ph type="sldNum" sz="quarter" idx="12"/>
          </p:nvPr>
        </p:nvSpPr>
        <p:spPr/>
        <p:txBody>
          <a:bodyPr/>
          <a:lstStyle/>
          <a:p>
            <a:r>
              <a:rPr lang="en-US" dirty="0" smtClean="0"/>
              <a:t>2-</a:t>
            </a:r>
            <a:fld id="{1AFD903D-0933-4560-B997-F07DBF8DAA03}" type="slidenum">
              <a:rPr lang="en-US" smtClean="0"/>
              <a:pPr/>
              <a:t>‹#›</a:t>
            </a:fld>
            <a:endParaRPr lang="en-US" dirty="0"/>
          </a:p>
        </p:txBody>
      </p:sp>
    </p:spTree>
    <p:extLst>
      <p:ext uri="{BB962C8B-B14F-4D97-AF65-F5344CB8AC3E}">
        <p14:creationId xmlns:p14="http://schemas.microsoft.com/office/powerpoint/2010/main" val="2423880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dirty="0" smtClean="0"/>
              <a:t>Copyright © 2013 Pearson Education, Inc. Publishing as Prentice Hall</a:t>
            </a:r>
          </a:p>
        </p:txBody>
      </p:sp>
      <p:sp>
        <p:nvSpPr>
          <p:cNvPr id="6" name="Slide Number Placeholder 5"/>
          <p:cNvSpPr>
            <a:spLocks noGrp="1"/>
          </p:cNvSpPr>
          <p:nvPr>
            <p:ph type="sldNum" sz="quarter" idx="12"/>
          </p:nvPr>
        </p:nvSpPr>
        <p:spPr/>
        <p:txBody>
          <a:bodyPr/>
          <a:lstStyle/>
          <a:p>
            <a:r>
              <a:rPr lang="en-US" dirty="0" smtClean="0"/>
              <a:t>2-</a:t>
            </a:r>
            <a:fld id="{1AFD903D-0933-4560-B997-F07DBF8DAA03}" type="slidenum">
              <a:rPr lang="en-US" smtClean="0"/>
              <a:pPr/>
              <a:t>‹#›</a:t>
            </a:fld>
            <a:endParaRPr lang="en-US" dirty="0"/>
          </a:p>
        </p:txBody>
      </p:sp>
    </p:spTree>
    <p:extLst>
      <p:ext uri="{BB962C8B-B14F-4D97-AF65-F5344CB8AC3E}">
        <p14:creationId xmlns:p14="http://schemas.microsoft.com/office/powerpoint/2010/main" val="3065842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dirty="0" smtClean="0"/>
              <a:t>Copyright © 2013 Pearson Education, Inc. Publishing as Prentice Hall</a:t>
            </a:r>
          </a:p>
        </p:txBody>
      </p:sp>
      <p:sp>
        <p:nvSpPr>
          <p:cNvPr id="6" name="Slide Number Placeholder 5"/>
          <p:cNvSpPr>
            <a:spLocks noGrp="1"/>
          </p:cNvSpPr>
          <p:nvPr>
            <p:ph type="sldNum" sz="quarter" idx="12"/>
          </p:nvPr>
        </p:nvSpPr>
        <p:spPr/>
        <p:txBody>
          <a:bodyPr/>
          <a:lstStyle/>
          <a:p>
            <a:r>
              <a:rPr lang="en-US" dirty="0" smtClean="0"/>
              <a:t>2-</a:t>
            </a:r>
            <a:fld id="{1AFD903D-0933-4560-B997-F07DBF8DAA03}" type="slidenum">
              <a:rPr lang="en-US" smtClean="0"/>
              <a:pPr/>
              <a:t>‹#›</a:t>
            </a:fld>
            <a:endParaRPr lang="en-US" dirty="0"/>
          </a:p>
        </p:txBody>
      </p:sp>
    </p:spTree>
    <p:extLst>
      <p:ext uri="{BB962C8B-B14F-4D97-AF65-F5344CB8AC3E}">
        <p14:creationId xmlns:p14="http://schemas.microsoft.com/office/powerpoint/2010/main" val="242355769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dirty="0" smtClean="0"/>
              <a:t>Copyright © 2013 Pearson Education, Inc. Publishing as Prentice Hall</a:t>
            </a:r>
          </a:p>
        </p:txBody>
      </p:sp>
      <p:sp>
        <p:nvSpPr>
          <p:cNvPr id="6" name="Slide Number Placeholder 5"/>
          <p:cNvSpPr>
            <a:spLocks noGrp="1"/>
          </p:cNvSpPr>
          <p:nvPr>
            <p:ph type="sldNum" sz="quarter" idx="12"/>
          </p:nvPr>
        </p:nvSpPr>
        <p:spPr/>
        <p:txBody>
          <a:bodyPr/>
          <a:lstStyle/>
          <a:p>
            <a:r>
              <a:rPr lang="en-US" dirty="0" smtClean="0"/>
              <a:t>2-</a:t>
            </a:r>
            <a:fld id="{1AFD903D-0933-4560-B997-F07DBF8DAA03}" type="slidenum">
              <a:rPr lang="en-US" smtClean="0"/>
              <a:pPr/>
              <a:t>‹#›</a:t>
            </a:fld>
            <a:endParaRPr lang="en-US" dirty="0"/>
          </a:p>
        </p:txBody>
      </p:sp>
    </p:spTree>
    <p:extLst>
      <p:ext uri="{BB962C8B-B14F-4D97-AF65-F5344CB8AC3E}">
        <p14:creationId xmlns:p14="http://schemas.microsoft.com/office/powerpoint/2010/main" val="2410192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dirty="0" smtClean="0"/>
              <a:t>Copyright © 2013 Pearson Education, Inc. Publishing as Prentice Hall</a:t>
            </a:r>
          </a:p>
        </p:txBody>
      </p:sp>
      <p:sp>
        <p:nvSpPr>
          <p:cNvPr id="6" name="Slide Number Placeholder 5"/>
          <p:cNvSpPr>
            <a:spLocks noGrp="1"/>
          </p:cNvSpPr>
          <p:nvPr>
            <p:ph type="sldNum" sz="quarter" idx="12"/>
          </p:nvPr>
        </p:nvSpPr>
        <p:spPr/>
        <p:txBody>
          <a:bodyPr/>
          <a:lstStyle/>
          <a:p>
            <a:r>
              <a:rPr lang="en-US" dirty="0" smtClean="0"/>
              <a:t>2-</a:t>
            </a:r>
            <a:fld id="{1AFD903D-0933-4560-B997-F07DBF8DAA03}" type="slidenum">
              <a:rPr lang="en-US" smtClean="0"/>
              <a:pPr/>
              <a:t>‹#›</a:t>
            </a:fld>
            <a:endParaRPr lang="en-US" dirty="0"/>
          </a:p>
        </p:txBody>
      </p:sp>
    </p:spTree>
    <p:extLst>
      <p:ext uri="{BB962C8B-B14F-4D97-AF65-F5344CB8AC3E}">
        <p14:creationId xmlns:p14="http://schemas.microsoft.com/office/powerpoint/2010/main" val="605809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3200"/>
            </a:lvl1pPr>
            <a:lvl2pPr>
              <a:defRPr sz="28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3200"/>
            </a:lvl1pPr>
            <a:lvl2pPr>
              <a:defRPr sz="28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1"/>
          </p:nvPr>
        </p:nvSpPr>
        <p:spPr/>
        <p:txBody>
          <a:bodyPr/>
          <a:lstStyle/>
          <a:p>
            <a:r>
              <a:rPr lang="en-US" dirty="0" smtClean="0"/>
              <a:t>Copyright © 2013 Pearson Education, Inc. Publishing as Prentice Hall</a:t>
            </a:r>
          </a:p>
        </p:txBody>
      </p:sp>
      <p:sp>
        <p:nvSpPr>
          <p:cNvPr id="7" name="Slide Number Placeholder 6"/>
          <p:cNvSpPr>
            <a:spLocks noGrp="1"/>
          </p:cNvSpPr>
          <p:nvPr>
            <p:ph type="sldNum" sz="quarter" idx="12"/>
          </p:nvPr>
        </p:nvSpPr>
        <p:spPr/>
        <p:txBody>
          <a:bodyPr/>
          <a:lstStyle/>
          <a:p>
            <a:r>
              <a:rPr lang="en-US" dirty="0" smtClean="0"/>
              <a:t>2-</a:t>
            </a:r>
            <a:fld id="{1AFD903D-0933-4560-B997-F07DBF8DAA03}" type="slidenum">
              <a:rPr lang="en-US" smtClean="0"/>
              <a:pPr/>
              <a:t>‹#›</a:t>
            </a:fld>
            <a:endParaRPr lang="en-US" dirty="0"/>
          </a:p>
        </p:txBody>
      </p:sp>
    </p:spTree>
    <p:extLst>
      <p:ext uri="{BB962C8B-B14F-4D97-AF65-F5344CB8AC3E}">
        <p14:creationId xmlns:p14="http://schemas.microsoft.com/office/powerpoint/2010/main" val="1063067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3200"/>
            </a:lvl1pPr>
            <a:lvl2pPr>
              <a:defRPr sz="2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3200"/>
            </a:lvl1pPr>
            <a:lvl2pPr>
              <a:defRPr sz="2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7"/>
          <p:cNvSpPr>
            <a:spLocks noGrp="1"/>
          </p:cNvSpPr>
          <p:nvPr>
            <p:ph type="ftr" sz="quarter" idx="11"/>
          </p:nvPr>
        </p:nvSpPr>
        <p:spPr/>
        <p:txBody>
          <a:bodyPr/>
          <a:lstStyle/>
          <a:p>
            <a:r>
              <a:rPr lang="en-US" dirty="0" smtClean="0"/>
              <a:t>Copyright © 2013 Pearson Education, Inc. Publishing as Prentice Hall</a:t>
            </a:r>
          </a:p>
        </p:txBody>
      </p:sp>
      <p:sp>
        <p:nvSpPr>
          <p:cNvPr id="9" name="Slide Number Placeholder 8"/>
          <p:cNvSpPr>
            <a:spLocks noGrp="1"/>
          </p:cNvSpPr>
          <p:nvPr>
            <p:ph type="sldNum" sz="quarter" idx="12"/>
          </p:nvPr>
        </p:nvSpPr>
        <p:spPr/>
        <p:txBody>
          <a:bodyPr/>
          <a:lstStyle/>
          <a:p>
            <a:r>
              <a:rPr lang="en-US" dirty="0" smtClean="0"/>
              <a:t>2-</a:t>
            </a:r>
            <a:fld id="{1AFD903D-0933-4560-B997-F07DBF8DAA03}" type="slidenum">
              <a:rPr lang="en-US" smtClean="0"/>
              <a:pPr/>
              <a:t>‹#›</a:t>
            </a:fld>
            <a:endParaRPr lang="en-US" dirty="0"/>
          </a:p>
        </p:txBody>
      </p:sp>
    </p:spTree>
    <p:extLst>
      <p:ext uri="{BB962C8B-B14F-4D97-AF65-F5344CB8AC3E}">
        <p14:creationId xmlns:p14="http://schemas.microsoft.com/office/powerpoint/2010/main" val="3492160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US" dirty="0" smtClean="0"/>
              <a:t>Copyright © 2013 Pearson Education, Inc. Publishing as Prentice Hall</a:t>
            </a:r>
          </a:p>
        </p:txBody>
      </p:sp>
      <p:sp>
        <p:nvSpPr>
          <p:cNvPr id="5" name="Slide Number Placeholder 4"/>
          <p:cNvSpPr>
            <a:spLocks noGrp="1"/>
          </p:cNvSpPr>
          <p:nvPr>
            <p:ph type="sldNum" sz="quarter" idx="12"/>
          </p:nvPr>
        </p:nvSpPr>
        <p:spPr/>
        <p:txBody>
          <a:bodyPr/>
          <a:lstStyle/>
          <a:p>
            <a:r>
              <a:rPr lang="en-US" dirty="0" smtClean="0"/>
              <a:t>2-</a:t>
            </a:r>
            <a:fld id="{1AFD903D-0933-4560-B997-F07DBF8DAA03}" type="slidenum">
              <a:rPr lang="en-US" smtClean="0"/>
              <a:pPr/>
              <a:t>‹#›</a:t>
            </a:fld>
            <a:endParaRPr lang="en-US" dirty="0"/>
          </a:p>
        </p:txBody>
      </p:sp>
    </p:spTree>
    <p:extLst>
      <p:ext uri="{BB962C8B-B14F-4D97-AF65-F5344CB8AC3E}">
        <p14:creationId xmlns:p14="http://schemas.microsoft.com/office/powerpoint/2010/main" val="9955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Copyright © 2013 Pearson Education, Inc. Publishing as Prentice Hall</a:t>
            </a:r>
          </a:p>
        </p:txBody>
      </p:sp>
      <p:sp>
        <p:nvSpPr>
          <p:cNvPr id="4" name="Slide Number Placeholder 3"/>
          <p:cNvSpPr>
            <a:spLocks noGrp="1"/>
          </p:cNvSpPr>
          <p:nvPr>
            <p:ph type="sldNum" sz="quarter" idx="12"/>
          </p:nvPr>
        </p:nvSpPr>
        <p:spPr/>
        <p:txBody>
          <a:bodyPr/>
          <a:lstStyle/>
          <a:p>
            <a:r>
              <a:rPr lang="en-US" dirty="0" smtClean="0"/>
              <a:t>2-</a:t>
            </a:r>
            <a:fld id="{1AFD903D-0933-4560-B997-F07DBF8DAA03}" type="slidenum">
              <a:rPr lang="en-US" smtClean="0"/>
              <a:pPr/>
              <a:t>‹#›</a:t>
            </a:fld>
            <a:endParaRPr lang="en-US" dirty="0"/>
          </a:p>
        </p:txBody>
      </p:sp>
    </p:spTree>
    <p:extLst>
      <p:ext uri="{BB962C8B-B14F-4D97-AF65-F5344CB8AC3E}">
        <p14:creationId xmlns:p14="http://schemas.microsoft.com/office/powerpoint/2010/main" val="252875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dirty="0" smtClean="0"/>
              <a:t>Copyright © 2013 Pearson Education, Inc. Publishing as Prentice Hall</a:t>
            </a:r>
          </a:p>
        </p:txBody>
      </p:sp>
      <p:sp>
        <p:nvSpPr>
          <p:cNvPr id="7" name="Slide Number Placeholder 6"/>
          <p:cNvSpPr>
            <a:spLocks noGrp="1"/>
          </p:cNvSpPr>
          <p:nvPr>
            <p:ph type="sldNum" sz="quarter" idx="12"/>
          </p:nvPr>
        </p:nvSpPr>
        <p:spPr/>
        <p:txBody>
          <a:bodyPr/>
          <a:lstStyle/>
          <a:p>
            <a:r>
              <a:rPr lang="en-US" dirty="0" smtClean="0"/>
              <a:t>2-</a:t>
            </a:r>
            <a:fld id="{1AFD903D-0933-4560-B997-F07DBF8DAA03}" type="slidenum">
              <a:rPr lang="en-US" smtClean="0"/>
              <a:pPr/>
              <a:t>‹#›</a:t>
            </a:fld>
            <a:endParaRPr lang="en-US" dirty="0"/>
          </a:p>
        </p:txBody>
      </p:sp>
    </p:spTree>
    <p:extLst>
      <p:ext uri="{BB962C8B-B14F-4D97-AF65-F5344CB8AC3E}">
        <p14:creationId xmlns:p14="http://schemas.microsoft.com/office/powerpoint/2010/main" val="3759906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dirty="0" smtClean="0"/>
              <a:t>Copyright © 2013 Pearson Education, Inc. Publishing as Prentice Hall</a:t>
            </a:r>
          </a:p>
        </p:txBody>
      </p:sp>
      <p:sp>
        <p:nvSpPr>
          <p:cNvPr id="7" name="Slide Number Placeholder 6"/>
          <p:cNvSpPr>
            <a:spLocks noGrp="1"/>
          </p:cNvSpPr>
          <p:nvPr>
            <p:ph type="sldNum" sz="quarter" idx="12"/>
          </p:nvPr>
        </p:nvSpPr>
        <p:spPr/>
        <p:txBody>
          <a:bodyPr/>
          <a:lstStyle/>
          <a:p>
            <a:r>
              <a:rPr lang="en-US" dirty="0" smtClean="0"/>
              <a:t>2-</a:t>
            </a:r>
            <a:fld id="{1AFD903D-0933-4560-B997-F07DBF8DAA03}" type="slidenum">
              <a:rPr lang="en-US" smtClean="0"/>
              <a:pPr/>
              <a:t>‹#›</a:t>
            </a:fld>
            <a:endParaRPr lang="en-US" dirty="0"/>
          </a:p>
        </p:txBody>
      </p:sp>
    </p:spTree>
    <p:extLst>
      <p:ext uri="{BB962C8B-B14F-4D97-AF65-F5344CB8AC3E}">
        <p14:creationId xmlns:p14="http://schemas.microsoft.com/office/powerpoint/2010/main" val="137960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Copyright © 2013 Pearson Education, Inc. Publishing as Prentice Hall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smtClean="0"/>
              <a:t>2-</a:t>
            </a:r>
            <a:fld id="{1AFD903D-0933-4560-B997-F07DBF8DAA03}" type="slidenum">
              <a:rPr lang="en-US" smtClean="0"/>
              <a:pPr/>
              <a:t>‹#›</a:t>
            </a:fld>
            <a:endParaRPr lang="en-US" dirty="0"/>
          </a:p>
        </p:txBody>
      </p:sp>
    </p:spTree>
    <p:extLst>
      <p:ext uri="{BB962C8B-B14F-4D97-AF65-F5344CB8AC3E}">
        <p14:creationId xmlns:p14="http://schemas.microsoft.com/office/powerpoint/2010/main" val="20268660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800" b="1" kern="1200">
          <a:solidFill>
            <a:schemeClr val="accent1">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48200" y="609600"/>
            <a:ext cx="4038600" cy="5516563"/>
          </a:xfrm>
          <a:effectLst>
            <a:glow rad="228600">
              <a:schemeClr val="accent6">
                <a:satMod val="175000"/>
                <a:alpha val="40000"/>
              </a:schemeClr>
            </a:glow>
          </a:effectLst>
        </p:spPr>
        <p:txBody>
          <a:bodyPr>
            <a:normAutofit/>
          </a:bodyPr>
          <a:lstStyle/>
          <a:p>
            <a:pPr marL="0" indent="0">
              <a:buNone/>
            </a:pPr>
            <a:r>
              <a:rPr lang="en-US" sz="4800" b="1" dirty="0">
                <a:effectLst>
                  <a:outerShdw blurRad="38100" dist="38100" dir="2700000" algn="tl" rotWithShape="0">
                    <a:srgbClr val="000000">
                      <a:alpha val="43000"/>
                    </a:srgbClr>
                  </a:outerShdw>
                </a:effectLst>
              </a:rPr>
              <a:t>Managing Strategic Human Resources Today</a:t>
            </a:r>
            <a:endParaRPr lang="en-US" sz="4800" dirty="0"/>
          </a:p>
        </p:txBody>
      </p:sp>
      <p:sp>
        <p:nvSpPr>
          <p:cNvPr id="5" name="Footer Placeholder 4"/>
          <p:cNvSpPr>
            <a:spLocks noGrp="1"/>
          </p:cNvSpPr>
          <p:nvPr>
            <p:ph type="ftr" sz="quarter" idx="11"/>
          </p:nvPr>
        </p:nvSpPr>
        <p:spPr/>
        <p:txBody>
          <a:bodyPr/>
          <a:lstStyle/>
          <a:p>
            <a:r>
              <a:rPr lang="en-US" dirty="0" smtClean="0"/>
              <a:t>Copyright © 2013 Pearson Education, Inc. Publishing as Prentice Hall</a:t>
            </a:r>
          </a:p>
        </p:txBody>
      </p:sp>
      <p:sp>
        <p:nvSpPr>
          <p:cNvPr id="6" name="Slide Number Placeholder 5"/>
          <p:cNvSpPr>
            <a:spLocks noGrp="1"/>
          </p:cNvSpPr>
          <p:nvPr>
            <p:ph type="sldNum" sz="quarter" idx="12"/>
          </p:nvPr>
        </p:nvSpPr>
        <p:spPr/>
        <p:txBody>
          <a:bodyPr>
            <a:normAutofit/>
          </a:bodyPr>
          <a:lstStyle/>
          <a:p>
            <a:r>
              <a:rPr lang="en-US" dirty="0" smtClean="0"/>
              <a:t>2-</a:t>
            </a:r>
            <a:fld id="{752BF3C0-11F5-499F-9B2C-0A969FB3B5EB}" type="slidenum">
              <a:rPr lang="en-US" smtClean="0"/>
              <a:pPr/>
              <a:t>1</a:t>
            </a:fld>
            <a:endParaRPr lang="en-US" dirty="0"/>
          </a:p>
        </p:txBody>
      </p:sp>
      <p:pic>
        <p:nvPicPr>
          <p:cNvPr id="7" name="Picture 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38200" y="1828800"/>
            <a:ext cx="3223422" cy="4000498"/>
          </a:xfrm>
          <a:prstGeom prst="rect">
            <a:avLst/>
          </a:prstGeom>
          <a:noFill/>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764394" y="259140"/>
            <a:ext cx="1268404" cy="1569660"/>
          </a:xfrm>
          <a:prstGeom prst="rect">
            <a:avLst/>
          </a:prstGeom>
        </p:spPr>
        <p:txBody>
          <a:bodyPr wrap="square">
            <a:spAutoFit/>
          </a:bodyPr>
          <a:lstStyle/>
          <a:p>
            <a:pPr algn="ctr"/>
            <a:r>
              <a:rPr lang="en-US" sz="9600" b="1" dirty="0">
                <a:solidFill>
                  <a:schemeClr val="accent1"/>
                </a:solidFill>
                <a:latin typeface="Arial" pitchFamily="34" charset="0"/>
                <a:cs typeface="Arial" pitchFamily="34" charset="0"/>
              </a:rPr>
              <a:t> </a:t>
            </a:r>
            <a:r>
              <a:rPr lang="en-US" sz="9600" b="1" dirty="0" smtClean="0">
                <a:solidFill>
                  <a:schemeClr val="accent1"/>
                </a:solidFill>
                <a:latin typeface="Arial" pitchFamily="34" charset="0"/>
                <a:cs typeface="Arial" pitchFamily="34" charset="0"/>
              </a:rPr>
              <a:t>2</a:t>
            </a:r>
            <a:endParaRPr lang="en-US" sz="9600" dirty="0">
              <a:solidFill>
                <a:schemeClr val="accent1"/>
              </a:solidFill>
            </a:endParaRPr>
          </a:p>
        </p:txBody>
      </p:sp>
    </p:spTree>
    <p:extLst>
      <p:ext uri="{BB962C8B-B14F-4D97-AF65-F5344CB8AC3E}">
        <p14:creationId xmlns:p14="http://schemas.microsoft.com/office/powerpoint/2010/main" val="88998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3429000"/>
          </a:xfrm>
        </p:spPr>
        <p:txBody>
          <a:bodyPr>
            <a:normAutofit fontScale="90000"/>
          </a:bodyPr>
          <a:lstStyle/>
          <a:p>
            <a:pPr lvl="0">
              <a:spcBef>
                <a:spcPts val="0"/>
              </a:spcBef>
              <a:defRPr/>
            </a:pPr>
            <a:r>
              <a:rPr lang="en-US" sz="3600" dirty="0" smtClean="0"/>
              <a:t>Illustrative Discriminatory Employment Practices</a:t>
            </a:r>
            <a:br>
              <a:rPr lang="en-US" sz="3600" dirty="0" smtClean="0"/>
            </a:br>
            <a:r>
              <a:rPr lang="en-US" sz="1600" dirty="0" smtClean="0"/>
              <a:t/>
            </a:r>
            <a:br>
              <a:rPr lang="en-US" sz="1600" dirty="0" smtClean="0"/>
            </a:br>
            <a:r>
              <a:rPr lang="en-US" sz="2200" b="0" dirty="0">
                <a:solidFill>
                  <a:prstClr val="black"/>
                </a:solidFill>
                <a:ea typeface="+mn-ea"/>
                <a:cs typeface="+mn-cs"/>
              </a:rPr>
              <a:t>Pre-employment questions are not inherently legal or illegal. Rather, the impact of </a:t>
            </a:r>
            <a:r>
              <a:rPr lang="en-US" sz="2200" b="0" dirty="0" smtClean="0">
                <a:solidFill>
                  <a:prstClr val="black"/>
                </a:solidFill>
                <a:ea typeface="+mn-ea"/>
                <a:cs typeface="+mn-cs"/>
              </a:rPr>
              <a:t>the questions </a:t>
            </a:r>
            <a:r>
              <a:rPr lang="en-US" sz="2200" b="0" dirty="0">
                <a:solidFill>
                  <a:prstClr val="black"/>
                </a:solidFill>
                <a:ea typeface="+mn-ea"/>
                <a:cs typeface="+mn-cs"/>
              </a:rPr>
              <a:t>is what courts assess in making determinations about discriminatory practice. “Problem questions” are those which screen out members of a protected group. </a:t>
            </a:r>
            <a:r>
              <a:rPr lang="en-US" sz="2200" dirty="0">
                <a:solidFill>
                  <a:prstClr val="black"/>
                </a:solidFill>
                <a:ea typeface="+mn-ea"/>
                <a:cs typeface="+mn-cs"/>
              </a:rPr>
              <a:t/>
            </a:r>
            <a:br>
              <a:rPr lang="en-US" sz="2200" dirty="0">
                <a:solidFill>
                  <a:prstClr val="black"/>
                </a:solidFill>
                <a:ea typeface="+mn-ea"/>
                <a:cs typeface="+mn-cs"/>
              </a:rPr>
            </a:br>
            <a:endParaRPr lang="en-US" sz="4400" dirty="0"/>
          </a:p>
        </p:txBody>
      </p:sp>
      <p:sp>
        <p:nvSpPr>
          <p:cNvPr id="3" name="Content Placeholder 2"/>
          <p:cNvSpPr>
            <a:spLocks noGrp="1"/>
          </p:cNvSpPr>
          <p:nvPr>
            <p:ph idx="1"/>
          </p:nvPr>
        </p:nvSpPr>
        <p:spPr>
          <a:xfrm>
            <a:off x="457200" y="3048000"/>
            <a:ext cx="8229600" cy="3078163"/>
          </a:xfrm>
        </p:spPr>
        <p:txBody>
          <a:bodyPr/>
          <a:lstStyle/>
          <a:p>
            <a:r>
              <a:rPr lang="en-US" dirty="0" smtClean="0"/>
              <a:t>What you can and cannot do</a:t>
            </a:r>
          </a:p>
          <a:p>
            <a:r>
              <a:rPr lang="en-US" dirty="0" smtClean="0"/>
              <a:t>Recruitment</a:t>
            </a:r>
          </a:p>
          <a:p>
            <a:r>
              <a:rPr lang="en-US" dirty="0" smtClean="0"/>
              <a:t>Misleading  information</a:t>
            </a:r>
          </a:p>
          <a:p>
            <a:r>
              <a:rPr lang="en-US" dirty="0" smtClean="0"/>
              <a:t>Help wanted ads</a:t>
            </a:r>
          </a:p>
          <a:p>
            <a:endParaRPr lang="en-US" dirty="0"/>
          </a:p>
        </p:txBody>
      </p:sp>
      <p:sp>
        <p:nvSpPr>
          <p:cNvPr id="4" name="Footer Placeholder 3"/>
          <p:cNvSpPr>
            <a:spLocks noGrp="1"/>
          </p:cNvSpPr>
          <p:nvPr>
            <p:ph type="ftr" sz="quarter" idx="11"/>
          </p:nvPr>
        </p:nvSpPr>
        <p:spPr/>
        <p:txBody>
          <a:bodyPr/>
          <a:lstStyle/>
          <a:p>
            <a:r>
              <a:rPr lang="en-US" dirty="0" smtClean="0"/>
              <a:t>Copyright © 2013 Pearson Education, Inc. Publishing as Prentice Hall</a:t>
            </a:r>
          </a:p>
        </p:txBody>
      </p:sp>
      <p:sp>
        <p:nvSpPr>
          <p:cNvPr id="5" name="Slide Number Placeholder 4"/>
          <p:cNvSpPr>
            <a:spLocks noGrp="1"/>
          </p:cNvSpPr>
          <p:nvPr>
            <p:ph type="sldNum" sz="quarter" idx="12"/>
          </p:nvPr>
        </p:nvSpPr>
        <p:spPr/>
        <p:txBody>
          <a:bodyPr/>
          <a:lstStyle/>
          <a:p>
            <a:r>
              <a:rPr lang="en-US" dirty="0" smtClean="0"/>
              <a:t>2-</a:t>
            </a:r>
            <a:fld id="{1AFD903D-0933-4560-B997-F07DBF8DAA03}" type="slidenum">
              <a:rPr lang="en-US" smtClean="0"/>
              <a:pPr/>
              <a:t>10</a:t>
            </a:fld>
            <a:endParaRPr lang="en-US" dirty="0"/>
          </a:p>
        </p:txBody>
      </p:sp>
    </p:spTree>
    <p:extLst>
      <p:ext uri="{BB962C8B-B14F-4D97-AF65-F5344CB8AC3E}">
        <p14:creationId xmlns:p14="http://schemas.microsoft.com/office/powerpoint/2010/main" val="38486767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Autofit/>
          </a:bodyPr>
          <a:lstStyle/>
          <a:p>
            <a:r>
              <a:rPr lang="en-US" sz="2000" dirty="0">
                <a:solidFill>
                  <a:srgbClr val="4F81BD">
                    <a:lumMod val="75000"/>
                  </a:srgbClr>
                </a:solidFill>
              </a:rPr>
              <a:t>Illustrative Discriminatory Employment Practices</a:t>
            </a:r>
            <a:endParaRPr lang="en-US" sz="3200" dirty="0"/>
          </a:p>
        </p:txBody>
      </p:sp>
      <p:sp>
        <p:nvSpPr>
          <p:cNvPr id="3" name="Content Placeholder 2"/>
          <p:cNvSpPr>
            <a:spLocks noGrp="1"/>
          </p:cNvSpPr>
          <p:nvPr>
            <p:ph idx="1"/>
          </p:nvPr>
        </p:nvSpPr>
        <p:spPr>
          <a:xfrm>
            <a:off x="457200" y="838200"/>
            <a:ext cx="8229600" cy="5287963"/>
          </a:xfrm>
        </p:spPr>
        <p:txBody>
          <a:bodyPr>
            <a:noAutofit/>
          </a:bodyPr>
          <a:lstStyle/>
          <a:p>
            <a:pPr marL="228600" lvl="0" indent="-228600">
              <a:spcBef>
                <a:spcPts val="0"/>
              </a:spcBef>
              <a:buFont typeface="+mj-lt"/>
              <a:buAutoNum type="arabicPeriod"/>
            </a:pPr>
            <a:r>
              <a:rPr lang="en-US" sz="2000" dirty="0">
                <a:solidFill>
                  <a:prstClr val="black"/>
                </a:solidFill>
              </a:rPr>
              <a:t>Recruitment — If the workforce is not truly diverse, relying on word-of-mouth to spread information about job openings can reduce the likelihood of all protected groups having equal access to job openings. However, word-of-mouth is an excellent source of quality candidates, as long as the workforce is diverse and representative of the area in which the firm recruits. It is unlawful to give false or misleading job information. Help-wanted ads should be screened for potential age and gender bias. </a:t>
            </a:r>
          </a:p>
          <a:p>
            <a:pPr marL="228600" lvl="0" indent="-228600">
              <a:spcBef>
                <a:spcPts val="0"/>
              </a:spcBef>
              <a:buFont typeface="+mj-lt"/>
              <a:buAutoNum type="arabicPeriod"/>
            </a:pPr>
            <a:endParaRPr lang="en-US" sz="1400" dirty="0">
              <a:solidFill>
                <a:prstClr val="black"/>
              </a:solidFill>
            </a:endParaRPr>
          </a:p>
          <a:p>
            <a:pPr marL="228600" lvl="0" indent="-228600">
              <a:spcBef>
                <a:spcPts val="0"/>
              </a:spcBef>
              <a:buFont typeface="+mj-lt"/>
              <a:buAutoNum type="arabicPeriod"/>
            </a:pPr>
            <a:r>
              <a:rPr lang="en-US" sz="2000" dirty="0">
                <a:solidFill>
                  <a:prstClr val="black"/>
                </a:solidFill>
              </a:rPr>
              <a:t>Misleading Information — It is unlawful to give false or misleading information to members of any group or to fail to advise them of work opportunities and the procedures for obtaining them.</a:t>
            </a:r>
          </a:p>
          <a:p>
            <a:pPr marL="228600" lvl="0" indent="-228600">
              <a:spcBef>
                <a:spcPts val="0"/>
              </a:spcBef>
              <a:buFont typeface="+mj-lt"/>
              <a:buAutoNum type="arabicPeriod"/>
            </a:pPr>
            <a:endParaRPr lang="en-US" sz="1600" dirty="0">
              <a:solidFill>
                <a:prstClr val="black"/>
              </a:solidFill>
            </a:endParaRPr>
          </a:p>
          <a:p>
            <a:pPr marL="228600" lvl="0" indent="-228600">
              <a:spcBef>
                <a:spcPts val="0"/>
              </a:spcBef>
              <a:buFont typeface="+mj-lt"/>
              <a:buAutoNum type="arabicPeriod"/>
            </a:pPr>
            <a:r>
              <a:rPr lang="en-US" sz="2000" dirty="0">
                <a:solidFill>
                  <a:prstClr val="black"/>
                </a:solidFill>
              </a:rPr>
              <a:t>Help Wanted Ads — “Help wanted—male” and “Help wanted—female” advertising classifieds are violations of laws forbidding sex discrimination in employment unless sex is a BFOQ for the job advertised. Also, you cannot advertise in any way that suggests that the employer discriminates against applicants based on age (as in “young” man or woman, unless, of course, it is a BFOQ).</a:t>
            </a:r>
            <a:endParaRPr lang="en-US" sz="6600" dirty="0"/>
          </a:p>
        </p:txBody>
      </p:sp>
      <p:sp>
        <p:nvSpPr>
          <p:cNvPr id="4" name="Footer Placeholder 3"/>
          <p:cNvSpPr>
            <a:spLocks noGrp="1"/>
          </p:cNvSpPr>
          <p:nvPr>
            <p:ph type="ftr" sz="quarter" idx="11"/>
          </p:nvPr>
        </p:nvSpPr>
        <p:spPr/>
        <p:txBody>
          <a:bodyPr/>
          <a:lstStyle/>
          <a:p>
            <a:r>
              <a:rPr lang="en-US" smtClean="0"/>
              <a:t>Copyright © 2013 Pearson Education, Inc. Publishing as Prentice Hall</a:t>
            </a:r>
            <a:endParaRPr lang="en-US" dirty="0" smtClean="0"/>
          </a:p>
        </p:txBody>
      </p:sp>
      <p:sp>
        <p:nvSpPr>
          <p:cNvPr id="5" name="Slide Number Placeholder 4"/>
          <p:cNvSpPr>
            <a:spLocks noGrp="1"/>
          </p:cNvSpPr>
          <p:nvPr>
            <p:ph type="sldNum" sz="quarter" idx="12"/>
          </p:nvPr>
        </p:nvSpPr>
        <p:spPr/>
        <p:txBody>
          <a:bodyPr/>
          <a:lstStyle/>
          <a:p>
            <a:r>
              <a:rPr lang="en-US" smtClean="0"/>
              <a:t>2-</a:t>
            </a:r>
            <a:fld id="{1AFD903D-0933-4560-B997-F07DBF8DAA03}" type="slidenum">
              <a:rPr lang="en-US" smtClean="0"/>
              <a:pPr/>
              <a:t>11</a:t>
            </a:fld>
            <a:endParaRPr lang="en-US" dirty="0"/>
          </a:p>
        </p:txBody>
      </p:sp>
    </p:spTree>
    <p:extLst>
      <p:ext uri="{BB962C8B-B14F-4D97-AF65-F5344CB8AC3E}">
        <p14:creationId xmlns:p14="http://schemas.microsoft.com/office/powerpoint/2010/main" val="38578827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Selection Standards (1)</a:t>
            </a:r>
            <a:endParaRPr lang="en-US" dirty="0"/>
          </a:p>
        </p:txBody>
      </p:sp>
      <p:sp>
        <p:nvSpPr>
          <p:cNvPr id="3" name="Content Placeholder 2"/>
          <p:cNvSpPr>
            <a:spLocks noGrp="1"/>
          </p:cNvSpPr>
          <p:nvPr>
            <p:ph sz="half" idx="1"/>
          </p:nvPr>
        </p:nvSpPr>
        <p:spPr>
          <a:xfrm>
            <a:off x="609600" y="1951037"/>
            <a:ext cx="4038600" cy="4525963"/>
          </a:xfrm>
        </p:spPr>
        <p:txBody>
          <a:bodyPr>
            <a:normAutofit/>
          </a:bodyPr>
          <a:lstStyle/>
          <a:p>
            <a:r>
              <a:rPr lang="en-US" sz="3600" dirty="0" smtClean="0"/>
              <a:t>Educational requirements</a:t>
            </a:r>
          </a:p>
          <a:p>
            <a:r>
              <a:rPr lang="en-US" sz="3600" dirty="0" smtClean="0"/>
              <a:t>Tests </a:t>
            </a:r>
          </a:p>
          <a:p>
            <a:r>
              <a:rPr lang="en-US" sz="3600" dirty="0" smtClean="0"/>
              <a:t>Preference to relatives</a:t>
            </a:r>
          </a:p>
        </p:txBody>
      </p:sp>
      <p:sp>
        <p:nvSpPr>
          <p:cNvPr id="6" name="Content Placeholder 5"/>
          <p:cNvSpPr>
            <a:spLocks noGrp="1"/>
          </p:cNvSpPr>
          <p:nvPr>
            <p:ph sz="half" idx="2"/>
          </p:nvPr>
        </p:nvSpPr>
        <p:spPr>
          <a:xfrm>
            <a:off x="4648200" y="1951037"/>
            <a:ext cx="4038600" cy="4525963"/>
          </a:xfrm>
        </p:spPr>
        <p:txBody>
          <a:bodyPr>
            <a:normAutofit/>
          </a:bodyPr>
          <a:lstStyle/>
          <a:p>
            <a:r>
              <a:rPr lang="en-US" sz="3600" dirty="0"/>
              <a:t>Height, weight</a:t>
            </a:r>
          </a:p>
          <a:p>
            <a:r>
              <a:rPr lang="en-US" sz="3600" dirty="0" smtClean="0"/>
              <a:t>Appearance</a:t>
            </a:r>
            <a:endParaRPr lang="en-US" sz="3600" dirty="0"/>
          </a:p>
          <a:p>
            <a:r>
              <a:rPr lang="en-US" sz="3600" dirty="0"/>
              <a:t>Health questions</a:t>
            </a:r>
          </a:p>
          <a:p>
            <a:r>
              <a:rPr lang="en-US" sz="3600" dirty="0"/>
              <a:t>Arrest records</a:t>
            </a:r>
          </a:p>
          <a:p>
            <a:r>
              <a:rPr lang="en-US" sz="3600" dirty="0"/>
              <a:t>Application forms</a:t>
            </a:r>
          </a:p>
          <a:p>
            <a:endParaRPr lang="en-US" dirty="0"/>
          </a:p>
        </p:txBody>
      </p:sp>
      <p:sp>
        <p:nvSpPr>
          <p:cNvPr id="4" name="Footer Placeholder 3"/>
          <p:cNvSpPr>
            <a:spLocks noGrp="1"/>
          </p:cNvSpPr>
          <p:nvPr>
            <p:ph type="ftr" sz="quarter" idx="11"/>
          </p:nvPr>
        </p:nvSpPr>
        <p:spPr/>
        <p:txBody>
          <a:bodyPr/>
          <a:lstStyle/>
          <a:p>
            <a:r>
              <a:rPr lang="en-US" dirty="0" smtClean="0"/>
              <a:t>Copyright © 2013 Pearson Education, Inc. Publishing as Prentice Hall</a:t>
            </a:r>
          </a:p>
        </p:txBody>
      </p:sp>
      <p:sp>
        <p:nvSpPr>
          <p:cNvPr id="5" name="Slide Number Placeholder 4"/>
          <p:cNvSpPr>
            <a:spLocks noGrp="1"/>
          </p:cNvSpPr>
          <p:nvPr>
            <p:ph type="sldNum" sz="quarter" idx="12"/>
          </p:nvPr>
        </p:nvSpPr>
        <p:spPr/>
        <p:txBody>
          <a:bodyPr/>
          <a:lstStyle/>
          <a:p>
            <a:r>
              <a:rPr lang="en-US" dirty="0" smtClean="0"/>
              <a:t>2-</a:t>
            </a:r>
            <a:fld id="{1AFD903D-0933-4560-B997-F07DBF8DAA03}" type="slidenum">
              <a:rPr lang="en-US" smtClean="0"/>
              <a:pPr/>
              <a:t>12</a:t>
            </a:fld>
            <a:endParaRPr lang="en-US" dirty="0"/>
          </a:p>
        </p:txBody>
      </p:sp>
    </p:spTree>
    <p:extLst>
      <p:ext uri="{BB962C8B-B14F-4D97-AF65-F5344CB8AC3E}">
        <p14:creationId xmlns:p14="http://schemas.microsoft.com/office/powerpoint/2010/main" val="42622488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794000" y="2514600"/>
            <a:ext cx="6350000" cy="353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US" dirty="0"/>
              <a:t>Selection </a:t>
            </a:r>
            <a:r>
              <a:rPr lang="en-US" dirty="0" smtClean="0"/>
              <a:t>Standards (2)</a:t>
            </a:r>
            <a:endParaRPr lang="en-US" dirty="0"/>
          </a:p>
        </p:txBody>
      </p:sp>
      <p:sp>
        <p:nvSpPr>
          <p:cNvPr id="3" name="Content Placeholder 2"/>
          <p:cNvSpPr>
            <a:spLocks noGrp="1"/>
          </p:cNvSpPr>
          <p:nvPr>
            <p:ph idx="1"/>
          </p:nvPr>
        </p:nvSpPr>
        <p:spPr>
          <a:xfrm>
            <a:off x="457200" y="2133600"/>
            <a:ext cx="4495800" cy="3992563"/>
          </a:xfrm>
        </p:spPr>
        <p:txBody>
          <a:bodyPr/>
          <a:lstStyle/>
          <a:p>
            <a:r>
              <a:rPr lang="en-US" dirty="0"/>
              <a:t>Promotion, Transfer, and Layoff Procedures</a:t>
            </a:r>
          </a:p>
          <a:p>
            <a:r>
              <a:rPr lang="en-US" dirty="0" smtClean="0"/>
              <a:t>Uniforms</a:t>
            </a:r>
            <a:endParaRPr lang="en-US" dirty="0"/>
          </a:p>
        </p:txBody>
      </p:sp>
      <p:sp>
        <p:nvSpPr>
          <p:cNvPr id="4" name="Footer Placeholder 3"/>
          <p:cNvSpPr>
            <a:spLocks noGrp="1"/>
          </p:cNvSpPr>
          <p:nvPr>
            <p:ph type="ftr" sz="quarter" idx="11"/>
          </p:nvPr>
        </p:nvSpPr>
        <p:spPr/>
        <p:txBody>
          <a:bodyPr/>
          <a:lstStyle/>
          <a:p>
            <a:r>
              <a:rPr lang="en-US" dirty="0" smtClean="0"/>
              <a:t>Copyright © 2013 Pearson Education, Inc. Publishing as Prentice Hall</a:t>
            </a:r>
          </a:p>
        </p:txBody>
      </p:sp>
      <p:sp>
        <p:nvSpPr>
          <p:cNvPr id="5" name="Slide Number Placeholder 4"/>
          <p:cNvSpPr>
            <a:spLocks noGrp="1"/>
          </p:cNvSpPr>
          <p:nvPr>
            <p:ph type="sldNum" sz="quarter" idx="12"/>
          </p:nvPr>
        </p:nvSpPr>
        <p:spPr/>
        <p:txBody>
          <a:bodyPr/>
          <a:lstStyle/>
          <a:p>
            <a:r>
              <a:rPr lang="en-US" dirty="0" smtClean="0"/>
              <a:t>2-</a:t>
            </a:r>
            <a:fld id="{1AFD903D-0933-4560-B997-F07DBF8DAA03}" type="slidenum">
              <a:rPr lang="en-US" smtClean="0"/>
              <a:pPr/>
              <a:t>13</a:t>
            </a:fld>
            <a:endParaRPr lang="en-US" dirty="0"/>
          </a:p>
        </p:txBody>
      </p:sp>
    </p:spTree>
    <p:extLst>
      <p:ext uri="{BB962C8B-B14F-4D97-AF65-F5344CB8AC3E}">
        <p14:creationId xmlns:p14="http://schemas.microsoft.com/office/powerpoint/2010/main" val="12209889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Diversity Management and Affirmative Action Programs </a:t>
            </a:r>
            <a:endParaRPr lang="en-US" dirty="0"/>
          </a:p>
        </p:txBody>
      </p:sp>
      <p:sp>
        <p:nvSpPr>
          <p:cNvPr id="3" name="Content Placeholder 2"/>
          <p:cNvSpPr>
            <a:spLocks noGrp="1"/>
          </p:cNvSpPr>
          <p:nvPr>
            <p:ph idx="1"/>
          </p:nvPr>
        </p:nvSpPr>
        <p:spPr>
          <a:xfrm>
            <a:off x="457200" y="1905000"/>
            <a:ext cx="8229600" cy="4525963"/>
          </a:xfrm>
        </p:spPr>
        <p:txBody>
          <a:bodyPr>
            <a:normAutofit fontScale="92500" lnSpcReduction="10000"/>
          </a:bodyPr>
          <a:lstStyle/>
          <a:p>
            <a:r>
              <a:rPr lang="en-US" dirty="0" smtClean="0"/>
              <a:t>Diversity’s potential pros and cons	</a:t>
            </a:r>
          </a:p>
          <a:p>
            <a:r>
              <a:rPr lang="en-US" dirty="0" smtClean="0"/>
              <a:t>Some downsides </a:t>
            </a:r>
          </a:p>
          <a:p>
            <a:pPr lvl="1"/>
            <a:r>
              <a:rPr lang="en-US" dirty="0" smtClean="0"/>
              <a:t>Stereotyping</a:t>
            </a:r>
          </a:p>
          <a:p>
            <a:pPr lvl="1"/>
            <a:r>
              <a:rPr lang="en-US" dirty="0" smtClean="0"/>
              <a:t>Discrimination</a:t>
            </a:r>
          </a:p>
          <a:p>
            <a:pPr lvl="1"/>
            <a:r>
              <a:rPr lang="en-US" dirty="0" smtClean="0"/>
              <a:t>Tokenism</a:t>
            </a:r>
          </a:p>
          <a:p>
            <a:pPr lvl="1"/>
            <a:r>
              <a:rPr lang="en-US" dirty="0" smtClean="0"/>
              <a:t>Ethnocentrism</a:t>
            </a:r>
          </a:p>
          <a:p>
            <a:pPr lvl="1"/>
            <a:r>
              <a:rPr lang="en-US" dirty="0"/>
              <a:t>G</a:t>
            </a:r>
            <a:r>
              <a:rPr lang="en-US" dirty="0" smtClean="0"/>
              <a:t>ender-role stereotypes</a:t>
            </a:r>
          </a:p>
          <a:p>
            <a:r>
              <a:rPr lang="en-US" dirty="0" smtClean="0"/>
              <a:t>Some diversity benefits </a:t>
            </a:r>
            <a:endParaRPr lang="en-US" dirty="0"/>
          </a:p>
        </p:txBody>
      </p:sp>
      <p:sp>
        <p:nvSpPr>
          <p:cNvPr id="4" name="Footer Placeholder 3"/>
          <p:cNvSpPr>
            <a:spLocks noGrp="1"/>
          </p:cNvSpPr>
          <p:nvPr>
            <p:ph type="ftr" sz="quarter" idx="11"/>
          </p:nvPr>
        </p:nvSpPr>
        <p:spPr/>
        <p:txBody>
          <a:bodyPr/>
          <a:lstStyle/>
          <a:p>
            <a:r>
              <a:rPr lang="en-US" dirty="0" smtClean="0"/>
              <a:t>Copyright © 2013 Pearson Education, Inc. Publishing as Prentice Hall</a:t>
            </a:r>
          </a:p>
        </p:txBody>
      </p:sp>
      <p:sp>
        <p:nvSpPr>
          <p:cNvPr id="5" name="Slide Number Placeholder 4"/>
          <p:cNvSpPr>
            <a:spLocks noGrp="1"/>
          </p:cNvSpPr>
          <p:nvPr>
            <p:ph type="sldNum" sz="quarter" idx="12"/>
          </p:nvPr>
        </p:nvSpPr>
        <p:spPr/>
        <p:txBody>
          <a:bodyPr/>
          <a:lstStyle/>
          <a:p>
            <a:r>
              <a:rPr lang="en-US" dirty="0" smtClean="0"/>
              <a:t>2-</a:t>
            </a:r>
            <a:fld id="{1AFD903D-0933-4560-B997-F07DBF8DAA03}" type="slidenum">
              <a:rPr lang="en-US" smtClean="0"/>
              <a:pPr/>
              <a:t>14</a:t>
            </a:fld>
            <a:endParaRPr lang="en-US" dirty="0"/>
          </a:p>
        </p:txBody>
      </p:sp>
    </p:spTree>
    <p:extLst>
      <p:ext uri="{BB962C8B-B14F-4D97-AF65-F5344CB8AC3E}">
        <p14:creationId xmlns:p14="http://schemas.microsoft.com/office/powerpoint/2010/main" val="5725477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381000"/>
          </a:xfrm>
        </p:spPr>
        <p:txBody>
          <a:bodyPr>
            <a:noAutofit/>
          </a:bodyPr>
          <a:lstStyle/>
          <a:p>
            <a:r>
              <a:rPr lang="en-US" sz="2000" dirty="0">
                <a:solidFill>
                  <a:srgbClr val="4F81BD">
                    <a:lumMod val="75000"/>
                  </a:srgbClr>
                </a:solidFill>
              </a:rPr>
              <a:t>Diversity Management and Affirmative Action Programs </a:t>
            </a:r>
            <a:endParaRPr lang="en-US" sz="2400" dirty="0"/>
          </a:p>
        </p:txBody>
      </p:sp>
      <p:sp>
        <p:nvSpPr>
          <p:cNvPr id="3" name="Content Placeholder 2"/>
          <p:cNvSpPr>
            <a:spLocks noGrp="1"/>
          </p:cNvSpPr>
          <p:nvPr>
            <p:ph idx="1"/>
          </p:nvPr>
        </p:nvSpPr>
        <p:spPr>
          <a:xfrm>
            <a:off x="457200" y="685800"/>
            <a:ext cx="8229600" cy="5715000"/>
          </a:xfrm>
        </p:spPr>
        <p:txBody>
          <a:bodyPr/>
          <a:lstStyle/>
          <a:p>
            <a:pPr marL="0" lvl="0" indent="0">
              <a:spcBef>
                <a:spcPts val="0"/>
              </a:spcBef>
              <a:buNone/>
              <a:defRPr/>
            </a:pPr>
            <a:r>
              <a:rPr lang="en-US" sz="1800" dirty="0">
                <a:solidFill>
                  <a:prstClr val="black"/>
                </a:solidFill>
              </a:rPr>
              <a:t>Companies today are striving for racial, ethnic, and sexual workforce balance, “not because of legal imperatives, but as a matter of enlightened economic self-interest.” Diversity means being diverse or varied, and at work it means having a workforce comprised of two or more groups of employees with various racial, ethnic, gender, cultural, national origin, handicap, age, or religious backgrounds.</a:t>
            </a:r>
          </a:p>
          <a:p>
            <a:pPr marL="0" lvl="0" indent="0">
              <a:spcBef>
                <a:spcPts val="0"/>
              </a:spcBef>
              <a:buNone/>
            </a:pPr>
            <a:endParaRPr lang="en-US" sz="1050" dirty="0">
              <a:solidFill>
                <a:prstClr val="black"/>
              </a:solidFill>
            </a:endParaRPr>
          </a:p>
          <a:p>
            <a:pPr marL="0" lvl="0" indent="0">
              <a:spcBef>
                <a:spcPts val="0"/>
              </a:spcBef>
              <a:buNone/>
              <a:defRPr/>
            </a:pPr>
            <a:r>
              <a:rPr lang="en-US" sz="1800" dirty="0">
                <a:solidFill>
                  <a:prstClr val="black"/>
                </a:solidFill>
              </a:rPr>
              <a:t>Some Downsides — Demographic differences can produce behavioral barriers.</a:t>
            </a:r>
          </a:p>
          <a:p>
            <a:pPr marL="0" lvl="0" indent="0">
              <a:spcBef>
                <a:spcPts val="0"/>
              </a:spcBef>
              <a:buNone/>
            </a:pPr>
            <a:r>
              <a:rPr lang="en-US" sz="1800" b="1" dirty="0">
                <a:solidFill>
                  <a:prstClr val="black"/>
                </a:solidFill>
              </a:rPr>
              <a:t>a.</a:t>
            </a:r>
            <a:r>
              <a:rPr lang="en-US" sz="1800" dirty="0">
                <a:solidFill>
                  <a:prstClr val="black"/>
                </a:solidFill>
              </a:rPr>
              <a:t> Stereotyping — the process in which someone ascribes specific behavioral traits to individuals based on apparent membership in a group.</a:t>
            </a:r>
          </a:p>
          <a:p>
            <a:pPr marL="0" lvl="0" indent="0">
              <a:spcBef>
                <a:spcPts val="0"/>
              </a:spcBef>
              <a:buNone/>
            </a:pPr>
            <a:r>
              <a:rPr lang="en-US" sz="1800" b="1" dirty="0">
                <a:solidFill>
                  <a:prstClr val="black"/>
                </a:solidFill>
              </a:rPr>
              <a:t>b.</a:t>
            </a:r>
            <a:r>
              <a:rPr lang="en-US" sz="1800" dirty="0">
                <a:solidFill>
                  <a:prstClr val="black"/>
                </a:solidFill>
              </a:rPr>
              <a:t> Discrimination — taking specific actions toward or against the person based on the person’s group.</a:t>
            </a:r>
          </a:p>
          <a:p>
            <a:pPr marL="0" lvl="0" indent="0">
              <a:spcBef>
                <a:spcPts val="0"/>
              </a:spcBef>
              <a:buNone/>
            </a:pPr>
            <a:r>
              <a:rPr lang="en-US" sz="1800" b="1" dirty="0">
                <a:solidFill>
                  <a:prstClr val="black"/>
                </a:solidFill>
              </a:rPr>
              <a:t>c.</a:t>
            </a:r>
            <a:r>
              <a:rPr lang="en-US" sz="1800" dirty="0">
                <a:solidFill>
                  <a:prstClr val="black"/>
                </a:solidFill>
              </a:rPr>
              <a:t> Tokenism — happens when a company appoints a small group of women or minorities to high-profile positions.</a:t>
            </a:r>
          </a:p>
          <a:p>
            <a:pPr marL="0" lvl="0" indent="0">
              <a:spcBef>
                <a:spcPts val="0"/>
              </a:spcBef>
              <a:buNone/>
            </a:pPr>
            <a:r>
              <a:rPr lang="en-US" sz="1800" b="1" dirty="0">
                <a:solidFill>
                  <a:prstClr val="black"/>
                </a:solidFill>
              </a:rPr>
              <a:t>d.</a:t>
            </a:r>
            <a:r>
              <a:rPr lang="en-US" sz="1800" dirty="0">
                <a:solidFill>
                  <a:prstClr val="black"/>
                </a:solidFill>
              </a:rPr>
              <a:t> Ethnocentrism — is the tendency to view members of other social groups less favorably than one’s own.</a:t>
            </a:r>
          </a:p>
          <a:p>
            <a:pPr marL="0" lvl="0" indent="0">
              <a:spcBef>
                <a:spcPts val="0"/>
              </a:spcBef>
              <a:buNone/>
            </a:pPr>
            <a:r>
              <a:rPr lang="en-US" sz="1800" b="1" dirty="0">
                <a:solidFill>
                  <a:prstClr val="black"/>
                </a:solidFill>
              </a:rPr>
              <a:t>e.</a:t>
            </a:r>
            <a:r>
              <a:rPr lang="en-US" sz="1800" dirty="0">
                <a:solidFill>
                  <a:prstClr val="black"/>
                </a:solidFill>
              </a:rPr>
              <a:t> Gender-role stereotypes — the tendency to associate women with certain jobs.</a:t>
            </a:r>
          </a:p>
          <a:p>
            <a:pPr marL="0" lvl="0" indent="0">
              <a:spcBef>
                <a:spcPts val="0"/>
              </a:spcBef>
              <a:buNone/>
            </a:pPr>
            <a:endParaRPr lang="en-US" sz="1050" dirty="0">
              <a:solidFill>
                <a:prstClr val="black"/>
              </a:solidFill>
            </a:endParaRPr>
          </a:p>
          <a:p>
            <a:pPr marL="0" lvl="0" indent="0">
              <a:spcBef>
                <a:spcPts val="0"/>
              </a:spcBef>
              <a:buNone/>
              <a:defRPr/>
            </a:pPr>
            <a:r>
              <a:rPr lang="en-US" sz="1800" dirty="0">
                <a:solidFill>
                  <a:prstClr val="black"/>
                </a:solidFill>
              </a:rPr>
              <a:t>Some Diversity Benefits — The key is properly managing these threats. Diversity climate is the extent to which employees believe the firm promotes equal opportunity and inclusion.</a:t>
            </a:r>
          </a:p>
          <a:p>
            <a:pPr marL="0" lvl="0" indent="0">
              <a:spcBef>
                <a:spcPts val="0"/>
              </a:spcBef>
              <a:buNone/>
            </a:pPr>
            <a:endParaRPr lang="en-US" sz="1200" dirty="0">
              <a:solidFill>
                <a:prstClr val="black"/>
              </a:solidFill>
            </a:endParaRPr>
          </a:p>
          <a:p>
            <a:endParaRPr lang="en-US" dirty="0"/>
          </a:p>
        </p:txBody>
      </p:sp>
      <p:sp>
        <p:nvSpPr>
          <p:cNvPr id="4" name="Footer Placeholder 3"/>
          <p:cNvSpPr>
            <a:spLocks noGrp="1"/>
          </p:cNvSpPr>
          <p:nvPr>
            <p:ph type="ftr" sz="quarter" idx="11"/>
          </p:nvPr>
        </p:nvSpPr>
        <p:spPr/>
        <p:txBody>
          <a:bodyPr/>
          <a:lstStyle/>
          <a:p>
            <a:r>
              <a:rPr lang="en-US" smtClean="0"/>
              <a:t>Copyright © 2013 Pearson Education, Inc. Publishing as Prentice Hall</a:t>
            </a:r>
            <a:endParaRPr lang="en-US" dirty="0" smtClean="0"/>
          </a:p>
        </p:txBody>
      </p:sp>
      <p:sp>
        <p:nvSpPr>
          <p:cNvPr id="5" name="Slide Number Placeholder 4"/>
          <p:cNvSpPr>
            <a:spLocks noGrp="1"/>
          </p:cNvSpPr>
          <p:nvPr>
            <p:ph type="sldNum" sz="quarter" idx="12"/>
          </p:nvPr>
        </p:nvSpPr>
        <p:spPr/>
        <p:txBody>
          <a:bodyPr/>
          <a:lstStyle/>
          <a:p>
            <a:r>
              <a:rPr lang="en-US" smtClean="0"/>
              <a:t>2-</a:t>
            </a:r>
            <a:fld id="{1AFD903D-0933-4560-B997-F07DBF8DAA03}" type="slidenum">
              <a:rPr lang="en-US" smtClean="0"/>
              <a:pPr/>
              <a:t>15</a:t>
            </a:fld>
            <a:endParaRPr lang="en-US" dirty="0"/>
          </a:p>
        </p:txBody>
      </p:sp>
    </p:spTree>
    <p:extLst>
      <p:ext uri="{BB962C8B-B14F-4D97-AF65-F5344CB8AC3E}">
        <p14:creationId xmlns:p14="http://schemas.microsoft.com/office/powerpoint/2010/main" val="10934703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286000"/>
            <a:ext cx="8229600" cy="2239962"/>
          </a:xfrm>
        </p:spPr>
        <p:txBody>
          <a:bodyPr>
            <a:noAutofit/>
          </a:bodyPr>
          <a:lstStyle/>
          <a:p>
            <a:r>
              <a:rPr lang="en-US" sz="6000" dirty="0" smtClean="0">
                <a:solidFill>
                  <a:schemeClr val="tx1"/>
                </a:solidFill>
                <a:effectLst>
                  <a:outerShdw blurRad="38100" dist="38100" dir="2700000" algn="tl">
                    <a:srgbClr val="000000">
                      <a:alpha val="43137"/>
                    </a:srgbClr>
                  </a:outerShdw>
                </a:effectLst>
              </a:rPr>
              <a:t>Equal Employment Opportunity versus Affirmative Action</a:t>
            </a:r>
            <a:endParaRPr lang="en-US" sz="6000" dirty="0">
              <a:solidFill>
                <a:schemeClr val="tx1"/>
              </a:solidFill>
              <a:effectLst>
                <a:outerShdw blurRad="38100" dist="38100" dir="2700000" algn="tl">
                  <a:srgbClr val="000000">
                    <a:alpha val="43137"/>
                  </a:srgbClr>
                </a:outerShdw>
              </a:effectLst>
            </a:endParaRPr>
          </a:p>
        </p:txBody>
      </p:sp>
      <p:sp>
        <p:nvSpPr>
          <p:cNvPr id="4" name="Footer Placeholder 3"/>
          <p:cNvSpPr>
            <a:spLocks noGrp="1"/>
          </p:cNvSpPr>
          <p:nvPr>
            <p:ph type="ftr" sz="quarter" idx="11"/>
          </p:nvPr>
        </p:nvSpPr>
        <p:spPr/>
        <p:txBody>
          <a:bodyPr/>
          <a:lstStyle/>
          <a:p>
            <a:r>
              <a:rPr lang="en-US" dirty="0" smtClean="0"/>
              <a:t>Copyright © 2013 Pearson Education, Inc. Publishing as Prentice Hall</a:t>
            </a:r>
          </a:p>
        </p:txBody>
      </p:sp>
      <p:sp>
        <p:nvSpPr>
          <p:cNvPr id="5" name="Slide Number Placeholder 4"/>
          <p:cNvSpPr>
            <a:spLocks noGrp="1"/>
          </p:cNvSpPr>
          <p:nvPr>
            <p:ph type="sldNum" sz="quarter" idx="12"/>
          </p:nvPr>
        </p:nvSpPr>
        <p:spPr/>
        <p:txBody>
          <a:bodyPr/>
          <a:lstStyle/>
          <a:p>
            <a:r>
              <a:rPr lang="en-US" dirty="0" smtClean="0"/>
              <a:t>2-</a:t>
            </a:r>
            <a:fld id="{1AFD903D-0933-4560-B997-F07DBF8DAA03}" type="slidenum">
              <a:rPr lang="en-US" smtClean="0"/>
              <a:pPr/>
              <a:t>16</a:t>
            </a:fld>
            <a:endParaRPr lang="en-US" dirty="0"/>
          </a:p>
        </p:txBody>
      </p:sp>
    </p:spTree>
    <p:extLst>
      <p:ext uri="{BB962C8B-B14F-4D97-AF65-F5344CB8AC3E}">
        <p14:creationId xmlns:p14="http://schemas.microsoft.com/office/powerpoint/2010/main" val="35633883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normAutofit fontScale="90000"/>
          </a:bodyPr>
          <a:lstStyle/>
          <a:p>
            <a:pPr lvl="0" algn="justLow">
              <a:spcBef>
                <a:spcPts val="0"/>
              </a:spcBef>
              <a:defRPr/>
            </a:pPr>
            <a:r>
              <a:rPr lang="en-US" sz="2700" dirty="0">
                <a:solidFill>
                  <a:schemeClr val="tx1"/>
                </a:solidFill>
                <a:effectLst>
                  <a:outerShdw blurRad="38100" dist="38100" dir="2700000" algn="tl">
                    <a:srgbClr val="000000">
                      <a:alpha val="43137"/>
                    </a:srgbClr>
                  </a:outerShdw>
                </a:effectLst>
              </a:rPr>
              <a:t>Equal Employment Opportunity versus Affirmative </a:t>
            </a:r>
            <a:r>
              <a:rPr lang="en-US" sz="2700" dirty="0" smtClean="0">
                <a:solidFill>
                  <a:schemeClr val="tx1"/>
                </a:solidFill>
                <a:effectLst>
                  <a:outerShdw blurRad="38100" dist="38100" dir="2700000" algn="tl">
                    <a:srgbClr val="000000">
                      <a:alpha val="43137"/>
                    </a:srgbClr>
                  </a:outerShdw>
                </a:effectLst>
              </a:rPr>
              <a:t>Action</a:t>
            </a:r>
            <a:r>
              <a:rPr lang="en-US" sz="1800" dirty="0" smtClean="0">
                <a:solidFill>
                  <a:schemeClr val="tx1"/>
                </a:solidFill>
                <a:effectLst>
                  <a:outerShdw blurRad="38100" dist="38100" dir="2700000" algn="tl">
                    <a:srgbClr val="000000">
                      <a:alpha val="43137"/>
                    </a:srgbClr>
                  </a:outerShdw>
                </a:effectLst>
              </a:rPr>
              <a:t/>
            </a:r>
            <a:br>
              <a:rPr lang="en-US" sz="1800" dirty="0" smtClean="0">
                <a:solidFill>
                  <a:schemeClr val="tx1"/>
                </a:solidFill>
                <a:effectLst>
                  <a:outerShdw blurRad="38100" dist="38100" dir="2700000" algn="tl">
                    <a:srgbClr val="000000">
                      <a:alpha val="43137"/>
                    </a:srgbClr>
                  </a:outerShdw>
                </a:effectLst>
              </a:rPr>
            </a:br>
            <a:r>
              <a:rPr lang="en-US" sz="1800" dirty="0" smtClean="0">
                <a:solidFill>
                  <a:schemeClr val="tx1"/>
                </a:solidFill>
                <a:effectLst>
                  <a:outerShdw blurRad="38100" dist="38100" dir="2700000" algn="tl">
                    <a:srgbClr val="000000">
                      <a:alpha val="43137"/>
                    </a:srgbClr>
                  </a:outerShdw>
                </a:effectLst>
              </a:rPr>
              <a:t/>
            </a:r>
            <a:br>
              <a:rPr lang="en-US" sz="1800" dirty="0" smtClean="0">
                <a:solidFill>
                  <a:schemeClr val="tx1"/>
                </a:solidFill>
                <a:effectLst>
                  <a:outerShdw blurRad="38100" dist="38100" dir="2700000" algn="tl">
                    <a:srgbClr val="000000">
                      <a:alpha val="43137"/>
                    </a:srgbClr>
                  </a:outerShdw>
                </a:effectLst>
              </a:rPr>
            </a:br>
            <a:r>
              <a:rPr lang="en-US" sz="3100" dirty="0">
                <a:solidFill>
                  <a:prstClr val="black"/>
                </a:solidFill>
                <a:ea typeface="+mn-ea"/>
                <a:cs typeface="+mn-cs"/>
              </a:rPr>
              <a:t>1. </a:t>
            </a:r>
            <a:r>
              <a:rPr lang="en-US" sz="3100" b="0" dirty="0" smtClean="0">
                <a:solidFill>
                  <a:prstClr val="black"/>
                </a:solidFill>
                <a:ea typeface="+mn-ea"/>
                <a:cs typeface="+mn-cs"/>
              </a:rPr>
              <a:t>Equal </a:t>
            </a:r>
            <a:r>
              <a:rPr lang="en-US" sz="3100" b="0" dirty="0">
                <a:solidFill>
                  <a:prstClr val="black"/>
                </a:solidFill>
                <a:ea typeface="+mn-ea"/>
                <a:cs typeface="+mn-cs"/>
              </a:rPr>
              <a:t>Employment Opportunity versus Affirmative Action — Equal employment opportunity aims to ensure that anyone, regardless of race, color, sex, religion, national origin, or age, has an equal </a:t>
            </a:r>
            <a:r>
              <a:rPr lang="en-US" sz="3100" b="0" dirty="0" smtClean="0">
                <a:solidFill>
                  <a:prstClr val="black"/>
                </a:solidFill>
                <a:ea typeface="+mn-ea"/>
                <a:cs typeface="+mn-cs"/>
              </a:rPr>
              <a:t/>
            </a:r>
            <a:br>
              <a:rPr lang="en-US" sz="3100" b="0" dirty="0" smtClean="0">
                <a:solidFill>
                  <a:prstClr val="black"/>
                </a:solidFill>
                <a:ea typeface="+mn-ea"/>
                <a:cs typeface="+mn-cs"/>
              </a:rPr>
            </a:br>
            <a:r>
              <a:rPr lang="en-US" sz="3100" b="0" dirty="0" smtClean="0">
                <a:solidFill>
                  <a:prstClr val="black"/>
                </a:solidFill>
                <a:ea typeface="+mn-ea"/>
                <a:cs typeface="+mn-cs"/>
              </a:rPr>
              <a:t>chance </a:t>
            </a:r>
            <a:r>
              <a:rPr lang="en-US" sz="3100" b="0" dirty="0">
                <a:solidFill>
                  <a:prstClr val="black"/>
                </a:solidFill>
                <a:ea typeface="+mn-ea"/>
                <a:cs typeface="+mn-cs"/>
              </a:rPr>
              <a:t>for a job based on his/her qualifications</a:t>
            </a:r>
            <a:r>
              <a:rPr lang="en-US" sz="3100" b="0" dirty="0" smtClean="0">
                <a:solidFill>
                  <a:prstClr val="black"/>
                </a:solidFill>
                <a:ea typeface="+mn-ea"/>
                <a:cs typeface="+mn-cs"/>
              </a:rPr>
              <a:t>.</a:t>
            </a:r>
            <a:br>
              <a:rPr lang="en-US" sz="3100" b="0" dirty="0" smtClean="0">
                <a:solidFill>
                  <a:prstClr val="black"/>
                </a:solidFill>
                <a:ea typeface="+mn-ea"/>
                <a:cs typeface="+mn-cs"/>
              </a:rPr>
            </a:br>
            <a:r>
              <a:rPr lang="en-US" sz="3100" b="0" dirty="0" smtClean="0">
                <a:solidFill>
                  <a:prstClr val="black"/>
                </a:solidFill>
                <a:ea typeface="+mn-ea"/>
                <a:cs typeface="+mn-cs"/>
              </a:rPr>
              <a:t> </a:t>
            </a:r>
            <a:br>
              <a:rPr lang="en-US" sz="3100" b="0" dirty="0" smtClean="0">
                <a:solidFill>
                  <a:prstClr val="black"/>
                </a:solidFill>
                <a:ea typeface="+mn-ea"/>
                <a:cs typeface="+mn-cs"/>
              </a:rPr>
            </a:br>
            <a:r>
              <a:rPr lang="en-US" sz="3100" dirty="0" smtClean="0">
                <a:solidFill>
                  <a:prstClr val="black"/>
                </a:solidFill>
                <a:ea typeface="+mn-ea"/>
                <a:cs typeface="+mn-cs"/>
              </a:rPr>
              <a:t>2. </a:t>
            </a:r>
            <a:r>
              <a:rPr lang="en-US" sz="3100" b="0" dirty="0" smtClean="0">
                <a:solidFill>
                  <a:prstClr val="black"/>
                </a:solidFill>
                <a:ea typeface="+mn-ea"/>
                <a:cs typeface="+mn-cs"/>
              </a:rPr>
              <a:t>Affirmative </a:t>
            </a:r>
            <a:r>
              <a:rPr lang="en-US" sz="3100" b="0" dirty="0">
                <a:solidFill>
                  <a:prstClr val="black"/>
                </a:solidFill>
                <a:ea typeface="+mn-ea"/>
                <a:cs typeface="+mn-cs"/>
              </a:rPr>
              <a:t>action goes beyond equal employment opportunity by requiring the employer to make an extra effort to recruit, hire, promote, </a:t>
            </a:r>
            <a:r>
              <a:rPr lang="en-US" sz="3100" b="0" dirty="0" smtClean="0">
                <a:solidFill>
                  <a:prstClr val="black"/>
                </a:solidFill>
                <a:ea typeface="+mn-ea"/>
                <a:cs typeface="+mn-cs"/>
              </a:rPr>
              <a:t>and </a:t>
            </a:r>
            <a:br>
              <a:rPr lang="en-US" sz="3100" b="0" dirty="0" smtClean="0">
                <a:solidFill>
                  <a:prstClr val="black"/>
                </a:solidFill>
                <a:ea typeface="+mn-ea"/>
                <a:cs typeface="+mn-cs"/>
              </a:rPr>
            </a:br>
            <a:r>
              <a:rPr lang="en-US" sz="3100" b="0" dirty="0" smtClean="0">
                <a:solidFill>
                  <a:prstClr val="black"/>
                </a:solidFill>
                <a:ea typeface="+mn-ea"/>
                <a:cs typeface="+mn-cs"/>
              </a:rPr>
              <a:t>compensate </a:t>
            </a:r>
            <a:r>
              <a:rPr lang="en-US" sz="3100" b="0" dirty="0">
                <a:solidFill>
                  <a:prstClr val="black"/>
                </a:solidFill>
                <a:ea typeface="+mn-ea"/>
                <a:cs typeface="+mn-cs"/>
              </a:rPr>
              <a:t>those in protected groups to eliminate </a:t>
            </a:r>
            <a:r>
              <a:rPr lang="en-US" sz="3100" b="0" dirty="0" smtClean="0">
                <a:solidFill>
                  <a:prstClr val="black"/>
                </a:solidFill>
                <a:ea typeface="+mn-ea"/>
                <a:cs typeface="+mn-cs"/>
              </a:rPr>
              <a:t>the </a:t>
            </a:r>
            <a:br>
              <a:rPr lang="en-US" sz="3100" b="0" dirty="0" smtClean="0">
                <a:solidFill>
                  <a:prstClr val="black"/>
                </a:solidFill>
                <a:ea typeface="+mn-ea"/>
                <a:cs typeface="+mn-cs"/>
              </a:rPr>
            </a:br>
            <a:r>
              <a:rPr lang="en-US" sz="3100" b="0" dirty="0" smtClean="0">
                <a:solidFill>
                  <a:prstClr val="black"/>
                </a:solidFill>
                <a:ea typeface="+mn-ea"/>
                <a:cs typeface="+mn-cs"/>
              </a:rPr>
              <a:t>present effects of </a:t>
            </a:r>
            <a:r>
              <a:rPr lang="en-US" sz="3100" b="0" dirty="0">
                <a:solidFill>
                  <a:prstClr val="black"/>
                </a:solidFill>
                <a:ea typeface="+mn-ea"/>
                <a:cs typeface="+mn-cs"/>
              </a:rPr>
              <a:t>past discrimination.</a:t>
            </a:r>
            <a:br>
              <a:rPr lang="en-US" sz="3100" b="0" dirty="0">
                <a:solidFill>
                  <a:prstClr val="black"/>
                </a:solidFill>
                <a:ea typeface="+mn-ea"/>
                <a:cs typeface="+mn-cs"/>
              </a:rPr>
            </a:br>
            <a:endParaRPr lang="en-US" sz="8800" dirty="0"/>
          </a:p>
        </p:txBody>
      </p:sp>
      <p:sp>
        <p:nvSpPr>
          <p:cNvPr id="3" name="Footer Placeholder 2"/>
          <p:cNvSpPr>
            <a:spLocks noGrp="1"/>
          </p:cNvSpPr>
          <p:nvPr>
            <p:ph type="ftr" sz="quarter" idx="11"/>
          </p:nvPr>
        </p:nvSpPr>
        <p:spPr/>
        <p:txBody>
          <a:bodyPr/>
          <a:lstStyle/>
          <a:p>
            <a:r>
              <a:rPr lang="en-US" smtClean="0"/>
              <a:t>Copyright © 2013 Pearson Education, Inc. Publishing as Prentice Hall</a:t>
            </a:r>
            <a:endParaRPr lang="en-US" dirty="0" smtClean="0"/>
          </a:p>
        </p:txBody>
      </p:sp>
      <p:sp>
        <p:nvSpPr>
          <p:cNvPr id="4" name="Slide Number Placeholder 3"/>
          <p:cNvSpPr>
            <a:spLocks noGrp="1"/>
          </p:cNvSpPr>
          <p:nvPr>
            <p:ph type="sldNum" sz="quarter" idx="12"/>
          </p:nvPr>
        </p:nvSpPr>
        <p:spPr/>
        <p:txBody>
          <a:bodyPr/>
          <a:lstStyle/>
          <a:p>
            <a:r>
              <a:rPr lang="en-US" smtClean="0"/>
              <a:t>2-</a:t>
            </a:r>
            <a:fld id="{1AFD903D-0933-4560-B997-F07DBF8DAA03}" type="slidenum">
              <a:rPr lang="en-US" smtClean="0"/>
              <a:pPr/>
              <a:t>17</a:t>
            </a:fld>
            <a:endParaRPr lang="en-US" dirty="0"/>
          </a:p>
        </p:txBody>
      </p:sp>
    </p:spTree>
    <p:extLst>
      <p:ext uri="{BB962C8B-B14F-4D97-AF65-F5344CB8AC3E}">
        <p14:creationId xmlns:p14="http://schemas.microsoft.com/office/powerpoint/2010/main" val="22076801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676400"/>
          </a:xfrm>
        </p:spPr>
        <p:txBody>
          <a:bodyPr>
            <a:normAutofit/>
          </a:bodyPr>
          <a:lstStyle/>
          <a:p>
            <a:r>
              <a:rPr lang="en-US" dirty="0" smtClean="0"/>
              <a:t>Steps in </a:t>
            </a:r>
            <a:r>
              <a:rPr lang="en-US" dirty="0"/>
              <a:t>a</a:t>
            </a:r>
            <a:r>
              <a:rPr lang="en-US" dirty="0" smtClean="0"/>
              <a:t>n Affirmative </a:t>
            </a:r>
            <a:br>
              <a:rPr lang="en-US" dirty="0" smtClean="0"/>
            </a:br>
            <a:r>
              <a:rPr lang="en-US" dirty="0" smtClean="0"/>
              <a:t>Action Program</a:t>
            </a:r>
            <a:endParaRPr lang="en-US" dirty="0"/>
          </a:p>
        </p:txBody>
      </p:sp>
      <p:sp>
        <p:nvSpPr>
          <p:cNvPr id="3" name="Content Placeholder 2"/>
          <p:cNvSpPr>
            <a:spLocks noGrp="1"/>
          </p:cNvSpPr>
          <p:nvPr>
            <p:ph sz="half" idx="1"/>
          </p:nvPr>
        </p:nvSpPr>
        <p:spPr>
          <a:xfrm>
            <a:off x="228600" y="1874837"/>
            <a:ext cx="4495800" cy="4525963"/>
          </a:xfrm>
        </p:spPr>
        <p:txBody>
          <a:bodyPr>
            <a:noAutofit/>
          </a:bodyPr>
          <a:lstStyle/>
          <a:p>
            <a:pPr marL="742950" indent="-742950">
              <a:spcBef>
                <a:spcPts val="0"/>
              </a:spcBef>
              <a:buFont typeface="+mj-lt"/>
              <a:buAutoNum type="arabicPeriod"/>
            </a:pPr>
            <a:r>
              <a:rPr lang="en-US" dirty="0" smtClean="0"/>
              <a:t>Written policy </a:t>
            </a:r>
          </a:p>
          <a:p>
            <a:pPr marL="742950" indent="-742950">
              <a:spcBef>
                <a:spcPts val="0"/>
              </a:spcBef>
              <a:buFont typeface="+mj-lt"/>
              <a:buAutoNum type="arabicPeriod"/>
            </a:pPr>
            <a:r>
              <a:rPr lang="en-US" dirty="0" smtClean="0"/>
              <a:t>Top-management support</a:t>
            </a:r>
          </a:p>
          <a:p>
            <a:pPr marL="742950" indent="-742950">
              <a:spcBef>
                <a:spcPts val="0"/>
              </a:spcBef>
              <a:buFont typeface="+mj-lt"/>
              <a:buAutoNum type="arabicPeriod"/>
            </a:pPr>
            <a:r>
              <a:rPr lang="en-US" dirty="0" smtClean="0"/>
              <a:t>Publicize</a:t>
            </a:r>
          </a:p>
          <a:p>
            <a:pPr marL="742950" indent="-742950">
              <a:spcBef>
                <a:spcPts val="0"/>
              </a:spcBef>
              <a:buFont typeface="+mj-lt"/>
              <a:buAutoNum type="arabicPeriod"/>
            </a:pPr>
            <a:r>
              <a:rPr lang="en-US" dirty="0" smtClean="0"/>
              <a:t>Survey current minority and female employees</a:t>
            </a:r>
          </a:p>
          <a:p>
            <a:pPr marL="742950" indent="-742950">
              <a:spcBef>
                <a:spcPts val="0"/>
              </a:spcBef>
              <a:buFont typeface="+mj-lt"/>
              <a:buAutoNum type="arabicPeriod"/>
            </a:pPr>
            <a:r>
              <a:rPr lang="en-US" dirty="0" smtClean="0"/>
              <a:t>Analyze HR practices</a:t>
            </a:r>
          </a:p>
        </p:txBody>
      </p:sp>
      <p:sp>
        <p:nvSpPr>
          <p:cNvPr id="6" name="Content Placeholder 5"/>
          <p:cNvSpPr>
            <a:spLocks noGrp="1"/>
          </p:cNvSpPr>
          <p:nvPr>
            <p:ph sz="half" idx="2"/>
          </p:nvPr>
        </p:nvSpPr>
        <p:spPr>
          <a:xfrm>
            <a:off x="4800600" y="1874837"/>
            <a:ext cx="4038600" cy="4525963"/>
          </a:xfrm>
        </p:spPr>
        <p:txBody>
          <a:bodyPr/>
          <a:lstStyle/>
          <a:p>
            <a:pPr marL="742950" indent="-742950">
              <a:spcBef>
                <a:spcPts val="0"/>
              </a:spcBef>
              <a:buFont typeface="+mj-lt"/>
              <a:buAutoNum type="arabicPeriod" startAt="6"/>
            </a:pPr>
            <a:r>
              <a:rPr lang="en-US" dirty="0" smtClean="0"/>
              <a:t>Specific HR programs </a:t>
            </a:r>
          </a:p>
          <a:p>
            <a:pPr marL="742950" indent="-742950">
              <a:spcBef>
                <a:spcPts val="0"/>
              </a:spcBef>
              <a:buFont typeface="+mj-lt"/>
              <a:buAutoNum type="arabicPeriod" startAt="6"/>
            </a:pPr>
            <a:r>
              <a:rPr lang="en-US" dirty="0" smtClean="0"/>
              <a:t>Focused recruitment </a:t>
            </a:r>
          </a:p>
          <a:p>
            <a:pPr marL="742950" indent="-742950">
              <a:spcBef>
                <a:spcPts val="0"/>
              </a:spcBef>
              <a:buFont typeface="+mj-lt"/>
              <a:buAutoNum type="arabicPeriod" startAt="6"/>
            </a:pPr>
            <a:r>
              <a:rPr lang="en-US" dirty="0" smtClean="0"/>
              <a:t>Internal audit and reporting </a:t>
            </a:r>
          </a:p>
          <a:p>
            <a:pPr marL="742950" indent="-742950">
              <a:spcBef>
                <a:spcPts val="0"/>
              </a:spcBef>
              <a:buFont typeface="+mj-lt"/>
              <a:buAutoNum type="arabicPeriod" startAt="6"/>
            </a:pPr>
            <a:r>
              <a:rPr lang="en-US" dirty="0" smtClean="0"/>
              <a:t>Develop support</a:t>
            </a:r>
            <a:endParaRPr lang="en-US" dirty="0"/>
          </a:p>
        </p:txBody>
      </p:sp>
      <p:sp>
        <p:nvSpPr>
          <p:cNvPr id="4" name="Footer Placeholder 3"/>
          <p:cNvSpPr>
            <a:spLocks noGrp="1"/>
          </p:cNvSpPr>
          <p:nvPr>
            <p:ph type="ftr" sz="quarter" idx="11"/>
          </p:nvPr>
        </p:nvSpPr>
        <p:spPr/>
        <p:txBody>
          <a:bodyPr/>
          <a:lstStyle/>
          <a:p>
            <a:r>
              <a:rPr lang="en-US" dirty="0" smtClean="0"/>
              <a:t>Copyright © 2013 Pearson Education, Inc. Publishing as Prentice Hall</a:t>
            </a:r>
          </a:p>
        </p:txBody>
      </p:sp>
      <p:sp>
        <p:nvSpPr>
          <p:cNvPr id="5" name="Slide Number Placeholder 4"/>
          <p:cNvSpPr>
            <a:spLocks noGrp="1"/>
          </p:cNvSpPr>
          <p:nvPr>
            <p:ph type="sldNum" sz="quarter" idx="12"/>
          </p:nvPr>
        </p:nvSpPr>
        <p:spPr/>
        <p:txBody>
          <a:bodyPr/>
          <a:lstStyle/>
          <a:p>
            <a:r>
              <a:rPr lang="en-US" dirty="0" smtClean="0"/>
              <a:t>2-</a:t>
            </a:r>
            <a:fld id="{1AFD903D-0933-4560-B997-F07DBF8DAA03}" type="slidenum">
              <a:rPr lang="en-US" smtClean="0"/>
              <a:pPr/>
              <a:t>18</a:t>
            </a:fld>
            <a:endParaRPr lang="en-US" dirty="0"/>
          </a:p>
        </p:txBody>
      </p:sp>
    </p:spTree>
    <p:extLst>
      <p:ext uri="{BB962C8B-B14F-4D97-AF65-F5344CB8AC3E}">
        <p14:creationId xmlns:p14="http://schemas.microsoft.com/office/powerpoint/2010/main" val="12926743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Learning Objectives (1)</a:t>
            </a:r>
            <a:endParaRPr lang="en-US" dirty="0"/>
          </a:p>
        </p:txBody>
      </p:sp>
      <p:sp>
        <p:nvSpPr>
          <p:cNvPr id="8" name="Content Placeholder 7"/>
          <p:cNvSpPr>
            <a:spLocks noGrp="1"/>
          </p:cNvSpPr>
          <p:nvPr>
            <p:ph idx="1"/>
          </p:nvPr>
        </p:nvSpPr>
        <p:spPr/>
        <p:txBody>
          <a:bodyPr>
            <a:normAutofit fontScale="92500"/>
          </a:bodyPr>
          <a:lstStyle/>
          <a:p>
            <a:pPr marL="0" indent="0">
              <a:buNone/>
            </a:pPr>
            <a:r>
              <a:rPr lang="en-US" dirty="0" smtClean="0"/>
              <a:t>When you finish studying this chapter, you should be able to:</a:t>
            </a:r>
          </a:p>
          <a:p>
            <a:pPr marL="742950" indent="-742950">
              <a:buFont typeface="+mj-lt"/>
              <a:buAutoNum type="arabicPeriod"/>
            </a:pPr>
            <a:r>
              <a:rPr lang="en-US" dirty="0" smtClean="0"/>
              <a:t>Summarize the basic equal employment opportunity laws regarding age, race, sex, national origin, religion, and handicap discrimination.</a:t>
            </a:r>
          </a:p>
          <a:p>
            <a:pPr marL="742950" indent="-742950">
              <a:buFont typeface="+mj-lt"/>
              <a:buAutoNum type="arabicPeriod"/>
            </a:pPr>
            <a:r>
              <a:rPr lang="en-US" dirty="0" smtClean="0"/>
              <a:t>Explain the basic defenses against discrimination allegations.</a:t>
            </a:r>
            <a:endParaRPr lang="en-US" dirty="0"/>
          </a:p>
        </p:txBody>
      </p:sp>
      <p:sp>
        <p:nvSpPr>
          <p:cNvPr id="5" name="Footer Placeholder 4"/>
          <p:cNvSpPr>
            <a:spLocks noGrp="1"/>
          </p:cNvSpPr>
          <p:nvPr>
            <p:ph type="ftr" sz="quarter" idx="11"/>
          </p:nvPr>
        </p:nvSpPr>
        <p:spPr/>
        <p:txBody>
          <a:bodyPr/>
          <a:lstStyle/>
          <a:p>
            <a:r>
              <a:rPr lang="en-US" dirty="0" smtClean="0"/>
              <a:t>Copyright © 2013 Pearson Education, Inc. Publishing as Prentice Hall</a:t>
            </a:r>
          </a:p>
        </p:txBody>
      </p:sp>
      <p:sp>
        <p:nvSpPr>
          <p:cNvPr id="6" name="Slide Number Placeholder 5"/>
          <p:cNvSpPr>
            <a:spLocks noGrp="1"/>
          </p:cNvSpPr>
          <p:nvPr>
            <p:ph type="sldNum" sz="quarter" idx="12"/>
          </p:nvPr>
        </p:nvSpPr>
        <p:spPr/>
        <p:txBody>
          <a:bodyPr/>
          <a:lstStyle/>
          <a:p>
            <a:r>
              <a:rPr lang="en-US" dirty="0" smtClean="0"/>
              <a:t>2-</a:t>
            </a:r>
            <a:fld id="{1AFD903D-0933-4560-B997-F07DBF8DAA03}" type="slidenum">
              <a:rPr lang="en-US" smtClean="0"/>
              <a:pPr/>
              <a:t>2</a:t>
            </a:fld>
            <a:endParaRPr lang="en-US" dirty="0"/>
          </a:p>
        </p:txBody>
      </p:sp>
    </p:spTree>
    <p:extLst>
      <p:ext uri="{BB962C8B-B14F-4D97-AF65-F5344CB8AC3E}">
        <p14:creationId xmlns:p14="http://schemas.microsoft.com/office/powerpoint/2010/main" val="9280086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Learning Objectives (</a:t>
            </a:r>
            <a:r>
              <a:rPr lang="en-US" dirty="0"/>
              <a:t>2</a:t>
            </a:r>
            <a:r>
              <a:rPr lang="en-US" dirty="0" smtClean="0"/>
              <a:t>)</a:t>
            </a:r>
            <a:endParaRPr lang="en-US" dirty="0"/>
          </a:p>
        </p:txBody>
      </p:sp>
      <p:sp>
        <p:nvSpPr>
          <p:cNvPr id="8" name="Content Placeholder 7"/>
          <p:cNvSpPr>
            <a:spLocks noGrp="1"/>
          </p:cNvSpPr>
          <p:nvPr>
            <p:ph idx="1"/>
          </p:nvPr>
        </p:nvSpPr>
        <p:spPr/>
        <p:txBody>
          <a:bodyPr>
            <a:normAutofit fontScale="92500" lnSpcReduction="10000"/>
          </a:bodyPr>
          <a:lstStyle/>
          <a:p>
            <a:pPr marL="742950" indent="-742950">
              <a:buFont typeface="+mj-lt"/>
              <a:buAutoNum type="arabicPeriod" startAt="3"/>
            </a:pPr>
            <a:r>
              <a:rPr lang="en-US" dirty="0" smtClean="0"/>
              <a:t>Present a summary of what managers can and cannot do with respect to illegal recruitment, selection, and promotion and layoff practices.</a:t>
            </a:r>
          </a:p>
          <a:p>
            <a:pPr marL="742950" indent="-742950">
              <a:buFont typeface="+mj-lt"/>
              <a:buAutoNum type="arabicPeriod" startAt="3"/>
            </a:pPr>
            <a:r>
              <a:rPr lang="en-US" dirty="0" smtClean="0"/>
              <a:t>Describe the Equal Employment Opportunity Commission enforcement process.</a:t>
            </a:r>
          </a:p>
          <a:p>
            <a:pPr marL="742950" indent="-742950">
              <a:buFont typeface="+mj-lt"/>
              <a:buAutoNum type="arabicPeriod" startAt="3"/>
            </a:pPr>
            <a:r>
              <a:rPr lang="en-US" dirty="0" smtClean="0"/>
              <a:t>Explain important ways to manage diversity.</a:t>
            </a:r>
            <a:endParaRPr lang="en-US" dirty="0"/>
          </a:p>
        </p:txBody>
      </p:sp>
      <p:sp>
        <p:nvSpPr>
          <p:cNvPr id="5" name="Footer Placeholder 4"/>
          <p:cNvSpPr>
            <a:spLocks noGrp="1"/>
          </p:cNvSpPr>
          <p:nvPr>
            <p:ph type="ftr" sz="quarter" idx="11"/>
          </p:nvPr>
        </p:nvSpPr>
        <p:spPr/>
        <p:txBody>
          <a:bodyPr/>
          <a:lstStyle/>
          <a:p>
            <a:r>
              <a:rPr lang="en-US" dirty="0" smtClean="0"/>
              <a:t>Copyright © 2013 Pearson Education, Inc. Publishing as Prentice Hall</a:t>
            </a:r>
          </a:p>
        </p:txBody>
      </p:sp>
      <p:sp>
        <p:nvSpPr>
          <p:cNvPr id="6" name="Slide Number Placeholder 5"/>
          <p:cNvSpPr>
            <a:spLocks noGrp="1"/>
          </p:cNvSpPr>
          <p:nvPr>
            <p:ph type="sldNum" sz="quarter" idx="12"/>
          </p:nvPr>
        </p:nvSpPr>
        <p:spPr/>
        <p:txBody>
          <a:bodyPr/>
          <a:lstStyle/>
          <a:p>
            <a:r>
              <a:rPr lang="en-US" dirty="0" smtClean="0"/>
              <a:t>2-</a:t>
            </a:r>
            <a:fld id="{1AFD903D-0933-4560-B997-F07DBF8DAA03}" type="slidenum">
              <a:rPr lang="en-US" smtClean="0"/>
              <a:pPr/>
              <a:t>3</a:t>
            </a:fld>
            <a:endParaRPr lang="en-US" dirty="0"/>
          </a:p>
        </p:txBody>
      </p:sp>
    </p:spTree>
    <p:extLst>
      <p:ext uri="{BB962C8B-B14F-4D97-AF65-F5344CB8AC3E}">
        <p14:creationId xmlns:p14="http://schemas.microsoft.com/office/powerpoint/2010/main" val="27068081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Selected Equal Employment Opportunity Laws (1)</a:t>
            </a:r>
            <a:endParaRPr lang="en-US" dirty="0"/>
          </a:p>
        </p:txBody>
      </p:sp>
      <p:sp>
        <p:nvSpPr>
          <p:cNvPr id="8" name="Content Placeholder 7"/>
          <p:cNvSpPr>
            <a:spLocks noGrp="1"/>
          </p:cNvSpPr>
          <p:nvPr>
            <p:ph idx="1"/>
          </p:nvPr>
        </p:nvSpPr>
        <p:spPr>
          <a:xfrm>
            <a:off x="457200" y="1600200"/>
            <a:ext cx="4114800" cy="4525963"/>
          </a:xfrm>
        </p:spPr>
        <p:txBody>
          <a:bodyPr>
            <a:normAutofit/>
          </a:bodyPr>
          <a:lstStyle/>
          <a:p>
            <a:r>
              <a:rPr lang="en-US" dirty="0" smtClean="0"/>
              <a:t>Background</a:t>
            </a:r>
          </a:p>
          <a:p>
            <a:r>
              <a:rPr lang="en-US" dirty="0" smtClean="0"/>
              <a:t>Equal Pay Act of 1963</a:t>
            </a:r>
          </a:p>
          <a:p>
            <a:r>
              <a:rPr lang="en-US" dirty="0" smtClean="0"/>
              <a:t>Title VII of The 1964 Civil Rights Act</a:t>
            </a:r>
          </a:p>
        </p:txBody>
      </p:sp>
      <p:sp>
        <p:nvSpPr>
          <p:cNvPr id="5" name="Footer Placeholder 4"/>
          <p:cNvSpPr>
            <a:spLocks noGrp="1"/>
          </p:cNvSpPr>
          <p:nvPr>
            <p:ph type="ftr" sz="quarter" idx="11"/>
          </p:nvPr>
        </p:nvSpPr>
        <p:spPr/>
        <p:txBody>
          <a:bodyPr/>
          <a:lstStyle/>
          <a:p>
            <a:r>
              <a:rPr lang="en-US" dirty="0" smtClean="0"/>
              <a:t>Copyright © 2013 Pearson Education, Inc. Publishing as Prentice Hall</a:t>
            </a:r>
          </a:p>
        </p:txBody>
      </p:sp>
      <p:sp>
        <p:nvSpPr>
          <p:cNvPr id="6" name="Slide Number Placeholder 5"/>
          <p:cNvSpPr>
            <a:spLocks noGrp="1"/>
          </p:cNvSpPr>
          <p:nvPr>
            <p:ph type="sldNum" sz="quarter" idx="12"/>
          </p:nvPr>
        </p:nvSpPr>
        <p:spPr/>
        <p:txBody>
          <a:bodyPr/>
          <a:lstStyle/>
          <a:p>
            <a:r>
              <a:rPr lang="en-US" dirty="0" smtClean="0"/>
              <a:t>2-</a:t>
            </a:r>
            <a:fld id="{1AFD903D-0933-4560-B997-F07DBF8DAA03}" type="slidenum">
              <a:rPr lang="en-US" smtClean="0"/>
              <a:pPr/>
              <a:t>4</a:t>
            </a:fld>
            <a:endParaRPr lang="en-US" dirty="0"/>
          </a:p>
        </p:txBody>
      </p:sp>
      <p:pic>
        <p:nvPicPr>
          <p:cNvPr id="2050"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962400" y="1600200"/>
            <a:ext cx="4572000" cy="4411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36204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Selected Equal Employment Opportunity Laws (2)</a:t>
            </a:r>
            <a:endParaRPr lang="en-US" dirty="0"/>
          </a:p>
        </p:txBody>
      </p:sp>
      <p:sp>
        <p:nvSpPr>
          <p:cNvPr id="8" name="Content Placeholder 7"/>
          <p:cNvSpPr>
            <a:spLocks noGrp="1"/>
          </p:cNvSpPr>
          <p:nvPr>
            <p:ph idx="1"/>
          </p:nvPr>
        </p:nvSpPr>
        <p:spPr>
          <a:xfrm>
            <a:off x="457200" y="2133600"/>
            <a:ext cx="7772400" cy="3992563"/>
          </a:xfrm>
        </p:spPr>
        <p:txBody>
          <a:bodyPr>
            <a:normAutofit/>
          </a:bodyPr>
          <a:lstStyle/>
          <a:p>
            <a:r>
              <a:rPr lang="en-US" dirty="0" smtClean="0"/>
              <a:t>Executive Orders</a:t>
            </a:r>
          </a:p>
          <a:p>
            <a:r>
              <a:rPr lang="en-US" dirty="0" smtClean="0"/>
              <a:t>Age Discrimination in Employment Act (ADEA) of 1967</a:t>
            </a:r>
          </a:p>
          <a:p>
            <a:r>
              <a:rPr lang="en-US" dirty="0" smtClean="0"/>
              <a:t>Vocational Rehabilitation Act of 1973</a:t>
            </a:r>
          </a:p>
          <a:p>
            <a:r>
              <a:rPr lang="en-US" dirty="0" smtClean="0"/>
              <a:t>Pregnancy Discrimination Act of 1978</a:t>
            </a:r>
            <a:endParaRPr lang="en-US" dirty="0"/>
          </a:p>
        </p:txBody>
      </p:sp>
      <p:sp>
        <p:nvSpPr>
          <p:cNvPr id="5" name="Footer Placeholder 4"/>
          <p:cNvSpPr>
            <a:spLocks noGrp="1"/>
          </p:cNvSpPr>
          <p:nvPr>
            <p:ph type="ftr" sz="quarter" idx="11"/>
          </p:nvPr>
        </p:nvSpPr>
        <p:spPr/>
        <p:txBody>
          <a:bodyPr/>
          <a:lstStyle/>
          <a:p>
            <a:r>
              <a:rPr lang="en-US" dirty="0" smtClean="0"/>
              <a:t>Copyright © 2013 Pearson Education, Inc. Publishing as Prentice Hall</a:t>
            </a:r>
          </a:p>
        </p:txBody>
      </p:sp>
      <p:sp>
        <p:nvSpPr>
          <p:cNvPr id="6" name="Slide Number Placeholder 5"/>
          <p:cNvSpPr>
            <a:spLocks noGrp="1"/>
          </p:cNvSpPr>
          <p:nvPr>
            <p:ph type="sldNum" sz="quarter" idx="12"/>
          </p:nvPr>
        </p:nvSpPr>
        <p:spPr/>
        <p:txBody>
          <a:bodyPr/>
          <a:lstStyle/>
          <a:p>
            <a:r>
              <a:rPr lang="en-US" dirty="0" smtClean="0"/>
              <a:t>2-</a:t>
            </a:r>
            <a:fld id="{1AFD903D-0933-4560-B997-F07DBF8DAA03}" type="slidenum">
              <a:rPr lang="en-US" smtClean="0"/>
              <a:pPr/>
              <a:t>5</a:t>
            </a:fld>
            <a:endParaRPr lang="en-US" dirty="0"/>
          </a:p>
        </p:txBody>
      </p:sp>
    </p:spTree>
    <p:extLst>
      <p:ext uri="{BB962C8B-B14F-4D97-AF65-F5344CB8AC3E}">
        <p14:creationId xmlns:p14="http://schemas.microsoft.com/office/powerpoint/2010/main" val="36075040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Autofit/>
          </a:bodyPr>
          <a:lstStyle/>
          <a:p>
            <a:r>
              <a:rPr lang="en-US" sz="2800" dirty="0"/>
              <a:t>Selected Equal Employment Opportunity Laws </a:t>
            </a:r>
          </a:p>
        </p:txBody>
      </p:sp>
      <p:sp>
        <p:nvSpPr>
          <p:cNvPr id="3" name="Content Placeholder 2"/>
          <p:cNvSpPr>
            <a:spLocks noGrp="1"/>
          </p:cNvSpPr>
          <p:nvPr>
            <p:ph idx="1"/>
          </p:nvPr>
        </p:nvSpPr>
        <p:spPr>
          <a:xfrm>
            <a:off x="76200" y="609600"/>
            <a:ext cx="8915400" cy="5867400"/>
          </a:xfrm>
        </p:spPr>
        <p:txBody>
          <a:bodyPr>
            <a:normAutofit fontScale="92500" lnSpcReduction="10000"/>
          </a:bodyPr>
          <a:lstStyle/>
          <a:p>
            <a:pPr>
              <a:spcBef>
                <a:spcPts val="0"/>
              </a:spcBef>
            </a:pPr>
            <a:r>
              <a:rPr lang="en-US" sz="1800" dirty="0" smtClean="0">
                <a:solidFill>
                  <a:prstClr val="black"/>
                </a:solidFill>
              </a:rPr>
              <a:t>The </a:t>
            </a:r>
            <a:r>
              <a:rPr lang="en-US" sz="1800" dirty="0">
                <a:solidFill>
                  <a:prstClr val="black"/>
                </a:solidFill>
              </a:rPr>
              <a:t>Equal Pay Act of 1963 (amended in 1972) made it unlawful to discriminate in pay on the basis of sex when jobs involve equal work, equivalent skills, effort, and responsibility, and are performed under similar working conditions. </a:t>
            </a:r>
          </a:p>
          <a:p>
            <a:pPr>
              <a:spcBef>
                <a:spcPts val="0"/>
              </a:spcBef>
            </a:pPr>
            <a:endParaRPr lang="en-US" sz="1050" dirty="0">
              <a:solidFill>
                <a:prstClr val="black"/>
              </a:solidFill>
            </a:endParaRPr>
          </a:p>
          <a:p>
            <a:pPr>
              <a:spcBef>
                <a:spcPts val="0"/>
              </a:spcBef>
            </a:pPr>
            <a:r>
              <a:rPr lang="en-US" sz="1800" dirty="0">
                <a:solidFill>
                  <a:prstClr val="black"/>
                </a:solidFill>
              </a:rPr>
              <a:t>Title VII of the 1964 Civil Rights Act says it is unlawful to fail, refuse to hire, discharge, or otherwise discriminate against any individual with respect to his/her compensation, terms, conditions, or privileges of employment, because of the individual’s race, color, religion, sex, or national origin. </a:t>
            </a:r>
            <a:endParaRPr lang="en-US" sz="1800" dirty="0" smtClean="0">
              <a:solidFill>
                <a:prstClr val="black"/>
              </a:solidFill>
            </a:endParaRPr>
          </a:p>
          <a:p>
            <a:pPr>
              <a:spcBef>
                <a:spcPts val="0"/>
              </a:spcBef>
            </a:pPr>
            <a:endParaRPr lang="en-US" sz="1050" dirty="0" smtClean="0">
              <a:solidFill>
                <a:prstClr val="black"/>
              </a:solidFill>
            </a:endParaRPr>
          </a:p>
          <a:p>
            <a:pPr>
              <a:spcBef>
                <a:spcPts val="0"/>
              </a:spcBef>
            </a:pPr>
            <a:r>
              <a:rPr lang="en-US" sz="1800" dirty="0">
                <a:solidFill>
                  <a:prstClr val="black"/>
                </a:solidFill>
              </a:rPr>
              <a:t>Executive Orders by various presidents have expanded the effect of equal employment laws in federal agencies. President Johnson’s administration (1963–1969) issued Executive Orders 11246 and 11375, requiring contractors to take affirmative action (steps taken for the purpose of eliminating the present effects of past discrimination) to ensure equal employment opportunity.</a:t>
            </a:r>
          </a:p>
          <a:p>
            <a:pPr>
              <a:spcBef>
                <a:spcPts val="0"/>
              </a:spcBef>
            </a:pPr>
            <a:endParaRPr lang="en-US" sz="1050" dirty="0">
              <a:solidFill>
                <a:prstClr val="black"/>
              </a:solidFill>
            </a:endParaRPr>
          </a:p>
          <a:p>
            <a:pPr>
              <a:spcBef>
                <a:spcPts val="0"/>
              </a:spcBef>
            </a:pPr>
            <a:r>
              <a:rPr lang="en-US" sz="1800" dirty="0">
                <a:solidFill>
                  <a:prstClr val="black"/>
                </a:solidFill>
              </a:rPr>
              <a:t>Age Discrimination in Employment Act (ADEA) of 1967 made it unlawful to discriminate against employees or applicants for employment who are between 40 and 65 years of age.</a:t>
            </a:r>
          </a:p>
          <a:p>
            <a:pPr marL="0" indent="0">
              <a:spcBef>
                <a:spcPts val="0"/>
              </a:spcBef>
              <a:buNone/>
            </a:pPr>
            <a:endParaRPr lang="en-US" sz="1050" dirty="0">
              <a:solidFill>
                <a:prstClr val="black"/>
              </a:solidFill>
            </a:endParaRPr>
          </a:p>
          <a:p>
            <a:pPr>
              <a:spcBef>
                <a:spcPts val="0"/>
              </a:spcBef>
            </a:pPr>
            <a:r>
              <a:rPr lang="en-US" sz="1900" dirty="0">
                <a:solidFill>
                  <a:prstClr val="black"/>
                </a:solidFill>
              </a:rPr>
              <a:t>Vocational Rehabilitation Act of 1973 required employers with federal contracts over $2500 to take affirmative action for the employment of handicapped persons.</a:t>
            </a:r>
          </a:p>
          <a:p>
            <a:pPr>
              <a:spcBef>
                <a:spcPts val="0"/>
              </a:spcBef>
            </a:pPr>
            <a:endParaRPr lang="en-US" sz="1050" dirty="0">
              <a:solidFill>
                <a:prstClr val="black"/>
              </a:solidFill>
            </a:endParaRPr>
          </a:p>
          <a:p>
            <a:pPr>
              <a:spcBef>
                <a:spcPts val="0"/>
              </a:spcBef>
            </a:pPr>
            <a:r>
              <a:rPr lang="en-US" sz="1900" dirty="0">
                <a:solidFill>
                  <a:prstClr val="black"/>
                </a:solidFill>
              </a:rPr>
              <a:t>Pregnancy Discrimination Act (PDA) of 1978, an amendment to Title VII of the Civil Rights Act, broadened the definition of sex discrimination to encompass pregnancy, childbirth, or related medical conditions. It prohibits using such conditions to discriminate in hiring, promotion, suspension, discharge, or any other term or condition of employment. </a:t>
            </a:r>
          </a:p>
          <a:p>
            <a:pPr marL="0" lvl="0" indent="0">
              <a:spcBef>
                <a:spcPts val="0"/>
              </a:spcBef>
              <a:buNone/>
            </a:pPr>
            <a:endParaRPr lang="en-US" dirty="0"/>
          </a:p>
        </p:txBody>
      </p:sp>
      <p:sp>
        <p:nvSpPr>
          <p:cNvPr id="4" name="Footer Placeholder 3"/>
          <p:cNvSpPr>
            <a:spLocks noGrp="1"/>
          </p:cNvSpPr>
          <p:nvPr>
            <p:ph type="ftr" sz="quarter" idx="11"/>
          </p:nvPr>
        </p:nvSpPr>
        <p:spPr/>
        <p:txBody>
          <a:bodyPr/>
          <a:lstStyle/>
          <a:p>
            <a:r>
              <a:rPr lang="en-US" smtClean="0"/>
              <a:t>Copyright © 2013 Pearson Education, Inc. Publishing as Prentice Hall</a:t>
            </a:r>
            <a:endParaRPr lang="en-US" dirty="0" smtClean="0"/>
          </a:p>
        </p:txBody>
      </p:sp>
      <p:sp>
        <p:nvSpPr>
          <p:cNvPr id="5" name="Slide Number Placeholder 4"/>
          <p:cNvSpPr>
            <a:spLocks noGrp="1"/>
          </p:cNvSpPr>
          <p:nvPr>
            <p:ph type="sldNum" sz="quarter" idx="12"/>
          </p:nvPr>
        </p:nvSpPr>
        <p:spPr/>
        <p:txBody>
          <a:bodyPr/>
          <a:lstStyle/>
          <a:p>
            <a:r>
              <a:rPr lang="en-US" smtClean="0"/>
              <a:t>2-</a:t>
            </a:r>
            <a:fld id="{1AFD903D-0933-4560-B997-F07DBF8DAA03}" type="slidenum">
              <a:rPr lang="en-US" smtClean="0"/>
              <a:pPr/>
              <a:t>6</a:t>
            </a:fld>
            <a:endParaRPr lang="en-US" dirty="0"/>
          </a:p>
        </p:txBody>
      </p:sp>
    </p:spTree>
    <p:extLst>
      <p:ext uri="{BB962C8B-B14F-4D97-AF65-F5344CB8AC3E}">
        <p14:creationId xmlns:p14="http://schemas.microsoft.com/office/powerpoint/2010/main" val="1780547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Civil Rights Act of 1991</a:t>
            </a:r>
            <a:endParaRPr lang="en-US" dirty="0"/>
          </a:p>
        </p:txBody>
      </p:sp>
      <p:sp>
        <p:nvSpPr>
          <p:cNvPr id="3" name="Content Placeholder 2"/>
          <p:cNvSpPr>
            <a:spLocks noGrp="1"/>
          </p:cNvSpPr>
          <p:nvPr>
            <p:ph idx="1"/>
          </p:nvPr>
        </p:nvSpPr>
        <p:spPr>
          <a:xfrm>
            <a:off x="457200" y="1600200"/>
            <a:ext cx="5105400" cy="4525963"/>
          </a:xfrm>
        </p:spPr>
        <p:txBody>
          <a:bodyPr/>
          <a:lstStyle/>
          <a:p>
            <a:r>
              <a:rPr lang="en-US" sz="4000" dirty="0" smtClean="0"/>
              <a:t>What is it?</a:t>
            </a:r>
          </a:p>
          <a:p>
            <a:r>
              <a:rPr lang="en-US" sz="4000" dirty="0" smtClean="0"/>
              <a:t>Who has the burden of proof?</a:t>
            </a:r>
          </a:p>
          <a:p>
            <a:r>
              <a:rPr lang="en-US" sz="4000" dirty="0" smtClean="0"/>
              <a:t>Money damages</a:t>
            </a:r>
          </a:p>
          <a:p>
            <a:r>
              <a:rPr lang="en-US" sz="4000" dirty="0" smtClean="0"/>
              <a:t>Mixed motives</a:t>
            </a:r>
          </a:p>
          <a:p>
            <a:pPr marL="0" indent="0">
              <a:buNone/>
            </a:pPr>
            <a:endParaRPr lang="en-US" dirty="0" smtClean="0"/>
          </a:p>
          <a:p>
            <a:endParaRPr lang="en-US" dirty="0"/>
          </a:p>
        </p:txBody>
      </p:sp>
      <p:sp>
        <p:nvSpPr>
          <p:cNvPr id="4" name="Footer Placeholder 3"/>
          <p:cNvSpPr>
            <a:spLocks noGrp="1"/>
          </p:cNvSpPr>
          <p:nvPr>
            <p:ph type="ftr" sz="quarter" idx="11"/>
          </p:nvPr>
        </p:nvSpPr>
        <p:spPr/>
        <p:txBody>
          <a:bodyPr/>
          <a:lstStyle/>
          <a:p>
            <a:r>
              <a:rPr lang="en-US" dirty="0" smtClean="0"/>
              <a:t>Copyright © 2013 Pearson Education, Inc. Publishing as Prentice Hall</a:t>
            </a:r>
          </a:p>
        </p:txBody>
      </p:sp>
      <p:sp>
        <p:nvSpPr>
          <p:cNvPr id="5" name="Slide Number Placeholder 4"/>
          <p:cNvSpPr>
            <a:spLocks noGrp="1"/>
          </p:cNvSpPr>
          <p:nvPr>
            <p:ph type="sldNum" sz="quarter" idx="12"/>
          </p:nvPr>
        </p:nvSpPr>
        <p:spPr/>
        <p:txBody>
          <a:bodyPr/>
          <a:lstStyle/>
          <a:p>
            <a:r>
              <a:rPr lang="en-US" dirty="0" smtClean="0"/>
              <a:t>2-</a:t>
            </a:r>
            <a:fld id="{1AFD903D-0933-4560-B997-F07DBF8DAA03}" type="slidenum">
              <a:rPr lang="en-US" smtClean="0"/>
              <a:pPr/>
              <a:t>7</a:t>
            </a:fld>
            <a:endParaRPr lang="en-US" dirty="0"/>
          </a:p>
        </p:txBody>
      </p:sp>
      <p:pic>
        <p:nvPicPr>
          <p:cNvPr id="3074"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994400" y="3022600"/>
            <a:ext cx="1549400" cy="1549400"/>
          </a:xfrm>
          <a:prstGeom prst="rect">
            <a:avLst/>
          </a:prstGeom>
          <a:noFill/>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9832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307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304800"/>
          </a:xfrm>
        </p:spPr>
        <p:txBody>
          <a:bodyPr>
            <a:normAutofit fontScale="90000"/>
          </a:bodyPr>
          <a:lstStyle/>
          <a:p>
            <a:r>
              <a:rPr lang="en-US" sz="2800" dirty="0"/>
              <a:t>The Civil Rights Act of 1991</a:t>
            </a:r>
          </a:p>
        </p:txBody>
      </p:sp>
      <p:sp>
        <p:nvSpPr>
          <p:cNvPr id="3" name="Content Placeholder 2"/>
          <p:cNvSpPr>
            <a:spLocks noGrp="1"/>
          </p:cNvSpPr>
          <p:nvPr>
            <p:ph idx="1"/>
          </p:nvPr>
        </p:nvSpPr>
        <p:spPr>
          <a:xfrm>
            <a:off x="457200" y="609600"/>
            <a:ext cx="8229600" cy="5516563"/>
          </a:xfrm>
        </p:spPr>
        <p:txBody>
          <a:bodyPr>
            <a:noAutofit/>
          </a:bodyPr>
          <a:lstStyle/>
          <a:p>
            <a:pPr marL="228600" lvl="0" indent="-228600" algn="justLow">
              <a:spcBef>
                <a:spcPts val="0"/>
              </a:spcBef>
              <a:buFont typeface="+mj-lt"/>
              <a:buAutoNum type="arabicPeriod"/>
              <a:defRPr/>
            </a:pPr>
            <a:r>
              <a:rPr lang="en-US" sz="1800" dirty="0">
                <a:solidFill>
                  <a:prstClr val="black"/>
                </a:solidFill>
              </a:rPr>
              <a:t>The Civil Rights Act (CRA) of 1991 places burden of proof back on employers and permits compensatory and punitive damages.</a:t>
            </a:r>
          </a:p>
          <a:p>
            <a:pPr marL="228600" lvl="0" indent="-228600" algn="justLow">
              <a:spcBef>
                <a:spcPts val="0"/>
              </a:spcBef>
              <a:buFont typeface="+mj-lt"/>
              <a:buAutoNum type="arabicPeriod"/>
            </a:pPr>
            <a:endParaRPr lang="en-US" sz="1200" dirty="0">
              <a:solidFill>
                <a:prstClr val="black"/>
              </a:solidFill>
            </a:endParaRPr>
          </a:p>
          <a:p>
            <a:pPr marL="228600" lvl="0" indent="-228600" algn="justLow">
              <a:spcBef>
                <a:spcPts val="0"/>
              </a:spcBef>
              <a:buFont typeface="+mj-lt"/>
              <a:buAutoNum type="arabicPeriod"/>
            </a:pPr>
            <a:r>
              <a:rPr lang="en-US" sz="1800" dirty="0">
                <a:solidFill>
                  <a:prstClr val="black"/>
                </a:solidFill>
              </a:rPr>
              <a:t>Burden of proof was shifted back to where it was prior to the 1980s with the passage of CRA 1991; thus, the burden is once again on employers to show that the practice (such as a test) is required as a business necessity. For example, if a rejected applicant demonstrates that an employment practice has a disparate (or “adverse”) impact on a particular group, the employer has the burden of proving that the challenged practice is job related for the position in question.</a:t>
            </a:r>
          </a:p>
          <a:p>
            <a:pPr marL="228600" lvl="0" indent="-228600" algn="justLow">
              <a:spcBef>
                <a:spcPts val="0"/>
              </a:spcBef>
              <a:buFont typeface="+mj-lt"/>
              <a:buAutoNum type="arabicPeriod"/>
            </a:pPr>
            <a:endParaRPr lang="en-US" sz="1200" dirty="0">
              <a:solidFill>
                <a:prstClr val="black"/>
              </a:solidFill>
            </a:endParaRPr>
          </a:p>
          <a:p>
            <a:pPr marL="228600" lvl="0" indent="-228600" algn="justLow">
              <a:spcBef>
                <a:spcPts val="0"/>
              </a:spcBef>
              <a:buFont typeface="+mj-lt"/>
              <a:buAutoNum type="arabicPeriod"/>
            </a:pPr>
            <a:r>
              <a:rPr lang="en-US" sz="1800" dirty="0">
                <a:solidFill>
                  <a:prstClr val="black"/>
                </a:solidFill>
              </a:rPr>
              <a:t>Money Damages — Section 102 of CRA 1991 provides that an employee who is claiming intentional discrimination (disparate treatment) can ask for 1) compensatory damages and 2) punitive damages, if it can be shown the employer engaged in discrimination “…with malice or reckless indifference to the federally protected rights of an aggrieved individual.”</a:t>
            </a:r>
          </a:p>
          <a:p>
            <a:pPr marL="228600" lvl="0" indent="-228600" algn="justLow">
              <a:spcBef>
                <a:spcPts val="0"/>
              </a:spcBef>
              <a:buFont typeface="+mj-lt"/>
              <a:buAutoNum type="arabicPeriod"/>
            </a:pPr>
            <a:endParaRPr lang="en-US" sz="1200" dirty="0">
              <a:solidFill>
                <a:prstClr val="black"/>
              </a:solidFill>
            </a:endParaRPr>
          </a:p>
          <a:p>
            <a:pPr marL="228600" lvl="0" indent="-228600" algn="justLow">
              <a:spcBef>
                <a:spcPts val="0"/>
              </a:spcBef>
              <a:buFont typeface="+mj-lt"/>
              <a:buAutoNum type="arabicPeriod"/>
              <a:defRPr/>
            </a:pPr>
            <a:r>
              <a:rPr lang="en-US" sz="1800" dirty="0">
                <a:solidFill>
                  <a:prstClr val="black"/>
                </a:solidFill>
              </a:rPr>
              <a:t>Mixed Motives — CRA 1991 states: “</a:t>
            </a:r>
            <a:r>
              <a:rPr lang="en-US" sz="1800" i="1" dirty="0">
                <a:solidFill>
                  <a:prstClr val="black"/>
                </a:solidFill>
              </a:rPr>
              <a:t>An unlawful employment practice is established when the complaining party demonstrates that race, color, religion, sex, or national origin was a motivating factor for any employment practice, even though other factors also motivated the practice.” </a:t>
            </a:r>
            <a:r>
              <a:rPr lang="en-US" sz="1800" dirty="0">
                <a:solidFill>
                  <a:prstClr val="black"/>
                </a:solidFill>
              </a:rPr>
              <a:t>Employers cannot avoid liability by proving it would have taken the same action—such as terminating someone—even without the discriminatory </a:t>
            </a:r>
            <a:r>
              <a:rPr lang="en-US" sz="1800" dirty="0" smtClean="0">
                <a:solidFill>
                  <a:prstClr val="black"/>
                </a:solidFill>
              </a:rPr>
              <a:t>motive</a:t>
            </a:r>
            <a:endParaRPr lang="en-US" sz="6000" dirty="0"/>
          </a:p>
        </p:txBody>
      </p:sp>
      <p:sp>
        <p:nvSpPr>
          <p:cNvPr id="4" name="Footer Placeholder 3"/>
          <p:cNvSpPr>
            <a:spLocks noGrp="1"/>
          </p:cNvSpPr>
          <p:nvPr>
            <p:ph type="ftr" sz="quarter" idx="11"/>
          </p:nvPr>
        </p:nvSpPr>
        <p:spPr/>
        <p:txBody>
          <a:bodyPr/>
          <a:lstStyle/>
          <a:p>
            <a:r>
              <a:rPr lang="en-US" smtClean="0"/>
              <a:t>Copyright © 2013 Pearson Education, Inc. Publishing as Prentice Hall</a:t>
            </a:r>
            <a:endParaRPr lang="en-US" dirty="0" smtClean="0"/>
          </a:p>
        </p:txBody>
      </p:sp>
      <p:sp>
        <p:nvSpPr>
          <p:cNvPr id="5" name="Slide Number Placeholder 4"/>
          <p:cNvSpPr>
            <a:spLocks noGrp="1"/>
          </p:cNvSpPr>
          <p:nvPr>
            <p:ph type="sldNum" sz="quarter" idx="12"/>
          </p:nvPr>
        </p:nvSpPr>
        <p:spPr/>
        <p:txBody>
          <a:bodyPr/>
          <a:lstStyle/>
          <a:p>
            <a:r>
              <a:rPr lang="en-US" smtClean="0"/>
              <a:t>2-</a:t>
            </a:r>
            <a:fld id="{1AFD903D-0933-4560-B997-F07DBF8DAA03}" type="slidenum">
              <a:rPr lang="en-US" smtClean="0"/>
              <a:pPr/>
              <a:t>8</a:t>
            </a:fld>
            <a:endParaRPr lang="en-US" dirty="0"/>
          </a:p>
        </p:txBody>
      </p:sp>
    </p:spTree>
    <p:extLst>
      <p:ext uri="{BB962C8B-B14F-4D97-AF65-F5344CB8AC3E}">
        <p14:creationId xmlns:p14="http://schemas.microsoft.com/office/powerpoint/2010/main" val="1217461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341438"/>
            <a:ext cx="8229600" cy="3535362"/>
          </a:xfrm>
        </p:spPr>
        <p:txBody>
          <a:bodyPr>
            <a:noAutofit/>
          </a:bodyPr>
          <a:lstStyle/>
          <a:p>
            <a:pPr lvl="0">
              <a:spcBef>
                <a:spcPts val="0"/>
              </a:spcBef>
            </a:pPr>
            <a:r>
              <a:rPr lang="en-US" sz="6000" dirty="0">
                <a:solidFill>
                  <a:schemeClr val="tx1"/>
                </a:solidFill>
                <a:effectLst>
                  <a:outerShdw blurRad="38100" dist="38100" dir="2700000" algn="tl">
                    <a:srgbClr val="000000">
                      <a:alpha val="43137"/>
                    </a:srgbClr>
                  </a:outerShdw>
                </a:effectLst>
              </a:rPr>
              <a:t>Illustrative Discriminatory Employment </a:t>
            </a:r>
            <a:r>
              <a:rPr lang="en-US" sz="6000" dirty="0" smtClean="0">
                <a:solidFill>
                  <a:schemeClr val="tx1"/>
                </a:solidFill>
                <a:effectLst>
                  <a:outerShdw blurRad="38100" dist="38100" dir="2700000" algn="tl">
                    <a:srgbClr val="000000">
                      <a:alpha val="43137"/>
                    </a:srgbClr>
                  </a:outerShdw>
                </a:effectLst>
              </a:rPr>
              <a:t>Practices</a:t>
            </a:r>
            <a:br>
              <a:rPr lang="en-US" sz="6000" dirty="0" smtClean="0">
                <a:solidFill>
                  <a:schemeClr val="tx1"/>
                </a:solidFill>
                <a:effectLst>
                  <a:outerShdw blurRad="38100" dist="38100" dir="2700000" algn="tl">
                    <a:srgbClr val="000000">
                      <a:alpha val="43137"/>
                    </a:srgbClr>
                  </a:outerShdw>
                </a:effectLst>
              </a:rPr>
            </a:br>
            <a:r>
              <a:rPr lang="en-US" sz="6000" dirty="0" smtClean="0">
                <a:solidFill>
                  <a:schemeClr val="tx1"/>
                </a:solidFill>
                <a:effectLst>
                  <a:outerShdw blurRad="38100" dist="38100" dir="2700000" algn="tl">
                    <a:srgbClr val="000000">
                      <a:alpha val="43137"/>
                    </a:srgbClr>
                  </a:outerShdw>
                </a:effectLst>
              </a:rPr>
              <a:t/>
            </a:r>
            <a:br>
              <a:rPr lang="en-US" sz="6000" dirty="0" smtClean="0">
                <a:solidFill>
                  <a:schemeClr val="tx1"/>
                </a:solidFill>
                <a:effectLst>
                  <a:outerShdw blurRad="38100" dist="38100" dir="2700000" algn="tl">
                    <a:srgbClr val="000000">
                      <a:alpha val="43137"/>
                    </a:srgbClr>
                  </a:outerShdw>
                </a:effectLst>
              </a:rPr>
            </a:br>
            <a:r>
              <a:rPr lang="en-US" sz="1600" b="0" dirty="0">
                <a:solidFill>
                  <a:prstClr val="black"/>
                </a:solidFill>
              </a:rPr>
              <a:t>In this section, we will discuss recruitment, selection standards, and promotion, transfer, and layoff procedures.</a:t>
            </a:r>
            <a:br>
              <a:rPr lang="en-US" sz="1600" b="0" dirty="0">
                <a:solidFill>
                  <a:prstClr val="black"/>
                </a:solidFill>
              </a:rPr>
            </a:br>
            <a:endParaRPr lang="en-US" sz="6000" dirty="0">
              <a:solidFill>
                <a:schemeClr val="tx1"/>
              </a:solidFill>
              <a:effectLst>
                <a:outerShdw blurRad="38100" dist="38100" dir="2700000" algn="tl">
                  <a:srgbClr val="000000">
                    <a:alpha val="43137"/>
                  </a:srgbClr>
                </a:outerShdw>
              </a:effectLst>
            </a:endParaRPr>
          </a:p>
        </p:txBody>
      </p:sp>
      <p:sp>
        <p:nvSpPr>
          <p:cNvPr id="4" name="Footer Placeholder 3"/>
          <p:cNvSpPr>
            <a:spLocks noGrp="1"/>
          </p:cNvSpPr>
          <p:nvPr>
            <p:ph type="ftr" sz="quarter" idx="11"/>
          </p:nvPr>
        </p:nvSpPr>
        <p:spPr/>
        <p:txBody>
          <a:bodyPr/>
          <a:lstStyle/>
          <a:p>
            <a:r>
              <a:rPr lang="en-US" dirty="0" smtClean="0"/>
              <a:t>Copyright © 2013 Pearson Education, Inc. Publishing as Prentice Hall</a:t>
            </a:r>
          </a:p>
        </p:txBody>
      </p:sp>
      <p:sp>
        <p:nvSpPr>
          <p:cNvPr id="5" name="Slide Number Placeholder 4"/>
          <p:cNvSpPr>
            <a:spLocks noGrp="1"/>
          </p:cNvSpPr>
          <p:nvPr>
            <p:ph type="sldNum" sz="quarter" idx="12"/>
          </p:nvPr>
        </p:nvSpPr>
        <p:spPr/>
        <p:txBody>
          <a:bodyPr/>
          <a:lstStyle/>
          <a:p>
            <a:r>
              <a:rPr lang="en-US" dirty="0" smtClean="0"/>
              <a:t>2-</a:t>
            </a:r>
            <a:fld id="{1AFD903D-0933-4560-B997-F07DBF8DAA03}" type="slidenum">
              <a:rPr lang="en-US" smtClean="0"/>
              <a:pPr/>
              <a:t>9</a:t>
            </a:fld>
            <a:endParaRPr lang="en-US" dirty="0"/>
          </a:p>
        </p:txBody>
      </p:sp>
    </p:spTree>
    <p:extLst>
      <p:ext uri="{BB962C8B-B14F-4D97-AF65-F5344CB8AC3E}">
        <p14:creationId xmlns:p14="http://schemas.microsoft.com/office/powerpoint/2010/main" val="6614611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656</TotalTime>
  <Words>3210</Words>
  <Application>Microsoft Office PowerPoint</Application>
  <PresentationFormat>On-screen Show (4:3)</PresentationFormat>
  <Paragraphs>208</Paragraphs>
  <Slides>18</Slides>
  <Notes>13</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Learning Objectives (1)</vt:lpstr>
      <vt:lpstr>Learning Objectives (2)</vt:lpstr>
      <vt:lpstr>Selected Equal Employment Opportunity Laws (1)</vt:lpstr>
      <vt:lpstr>Selected Equal Employment Opportunity Laws (2)</vt:lpstr>
      <vt:lpstr>Selected Equal Employment Opportunity Laws </vt:lpstr>
      <vt:lpstr>The Civil Rights Act of 1991</vt:lpstr>
      <vt:lpstr>The Civil Rights Act of 1991</vt:lpstr>
      <vt:lpstr>Illustrative Discriminatory Employment Practices  In this section, we will discuss recruitment, selection standards, and promotion, transfer, and layoff procedures. </vt:lpstr>
      <vt:lpstr>Illustrative Discriminatory Employment Practices  Pre-employment questions are not inherently legal or illegal. Rather, the impact of the questions is what courts assess in making determinations about discriminatory practice. “Problem questions” are those which screen out members of a protected group.  </vt:lpstr>
      <vt:lpstr>Illustrative Discriminatory Employment Practices</vt:lpstr>
      <vt:lpstr>Selection Standards (1)</vt:lpstr>
      <vt:lpstr>Selection Standards (2)</vt:lpstr>
      <vt:lpstr>Diversity Management and Affirmative Action Programs </vt:lpstr>
      <vt:lpstr>Diversity Management and Affirmative Action Programs </vt:lpstr>
      <vt:lpstr>Equal Employment Opportunity versus Affirmative Action</vt:lpstr>
      <vt:lpstr>Equal Employment Opportunity versus Affirmative Action  1. Equal Employment Opportunity versus Affirmative Action — Equal employment opportunity aims to ensure that anyone, regardless of race, color, sex, religion, national origin, or age, has an equal  chance for a job based on his/her qualifications.   2. Affirmative action goes beyond equal employment opportunity by requiring the employer to make an extra effort to recruit, hire, promote, and  compensate those in protected groups to eliminate the  present effects of past discrimination. </vt:lpstr>
      <vt:lpstr>Steps in an Affirmative  Action Program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Licensed User</dc:creator>
  <cp:lastModifiedBy>KSU S155-S9</cp:lastModifiedBy>
  <cp:revision>46</cp:revision>
  <dcterms:created xsi:type="dcterms:W3CDTF">2012-07-26T16:10:18Z</dcterms:created>
  <dcterms:modified xsi:type="dcterms:W3CDTF">2015-08-25T09:31:02Z</dcterms:modified>
</cp:coreProperties>
</file>