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99"/>
    <a:srgbClr val="99FFCC"/>
    <a:srgbClr val="66FF99"/>
    <a:srgbClr val="00FF99"/>
    <a:srgbClr val="00FFFF"/>
    <a:srgbClr val="99FF99"/>
    <a:srgbClr val="66CCFF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91-F580-4B3B-908E-645BEDB477C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311A-22D9-4266-8ACD-8A1F2D142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91-F580-4B3B-908E-645BEDB477C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311A-22D9-4266-8ACD-8A1F2D142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1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91-F580-4B3B-908E-645BEDB477C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311A-22D9-4266-8ACD-8A1F2D142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1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91-F580-4B3B-908E-645BEDB477C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311A-22D9-4266-8ACD-8A1F2D142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5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91-F580-4B3B-908E-645BEDB477C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311A-22D9-4266-8ACD-8A1F2D142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7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91-F580-4B3B-908E-645BEDB477C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311A-22D9-4266-8ACD-8A1F2D142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91-F580-4B3B-908E-645BEDB477C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311A-22D9-4266-8ACD-8A1F2D142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1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91-F580-4B3B-908E-645BEDB477C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311A-22D9-4266-8ACD-8A1F2D142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91-F580-4B3B-908E-645BEDB477C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311A-22D9-4266-8ACD-8A1F2D142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9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91-F580-4B3B-908E-645BEDB477C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311A-22D9-4266-8ACD-8A1F2D142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6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91-F580-4B3B-908E-645BEDB477C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311A-22D9-4266-8ACD-8A1F2D142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8291-F580-4B3B-908E-645BEDB477C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E311A-22D9-4266-8ACD-8A1F2D142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2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72601" y="705228"/>
            <a:ext cx="1514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3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27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rgbClr val="66CCFF"/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5932" y="329685"/>
            <a:ext cx="6462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Nucleus has two major functions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361594" y="1271588"/>
            <a:ext cx="828675" cy="23860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9101138" y="1271588"/>
            <a:ext cx="742950" cy="23860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1580" y="3771899"/>
            <a:ext cx="2786063" cy="12003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it stores the cell's hereditary material, or DNA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29575" y="3771900"/>
            <a:ext cx="3871913" cy="193899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it coordinates the cell's activities, which include growth, intermediary metabolism, protein synthesis, and reproduction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979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3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74000">
              <a:srgbClr val="CCCCFF"/>
            </a:gs>
            <a:gs pos="83000">
              <a:srgbClr val="66C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9419" y="229672"/>
            <a:ext cx="24350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Vesicles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37" y="2051819"/>
            <a:ext cx="105156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 Vesicles are cellular organelles that are composed of a lipid bilayer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16248" y="4490316"/>
            <a:ext cx="10787063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Vesicles also function in metabolism and enzyme storage as well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23655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rgbClr val="66CCFF"/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1952" y="471153"/>
            <a:ext cx="3744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Types of Vesicles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endCxn id="14" idx="0"/>
          </p:cNvCxnSpPr>
          <p:nvPr/>
        </p:nvCxnSpPr>
        <p:spPr>
          <a:xfrm flipH="1">
            <a:off x="2915587" y="1179039"/>
            <a:ext cx="1076366" cy="1024515"/>
          </a:xfrm>
          <a:prstGeom prst="straightConnector1">
            <a:avLst/>
          </a:prstGeom>
          <a:ln w="69850">
            <a:solidFill>
              <a:srgbClr val="00B05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039640" y="1361512"/>
            <a:ext cx="0" cy="2968053"/>
          </a:xfrm>
          <a:prstGeom prst="straightConnector1">
            <a:avLst/>
          </a:prstGeom>
          <a:ln w="698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450111" y="1179039"/>
            <a:ext cx="596360" cy="2845819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736247" y="1179039"/>
            <a:ext cx="1962248" cy="707886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8997" y="2203554"/>
            <a:ext cx="2773180" cy="923330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/>
              <a:t>vacuoles</a:t>
            </a:r>
            <a:endParaRPr lang="en-US" sz="5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53770" y="4329565"/>
            <a:ext cx="2953062" cy="83099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/>
              <a:t>lysosomes</a:t>
            </a:r>
            <a:endParaRPr lang="en-US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25511" y="4024858"/>
            <a:ext cx="3072984" cy="156966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/>
              <a:t>transport vesicles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248690" y="1813411"/>
            <a:ext cx="2416502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secretory vesicles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9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rgbClr val="66CCFF"/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6302" y="215383"/>
            <a:ext cx="2068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Vacuoles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3293" y="1258371"/>
            <a:ext cx="525458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vesicles that contain mostly water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85813" y="1805673"/>
            <a:ext cx="9681843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They are able to regulate the pressure and water level of the cell to control the conditions of the internal environment.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3" y="2957513"/>
            <a:ext cx="7600950" cy="37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6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rgbClr val="66CCFF"/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8040" y="86767"/>
            <a:ext cx="24617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Lysosome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9137" y="1305610"/>
            <a:ext cx="11025188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They are spherical vesicles which contain hydrolytic enzymes that can break down virtually all kinds of biomolecules. 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719137" y="2462898"/>
            <a:ext cx="11025188" cy="461665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The lumen's pH (4.5 - 5.0) is optimal for the enzymes involved in hydrolysis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61949" y="3620186"/>
            <a:ext cx="11382375" cy="830997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Besides degradation of polymers, the lysosome is involved in various cell processes, including secretion, plasma membrane repair, cell </a:t>
            </a:r>
            <a:r>
              <a:rPr lang="en-US" sz="2400" b="1" dirty="0" err="1" smtClean="0"/>
              <a:t>signalling</a:t>
            </a:r>
            <a:r>
              <a:rPr lang="en-US" sz="2400" b="1" dirty="0" smtClean="0"/>
              <a:t>, and energy metabolism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57186" y="5191810"/>
            <a:ext cx="11387137" cy="830997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The lysosomes also act as the waste disposal system of the cell by digesting unwanted materials in the cytoplasm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6629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7199"/>
            <a:ext cx="12192000" cy="1200329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Lysosomes are known to contain more than 60 different enzymes. Enzymes of the lysosomes are </a:t>
            </a:r>
            <a:r>
              <a:rPr lang="en-US" sz="2400" b="1" dirty="0" err="1" smtClean="0"/>
              <a:t>synthesised</a:t>
            </a:r>
            <a:r>
              <a:rPr lang="en-US" sz="2400" b="1" dirty="0" smtClean="0"/>
              <a:t> in the rough endoplasmic reticulum. The enzymes are imported from the Golgi apparatus in small vesicles, which fuse with larger acidic vesicles. 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647528"/>
            <a:ext cx="10001250" cy="521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rgbClr val="66CCFF"/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2121" y="198494"/>
            <a:ext cx="2337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Centrioles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1" y="1091298"/>
            <a:ext cx="11515724" cy="830997"/>
          </a:xfrm>
          <a:prstGeom prst="rect">
            <a:avLst/>
          </a:prstGeom>
          <a:solidFill>
            <a:srgbClr val="00FF99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All animal cells have two small organelles known as centrioles. The centrioles help the cell to divide.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28601" y="2276490"/>
            <a:ext cx="11515724" cy="830997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Centrioles are seen the process of mitosis and meiosis. The centrioles together are typically located near the nucleus in the centrosome. 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80988" y="3590449"/>
            <a:ext cx="11410949" cy="46166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Centrioles are made of nine bundles of microtubules, that are arranged in a ring. 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13683" y="5406123"/>
            <a:ext cx="10987741" cy="46166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The absence of centrioles causes divisional errors and delays in the mitotic process.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3656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294315"/>
            <a:ext cx="11458575" cy="62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8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rgbClr val="66CCFF"/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5" y="2857500"/>
            <a:ext cx="3086100" cy="83099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/>
              <a:t>prokaryotic</a:t>
            </a:r>
            <a:endParaRPr lang="en-US" sz="4800" b="1" dirty="0"/>
          </a:p>
        </p:txBody>
      </p:sp>
      <p:sp>
        <p:nvSpPr>
          <p:cNvPr id="2" name="Rectangle 1"/>
          <p:cNvSpPr/>
          <p:nvPr/>
        </p:nvSpPr>
        <p:spPr>
          <a:xfrm>
            <a:off x="4170889" y="129660"/>
            <a:ext cx="2781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Nucleus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168" y="1044059"/>
            <a:ext cx="586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The cell nucleus acts like the brain of the cell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074064" y="1844159"/>
            <a:ext cx="3606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/>
              <a:t>Not all cells have a nucleus</a:t>
            </a:r>
            <a:endParaRPr lang="en-US" sz="2400" b="1"/>
          </a:p>
        </p:txBody>
      </p:sp>
      <p:sp>
        <p:nvSpPr>
          <p:cNvPr id="6" name="TextBox 5"/>
          <p:cNvSpPr txBox="1"/>
          <p:nvPr/>
        </p:nvSpPr>
        <p:spPr>
          <a:xfrm>
            <a:off x="6200775" y="2644259"/>
            <a:ext cx="4329113" cy="1015663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/>
              <a:t>eukaryotic</a:t>
            </a:r>
            <a:endParaRPr lang="en-US" sz="6000" b="1" dirty="0"/>
          </a:p>
        </p:txBody>
      </p:sp>
      <p:sp>
        <p:nvSpPr>
          <p:cNvPr id="7" name="Down Arrow 6"/>
          <p:cNvSpPr/>
          <p:nvPr/>
        </p:nvSpPr>
        <p:spPr>
          <a:xfrm>
            <a:off x="2428875" y="3814763"/>
            <a:ext cx="800100" cy="13287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3050" y="5514975"/>
            <a:ext cx="2428875" cy="46166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mtClean="0"/>
              <a:t>nucleoid</a:t>
            </a:r>
            <a:endParaRPr lang="en-US" sz="2400" b="1" dirty="0"/>
          </a:p>
        </p:txBody>
      </p:sp>
      <p:sp>
        <p:nvSpPr>
          <p:cNvPr id="9" name="Down Arrow 8"/>
          <p:cNvSpPr/>
          <p:nvPr/>
        </p:nvSpPr>
        <p:spPr>
          <a:xfrm>
            <a:off x="8015288" y="3814763"/>
            <a:ext cx="614362" cy="12144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86675" y="5514975"/>
            <a:ext cx="2143125" cy="46166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nucleus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7840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311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2020-02-29T14:51:33Z</dcterms:created>
  <dcterms:modified xsi:type="dcterms:W3CDTF">2020-02-29T21:37:39Z</dcterms:modified>
</cp:coreProperties>
</file>