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35"/>
  </p:notesMasterIdLst>
  <p:handoutMasterIdLst>
    <p:handoutMasterId r:id="rId36"/>
  </p:handoutMasterIdLst>
  <p:sldIdLst>
    <p:sldId id="318" r:id="rId2"/>
    <p:sldId id="270" r:id="rId3"/>
    <p:sldId id="271" r:id="rId4"/>
    <p:sldId id="273" r:id="rId5"/>
    <p:sldId id="274" r:id="rId6"/>
    <p:sldId id="275" r:id="rId7"/>
    <p:sldId id="319" r:id="rId8"/>
    <p:sldId id="320" r:id="rId9"/>
    <p:sldId id="321" r:id="rId10"/>
    <p:sldId id="277" r:id="rId11"/>
    <p:sldId id="278" r:id="rId12"/>
    <p:sldId id="327" r:id="rId13"/>
    <p:sldId id="279" r:id="rId14"/>
    <p:sldId id="314" r:id="rId15"/>
    <p:sldId id="315" r:id="rId16"/>
    <p:sldId id="316" r:id="rId17"/>
    <p:sldId id="328" r:id="rId18"/>
    <p:sldId id="329" r:id="rId19"/>
    <p:sldId id="330" r:id="rId20"/>
    <p:sldId id="331" r:id="rId21"/>
    <p:sldId id="332" r:id="rId22"/>
    <p:sldId id="333" r:id="rId23"/>
    <p:sldId id="334" r:id="rId24"/>
    <p:sldId id="335" r:id="rId25"/>
    <p:sldId id="336" r:id="rId26"/>
    <p:sldId id="337" r:id="rId27"/>
    <p:sldId id="339" r:id="rId28"/>
    <p:sldId id="338" r:id="rId29"/>
    <p:sldId id="340" r:id="rId30"/>
    <p:sldId id="341" r:id="rId31"/>
    <p:sldId id="342" r:id="rId32"/>
    <p:sldId id="343" r:id="rId33"/>
    <p:sldId id="344" r:id="rId34"/>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CC3300"/>
    <a:srgbClr val="990033"/>
    <a:srgbClr val="003399"/>
    <a:srgbClr val="CCECFF"/>
    <a:srgbClr val="996633"/>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94660"/>
  </p:normalViewPr>
  <p:slideViewPr>
    <p:cSldViewPr snapToGrid="0">
      <p:cViewPr varScale="1">
        <p:scale>
          <a:sx n="74" d="100"/>
          <a:sy n="74" d="100"/>
        </p:scale>
        <p:origin x="126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2" d="100"/>
          <a:sy n="62" d="100"/>
        </p:scale>
        <p:origin x="-2388" y="-6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000"/>
            </a:lvl1pPr>
          </a:lstStyle>
          <a:p>
            <a:pPr>
              <a:defRPr/>
            </a:pPr>
            <a:r>
              <a:rPr lang="en-US"/>
              <a:t>Intro to OOP with Java, C. Thomas Wu</a:t>
            </a:r>
          </a:p>
        </p:txBody>
      </p:sp>
      <p:sp>
        <p:nvSpPr>
          <p:cNvPr id="6147"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endParaRPr lang="en-US"/>
          </a:p>
        </p:txBody>
      </p:sp>
      <p:sp>
        <p:nvSpPr>
          <p:cNvPr id="6148"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000"/>
            </a:lvl1pPr>
          </a:lstStyle>
          <a:p>
            <a:pPr>
              <a:defRPr/>
            </a:pPr>
            <a:r>
              <a:rPr lang="en-US"/>
              <a:t>©The McGraw-Hill Companies, Inc.</a:t>
            </a:r>
          </a:p>
        </p:txBody>
      </p:sp>
      <p:sp>
        <p:nvSpPr>
          <p:cNvPr id="6149"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64F7D258-DAE8-4E10-B271-74EF2201EC9F}" type="slidenum">
              <a:rPr lang="en-US"/>
              <a:pPr/>
              <a:t>‹#›</a:t>
            </a:fld>
            <a:endParaRPr lang="en-US"/>
          </a:p>
        </p:txBody>
      </p:sp>
    </p:spTree>
    <p:extLst>
      <p:ext uri="{BB962C8B-B14F-4D97-AF65-F5344CB8AC3E}">
        <p14:creationId xmlns:p14="http://schemas.microsoft.com/office/powerpoint/2010/main" val="412175809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r>
              <a:rPr lang="en-US"/>
              <a:t>Intro to OOP with Java, C. Thomas Wu</a:t>
            </a:r>
          </a:p>
        </p:txBody>
      </p:sp>
      <p:sp>
        <p:nvSpPr>
          <p:cNvPr id="3075"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endParaRPr lang="en-US"/>
          </a:p>
        </p:txBody>
      </p:sp>
      <p:sp>
        <p:nvSpPr>
          <p:cNvPr id="5530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r>
              <a:rPr lang="en-US"/>
              <a:t>©The McGraw-Hill Companies, Inc.</a:t>
            </a:r>
          </a:p>
        </p:txBody>
      </p:sp>
      <p:sp>
        <p:nvSpPr>
          <p:cNvPr id="3079"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7D8274FD-5718-4E97-82D4-3F1072197ED0}" type="slidenum">
              <a:rPr lang="en-US"/>
              <a:pPr/>
              <a:t>‹#›</a:t>
            </a:fld>
            <a:endParaRPr lang="en-US"/>
          </a:p>
        </p:txBody>
      </p:sp>
    </p:spTree>
    <p:extLst>
      <p:ext uri="{BB962C8B-B14F-4D97-AF65-F5344CB8AC3E}">
        <p14:creationId xmlns:p14="http://schemas.microsoft.com/office/powerpoint/2010/main" val="2194051358"/>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3" name="Rectangle 2"/>
          <p:cNvSpPr>
            <a:spLocks noGrp="1" noRot="1" noChangeAspect="1" noChangeArrowheads="1" noTextEdit="1"/>
          </p:cNvSpPr>
          <p:nvPr>
            <p:ph type="sldImg"/>
          </p:nvPr>
        </p:nvSpPr>
        <p:spPr>
          <a:xfrm>
            <a:off x="1182688" y="696913"/>
            <a:ext cx="4648200" cy="3486150"/>
          </a:xfrm>
          <a:solidFill>
            <a:srgbClr val="FFFFFF"/>
          </a:solidFill>
          <a:ln/>
        </p:spPr>
      </p:sp>
      <p:sp>
        <p:nvSpPr>
          <p:cNvPr id="73734" name="Rectangle 3"/>
          <p:cNvSpPr>
            <a:spLocks noGrp="1" noChangeArrowheads="1"/>
          </p:cNvSpPr>
          <p:nvPr>
            <p:ph type="body" idx="1"/>
          </p:nvPr>
        </p:nvSpPr>
        <p:spPr>
          <a:solidFill>
            <a:srgbClr val="FFFFFF"/>
          </a:solidFill>
          <a:ln>
            <a:solidFill>
              <a:srgbClr val="000000"/>
            </a:solidFill>
          </a:ln>
        </p:spPr>
        <p:txBody>
          <a:bodyPr lIns="88136" tIns="44069" rIns="88136" bIns="44069"/>
          <a:lstStyle/>
          <a:p>
            <a:pPr eaLnBrk="1" hangingPunct="1"/>
            <a:r>
              <a:rPr lang="en-US" smtClean="0"/>
              <a:t>JButton and other GUI objects are event source objects. Any object can be designated as event listener objects.</a:t>
            </a:r>
          </a:p>
        </p:txBody>
      </p:sp>
    </p:spTree>
    <p:extLst>
      <p:ext uri="{BB962C8B-B14F-4D97-AF65-F5344CB8AC3E}">
        <p14:creationId xmlns:p14="http://schemas.microsoft.com/office/powerpoint/2010/main" val="34172049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348895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a:noFill/>
        </p:spPr>
        <p:txBody>
          <a:bodyPr/>
          <a:lstStyle/>
          <a:p>
            <a:r>
              <a:rPr lang="en-US" smtClean="0"/>
              <a:t>Intro to OOP with Java, C. Thomas Wu</a:t>
            </a:r>
          </a:p>
        </p:txBody>
      </p:sp>
      <p:sp>
        <p:nvSpPr>
          <p:cNvPr id="87043" name="Rectangle 6"/>
          <p:cNvSpPr>
            <a:spLocks noGrp="1" noChangeArrowheads="1"/>
          </p:cNvSpPr>
          <p:nvPr>
            <p:ph type="ftr" sz="quarter" idx="4"/>
          </p:nvPr>
        </p:nvSpPr>
        <p:spPr>
          <a:noFill/>
        </p:spPr>
        <p:txBody>
          <a:bodyPr/>
          <a:lstStyle/>
          <a:p>
            <a:r>
              <a:rPr lang="en-US" smtClean="0"/>
              <a:t>©The McGraw-Hill Companies, Inc.</a:t>
            </a:r>
          </a:p>
        </p:txBody>
      </p:sp>
      <p:sp>
        <p:nvSpPr>
          <p:cNvPr id="87044" name="Rectangle 7"/>
          <p:cNvSpPr>
            <a:spLocks noGrp="1" noChangeArrowheads="1"/>
          </p:cNvSpPr>
          <p:nvPr>
            <p:ph type="sldNum" sz="quarter" idx="5"/>
          </p:nvPr>
        </p:nvSpPr>
        <p:spPr>
          <a:noFill/>
        </p:spPr>
        <p:txBody>
          <a:bodyPr/>
          <a:lstStyle/>
          <a:p>
            <a:fld id="{12376B94-33EE-4181-B507-D0E81F169ED6}" type="slidenum">
              <a:rPr lang="en-US"/>
              <a:pPr/>
              <a:t>25</a:t>
            </a:fld>
            <a:endParaRPr lang="en-US"/>
          </a:p>
        </p:txBody>
      </p:sp>
      <p:sp>
        <p:nvSpPr>
          <p:cNvPr id="87045" name="Rectangle 2"/>
          <p:cNvSpPr>
            <a:spLocks noGrp="1" noRot="1" noChangeAspect="1" noChangeArrowheads="1" noTextEdit="1"/>
          </p:cNvSpPr>
          <p:nvPr>
            <p:ph type="sldImg"/>
          </p:nvPr>
        </p:nvSpPr>
        <p:spPr>
          <a:xfrm>
            <a:off x="1182688" y="696913"/>
            <a:ext cx="4648200" cy="3486150"/>
          </a:xfrm>
          <a:solidFill>
            <a:srgbClr val="FFFFFF"/>
          </a:solidFill>
          <a:ln/>
        </p:spPr>
      </p:sp>
      <p:sp>
        <p:nvSpPr>
          <p:cNvPr id="87046" name="Rectangle 3"/>
          <p:cNvSpPr>
            <a:spLocks noGrp="1" noChangeArrowheads="1"/>
          </p:cNvSpPr>
          <p:nvPr>
            <p:ph type="body" idx="1"/>
          </p:nvPr>
        </p:nvSpPr>
        <p:spPr>
          <a:solidFill>
            <a:srgbClr val="FFFFFF"/>
          </a:solidFill>
          <a:ln>
            <a:solidFill>
              <a:srgbClr val="000000"/>
            </a:solidFill>
          </a:ln>
        </p:spPr>
        <p:txBody>
          <a:bodyPr lIns="88136" tIns="44069" rIns="88136" bIns="44069"/>
          <a:lstStyle/>
          <a:p>
            <a:pPr eaLnBrk="1" hangingPunct="1"/>
            <a:r>
              <a:rPr lang="en-US" smtClean="0"/>
              <a:t>A JLabel is strictly for displaying noneditable text or image. A JLabel object does not generate any events.</a:t>
            </a:r>
          </a:p>
        </p:txBody>
      </p:sp>
    </p:spTree>
    <p:extLst>
      <p:ext uri="{BB962C8B-B14F-4D97-AF65-F5344CB8AC3E}">
        <p14:creationId xmlns:p14="http://schemas.microsoft.com/office/powerpoint/2010/main" val="35051429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a:noFill/>
        </p:spPr>
        <p:txBody>
          <a:bodyPr/>
          <a:lstStyle/>
          <a:p>
            <a:r>
              <a:rPr lang="en-US" smtClean="0"/>
              <a:t>Intro to OOP with Java, C. Thomas Wu</a:t>
            </a:r>
          </a:p>
        </p:txBody>
      </p:sp>
      <p:sp>
        <p:nvSpPr>
          <p:cNvPr id="88067" name="Rectangle 6"/>
          <p:cNvSpPr>
            <a:spLocks noGrp="1" noChangeArrowheads="1"/>
          </p:cNvSpPr>
          <p:nvPr>
            <p:ph type="ftr" sz="quarter" idx="4"/>
          </p:nvPr>
        </p:nvSpPr>
        <p:spPr>
          <a:noFill/>
        </p:spPr>
        <p:txBody>
          <a:bodyPr/>
          <a:lstStyle/>
          <a:p>
            <a:r>
              <a:rPr lang="en-US" smtClean="0"/>
              <a:t>©The McGraw-Hill Companies, Inc.</a:t>
            </a:r>
          </a:p>
        </p:txBody>
      </p:sp>
      <p:sp>
        <p:nvSpPr>
          <p:cNvPr id="88068" name="Rectangle 7"/>
          <p:cNvSpPr>
            <a:spLocks noGrp="1" noChangeArrowheads="1"/>
          </p:cNvSpPr>
          <p:nvPr>
            <p:ph type="sldNum" sz="quarter" idx="5"/>
          </p:nvPr>
        </p:nvSpPr>
        <p:spPr>
          <a:noFill/>
        </p:spPr>
        <p:txBody>
          <a:bodyPr/>
          <a:lstStyle/>
          <a:p>
            <a:fld id="{3E583358-F8E9-45B7-AB55-37275FE241B1}" type="slidenum">
              <a:rPr lang="en-US"/>
              <a:pPr/>
              <a:t>26</a:t>
            </a:fld>
            <a:endParaRPr lang="en-US"/>
          </a:p>
        </p:txBody>
      </p:sp>
      <p:sp>
        <p:nvSpPr>
          <p:cNvPr id="88069" name="Rectangle 2"/>
          <p:cNvSpPr>
            <a:spLocks noGrp="1" noRot="1" noChangeAspect="1" noChangeArrowheads="1" noTextEdit="1"/>
          </p:cNvSpPr>
          <p:nvPr>
            <p:ph type="sldImg"/>
          </p:nvPr>
        </p:nvSpPr>
        <p:spPr>
          <a:xfrm>
            <a:off x="1182688" y="696913"/>
            <a:ext cx="4648200" cy="3486150"/>
          </a:xfrm>
          <a:solidFill>
            <a:srgbClr val="FFFFFF"/>
          </a:solidFill>
          <a:ln/>
        </p:spPr>
      </p:sp>
      <p:sp>
        <p:nvSpPr>
          <p:cNvPr id="88070" name="Rectangle 3"/>
          <p:cNvSpPr>
            <a:spLocks noGrp="1" noChangeArrowheads="1"/>
          </p:cNvSpPr>
          <p:nvPr>
            <p:ph type="body" idx="1"/>
          </p:nvPr>
        </p:nvSpPr>
        <p:spPr>
          <a:solidFill>
            <a:srgbClr val="FFFFFF"/>
          </a:solidFill>
          <a:ln>
            <a:solidFill>
              <a:srgbClr val="000000"/>
            </a:solidFill>
          </a:ln>
        </p:spPr>
        <p:txBody>
          <a:bodyPr lIns="88136" tIns="44069" rIns="88136" bIns="44069"/>
          <a:lstStyle/>
          <a:p>
            <a:pPr eaLnBrk="1" hangingPunct="1"/>
            <a:r>
              <a:rPr lang="en-US" smtClean="0"/>
              <a:t>The sample Ch7TextFrame2 class includes five GUI components: two JLabel objects, one JTextField object, and two JButton objects.</a:t>
            </a:r>
          </a:p>
        </p:txBody>
      </p:sp>
    </p:spTree>
    <p:extLst>
      <p:ext uri="{BB962C8B-B14F-4D97-AF65-F5344CB8AC3E}">
        <p14:creationId xmlns:p14="http://schemas.microsoft.com/office/powerpoint/2010/main" val="23045083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a:noFill/>
        </p:spPr>
        <p:txBody>
          <a:bodyPr/>
          <a:lstStyle/>
          <a:p>
            <a:r>
              <a:rPr lang="en-US" smtClean="0"/>
              <a:t>Intro to OOP with Java, C. Thomas Wu</a:t>
            </a:r>
          </a:p>
        </p:txBody>
      </p:sp>
      <p:sp>
        <p:nvSpPr>
          <p:cNvPr id="89091" name="Rectangle 6"/>
          <p:cNvSpPr>
            <a:spLocks noGrp="1" noChangeArrowheads="1"/>
          </p:cNvSpPr>
          <p:nvPr>
            <p:ph type="ftr" sz="quarter" idx="4"/>
          </p:nvPr>
        </p:nvSpPr>
        <p:spPr>
          <a:noFill/>
        </p:spPr>
        <p:txBody>
          <a:bodyPr/>
          <a:lstStyle/>
          <a:p>
            <a:r>
              <a:rPr lang="en-US" smtClean="0"/>
              <a:t>©The McGraw-Hill Companies, Inc.</a:t>
            </a:r>
          </a:p>
        </p:txBody>
      </p:sp>
      <p:sp>
        <p:nvSpPr>
          <p:cNvPr id="89092" name="Rectangle 7"/>
          <p:cNvSpPr>
            <a:spLocks noGrp="1" noChangeArrowheads="1"/>
          </p:cNvSpPr>
          <p:nvPr>
            <p:ph type="sldNum" sz="quarter" idx="5"/>
          </p:nvPr>
        </p:nvSpPr>
        <p:spPr>
          <a:noFill/>
        </p:spPr>
        <p:txBody>
          <a:bodyPr/>
          <a:lstStyle/>
          <a:p>
            <a:fld id="{A2A49EAC-7DC8-40B0-86E5-D0768D4C1155}" type="slidenum">
              <a:rPr lang="en-US"/>
              <a:pPr/>
              <a:t>28</a:t>
            </a:fld>
            <a:endParaRPr lang="en-US"/>
          </a:p>
        </p:txBody>
      </p:sp>
      <p:sp>
        <p:nvSpPr>
          <p:cNvPr id="89093" name="Rectangle 2"/>
          <p:cNvSpPr>
            <a:spLocks noGrp="1" noRot="1" noChangeAspect="1" noChangeArrowheads="1" noTextEdit="1"/>
          </p:cNvSpPr>
          <p:nvPr>
            <p:ph type="sldImg"/>
          </p:nvPr>
        </p:nvSpPr>
        <p:spPr>
          <a:xfrm>
            <a:off x="1182688" y="696913"/>
            <a:ext cx="4648200" cy="3486150"/>
          </a:xfrm>
          <a:solidFill>
            <a:srgbClr val="FFFFFF"/>
          </a:solidFill>
          <a:ln/>
        </p:spPr>
      </p:sp>
      <p:sp>
        <p:nvSpPr>
          <p:cNvPr id="89094" name="Rectangle 3"/>
          <p:cNvSpPr>
            <a:spLocks noGrp="1" noChangeArrowheads="1"/>
          </p:cNvSpPr>
          <p:nvPr>
            <p:ph type="body" idx="1"/>
          </p:nvPr>
        </p:nvSpPr>
        <p:spPr>
          <a:solidFill>
            <a:srgbClr val="FFFFFF"/>
          </a:solidFill>
          <a:ln>
            <a:solidFill>
              <a:srgbClr val="000000"/>
            </a:solidFill>
          </a:ln>
        </p:spPr>
        <p:txBody>
          <a:bodyPr lIns="88136" tIns="44069" rIns="88136" bIns="44069"/>
          <a:lstStyle/>
          <a:p>
            <a:pPr eaLnBrk="1" hangingPunct="1"/>
            <a:r>
              <a:rPr lang="en-US" smtClean="0"/>
              <a:t>Notice how the append method works. If you want to place the text to be appended on a new line, you have ouput the newline control character \n at the appropriate point.</a:t>
            </a:r>
          </a:p>
        </p:txBody>
      </p:sp>
    </p:spTree>
    <p:extLst>
      <p:ext uri="{BB962C8B-B14F-4D97-AF65-F5344CB8AC3E}">
        <p14:creationId xmlns:p14="http://schemas.microsoft.com/office/powerpoint/2010/main" val="1659389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7" name="Rectangle 2"/>
          <p:cNvSpPr>
            <a:spLocks noGrp="1" noRot="1" noChangeAspect="1" noChangeArrowheads="1" noTextEdit="1"/>
          </p:cNvSpPr>
          <p:nvPr>
            <p:ph type="sldImg"/>
          </p:nvPr>
        </p:nvSpPr>
        <p:spPr>
          <a:xfrm>
            <a:off x="1182688" y="696913"/>
            <a:ext cx="4648200" cy="3486150"/>
          </a:xfrm>
          <a:solidFill>
            <a:srgbClr val="FFFFFF"/>
          </a:solidFill>
          <a:ln/>
        </p:spPr>
      </p:sp>
      <p:sp>
        <p:nvSpPr>
          <p:cNvPr id="74758" name="Rectangle 3"/>
          <p:cNvSpPr>
            <a:spLocks noGrp="1" noChangeArrowheads="1"/>
          </p:cNvSpPr>
          <p:nvPr>
            <p:ph type="body" idx="1"/>
          </p:nvPr>
        </p:nvSpPr>
        <p:spPr>
          <a:solidFill>
            <a:srgbClr val="FFFFFF"/>
          </a:solidFill>
          <a:ln>
            <a:solidFill>
              <a:srgbClr val="000000"/>
            </a:solidFill>
          </a:ln>
        </p:spPr>
        <p:txBody>
          <a:bodyPr lIns="88136" tIns="44069" rIns="88136" bIns="44069"/>
          <a:lstStyle/>
          <a:p>
            <a:pPr eaLnBrk="1" hangingPunct="1"/>
            <a:r>
              <a:rPr lang="en-US" smtClean="0"/>
              <a:t>A single event source can generate more than one type of events. When an event is generated, a corresponding event listener is notified. Whether there is a designated listener or not, event sources generates events. If there's a no matching listeners, generated events are simply ignored.</a:t>
            </a:r>
          </a:p>
        </p:txBody>
      </p:sp>
    </p:spTree>
    <p:extLst>
      <p:ext uri="{BB962C8B-B14F-4D97-AF65-F5344CB8AC3E}">
        <p14:creationId xmlns:p14="http://schemas.microsoft.com/office/powerpoint/2010/main" val="3202972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5" name="Rectangle 2"/>
          <p:cNvSpPr>
            <a:spLocks noGrp="1" noRot="1" noChangeAspect="1" noChangeArrowheads="1" noTextEdit="1"/>
          </p:cNvSpPr>
          <p:nvPr>
            <p:ph type="sldImg"/>
          </p:nvPr>
        </p:nvSpPr>
        <p:spPr>
          <a:xfrm>
            <a:off x="1182688" y="696913"/>
            <a:ext cx="4648200" cy="3486150"/>
          </a:xfrm>
          <a:solidFill>
            <a:srgbClr val="FFFFFF"/>
          </a:solidFill>
          <a:ln/>
        </p:spPr>
      </p:sp>
      <p:sp>
        <p:nvSpPr>
          <p:cNvPr id="76806" name="Rectangle 3"/>
          <p:cNvSpPr>
            <a:spLocks noGrp="1" noChangeArrowheads="1"/>
          </p:cNvSpPr>
          <p:nvPr>
            <p:ph type="body" idx="1"/>
          </p:nvPr>
        </p:nvSpPr>
        <p:spPr>
          <a:solidFill>
            <a:srgbClr val="FFFFFF"/>
          </a:solidFill>
          <a:ln>
            <a:solidFill>
              <a:srgbClr val="000000"/>
            </a:solidFill>
          </a:ln>
        </p:spPr>
        <p:txBody>
          <a:bodyPr lIns="88136" tIns="44069" rIns="88136" bIns="44069"/>
          <a:lstStyle/>
          <a:p>
            <a:pPr eaLnBrk="1" hangingPunct="1"/>
            <a:r>
              <a:rPr lang="en-US" smtClean="0"/>
              <a:t>This diagram shows the relationship between the event source and listener. First we register a listener to an event source. Once registered, whenever an event is generated, the event source will notify the listener.</a:t>
            </a:r>
          </a:p>
        </p:txBody>
      </p:sp>
    </p:spTree>
    <p:extLst>
      <p:ext uri="{BB962C8B-B14F-4D97-AF65-F5344CB8AC3E}">
        <p14:creationId xmlns:p14="http://schemas.microsoft.com/office/powerpoint/2010/main" val="289057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9" name="Rectangle 2"/>
          <p:cNvSpPr>
            <a:spLocks noGrp="1" noRot="1" noChangeAspect="1" noChangeArrowheads="1" noTextEdit="1"/>
          </p:cNvSpPr>
          <p:nvPr>
            <p:ph type="sldImg"/>
          </p:nvPr>
        </p:nvSpPr>
        <p:spPr>
          <a:xfrm>
            <a:off x="1182688" y="696913"/>
            <a:ext cx="4648200" cy="3486150"/>
          </a:xfrm>
          <a:solidFill>
            <a:srgbClr val="FFFFFF"/>
          </a:solidFill>
          <a:ln/>
        </p:spPr>
      </p:sp>
      <p:sp>
        <p:nvSpPr>
          <p:cNvPr id="77830" name="Rectangle 3"/>
          <p:cNvSpPr>
            <a:spLocks noGrp="1" noChangeArrowheads="1"/>
          </p:cNvSpPr>
          <p:nvPr>
            <p:ph type="body" idx="1"/>
          </p:nvPr>
        </p:nvSpPr>
        <p:spPr>
          <a:solidFill>
            <a:srgbClr val="FFFFFF"/>
          </a:solidFill>
          <a:ln>
            <a:solidFill>
              <a:srgbClr val="000000"/>
            </a:solidFill>
          </a:ln>
        </p:spPr>
        <p:txBody>
          <a:bodyPr lIns="88136" tIns="44069" rIns="88136" bIns="44069"/>
          <a:lstStyle/>
          <a:p>
            <a:pPr eaLnBrk="1" hangingPunct="1"/>
            <a:r>
              <a:rPr lang="en-US" smtClean="0"/>
              <a:t>There are different types of events. Some event sources generate only one type of events, while others generate three or four different types of events.  For example, a button can generate an action event, a change event, and a item event. The most common type of event we are interested in processing for various types of GUI components is the action event. </a:t>
            </a:r>
          </a:p>
        </p:txBody>
      </p:sp>
    </p:spTree>
    <p:extLst>
      <p:ext uri="{BB962C8B-B14F-4D97-AF65-F5344CB8AC3E}">
        <p14:creationId xmlns:p14="http://schemas.microsoft.com/office/powerpoint/2010/main" val="1883376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3" name="Rectangle 2"/>
          <p:cNvSpPr>
            <a:spLocks noGrp="1" noRot="1" noChangeAspect="1" noChangeArrowheads="1" noTextEdit="1"/>
          </p:cNvSpPr>
          <p:nvPr>
            <p:ph type="sldImg"/>
          </p:nvPr>
        </p:nvSpPr>
        <p:spPr>
          <a:xfrm>
            <a:off x="1182688" y="696913"/>
            <a:ext cx="4648200" cy="3486150"/>
          </a:xfrm>
          <a:solidFill>
            <a:srgbClr val="FFFFFF"/>
          </a:solidFill>
          <a:ln/>
        </p:spPr>
      </p:sp>
      <p:sp>
        <p:nvSpPr>
          <p:cNvPr id="78854" name="Rectangle 3"/>
          <p:cNvSpPr>
            <a:spLocks noGrp="1" noChangeArrowheads="1"/>
          </p:cNvSpPr>
          <p:nvPr>
            <p:ph type="body" idx="1"/>
          </p:nvPr>
        </p:nvSpPr>
        <p:spPr>
          <a:solidFill>
            <a:srgbClr val="FFFFFF"/>
          </a:solidFill>
          <a:ln>
            <a:solidFill>
              <a:srgbClr val="000000"/>
            </a:solidFill>
          </a:ln>
        </p:spPr>
        <p:txBody>
          <a:bodyPr lIns="88136" tIns="44069" rIns="88136" bIns="44069"/>
          <a:lstStyle/>
          <a:p>
            <a:pPr eaLnBrk="1" hangingPunct="1"/>
            <a:r>
              <a:rPr lang="en-US" smtClean="0"/>
              <a:t>This code shows how we register an action event listener to a button. The object we register as an action listener must be an instance of a class that implements the ActionListener interface. The class must define a method named actionPerformed. This is the method executed in response to the generated action events.</a:t>
            </a:r>
          </a:p>
        </p:txBody>
      </p:sp>
    </p:spTree>
    <p:extLst>
      <p:ext uri="{BB962C8B-B14F-4D97-AF65-F5344CB8AC3E}">
        <p14:creationId xmlns:p14="http://schemas.microsoft.com/office/powerpoint/2010/main" val="4244289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1" name="Rectangle 2"/>
          <p:cNvSpPr>
            <a:spLocks noGrp="1" noRot="1" noChangeAspect="1" noChangeArrowheads="1" noTextEdit="1"/>
          </p:cNvSpPr>
          <p:nvPr>
            <p:ph type="sldImg"/>
          </p:nvPr>
        </p:nvSpPr>
        <p:spPr>
          <a:xfrm>
            <a:off x="1182688" y="696913"/>
            <a:ext cx="4648200" cy="3486150"/>
          </a:xfrm>
          <a:solidFill>
            <a:srgbClr val="FFFFFF"/>
          </a:solidFill>
          <a:ln/>
        </p:spPr>
      </p:sp>
      <p:sp>
        <p:nvSpPr>
          <p:cNvPr id="80902" name="Rectangle 3"/>
          <p:cNvSpPr>
            <a:spLocks noGrp="1" noChangeArrowheads="1"/>
          </p:cNvSpPr>
          <p:nvPr>
            <p:ph type="body" idx="1"/>
          </p:nvPr>
        </p:nvSpPr>
        <p:spPr>
          <a:solidFill>
            <a:srgbClr val="FFFFFF"/>
          </a:solidFill>
          <a:ln>
            <a:solidFill>
              <a:srgbClr val="000000"/>
            </a:solidFill>
          </a:ln>
        </p:spPr>
        <p:txBody>
          <a:bodyPr lIns="88136" tIns="44069" rIns="88136" bIns="44069"/>
          <a:lstStyle/>
          <a:p>
            <a:pPr eaLnBrk="1" hangingPunct="1"/>
            <a:endParaRPr lang="en-US" smtClean="0"/>
          </a:p>
          <a:p>
            <a:pPr eaLnBrk="1" hangingPunct="1"/>
            <a:endParaRPr lang="en-US" smtClean="0"/>
          </a:p>
        </p:txBody>
      </p:sp>
    </p:spTree>
    <p:extLst>
      <p:ext uri="{BB962C8B-B14F-4D97-AF65-F5344CB8AC3E}">
        <p14:creationId xmlns:p14="http://schemas.microsoft.com/office/powerpoint/2010/main" val="42912747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5" name="Rectangle 2"/>
          <p:cNvSpPr>
            <a:spLocks noGrp="1" noRot="1" noChangeAspect="1" noChangeArrowheads="1" noTextEdit="1"/>
          </p:cNvSpPr>
          <p:nvPr>
            <p:ph type="sldImg"/>
          </p:nvPr>
        </p:nvSpPr>
        <p:spPr>
          <a:xfrm>
            <a:off x="1182688" y="696913"/>
            <a:ext cx="4648200" cy="3486150"/>
          </a:xfrm>
          <a:solidFill>
            <a:srgbClr val="FFFFFF"/>
          </a:solidFill>
          <a:ln/>
        </p:spPr>
      </p:sp>
      <p:sp>
        <p:nvSpPr>
          <p:cNvPr id="81926" name="Rectangle 3"/>
          <p:cNvSpPr>
            <a:spLocks noGrp="1" noChangeArrowheads="1"/>
          </p:cNvSpPr>
          <p:nvPr>
            <p:ph type="body" idx="1"/>
          </p:nvPr>
        </p:nvSpPr>
        <p:spPr>
          <a:solidFill>
            <a:srgbClr val="FFFFFF"/>
          </a:solidFill>
          <a:ln>
            <a:solidFill>
              <a:srgbClr val="000000"/>
            </a:solidFill>
          </a:ln>
        </p:spPr>
        <p:txBody>
          <a:bodyPr lIns="88136" tIns="44069" rIns="88136" bIns="44069"/>
          <a:lstStyle/>
          <a:p>
            <a:pPr eaLnBrk="1" hangingPunct="1"/>
            <a:r>
              <a:rPr lang="en-US" smtClean="0"/>
              <a:t>This actionPerformed method is programmed to change the title of the frame to 'You clicked OK' or 'You clicked Cancel'. The actionPerformed method accepts one parameter of type ActionEvent. The getSource method of ActionEvent returns the event source source object. Because the object can be of any type, we type cast it to JButton. The next two statements are necessary to get a frame object that contains this event source. Once we have a reference to this frame object, we call its setTitle method to change the frame's title. More discussion on this actionPerformed method is presented on page 397 of the textbook.</a:t>
            </a:r>
          </a:p>
        </p:txBody>
      </p:sp>
    </p:spTree>
    <p:extLst>
      <p:ext uri="{BB962C8B-B14F-4D97-AF65-F5344CB8AC3E}">
        <p14:creationId xmlns:p14="http://schemas.microsoft.com/office/powerpoint/2010/main" val="14478913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9" name="Rectangle 2"/>
          <p:cNvSpPr>
            <a:spLocks noGrp="1" noRot="1" noChangeAspect="1" noChangeArrowheads="1" noTextEdit="1"/>
          </p:cNvSpPr>
          <p:nvPr>
            <p:ph type="sldImg"/>
          </p:nvPr>
        </p:nvSpPr>
        <p:spPr>
          <a:xfrm>
            <a:off x="1182688" y="696913"/>
            <a:ext cx="4648200" cy="3486150"/>
          </a:xfrm>
          <a:solidFill>
            <a:srgbClr val="FFFFFF"/>
          </a:solidFill>
          <a:ln/>
        </p:spPr>
      </p:sp>
      <p:sp>
        <p:nvSpPr>
          <p:cNvPr id="82950" name="Rectangle 3"/>
          <p:cNvSpPr>
            <a:spLocks noGrp="1" noChangeArrowheads="1"/>
          </p:cNvSpPr>
          <p:nvPr>
            <p:ph type="body" idx="1"/>
          </p:nvPr>
        </p:nvSpPr>
        <p:spPr>
          <a:solidFill>
            <a:srgbClr val="FFFFFF"/>
          </a:solidFill>
          <a:ln>
            <a:solidFill>
              <a:srgbClr val="000000"/>
            </a:solidFill>
          </a:ln>
        </p:spPr>
        <p:txBody>
          <a:bodyPr lIns="88136" tIns="44069" rIns="88136" bIns="44069"/>
          <a:lstStyle/>
          <a:p>
            <a:pPr eaLnBrk="1" hangingPunct="1"/>
            <a:r>
              <a:rPr lang="en-US" smtClean="0"/>
              <a:t>Because ActionListener is a Java interface and not a class, action event listener objects are not limited to instances of fixed classes. Any class can implement the ActionListener interface, so any object from a class that implements this interface can be an action event listener. This adds flexibility as this example illustrates.</a:t>
            </a:r>
          </a:p>
          <a:p>
            <a:pPr eaLnBrk="1" hangingPunct="1"/>
            <a:r>
              <a:rPr lang="en-US" smtClean="0"/>
              <a:t>Instead of using a ButtonHandler object, we can make the frame object itself to be an action event listener.</a:t>
            </a:r>
          </a:p>
        </p:txBody>
      </p:sp>
    </p:spTree>
    <p:extLst>
      <p:ext uri="{BB962C8B-B14F-4D97-AF65-F5344CB8AC3E}">
        <p14:creationId xmlns:p14="http://schemas.microsoft.com/office/powerpoint/2010/main" val="1772232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a:noFill/>
        </p:spPr>
        <p:txBody>
          <a:bodyPr/>
          <a:lstStyle/>
          <a:p>
            <a:r>
              <a:rPr lang="en-US" smtClean="0"/>
              <a:t>Intro to OOP with Java, C. Thomas Wu</a:t>
            </a:r>
          </a:p>
        </p:txBody>
      </p:sp>
      <p:sp>
        <p:nvSpPr>
          <p:cNvPr id="86019" name="Rectangle 6"/>
          <p:cNvSpPr>
            <a:spLocks noGrp="1" noChangeArrowheads="1"/>
          </p:cNvSpPr>
          <p:nvPr>
            <p:ph type="ftr" sz="quarter" idx="4"/>
          </p:nvPr>
        </p:nvSpPr>
        <p:spPr>
          <a:noFill/>
        </p:spPr>
        <p:txBody>
          <a:bodyPr/>
          <a:lstStyle/>
          <a:p>
            <a:r>
              <a:rPr lang="en-US" smtClean="0"/>
              <a:t>©The McGraw-Hill Companies, Inc.</a:t>
            </a:r>
          </a:p>
        </p:txBody>
      </p:sp>
      <p:sp>
        <p:nvSpPr>
          <p:cNvPr id="86020" name="Rectangle 7"/>
          <p:cNvSpPr>
            <a:spLocks noGrp="1" noChangeArrowheads="1"/>
          </p:cNvSpPr>
          <p:nvPr>
            <p:ph type="sldNum" sz="quarter" idx="5"/>
          </p:nvPr>
        </p:nvSpPr>
        <p:spPr>
          <a:noFill/>
        </p:spPr>
        <p:txBody>
          <a:bodyPr/>
          <a:lstStyle/>
          <a:p>
            <a:fld id="{DD73358D-3C21-4789-93A7-4FA3EF4CA5DD}" type="slidenum">
              <a:rPr lang="en-US"/>
              <a:pPr/>
              <a:t>19</a:t>
            </a:fld>
            <a:endParaRPr lang="en-US"/>
          </a:p>
        </p:txBody>
      </p:sp>
      <p:sp>
        <p:nvSpPr>
          <p:cNvPr id="86021" name="Rectangle 2"/>
          <p:cNvSpPr>
            <a:spLocks noGrp="1" noRot="1" noChangeAspect="1" noChangeArrowheads="1" noTextEdit="1"/>
          </p:cNvSpPr>
          <p:nvPr>
            <p:ph type="sldImg"/>
          </p:nvPr>
        </p:nvSpPr>
        <p:spPr>
          <a:xfrm>
            <a:off x="1182688" y="696913"/>
            <a:ext cx="4648200" cy="3486150"/>
          </a:xfrm>
          <a:solidFill>
            <a:srgbClr val="FFFFFF"/>
          </a:solidFill>
          <a:ln/>
        </p:spPr>
      </p:sp>
      <p:sp>
        <p:nvSpPr>
          <p:cNvPr id="86022" name="Rectangle 3"/>
          <p:cNvSpPr>
            <a:spLocks noGrp="1" noChangeArrowheads="1"/>
          </p:cNvSpPr>
          <p:nvPr>
            <p:ph type="body" idx="1"/>
          </p:nvPr>
        </p:nvSpPr>
        <p:spPr>
          <a:solidFill>
            <a:srgbClr val="FFFFFF"/>
          </a:solidFill>
          <a:ln>
            <a:solidFill>
              <a:srgbClr val="000000"/>
            </a:solidFill>
          </a:ln>
        </p:spPr>
        <p:txBody>
          <a:bodyPr lIns="88136" tIns="44069" rIns="88136" bIns="44069"/>
          <a:lstStyle/>
          <a:p>
            <a:pPr eaLnBrk="1" hangingPunct="1"/>
            <a:r>
              <a:rPr lang="en-US" smtClean="0"/>
              <a:t>The getText method is most commonly used inside the actionPerformed method of an action listener.</a:t>
            </a:r>
          </a:p>
        </p:txBody>
      </p:sp>
    </p:spTree>
    <p:extLst>
      <p:ext uri="{BB962C8B-B14F-4D97-AF65-F5344CB8AC3E}">
        <p14:creationId xmlns:p14="http://schemas.microsoft.com/office/powerpoint/2010/main" val="23281720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112647C4-584E-4444-B43D-1AC835F8375E}" type="datetime1">
              <a:rPr lang="en-US" smtClean="0"/>
              <a:t>11/16/2014</a:t>
            </a:fld>
            <a:endParaRPr lang="en-US" dirty="0"/>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r>
              <a:rPr lang="en-US" smtClean="0"/>
              <a:t> ©The McGraw-Hill Companies, Inc. Permission required for reproduction or display.</a:t>
            </a:r>
            <a:endParaRPr lang="en-U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endParaRPr lang="en-US" smtClean="0"/>
          </a:p>
          <a:p>
            <a:r>
              <a:rPr lang="en-US" smtClean="0"/>
              <a:t>Chapter 14</a:t>
            </a:r>
            <a:r>
              <a:rPr lang="en-US" sz="1200" smtClean="0">
                <a:latin typeface="Times New Roman" pitchFamily="18" charset="0"/>
              </a:rPr>
              <a:t> - </a:t>
            </a:r>
            <a:fld id="{EA12C3F0-8DF6-4080-9F9D-95713409C326}" type="slidenum">
              <a:rPr lang="en-US" smtClean="0"/>
              <a:pPr/>
              <a:t>‹#›</a:t>
            </a:fld>
            <a:endParaRPr lang="en-US"/>
          </a:p>
        </p:txBody>
      </p:sp>
    </p:spTree>
    <p:extLst>
      <p:ext uri="{BB962C8B-B14F-4D97-AF65-F5344CB8AC3E}">
        <p14:creationId xmlns:p14="http://schemas.microsoft.com/office/powerpoint/2010/main" val="1921530706"/>
      </p:ext>
    </p:extLst>
  </p:cSld>
  <p:clrMapOvr>
    <a:masterClrMapping/>
  </p:clrMapOvr>
  <p:transition spd="slow">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36C987-F229-4838-B89F-656C42EC404B}" type="datetime1">
              <a:rPr lang="en-US" smtClean="0"/>
              <a:t>11/16/2014</a:t>
            </a:fld>
            <a:endParaRPr lang="en-US" dirty="0"/>
          </a:p>
        </p:txBody>
      </p:sp>
      <p:sp>
        <p:nvSpPr>
          <p:cNvPr id="6" name="Footer Placeholder 5"/>
          <p:cNvSpPr>
            <a:spLocks noGrp="1"/>
          </p:cNvSpPr>
          <p:nvPr>
            <p:ph type="ftr" sz="quarter" idx="11"/>
          </p:nvPr>
        </p:nvSpPr>
        <p:spPr/>
        <p:txBody>
          <a:bodyPr/>
          <a:lstStyle/>
          <a:p>
            <a:r>
              <a:rPr lang="en-US" smtClean="0"/>
              <a:t> ©The McGraw-Hill Companies, Inc. Permission required for reproduction or display.</a:t>
            </a:r>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endParaRPr lang="en-US" smtClean="0"/>
          </a:p>
          <a:p>
            <a:r>
              <a:rPr lang="en-US" smtClean="0"/>
              <a:t>Chapter 14</a:t>
            </a:r>
            <a:r>
              <a:rPr lang="en-US" sz="1200" smtClean="0"/>
              <a:t> - </a:t>
            </a:r>
            <a:fld id="{6689D43A-459C-4A66-9620-EF95339F589A}" type="slidenum">
              <a:rPr lang="en-US" smtClean="0"/>
              <a:pPr/>
              <a:t>‹#›</a:t>
            </a:fld>
            <a:endParaRPr lang="en-US"/>
          </a:p>
        </p:txBody>
      </p:sp>
    </p:spTree>
    <p:extLst>
      <p:ext uri="{BB962C8B-B14F-4D97-AF65-F5344CB8AC3E}">
        <p14:creationId xmlns:p14="http://schemas.microsoft.com/office/powerpoint/2010/main" val="3406785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smtClean="0"/>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836FE1-F36E-404A-82A7-548A6DCA9137}" type="datetime1">
              <a:rPr lang="en-US" smtClean="0"/>
              <a:t>11/16/2014</a:t>
            </a:fld>
            <a:endParaRPr lang="en-US" dirty="0"/>
          </a:p>
        </p:txBody>
      </p:sp>
      <p:sp>
        <p:nvSpPr>
          <p:cNvPr id="5" name="Footer Placeholder 4"/>
          <p:cNvSpPr>
            <a:spLocks noGrp="1"/>
          </p:cNvSpPr>
          <p:nvPr>
            <p:ph type="ftr" sz="quarter" idx="11"/>
          </p:nvPr>
        </p:nvSpPr>
        <p:spPr/>
        <p:txBody>
          <a:bodyPr/>
          <a:lstStyle/>
          <a:p>
            <a:r>
              <a:rPr lang="en-US" smtClean="0"/>
              <a:t> ©The McGraw-Hill Companies, Inc. Permission required for reproduction or display.</a:t>
            </a:r>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endParaRPr lang="en-US" smtClean="0"/>
          </a:p>
          <a:p>
            <a:r>
              <a:rPr lang="en-US" smtClean="0"/>
              <a:t>Chapter 14</a:t>
            </a:r>
            <a:r>
              <a:rPr lang="en-US" sz="1200" smtClean="0"/>
              <a:t> - </a:t>
            </a:r>
            <a:fld id="{6689D43A-459C-4A66-9620-EF95339F589A}" type="slidenum">
              <a:rPr lang="en-US" smtClean="0"/>
              <a:pPr/>
              <a:t>‹#›</a:t>
            </a:fld>
            <a:endParaRPr lang="en-US"/>
          </a:p>
        </p:txBody>
      </p:sp>
    </p:spTree>
    <p:extLst>
      <p:ext uri="{BB962C8B-B14F-4D97-AF65-F5344CB8AC3E}">
        <p14:creationId xmlns:p14="http://schemas.microsoft.com/office/powerpoint/2010/main" val="33667608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smtClean="0"/>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471B85-1BAA-4EBE-9738-5D6340B69AFC}" type="datetime1">
              <a:rPr lang="en-US" smtClean="0"/>
              <a:t>11/16/2014</a:t>
            </a:fld>
            <a:endParaRPr lang="en-US" dirty="0"/>
          </a:p>
        </p:txBody>
      </p:sp>
      <p:sp>
        <p:nvSpPr>
          <p:cNvPr id="5" name="Footer Placeholder 4"/>
          <p:cNvSpPr>
            <a:spLocks noGrp="1"/>
          </p:cNvSpPr>
          <p:nvPr>
            <p:ph type="ftr" sz="quarter" idx="11"/>
          </p:nvPr>
        </p:nvSpPr>
        <p:spPr/>
        <p:txBody>
          <a:bodyPr/>
          <a:lstStyle/>
          <a:p>
            <a:r>
              <a:rPr lang="en-US" smtClean="0"/>
              <a:t> ©The McGraw-Hill Companies, Inc. Permission required for reproduction or display.</a:t>
            </a:r>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endParaRPr lang="en-US" smtClean="0"/>
          </a:p>
          <a:p>
            <a:r>
              <a:rPr lang="en-US" smtClean="0"/>
              <a:t>Chapter 14</a:t>
            </a:r>
            <a:r>
              <a:rPr lang="en-US" sz="1200" smtClean="0"/>
              <a:t> - </a:t>
            </a:r>
            <a:fld id="{6689D43A-459C-4A66-9620-EF95339F589A}" type="slidenum">
              <a:rPr lang="en-US" smtClean="0"/>
              <a:pPr/>
              <a:t>‹#›</a:t>
            </a:fld>
            <a:endParaRPr lang="en-US"/>
          </a:p>
        </p:txBody>
      </p:sp>
    </p:spTree>
    <p:extLst>
      <p:ext uri="{BB962C8B-B14F-4D97-AF65-F5344CB8AC3E}">
        <p14:creationId xmlns:p14="http://schemas.microsoft.com/office/powerpoint/2010/main" val="22398217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5B053C-ABD6-425C-B6E0-5B690E1D3310}" type="datetime1">
              <a:rPr lang="en-US" smtClean="0"/>
              <a:t>11/16/2014</a:t>
            </a:fld>
            <a:endParaRPr lang="en-US" dirty="0"/>
          </a:p>
        </p:txBody>
      </p:sp>
      <p:sp>
        <p:nvSpPr>
          <p:cNvPr id="5" name="Footer Placeholder 4"/>
          <p:cNvSpPr>
            <a:spLocks noGrp="1"/>
          </p:cNvSpPr>
          <p:nvPr>
            <p:ph type="ftr" sz="quarter" idx="11"/>
          </p:nvPr>
        </p:nvSpPr>
        <p:spPr/>
        <p:txBody>
          <a:bodyPr/>
          <a:lstStyle/>
          <a:p>
            <a:r>
              <a:rPr lang="en-US" smtClean="0"/>
              <a:t> ©The McGraw-Hill Companies, Inc. Permission required for reproduction or display.</a:t>
            </a:r>
            <a:endParaRPr lang="en-US"/>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endParaRPr lang="en-US" smtClean="0"/>
          </a:p>
          <a:p>
            <a:r>
              <a:rPr lang="en-US" smtClean="0"/>
              <a:t>Chapter 14</a:t>
            </a:r>
            <a:r>
              <a:rPr lang="en-US" sz="1200" smtClean="0"/>
              <a:t> - </a:t>
            </a:r>
            <a:fld id="{6689D43A-459C-4A66-9620-EF95339F589A}" type="slidenum">
              <a:rPr lang="en-US" smtClean="0"/>
              <a:pPr/>
              <a:t>‹#›</a:t>
            </a:fld>
            <a:endParaRPr lang="en-US"/>
          </a:p>
        </p:txBody>
      </p:sp>
    </p:spTree>
    <p:extLst>
      <p:ext uri="{BB962C8B-B14F-4D97-AF65-F5344CB8AC3E}">
        <p14:creationId xmlns:p14="http://schemas.microsoft.com/office/powerpoint/2010/main" val="34012260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DD9A15-7888-418F-B9F2-9D6683ECEDF0}" type="datetime1">
              <a:rPr lang="en-US" smtClean="0"/>
              <a:t>11/16/2014</a:t>
            </a:fld>
            <a:endParaRPr lang="en-US" dirty="0"/>
          </a:p>
        </p:txBody>
      </p:sp>
      <p:sp>
        <p:nvSpPr>
          <p:cNvPr id="8" name="Footer Placeholder 7"/>
          <p:cNvSpPr>
            <a:spLocks noGrp="1"/>
          </p:cNvSpPr>
          <p:nvPr>
            <p:ph type="ftr" sz="quarter" idx="11"/>
          </p:nvPr>
        </p:nvSpPr>
        <p:spPr/>
        <p:txBody>
          <a:bodyPr/>
          <a:lstStyle/>
          <a:p>
            <a:r>
              <a:rPr lang="en-US" smtClean="0"/>
              <a:t> ©The McGraw-Hill Companies, Inc. Permission required for reproduction or display.</a:t>
            </a:r>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endParaRPr lang="en-US" smtClean="0"/>
          </a:p>
          <a:p>
            <a:r>
              <a:rPr lang="en-US" smtClean="0"/>
              <a:t>Chapter 14</a:t>
            </a:r>
            <a:r>
              <a:rPr lang="en-US" sz="1200" smtClean="0"/>
              <a:t> - </a:t>
            </a:r>
            <a:fld id="{6689D43A-459C-4A66-9620-EF95339F589A}" type="slidenum">
              <a:rPr lang="en-US" smtClean="0"/>
              <a:pPr/>
              <a:t>‹#›</a:t>
            </a:fld>
            <a:endParaRPr lang="en-US"/>
          </a:p>
        </p:txBody>
      </p:sp>
    </p:spTree>
    <p:extLst>
      <p:ext uri="{BB962C8B-B14F-4D97-AF65-F5344CB8AC3E}">
        <p14:creationId xmlns:p14="http://schemas.microsoft.com/office/powerpoint/2010/main" val="889131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3CAD6EC-5C81-4612-9F25-9BB92A18F37B}" type="datetime1">
              <a:rPr lang="en-US" smtClean="0"/>
              <a:t>11/16/2014</a:t>
            </a:fld>
            <a:endParaRPr lang="en-US" dirty="0"/>
          </a:p>
        </p:txBody>
      </p:sp>
      <p:sp>
        <p:nvSpPr>
          <p:cNvPr id="8" name="Footer Placeholder 7"/>
          <p:cNvSpPr>
            <a:spLocks noGrp="1"/>
          </p:cNvSpPr>
          <p:nvPr>
            <p:ph type="ftr" sz="quarter" idx="11"/>
          </p:nvPr>
        </p:nvSpPr>
        <p:spPr/>
        <p:txBody>
          <a:bodyPr/>
          <a:lstStyle/>
          <a:p>
            <a:r>
              <a:rPr lang="en-US" smtClean="0"/>
              <a:t> ©The McGraw-Hill Companies, Inc. Permission required for reproduction or display.</a:t>
            </a:r>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endParaRPr lang="en-US" smtClean="0"/>
          </a:p>
          <a:p>
            <a:r>
              <a:rPr lang="en-US" smtClean="0"/>
              <a:t>Chapter 14</a:t>
            </a:r>
            <a:r>
              <a:rPr lang="en-US" sz="1200" smtClean="0"/>
              <a:t> - </a:t>
            </a:r>
            <a:fld id="{6689D43A-459C-4A66-9620-EF95339F589A}" type="slidenum">
              <a:rPr lang="en-US" smtClean="0"/>
              <a:pPr/>
              <a:t>‹#›</a:t>
            </a:fld>
            <a:endParaRPr lang="en-US"/>
          </a:p>
        </p:txBody>
      </p:sp>
    </p:spTree>
    <p:extLst>
      <p:ext uri="{BB962C8B-B14F-4D97-AF65-F5344CB8AC3E}">
        <p14:creationId xmlns:p14="http://schemas.microsoft.com/office/powerpoint/2010/main" val="10237198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0E2561E5-1283-4855-8D83-E5733CA8B95B}" type="datetime1">
              <a:rPr lang="en-US" smtClean="0"/>
              <a:t>11/16/2014</a:t>
            </a:fld>
            <a:endParaRPr lang="en-US" dirty="0"/>
          </a:p>
        </p:txBody>
      </p:sp>
      <p:sp>
        <p:nvSpPr>
          <p:cNvPr id="5" name="Footer Placeholder 4"/>
          <p:cNvSpPr>
            <a:spLocks noGrp="1"/>
          </p:cNvSpPr>
          <p:nvPr>
            <p:ph type="ftr" sz="quarter" idx="11"/>
          </p:nvPr>
        </p:nvSpPr>
        <p:spPr>
          <a:xfrm>
            <a:off x="516133" y="6387910"/>
            <a:ext cx="3859795" cy="228660"/>
          </a:xfrm>
        </p:spPr>
        <p:txBody>
          <a:bodyPr/>
          <a:lstStyle/>
          <a:p>
            <a:r>
              <a:rPr lang="en-US" smtClean="0"/>
              <a:t> ©The McGraw-Hill Companies, Inc. Permission required for reproduction or display.</a:t>
            </a:r>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endParaRPr lang="en-US" smtClean="0"/>
          </a:p>
          <a:p>
            <a:r>
              <a:rPr lang="en-US" smtClean="0"/>
              <a:t>Chapter 14</a:t>
            </a:r>
            <a:r>
              <a:rPr lang="en-US" sz="1200" smtClean="0"/>
              <a:t> - </a:t>
            </a:r>
            <a:fld id="{6689D43A-459C-4A66-9620-EF95339F589A}" type="slidenum">
              <a:rPr lang="en-US" smtClean="0"/>
              <a:pPr/>
              <a:t>‹#›</a:t>
            </a:fld>
            <a:endParaRPr lang="en-US"/>
          </a:p>
        </p:txBody>
      </p:sp>
    </p:spTree>
    <p:extLst>
      <p:ext uri="{BB962C8B-B14F-4D97-AF65-F5344CB8AC3E}">
        <p14:creationId xmlns:p14="http://schemas.microsoft.com/office/powerpoint/2010/main" val="9098970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F213E3-000C-4A2F-A462-1386D476F642}" type="datetime1">
              <a:rPr lang="en-US" smtClean="0"/>
              <a:t>11/16/2014</a:t>
            </a:fld>
            <a:endParaRPr lang="en-US" dirty="0"/>
          </a:p>
        </p:txBody>
      </p:sp>
      <p:sp>
        <p:nvSpPr>
          <p:cNvPr id="5" name="Footer Placeholder 4"/>
          <p:cNvSpPr>
            <a:spLocks noGrp="1"/>
          </p:cNvSpPr>
          <p:nvPr>
            <p:ph type="ftr" sz="quarter" idx="11"/>
          </p:nvPr>
        </p:nvSpPr>
        <p:spPr>
          <a:xfrm>
            <a:off x="538546" y="6365498"/>
            <a:ext cx="3859795" cy="228660"/>
          </a:xfrm>
        </p:spPr>
        <p:txBody>
          <a:bodyPr/>
          <a:lstStyle/>
          <a:p>
            <a:r>
              <a:rPr lang="en-US" smtClean="0"/>
              <a:t> ©The McGraw-Hill Companies, Inc. Permission required for reproduction or display.</a:t>
            </a:r>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endParaRPr lang="en-US" smtClean="0"/>
          </a:p>
          <a:p>
            <a:r>
              <a:rPr lang="en-US" smtClean="0"/>
              <a:t>Chapter 14</a:t>
            </a:r>
            <a:r>
              <a:rPr lang="en-US" sz="1200" smtClean="0"/>
              <a:t> - </a:t>
            </a:r>
            <a:fld id="{6689D43A-459C-4A66-9620-EF95339F589A}" type="slidenum">
              <a:rPr lang="en-US" smtClean="0"/>
              <a:pPr/>
              <a:t>‹#›</a:t>
            </a:fld>
            <a:endParaRPr lang="en-US"/>
          </a:p>
        </p:txBody>
      </p:sp>
    </p:spTree>
    <p:extLst>
      <p:ext uri="{BB962C8B-B14F-4D97-AF65-F5344CB8AC3E}">
        <p14:creationId xmlns:p14="http://schemas.microsoft.com/office/powerpoint/2010/main" val="2573296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C5F473-59D4-424F-9FD5-47B4A9AE9E23}" type="datetime1">
              <a:rPr lang="en-US" smtClean="0"/>
              <a:t>11/16/2014</a:t>
            </a:fld>
            <a:endParaRPr lang="en-US" dirty="0"/>
          </a:p>
        </p:txBody>
      </p:sp>
      <p:sp>
        <p:nvSpPr>
          <p:cNvPr id="5" name="Footer Placeholder 4"/>
          <p:cNvSpPr>
            <a:spLocks noGrp="1"/>
          </p:cNvSpPr>
          <p:nvPr>
            <p:ph type="ftr" sz="quarter" idx="11"/>
          </p:nvPr>
        </p:nvSpPr>
        <p:spPr/>
        <p:txBody>
          <a:bodyPr/>
          <a:lstStyle/>
          <a:p>
            <a:r>
              <a:rPr lang="en-US" smtClean="0"/>
              <a:t> ©The McGraw-Hill Companies, Inc. Permission required for reproduction or display.</a:t>
            </a:r>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endParaRPr lang="en-US" smtClean="0"/>
          </a:p>
          <a:p>
            <a:r>
              <a:rPr lang="en-US" smtClean="0"/>
              <a:t>Chapter 14</a:t>
            </a:r>
            <a:r>
              <a:rPr lang="en-US" sz="1200" smtClean="0">
                <a:latin typeface="Times New Roman" pitchFamily="18" charset="0"/>
              </a:rPr>
              <a:t> - </a:t>
            </a:r>
            <a:fld id="{64D05F37-E540-4CDB-AC3E-846E260CE97E}" type="slidenum">
              <a:rPr lang="en-US" smtClean="0"/>
              <a:pPr/>
              <a:t>‹#›</a:t>
            </a:fld>
            <a:endParaRPr lang="en-US"/>
          </a:p>
        </p:txBody>
      </p:sp>
    </p:spTree>
    <p:extLst>
      <p:ext uri="{BB962C8B-B14F-4D97-AF65-F5344CB8AC3E}">
        <p14:creationId xmlns:p14="http://schemas.microsoft.com/office/powerpoint/2010/main" val="188450541"/>
      </p:ext>
    </p:extLst>
  </p:cSld>
  <p:clrMapOvr>
    <a:masterClrMapping/>
  </p:clrMapOvr>
  <p:transition spd="slow">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3A28E7-5457-4320-BA3B-064FE2E3E3E6}" type="datetime1">
              <a:rPr lang="en-US" smtClean="0"/>
              <a:t>11/16/2014</a:t>
            </a:fld>
            <a:endParaRPr lang="en-US" dirty="0"/>
          </a:p>
        </p:txBody>
      </p:sp>
      <p:sp>
        <p:nvSpPr>
          <p:cNvPr id="5" name="Footer Placeholder 4"/>
          <p:cNvSpPr>
            <a:spLocks noGrp="1"/>
          </p:cNvSpPr>
          <p:nvPr>
            <p:ph type="ftr" sz="quarter" idx="11"/>
          </p:nvPr>
        </p:nvSpPr>
        <p:spPr/>
        <p:txBody>
          <a:bodyPr/>
          <a:lstStyle/>
          <a:p>
            <a:r>
              <a:rPr lang="en-US" smtClean="0"/>
              <a:t> ©The McGraw-Hill Companies, Inc. Permission required for reproduction or display.</a:t>
            </a:r>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endParaRPr lang="en-US" smtClean="0"/>
          </a:p>
          <a:p>
            <a:r>
              <a:rPr lang="en-US" smtClean="0"/>
              <a:t>Chapter 14</a:t>
            </a:r>
            <a:r>
              <a:rPr lang="en-US" sz="1200" smtClean="0"/>
              <a:t> - </a:t>
            </a:r>
            <a:fld id="{6689D43A-459C-4A66-9620-EF95339F589A}" type="slidenum">
              <a:rPr lang="en-US" smtClean="0"/>
              <a:pPr/>
              <a:t>‹#›</a:t>
            </a:fld>
            <a:endParaRPr lang="en-US"/>
          </a:p>
        </p:txBody>
      </p:sp>
    </p:spTree>
    <p:extLst>
      <p:ext uri="{BB962C8B-B14F-4D97-AF65-F5344CB8AC3E}">
        <p14:creationId xmlns:p14="http://schemas.microsoft.com/office/powerpoint/2010/main" val="2936234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mtClean="0"/>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D6C8154-0C19-4CEE-8D63-2120A4E6ECE4}" type="datetime1">
              <a:rPr lang="en-US" smtClean="0"/>
              <a:t>11/16/2014</a:t>
            </a:fld>
            <a:endParaRPr lang="en-US" dirty="0"/>
          </a:p>
        </p:txBody>
      </p:sp>
      <p:sp>
        <p:nvSpPr>
          <p:cNvPr id="6" name="Footer Placeholder 5"/>
          <p:cNvSpPr>
            <a:spLocks noGrp="1"/>
          </p:cNvSpPr>
          <p:nvPr>
            <p:ph type="ftr" sz="quarter" idx="11"/>
          </p:nvPr>
        </p:nvSpPr>
        <p:spPr/>
        <p:txBody>
          <a:bodyPr/>
          <a:lstStyle/>
          <a:p>
            <a:r>
              <a:rPr lang="en-US" smtClean="0"/>
              <a:t> ©The McGraw-Hill Companies, Inc. Permission required for reproduction or display.</a:t>
            </a:r>
            <a:endParaRPr lang="en-US"/>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endParaRPr lang="en-US" smtClean="0"/>
          </a:p>
          <a:p>
            <a:r>
              <a:rPr lang="en-US" smtClean="0"/>
              <a:t>Chapter 14</a:t>
            </a:r>
            <a:r>
              <a:rPr lang="en-US" sz="1200" smtClean="0"/>
              <a:t> - </a:t>
            </a:r>
            <a:fld id="{6689D43A-459C-4A66-9620-EF95339F589A}" type="slidenum">
              <a:rPr lang="en-US" smtClean="0"/>
              <a:pPr/>
              <a:t>‹#›</a:t>
            </a:fld>
            <a:endParaRPr lang="en-US"/>
          </a:p>
        </p:txBody>
      </p:sp>
    </p:spTree>
    <p:extLst>
      <p:ext uri="{BB962C8B-B14F-4D97-AF65-F5344CB8AC3E}">
        <p14:creationId xmlns:p14="http://schemas.microsoft.com/office/powerpoint/2010/main" val="3307563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CDB888-89BE-4D1B-9EA4-B0E0CBB92E95}" type="datetime1">
              <a:rPr lang="en-US" smtClean="0"/>
              <a:t>11/16/2014</a:t>
            </a:fld>
            <a:endParaRPr lang="en-US" dirty="0"/>
          </a:p>
        </p:txBody>
      </p:sp>
      <p:sp>
        <p:nvSpPr>
          <p:cNvPr id="8" name="Footer Placeholder 7"/>
          <p:cNvSpPr>
            <a:spLocks noGrp="1"/>
          </p:cNvSpPr>
          <p:nvPr>
            <p:ph type="ftr" sz="quarter" idx="11"/>
          </p:nvPr>
        </p:nvSpPr>
        <p:spPr/>
        <p:txBody>
          <a:bodyPr/>
          <a:lstStyle/>
          <a:p>
            <a:r>
              <a:rPr lang="en-US" smtClean="0"/>
              <a:t> ©The McGraw-Hill Companies, Inc. Permission required for reproduction or display.</a:t>
            </a:r>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endParaRPr lang="en-US" smtClean="0"/>
          </a:p>
          <a:p>
            <a:r>
              <a:rPr lang="en-US" smtClean="0"/>
              <a:t>Chapter 14</a:t>
            </a:r>
            <a:r>
              <a:rPr lang="en-US" sz="1200" smtClean="0"/>
              <a:t> - </a:t>
            </a:r>
            <a:fld id="{6689D43A-459C-4A66-9620-EF95339F589A}" type="slidenum">
              <a:rPr lang="en-US" smtClean="0"/>
              <a:pPr/>
              <a:t>‹#›</a:t>
            </a:fld>
            <a:endParaRPr lang="en-US"/>
          </a:p>
        </p:txBody>
      </p:sp>
    </p:spTree>
    <p:extLst>
      <p:ext uri="{BB962C8B-B14F-4D97-AF65-F5344CB8AC3E}">
        <p14:creationId xmlns:p14="http://schemas.microsoft.com/office/powerpoint/2010/main" val="1493566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279EF00-7365-4E8F-BFB8-1D7735A8C3BF}" type="datetime1">
              <a:rPr lang="en-US" smtClean="0"/>
              <a:t>11/16/2014</a:t>
            </a:fld>
            <a:endParaRPr lang="en-US" dirty="0"/>
          </a:p>
        </p:txBody>
      </p:sp>
      <p:sp>
        <p:nvSpPr>
          <p:cNvPr id="4" name="Footer Placeholder 3"/>
          <p:cNvSpPr>
            <a:spLocks noGrp="1"/>
          </p:cNvSpPr>
          <p:nvPr>
            <p:ph type="ftr" sz="quarter" idx="11"/>
          </p:nvPr>
        </p:nvSpPr>
        <p:spPr/>
        <p:txBody>
          <a:bodyPr/>
          <a:lstStyle/>
          <a:p>
            <a:r>
              <a:rPr lang="en-US" smtClean="0"/>
              <a:t> ©The McGraw-Hill Companies, Inc. Permission required for reproduction or display.</a:t>
            </a:r>
            <a:endParaRPr lang="en-US"/>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endParaRPr lang="en-US" smtClean="0"/>
          </a:p>
          <a:p>
            <a:r>
              <a:rPr lang="en-US" smtClean="0"/>
              <a:t>Chapter 14</a:t>
            </a:r>
            <a:r>
              <a:rPr lang="en-US" sz="1200" smtClean="0">
                <a:latin typeface="Times New Roman" pitchFamily="18" charset="0"/>
              </a:rPr>
              <a:t> - </a:t>
            </a:r>
            <a:fld id="{8DBFE9DB-0E47-411B-AFAE-47ED6E584160}" type="slidenum">
              <a:rPr lang="en-US" smtClean="0"/>
              <a:pPr/>
              <a:t>‹#›</a:t>
            </a:fld>
            <a:endParaRPr lang="en-US"/>
          </a:p>
        </p:txBody>
      </p:sp>
    </p:spTree>
    <p:extLst>
      <p:ext uri="{BB962C8B-B14F-4D97-AF65-F5344CB8AC3E}">
        <p14:creationId xmlns:p14="http://schemas.microsoft.com/office/powerpoint/2010/main" val="783213036"/>
      </p:ext>
    </p:extLst>
  </p:cSld>
  <p:clrMapOvr>
    <a:masterClrMapping/>
  </p:clrMapOvr>
  <p:transition spd="slow">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3A769A52-4D4A-419E-A194-D4E3FFBD247A}" type="datetime1">
              <a:rPr lang="en-US" smtClean="0"/>
              <a:t>11/16/2014</a:t>
            </a:fld>
            <a:endParaRPr lang="en-US" dirty="0"/>
          </a:p>
        </p:txBody>
      </p:sp>
      <p:sp>
        <p:nvSpPr>
          <p:cNvPr id="3" name="Footer Placeholder 2"/>
          <p:cNvSpPr>
            <a:spLocks noGrp="1"/>
          </p:cNvSpPr>
          <p:nvPr>
            <p:ph type="ftr" sz="quarter" idx="11"/>
          </p:nvPr>
        </p:nvSpPr>
        <p:spPr/>
        <p:txBody>
          <a:bodyPr/>
          <a:lstStyle/>
          <a:p>
            <a:r>
              <a:rPr lang="en-US" smtClean="0"/>
              <a:t> ©The McGraw-Hill Companies, Inc. Permission required for reproduction or display.</a:t>
            </a:r>
            <a:endParaRPr lang="en-US"/>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endParaRPr lang="en-US" smtClean="0"/>
          </a:p>
          <a:p>
            <a:r>
              <a:rPr lang="en-US" smtClean="0"/>
              <a:t>Chapter 14</a:t>
            </a:r>
            <a:r>
              <a:rPr lang="en-US" sz="1200" smtClean="0"/>
              <a:t> - </a:t>
            </a:r>
            <a:fld id="{6689D43A-459C-4A66-9620-EF95339F589A}" type="slidenum">
              <a:rPr lang="en-US" smtClean="0"/>
              <a:pPr/>
              <a:t>‹#›</a:t>
            </a:fld>
            <a:endParaRPr lang="en-US"/>
          </a:p>
        </p:txBody>
      </p:sp>
    </p:spTree>
    <p:extLst>
      <p:ext uri="{BB962C8B-B14F-4D97-AF65-F5344CB8AC3E}">
        <p14:creationId xmlns:p14="http://schemas.microsoft.com/office/powerpoint/2010/main" val="3422478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ADB403-CEEE-473C-B48E-A7B8DF198A9C}" type="datetime1">
              <a:rPr lang="en-US" smtClean="0"/>
              <a:t>11/16/2014</a:t>
            </a:fld>
            <a:endParaRPr lang="en-US" dirty="0"/>
          </a:p>
        </p:txBody>
      </p:sp>
      <p:sp>
        <p:nvSpPr>
          <p:cNvPr id="6" name="Footer Placeholder 5"/>
          <p:cNvSpPr>
            <a:spLocks noGrp="1"/>
          </p:cNvSpPr>
          <p:nvPr>
            <p:ph type="ftr" sz="quarter" idx="11"/>
          </p:nvPr>
        </p:nvSpPr>
        <p:spPr/>
        <p:txBody>
          <a:bodyPr/>
          <a:lstStyle/>
          <a:p>
            <a:r>
              <a:rPr lang="en-US" smtClean="0"/>
              <a:t> ©The McGraw-Hill Companies, Inc. Permission required for reproduction or display.</a:t>
            </a:r>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endParaRPr lang="en-US" smtClean="0"/>
          </a:p>
          <a:p>
            <a:r>
              <a:rPr lang="en-US" smtClean="0"/>
              <a:t>Chapter 14</a:t>
            </a:r>
            <a:r>
              <a:rPr lang="en-US" sz="1200" smtClean="0"/>
              <a:t> - </a:t>
            </a:r>
            <a:fld id="{6689D43A-459C-4A66-9620-EF95339F589A}" type="slidenum">
              <a:rPr lang="en-US" smtClean="0"/>
              <a:pPr/>
              <a:t>‹#›</a:t>
            </a:fld>
            <a:endParaRPr lang="en-US"/>
          </a:p>
        </p:txBody>
      </p:sp>
    </p:spTree>
    <p:extLst>
      <p:ext uri="{BB962C8B-B14F-4D97-AF65-F5344CB8AC3E}">
        <p14:creationId xmlns:p14="http://schemas.microsoft.com/office/powerpoint/2010/main" val="1386088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CA2429-A9AB-4B93-88B0-817502704F56}" type="datetime1">
              <a:rPr lang="en-US" smtClean="0"/>
              <a:t>11/16/2014</a:t>
            </a:fld>
            <a:endParaRPr lang="en-US" dirty="0"/>
          </a:p>
        </p:txBody>
      </p:sp>
      <p:sp>
        <p:nvSpPr>
          <p:cNvPr id="6" name="Footer Placeholder 5"/>
          <p:cNvSpPr>
            <a:spLocks noGrp="1"/>
          </p:cNvSpPr>
          <p:nvPr>
            <p:ph type="ftr" sz="quarter" idx="11"/>
          </p:nvPr>
        </p:nvSpPr>
        <p:spPr/>
        <p:txBody>
          <a:bodyPr/>
          <a:lstStyle/>
          <a:p>
            <a:r>
              <a:rPr lang="en-US" smtClean="0"/>
              <a:t> ©The McGraw-Hill Companies, Inc. Permission required for reproduction or display.</a:t>
            </a:r>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endParaRPr lang="en-US" smtClean="0"/>
          </a:p>
          <a:p>
            <a:r>
              <a:rPr lang="en-US" smtClean="0"/>
              <a:t>Chapter 14</a:t>
            </a:r>
            <a:r>
              <a:rPr lang="en-US" sz="1200" smtClean="0"/>
              <a:t> - </a:t>
            </a:r>
            <a:fld id="{6689D43A-459C-4A66-9620-EF95339F589A}" type="slidenum">
              <a:rPr lang="en-US" smtClean="0"/>
              <a:pPr/>
              <a:t>‹#›</a:t>
            </a:fld>
            <a:endParaRPr lang="en-US"/>
          </a:p>
        </p:txBody>
      </p:sp>
    </p:spTree>
    <p:extLst>
      <p:ext uri="{BB962C8B-B14F-4D97-AF65-F5344CB8AC3E}">
        <p14:creationId xmlns:p14="http://schemas.microsoft.com/office/powerpoint/2010/main" val="3316916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1097D6AB-A0D2-4901-B17A-1425F1439158}" type="datetime1">
              <a:rPr lang="en-US" smtClean="0"/>
              <a:t>11/16/2014</a:t>
            </a:fld>
            <a:endParaRPr lang="en-US" dirty="0"/>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r>
              <a:rPr lang="en-US" smtClean="0"/>
              <a:t> ©The McGraw-Hill Companies, Inc. Permission required for reproduction or display.</a:t>
            </a:r>
            <a:endParaRPr lang="en-US"/>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endParaRPr lang="en-US" smtClean="0"/>
          </a:p>
          <a:p>
            <a:r>
              <a:rPr lang="en-US" smtClean="0"/>
              <a:t>Chapter 14</a:t>
            </a:r>
            <a:r>
              <a:rPr lang="en-US" sz="1200" smtClean="0"/>
              <a:t> - </a:t>
            </a:r>
            <a:fld id="{6689D43A-459C-4A66-9620-EF95339F589A}" type="slidenum">
              <a:rPr lang="en-US" smtClean="0"/>
              <a:pPr/>
              <a:t>‹#›</a:t>
            </a:fld>
            <a:endParaRPr lang="en-US"/>
          </a:p>
        </p:txBody>
      </p:sp>
    </p:spTree>
    <p:extLst>
      <p:ext uri="{BB962C8B-B14F-4D97-AF65-F5344CB8AC3E}">
        <p14:creationId xmlns:p14="http://schemas.microsoft.com/office/powerpoint/2010/main" val="2165585057"/>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5" r:id="rId17"/>
  </p:sldLayoutIdLst>
  <p:transition spd="slow">
    <p:wipe/>
  </p:transition>
  <p:timing>
    <p:tnLst>
      <p:par>
        <p:cTn id="1" dur="indefinite" restart="never" nodeType="tmRoot"/>
      </p:par>
    </p:tnLst>
  </p:timing>
  <p:hf sldNum="0" hdr="0" ftr="0" dt="0"/>
  <p:txStyles>
    <p:titleStyle>
      <a:lvl1pPr algn="l" defTabSz="457200" rtl="1" eaLnBrk="1" latinLnBrk="0" hangingPunct="1">
        <a:spcBef>
          <a:spcPct val="0"/>
        </a:spcBef>
        <a:buNone/>
        <a:defRPr sz="3200" b="0" i="0" kern="1200">
          <a:solidFill>
            <a:schemeClr val="bg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tags" Target="../tags/tag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10.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rtl="0"/>
            <a:r>
              <a:rPr lang="en-US" dirty="0" smtClean="0"/>
              <a:t>Chapter 8</a:t>
            </a:r>
            <a:endParaRPr lang="ar-SA" dirty="0"/>
          </a:p>
        </p:txBody>
      </p:sp>
      <p:sp>
        <p:nvSpPr>
          <p:cNvPr id="3" name="Subtitle 2"/>
          <p:cNvSpPr>
            <a:spLocks noGrp="1"/>
          </p:cNvSpPr>
          <p:nvPr>
            <p:ph type="subTitle" idx="1"/>
          </p:nvPr>
        </p:nvSpPr>
        <p:spPr/>
        <p:txBody>
          <a:bodyPr/>
          <a:lstStyle/>
          <a:p>
            <a:r>
              <a:rPr lang="en-US" dirty="0" smtClean="0"/>
              <a:t>Event Handling </a:t>
            </a:r>
            <a:endParaRPr lang="ar-SA" dirty="0"/>
          </a:p>
        </p:txBody>
      </p:sp>
    </p:spTree>
    <p:extLst>
      <p:ext uri="{BB962C8B-B14F-4D97-AF65-F5344CB8AC3E}">
        <p14:creationId xmlns:p14="http://schemas.microsoft.com/office/powerpoint/2010/main" val="1376970378"/>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p:txBody>
          <a:bodyPr/>
          <a:lstStyle/>
          <a:p>
            <a:pPr eaLnBrk="1" hangingPunct="1"/>
            <a:r>
              <a:rPr lang="en-US" sz="2800" smtClean="0"/>
              <a:t>ActionListener Interface</a:t>
            </a:r>
          </a:p>
        </p:txBody>
      </p:sp>
      <p:sp>
        <p:nvSpPr>
          <p:cNvPr id="47107" name="Rectangle 3"/>
          <p:cNvSpPr>
            <a:spLocks noGrp="1" noChangeArrowheads="1"/>
          </p:cNvSpPr>
          <p:nvPr>
            <p:ph idx="1"/>
          </p:nvPr>
        </p:nvSpPr>
        <p:spPr>
          <a:xfrm>
            <a:off x="259074" y="2334652"/>
            <a:ext cx="8472802" cy="4040390"/>
          </a:xfrm>
        </p:spPr>
        <p:txBody>
          <a:bodyPr>
            <a:normAutofit fontScale="92500" lnSpcReduction="10000"/>
          </a:bodyPr>
          <a:lstStyle/>
          <a:p>
            <a:pPr algn="l" rtl="0" eaLnBrk="1" hangingPunct="1"/>
            <a:r>
              <a:rPr lang="en-US" sz="2400" dirty="0" smtClean="0"/>
              <a:t>When we call the </a:t>
            </a:r>
            <a:r>
              <a:rPr lang="en-US" sz="2400" dirty="0" err="1" smtClean="0"/>
              <a:t>addActionListener</a:t>
            </a:r>
            <a:r>
              <a:rPr lang="en-US" sz="2400" dirty="0" smtClean="0"/>
              <a:t> method of an event source, we must pass an instance of a class that implements the </a:t>
            </a:r>
            <a:r>
              <a:rPr lang="en-US" sz="2400" dirty="0" err="1" smtClean="0"/>
              <a:t>ActionListener</a:t>
            </a:r>
            <a:r>
              <a:rPr lang="en-US" sz="2400" dirty="0" smtClean="0"/>
              <a:t> interface. </a:t>
            </a:r>
          </a:p>
          <a:p>
            <a:pPr algn="l" rtl="0" eaLnBrk="1" hangingPunct="1"/>
            <a:r>
              <a:rPr lang="en-US" sz="2400" dirty="0" smtClean="0"/>
              <a:t>The </a:t>
            </a:r>
            <a:r>
              <a:rPr lang="en-US" sz="2400" dirty="0" err="1" smtClean="0"/>
              <a:t>ActionListener</a:t>
            </a:r>
            <a:r>
              <a:rPr lang="en-US" sz="2400" dirty="0" smtClean="0"/>
              <a:t> interface includes one method named </a:t>
            </a:r>
            <a:r>
              <a:rPr lang="en-US" sz="2400" dirty="0" err="1" smtClean="0">
                <a:solidFill>
                  <a:srgbClr val="A50021"/>
                </a:solidFill>
              </a:rPr>
              <a:t>actionPerformed</a:t>
            </a:r>
            <a:r>
              <a:rPr lang="en-US" sz="2400" dirty="0" smtClean="0"/>
              <a:t>.</a:t>
            </a:r>
          </a:p>
          <a:p>
            <a:pPr algn="l" rtl="0" eaLnBrk="1" hangingPunct="1"/>
            <a:r>
              <a:rPr lang="en-US" sz="2400" dirty="0" smtClean="0"/>
              <a:t>A class that implements the </a:t>
            </a:r>
            <a:r>
              <a:rPr lang="en-US" sz="2400" dirty="0" err="1" smtClean="0"/>
              <a:t>ActionListener</a:t>
            </a:r>
            <a:r>
              <a:rPr lang="en-US" sz="2400" dirty="0" smtClean="0"/>
              <a:t> interface must therefore provide the method body of </a:t>
            </a:r>
            <a:r>
              <a:rPr lang="en-US" sz="2400" dirty="0" err="1" smtClean="0"/>
              <a:t>actionPerformed</a:t>
            </a:r>
            <a:r>
              <a:rPr lang="en-US" sz="2400" dirty="0" smtClean="0"/>
              <a:t>.</a:t>
            </a:r>
          </a:p>
          <a:p>
            <a:pPr algn="l" rtl="0" eaLnBrk="1" hangingPunct="1"/>
            <a:r>
              <a:rPr lang="en-US" sz="2400" dirty="0" smtClean="0"/>
              <a:t>Since </a:t>
            </a:r>
            <a:r>
              <a:rPr lang="en-US" sz="2400" dirty="0" err="1" smtClean="0"/>
              <a:t>actionPerformed</a:t>
            </a:r>
            <a:r>
              <a:rPr lang="en-US" sz="2400" dirty="0" smtClean="0"/>
              <a:t> is the method that will be called when an action event is generated, this is the place where we put a code we want to be executed in response to the generated events.</a:t>
            </a:r>
          </a:p>
        </p:txBody>
      </p:sp>
    </p:spTree>
    <p:custDataLst>
      <p:tags r:id="rId1"/>
    </p:custDataLst>
  </p:cSld>
  <p:clrMapOvr>
    <a:masterClrMapping/>
  </p:clrMapOvr>
  <p:transition spd="med" advClick="0">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p:nvPr>
        </p:nvSpPr>
        <p:spPr/>
        <p:txBody>
          <a:bodyPr/>
          <a:lstStyle/>
          <a:p>
            <a:pPr eaLnBrk="1" hangingPunct="1"/>
            <a:r>
              <a:rPr lang="en-US" dirty="0" smtClean="0"/>
              <a:t>The </a:t>
            </a:r>
            <a:r>
              <a:rPr lang="en-US" dirty="0" err="1" smtClean="0"/>
              <a:t>ButtonHandler</a:t>
            </a:r>
            <a:r>
              <a:rPr lang="en-US" dirty="0" smtClean="0"/>
              <a:t> Class</a:t>
            </a:r>
          </a:p>
        </p:txBody>
      </p:sp>
      <p:grpSp>
        <p:nvGrpSpPr>
          <p:cNvPr id="30725" name="Group 3"/>
          <p:cNvGrpSpPr>
            <a:grpSpLocks/>
          </p:cNvGrpSpPr>
          <p:nvPr/>
        </p:nvGrpSpPr>
        <p:grpSpPr bwMode="auto">
          <a:xfrm>
            <a:off x="381000" y="1825580"/>
            <a:ext cx="8493125" cy="4918075"/>
            <a:chOff x="452" y="749"/>
            <a:chExt cx="5012" cy="3366"/>
          </a:xfrm>
          <a:effectLst>
            <a:outerShdw blurRad="50800" dist="38100" dir="2700000" sx="101000" sy="101000" algn="tl" rotWithShape="0">
              <a:prstClr val="black">
                <a:alpha val="48000"/>
              </a:prstClr>
            </a:outerShdw>
          </a:effectLst>
        </p:grpSpPr>
        <p:sp>
          <p:nvSpPr>
            <p:cNvPr id="49156" name="Rectangle 4"/>
            <p:cNvSpPr>
              <a:spLocks noChangeArrowheads="1"/>
            </p:cNvSpPr>
            <p:nvPr/>
          </p:nvSpPr>
          <p:spPr bwMode="auto">
            <a:xfrm>
              <a:off x="452" y="749"/>
              <a:ext cx="5012" cy="3366"/>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30727" name="Rectangle 5"/>
            <p:cNvSpPr>
              <a:spLocks noChangeArrowheads="1"/>
            </p:cNvSpPr>
            <p:nvPr/>
          </p:nvSpPr>
          <p:spPr bwMode="auto">
            <a:xfrm>
              <a:off x="551" y="836"/>
              <a:ext cx="4826" cy="2389"/>
            </a:xfrm>
            <a:prstGeom prst="rect">
              <a:avLst/>
            </a:prstGeom>
            <a:noFill/>
            <a:ln w="9525">
              <a:noFill/>
              <a:miter lim="800000"/>
              <a:headEnd/>
              <a:tailEnd/>
            </a:ln>
          </p:spPr>
          <p:txBody>
            <a:bodyPr>
              <a:spAutoFit/>
            </a:bodyPr>
            <a:lstStyle/>
            <a:p>
              <a:pPr>
                <a:lnSpc>
                  <a:spcPct val="80000"/>
                </a:lnSpc>
                <a:spcBef>
                  <a:spcPct val="50000"/>
                </a:spcBef>
                <a:tabLst>
                  <a:tab pos="457200" algn="l"/>
                </a:tabLst>
              </a:pPr>
              <a:r>
                <a:rPr lang="en-US" sz="1600" dirty="0">
                  <a:solidFill>
                    <a:schemeClr val="accent2"/>
                  </a:solidFill>
                  <a:latin typeface="Courier New" pitchFamily="49" charset="0"/>
                  <a:ea typeface="ＭＳ Ｐゴシック" pitchFamily="34" charset="-128"/>
                </a:rPr>
                <a:t>import</a:t>
              </a:r>
              <a:r>
                <a:rPr lang="en-US" sz="1600" dirty="0">
                  <a:solidFill>
                    <a:schemeClr val="tx2"/>
                  </a:solidFill>
                  <a:latin typeface="Courier New" pitchFamily="49" charset="0"/>
                  <a:ea typeface="ＭＳ Ｐゴシック" pitchFamily="34" charset="-128"/>
                </a:rPr>
                <a:t> </a:t>
              </a:r>
              <a:r>
                <a:rPr lang="en-US" sz="1600" dirty="0" err="1">
                  <a:solidFill>
                    <a:schemeClr val="tx2"/>
                  </a:solidFill>
                  <a:latin typeface="Courier New" pitchFamily="49" charset="0"/>
                  <a:ea typeface="ＭＳ Ｐゴシック" pitchFamily="34" charset="-128"/>
                </a:rPr>
                <a:t>javax.swing</a:t>
              </a:r>
              <a:r>
                <a:rPr lang="en-US" sz="1600" dirty="0">
                  <a:solidFill>
                    <a:schemeClr val="tx2"/>
                  </a:solidFill>
                  <a:latin typeface="Courier New" pitchFamily="49" charset="0"/>
                  <a:ea typeface="ＭＳ Ｐゴシック" pitchFamily="34" charset="-128"/>
                </a:rPr>
                <a:t>.*;</a:t>
              </a:r>
            </a:p>
            <a:p>
              <a:pPr>
                <a:lnSpc>
                  <a:spcPct val="80000"/>
                </a:lnSpc>
                <a:spcBef>
                  <a:spcPct val="50000"/>
                </a:spcBef>
                <a:tabLst>
                  <a:tab pos="457200" algn="l"/>
                </a:tabLst>
              </a:pPr>
              <a:r>
                <a:rPr lang="en-US" sz="1600" dirty="0">
                  <a:solidFill>
                    <a:schemeClr val="accent2"/>
                  </a:solidFill>
                  <a:latin typeface="Courier New" pitchFamily="49" charset="0"/>
                  <a:ea typeface="ＭＳ Ｐゴシック" pitchFamily="34" charset="-128"/>
                </a:rPr>
                <a:t>import</a:t>
              </a:r>
              <a:r>
                <a:rPr lang="en-US" sz="1600" dirty="0">
                  <a:solidFill>
                    <a:schemeClr val="tx2"/>
                  </a:solidFill>
                  <a:latin typeface="Courier New" pitchFamily="49" charset="0"/>
                  <a:ea typeface="ＭＳ Ｐゴシック" pitchFamily="34" charset="-128"/>
                </a:rPr>
                <a:t> java.awt.*;</a:t>
              </a:r>
            </a:p>
            <a:p>
              <a:pPr>
                <a:lnSpc>
                  <a:spcPct val="80000"/>
                </a:lnSpc>
                <a:spcBef>
                  <a:spcPct val="50000"/>
                </a:spcBef>
                <a:tabLst>
                  <a:tab pos="457200" algn="l"/>
                </a:tabLst>
              </a:pPr>
              <a:r>
                <a:rPr lang="en-US" sz="1600" dirty="0">
                  <a:solidFill>
                    <a:schemeClr val="accent2"/>
                  </a:solidFill>
                  <a:latin typeface="Courier New" pitchFamily="49" charset="0"/>
                  <a:ea typeface="ＭＳ Ｐゴシック" pitchFamily="34" charset="-128"/>
                </a:rPr>
                <a:t>import</a:t>
              </a:r>
              <a:r>
                <a:rPr lang="en-US" sz="1600" dirty="0">
                  <a:solidFill>
                    <a:schemeClr val="tx2"/>
                  </a:solidFill>
                  <a:latin typeface="Courier New" pitchFamily="49" charset="0"/>
                  <a:ea typeface="ＭＳ Ｐゴシック" pitchFamily="34" charset="-128"/>
                </a:rPr>
                <a:t> </a:t>
              </a:r>
              <a:r>
                <a:rPr lang="en-US" sz="1600" dirty="0" err="1">
                  <a:solidFill>
                    <a:schemeClr val="tx2"/>
                  </a:solidFill>
                  <a:latin typeface="Courier New" pitchFamily="49" charset="0"/>
                  <a:ea typeface="ＭＳ Ｐゴシック" pitchFamily="34" charset="-128"/>
                </a:rPr>
                <a:t>java.awt.event</a:t>
              </a:r>
              <a:r>
                <a:rPr lang="en-US" sz="1600" dirty="0">
                  <a:solidFill>
                    <a:schemeClr val="tx2"/>
                  </a:solidFill>
                  <a:latin typeface="Courier New" pitchFamily="49" charset="0"/>
                  <a:ea typeface="ＭＳ Ｐゴシック" pitchFamily="34" charset="-128"/>
                </a:rPr>
                <a:t>.*;</a:t>
              </a:r>
            </a:p>
            <a:p>
              <a:pPr>
                <a:lnSpc>
                  <a:spcPct val="80000"/>
                </a:lnSpc>
                <a:spcBef>
                  <a:spcPct val="50000"/>
                </a:spcBef>
                <a:tabLst>
                  <a:tab pos="457200" algn="l"/>
                </a:tabLst>
              </a:pPr>
              <a:endParaRPr lang="en-US" sz="1600" dirty="0">
                <a:solidFill>
                  <a:schemeClr val="tx2"/>
                </a:solidFill>
                <a:latin typeface="Courier New" pitchFamily="49" charset="0"/>
                <a:ea typeface="ＭＳ Ｐゴシック" pitchFamily="34" charset="-128"/>
              </a:endParaRPr>
            </a:p>
            <a:p>
              <a:pPr>
                <a:lnSpc>
                  <a:spcPct val="80000"/>
                </a:lnSpc>
                <a:spcBef>
                  <a:spcPct val="50000"/>
                </a:spcBef>
                <a:tabLst>
                  <a:tab pos="457200" algn="l"/>
                </a:tabLst>
              </a:pPr>
              <a:r>
                <a:rPr lang="en-US" sz="1600" dirty="0">
                  <a:solidFill>
                    <a:schemeClr val="accent2"/>
                  </a:solidFill>
                  <a:latin typeface="Courier New" pitchFamily="49" charset="0"/>
                  <a:ea typeface="ＭＳ Ｐゴシック" pitchFamily="34" charset="-128"/>
                </a:rPr>
                <a:t>class</a:t>
              </a:r>
              <a:r>
                <a:rPr lang="en-US" sz="1600" dirty="0">
                  <a:solidFill>
                    <a:schemeClr val="tx2"/>
                  </a:solidFill>
                  <a:latin typeface="Courier New" pitchFamily="49" charset="0"/>
                  <a:ea typeface="ＭＳ Ｐゴシック" pitchFamily="34" charset="-128"/>
                </a:rPr>
                <a:t> </a:t>
              </a:r>
              <a:r>
                <a:rPr lang="en-US" sz="1600" dirty="0" err="1">
                  <a:solidFill>
                    <a:schemeClr val="tx2"/>
                  </a:solidFill>
                  <a:latin typeface="Courier New" pitchFamily="49" charset="0"/>
                  <a:ea typeface="ＭＳ Ｐゴシック" pitchFamily="34" charset="-128"/>
                </a:rPr>
                <a:t>ButtonHandler</a:t>
              </a:r>
              <a:r>
                <a:rPr lang="en-US" sz="1600" dirty="0">
                  <a:solidFill>
                    <a:schemeClr val="tx2"/>
                  </a:solidFill>
                  <a:latin typeface="Courier New" pitchFamily="49" charset="0"/>
                  <a:ea typeface="ＭＳ Ｐゴシック" pitchFamily="34" charset="-128"/>
                </a:rPr>
                <a:t> </a:t>
              </a:r>
              <a:r>
                <a:rPr lang="en-US" sz="1600" dirty="0">
                  <a:solidFill>
                    <a:schemeClr val="accent2"/>
                  </a:solidFill>
                  <a:latin typeface="Courier New" pitchFamily="49" charset="0"/>
                  <a:ea typeface="ＭＳ Ｐゴシック" pitchFamily="34" charset="-128"/>
                </a:rPr>
                <a:t>implements</a:t>
              </a:r>
              <a:r>
                <a:rPr lang="en-US" sz="1600" dirty="0">
                  <a:solidFill>
                    <a:schemeClr val="tx2"/>
                  </a:solidFill>
                  <a:latin typeface="Courier New" pitchFamily="49" charset="0"/>
                  <a:ea typeface="ＭＳ Ｐゴシック" pitchFamily="34" charset="-128"/>
                </a:rPr>
                <a:t> </a:t>
              </a:r>
              <a:r>
                <a:rPr lang="en-US" sz="1600" dirty="0" err="1">
                  <a:solidFill>
                    <a:schemeClr val="tx2"/>
                  </a:solidFill>
                  <a:latin typeface="Courier New" pitchFamily="49" charset="0"/>
                  <a:ea typeface="ＭＳ Ｐゴシック" pitchFamily="34" charset="-128"/>
                </a:rPr>
                <a:t>ActionListener</a:t>
              </a:r>
              <a:r>
                <a:rPr lang="en-US" sz="1600" dirty="0">
                  <a:solidFill>
                    <a:schemeClr val="tx2"/>
                  </a:solidFill>
                  <a:latin typeface="Courier New" pitchFamily="49" charset="0"/>
                  <a:ea typeface="ＭＳ Ｐゴシック" pitchFamily="34" charset="-128"/>
                </a:rPr>
                <a:t> </a:t>
              </a:r>
              <a:r>
                <a:rPr lang="en-US" sz="1600" dirty="0">
                  <a:solidFill>
                    <a:srgbClr val="A50021"/>
                  </a:solidFill>
                  <a:latin typeface="Courier New" pitchFamily="49" charset="0"/>
                  <a:ea typeface="ＭＳ Ｐゴシック" pitchFamily="34" charset="-128"/>
                </a:rPr>
                <a:t>{</a:t>
              </a:r>
            </a:p>
            <a:p>
              <a:pPr>
                <a:lnSpc>
                  <a:spcPct val="80000"/>
                </a:lnSpc>
                <a:spcBef>
                  <a:spcPct val="50000"/>
                </a:spcBef>
                <a:tabLst>
                  <a:tab pos="457200" algn="l"/>
                </a:tabLst>
              </a:pPr>
              <a:r>
                <a:rPr lang="en-US" sz="1600" dirty="0">
                  <a:solidFill>
                    <a:schemeClr val="tx2"/>
                  </a:solidFill>
                  <a:latin typeface="Courier New" pitchFamily="49" charset="0"/>
                  <a:ea typeface="ＭＳ Ｐゴシック" pitchFamily="34" charset="-128"/>
                </a:rPr>
                <a:t>    </a:t>
              </a:r>
              <a:r>
                <a:rPr lang="en-US" sz="1600" dirty="0">
                  <a:solidFill>
                    <a:schemeClr val="accent2"/>
                  </a:solidFill>
                  <a:latin typeface="Courier New" pitchFamily="49" charset="0"/>
                  <a:ea typeface="ＭＳ Ｐゴシック" pitchFamily="34" charset="-128"/>
                </a:rPr>
                <a:t>. . .</a:t>
              </a:r>
              <a:endParaRPr lang="en-US" sz="1600" dirty="0">
                <a:solidFill>
                  <a:srgbClr val="A50021"/>
                </a:solidFill>
                <a:latin typeface="Courier New" pitchFamily="49" charset="0"/>
                <a:ea typeface="ＭＳ Ｐゴシック" pitchFamily="34" charset="-128"/>
              </a:endParaRPr>
            </a:p>
            <a:p>
              <a:pPr>
                <a:lnSpc>
                  <a:spcPct val="80000"/>
                </a:lnSpc>
                <a:spcBef>
                  <a:spcPct val="50000"/>
                </a:spcBef>
                <a:tabLst>
                  <a:tab pos="457200" algn="l"/>
                </a:tabLst>
              </a:pPr>
              <a:r>
                <a:rPr lang="en-US" sz="1600" dirty="0">
                  <a:solidFill>
                    <a:schemeClr val="tx2"/>
                  </a:solidFill>
                  <a:latin typeface="Courier New" pitchFamily="49" charset="0"/>
                  <a:ea typeface="ＭＳ Ｐゴシック" pitchFamily="34" charset="-128"/>
                </a:rPr>
                <a:t>    </a:t>
              </a:r>
              <a:r>
                <a:rPr lang="en-US" sz="1600" dirty="0">
                  <a:solidFill>
                    <a:schemeClr val="accent2"/>
                  </a:solidFill>
                  <a:latin typeface="Courier New" pitchFamily="49" charset="0"/>
                  <a:ea typeface="ＭＳ Ｐゴシック" pitchFamily="34" charset="-128"/>
                </a:rPr>
                <a:t>public void</a:t>
              </a:r>
              <a:r>
                <a:rPr lang="en-US" sz="1600" dirty="0">
                  <a:solidFill>
                    <a:schemeClr val="tx2"/>
                  </a:solidFill>
                  <a:latin typeface="Courier New" pitchFamily="49" charset="0"/>
                  <a:ea typeface="ＭＳ Ｐゴシック" pitchFamily="34" charset="-128"/>
                </a:rPr>
                <a:t> </a:t>
              </a:r>
              <a:r>
                <a:rPr lang="en-US" sz="1600" dirty="0" err="1">
                  <a:solidFill>
                    <a:schemeClr val="tx2"/>
                  </a:solidFill>
                  <a:latin typeface="Courier New" pitchFamily="49" charset="0"/>
                  <a:ea typeface="ＭＳ Ｐゴシック" pitchFamily="34" charset="-128"/>
                </a:rPr>
                <a:t>actionPerformed</a:t>
              </a:r>
              <a:r>
                <a:rPr lang="en-US" sz="1600" dirty="0">
                  <a:solidFill>
                    <a:srgbClr val="A50021"/>
                  </a:solidFill>
                  <a:latin typeface="Courier New" pitchFamily="49" charset="0"/>
                  <a:ea typeface="ＭＳ Ｐゴシック" pitchFamily="34" charset="-128"/>
                </a:rPr>
                <a:t>(</a:t>
              </a:r>
              <a:r>
                <a:rPr lang="en-US" sz="1600" dirty="0" err="1">
                  <a:solidFill>
                    <a:schemeClr val="tx2"/>
                  </a:solidFill>
                  <a:latin typeface="Courier New" pitchFamily="49" charset="0"/>
                  <a:ea typeface="ＭＳ Ｐゴシック" pitchFamily="34" charset="-128"/>
                </a:rPr>
                <a:t>ActionEvent</a:t>
              </a:r>
              <a:r>
                <a:rPr lang="en-US" sz="1600" dirty="0">
                  <a:solidFill>
                    <a:schemeClr val="tx2"/>
                  </a:solidFill>
                  <a:latin typeface="Courier New" pitchFamily="49" charset="0"/>
                  <a:ea typeface="ＭＳ Ｐゴシック" pitchFamily="34" charset="-128"/>
                </a:rPr>
                <a:t> event</a:t>
              </a:r>
              <a:r>
                <a:rPr lang="en-US" sz="1600" dirty="0">
                  <a:solidFill>
                    <a:srgbClr val="A50021"/>
                  </a:solidFill>
                  <a:latin typeface="Courier New" pitchFamily="49" charset="0"/>
                  <a:ea typeface="ＭＳ Ｐゴシック" pitchFamily="34" charset="-128"/>
                </a:rPr>
                <a:t>) </a:t>
              </a:r>
              <a:r>
                <a:rPr lang="en-US" sz="1600" dirty="0" smtClean="0">
                  <a:solidFill>
                    <a:srgbClr val="A50021"/>
                  </a:solidFill>
                  <a:latin typeface="Courier New" pitchFamily="49" charset="0"/>
                  <a:ea typeface="ＭＳ Ｐゴシック" pitchFamily="34" charset="-128"/>
                </a:rPr>
                <a:t>{</a:t>
              </a:r>
            </a:p>
            <a:p>
              <a:pPr>
                <a:lnSpc>
                  <a:spcPct val="80000"/>
                </a:lnSpc>
                <a:spcBef>
                  <a:spcPct val="50000"/>
                </a:spcBef>
                <a:tabLst>
                  <a:tab pos="457200" algn="l"/>
                </a:tabLst>
              </a:pPr>
              <a:r>
                <a:rPr lang="en-US" sz="1600" dirty="0" smtClean="0">
                  <a:solidFill>
                    <a:srgbClr val="CC6600"/>
                  </a:solidFill>
                  <a:latin typeface="Courier"/>
                  <a:ea typeface="ＭＳ Ｐゴシック" pitchFamily="34" charset="-128"/>
                </a:rPr>
                <a:t>//</a:t>
              </a:r>
              <a:r>
                <a:rPr lang="en-US" sz="1600" dirty="0" smtClean="0">
                  <a:solidFill>
                    <a:srgbClr val="CC6600"/>
                  </a:solidFill>
                  <a:latin typeface="Courier"/>
                </a:rPr>
                <a:t> code to be executed in response to the generated events</a:t>
              </a:r>
              <a:endParaRPr lang="en-US" sz="1600" dirty="0">
                <a:solidFill>
                  <a:srgbClr val="CC6600"/>
                </a:solidFill>
                <a:latin typeface="Courier"/>
                <a:ea typeface="ＭＳ Ｐゴシック" pitchFamily="34" charset="-128"/>
              </a:endParaRPr>
            </a:p>
            <a:p>
              <a:pPr>
                <a:lnSpc>
                  <a:spcPct val="80000"/>
                </a:lnSpc>
                <a:spcBef>
                  <a:spcPct val="50000"/>
                </a:spcBef>
                <a:tabLst>
                  <a:tab pos="457200" algn="l"/>
                </a:tabLst>
              </a:pPr>
              <a:r>
                <a:rPr lang="en-US" sz="1600" dirty="0" smtClean="0">
                  <a:solidFill>
                    <a:schemeClr val="accent2"/>
                  </a:solidFill>
                  <a:latin typeface="Courier New" pitchFamily="49" charset="0"/>
                  <a:ea typeface="ＭＳ Ｐゴシック" pitchFamily="34" charset="-128"/>
                </a:rPr>
                <a:t>. . .</a:t>
              </a:r>
              <a:endParaRPr lang="en-US" sz="1600" dirty="0" smtClean="0">
                <a:solidFill>
                  <a:srgbClr val="A50021"/>
                </a:solidFill>
                <a:latin typeface="Courier New" pitchFamily="49" charset="0"/>
                <a:ea typeface="ＭＳ Ｐゴシック" pitchFamily="34" charset="-128"/>
              </a:endParaRPr>
            </a:p>
            <a:p>
              <a:pPr>
                <a:lnSpc>
                  <a:spcPct val="80000"/>
                </a:lnSpc>
                <a:spcBef>
                  <a:spcPct val="50000"/>
                </a:spcBef>
                <a:tabLst>
                  <a:tab pos="457200" algn="l"/>
                </a:tabLst>
              </a:pPr>
              <a:r>
                <a:rPr lang="en-US" sz="1600" dirty="0" smtClean="0">
                  <a:solidFill>
                    <a:srgbClr val="A50021"/>
                  </a:solidFill>
                  <a:latin typeface="Courier New" pitchFamily="49" charset="0"/>
                  <a:ea typeface="ＭＳ Ｐゴシック" pitchFamily="34" charset="-128"/>
                </a:rPr>
                <a:t>}</a:t>
              </a:r>
              <a:endParaRPr lang="en-US" sz="1600" dirty="0">
                <a:solidFill>
                  <a:srgbClr val="A50021"/>
                </a:solidFill>
                <a:latin typeface="Courier New" pitchFamily="49" charset="0"/>
                <a:ea typeface="ＭＳ Ｐゴシック" pitchFamily="34" charset="-128"/>
              </a:endParaRPr>
            </a:p>
            <a:p>
              <a:pPr>
                <a:lnSpc>
                  <a:spcPct val="80000"/>
                </a:lnSpc>
                <a:spcBef>
                  <a:spcPct val="50000"/>
                </a:spcBef>
                <a:tabLst>
                  <a:tab pos="457200" algn="l"/>
                </a:tabLst>
              </a:pPr>
              <a:r>
                <a:rPr lang="en-US" sz="1600" dirty="0">
                  <a:solidFill>
                    <a:srgbClr val="A50021"/>
                  </a:solidFill>
                  <a:latin typeface="Courier New" pitchFamily="49" charset="0"/>
                  <a:ea typeface="ＭＳ Ｐゴシック" pitchFamily="34" charset="-128"/>
                </a:rPr>
                <a:t>}</a:t>
              </a:r>
            </a:p>
          </p:txBody>
        </p:sp>
      </p:grpSp>
    </p:spTree>
    <p:custDataLst>
      <p:tags r:id="rId1"/>
    </p:custData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4" name="Content Placeholder 3"/>
          <p:cNvPicPr>
            <a:picLocks noGrp="1" noChangeAspect="1"/>
          </p:cNvPicPr>
          <p:nvPr>
            <p:ph idx="1"/>
          </p:nvPr>
        </p:nvPicPr>
        <p:blipFill>
          <a:blip r:embed="rId2"/>
          <a:stretch>
            <a:fillRect/>
          </a:stretch>
        </p:blipFill>
        <p:spPr>
          <a:xfrm>
            <a:off x="828441" y="2833352"/>
            <a:ext cx="7530954" cy="3335628"/>
          </a:xfrm>
          <a:prstGeom prst="rect">
            <a:avLst/>
          </a:prstGeom>
        </p:spPr>
      </p:pic>
    </p:spTree>
    <p:extLst>
      <p:ext uri="{BB962C8B-B14F-4D97-AF65-F5344CB8AC3E}">
        <p14:creationId xmlns:p14="http://schemas.microsoft.com/office/powerpoint/2010/main" val="1097015845"/>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a:xfrm>
            <a:off x="850542" y="742950"/>
            <a:ext cx="7391400" cy="762000"/>
          </a:xfrm>
        </p:spPr>
        <p:txBody>
          <a:bodyPr/>
          <a:lstStyle/>
          <a:p>
            <a:pPr eaLnBrk="1" hangingPunct="1"/>
            <a:r>
              <a:rPr lang="en-US" dirty="0" smtClean="0"/>
              <a:t>Container as Event Listener</a:t>
            </a:r>
          </a:p>
        </p:txBody>
      </p:sp>
      <p:sp>
        <p:nvSpPr>
          <p:cNvPr id="51203" name="Rectangle 3"/>
          <p:cNvSpPr>
            <a:spLocks noGrp="1" noChangeArrowheads="1"/>
          </p:cNvSpPr>
          <p:nvPr>
            <p:ph idx="1"/>
          </p:nvPr>
        </p:nvSpPr>
        <p:spPr>
          <a:xfrm>
            <a:off x="279042" y="2105025"/>
            <a:ext cx="8534400" cy="2651125"/>
          </a:xfrm>
        </p:spPr>
        <p:txBody>
          <a:bodyPr/>
          <a:lstStyle/>
          <a:p>
            <a:pPr algn="l" rtl="0" eaLnBrk="1" hangingPunct="1"/>
            <a:r>
              <a:rPr lang="en-US" dirty="0" smtClean="0"/>
              <a:t>Instead of defining a separate event listener such as </a:t>
            </a:r>
            <a:r>
              <a:rPr lang="en-US" dirty="0" err="1" smtClean="0"/>
              <a:t>ButtonHandler</a:t>
            </a:r>
            <a:r>
              <a:rPr lang="en-US" dirty="0" smtClean="0"/>
              <a:t>, it is much more common to have an object that contains the event sources be a listener. </a:t>
            </a:r>
          </a:p>
          <a:p>
            <a:pPr lvl="1" algn="l" rtl="0" eaLnBrk="1" hangingPunct="1"/>
            <a:r>
              <a:rPr lang="en-US" dirty="0" smtClean="0">
                <a:solidFill>
                  <a:srgbClr val="A50021"/>
                </a:solidFill>
              </a:rPr>
              <a:t>Example</a:t>
            </a:r>
            <a:r>
              <a:rPr lang="en-US" dirty="0" smtClean="0"/>
              <a:t>: We make this frame a listener of the action events of the buttons it contains.</a:t>
            </a:r>
          </a:p>
        </p:txBody>
      </p:sp>
      <p:pic>
        <p:nvPicPr>
          <p:cNvPr id="51212" name="Picture 12" descr="ch14-2"/>
          <p:cNvPicPr>
            <a:picLocks noChangeAspect="1" noChangeArrowheads="1"/>
          </p:cNvPicPr>
          <p:nvPr/>
        </p:nvPicPr>
        <p:blipFill>
          <a:blip r:embed="rId4"/>
          <a:srcRect/>
          <a:stretch>
            <a:fillRect/>
          </a:stretch>
        </p:blipFill>
        <p:spPr bwMode="auto">
          <a:xfrm>
            <a:off x="3429000" y="3962400"/>
            <a:ext cx="3200400" cy="2181225"/>
          </a:xfrm>
          <a:prstGeom prst="rect">
            <a:avLst/>
          </a:prstGeom>
          <a:noFill/>
          <a:ln w="9525">
            <a:noFill/>
            <a:miter lim="800000"/>
            <a:headEnd/>
            <a:tailEnd/>
          </a:ln>
        </p:spPr>
      </p:pic>
      <p:grpSp>
        <p:nvGrpSpPr>
          <p:cNvPr id="2" name="Group 13"/>
          <p:cNvGrpSpPr>
            <a:grpSpLocks/>
          </p:cNvGrpSpPr>
          <p:nvPr/>
        </p:nvGrpSpPr>
        <p:grpSpPr bwMode="auto">
          <a:xfrm>
            <a:off x="5715000" y="4419600"/>
            <a:ext cx="2566988" cy="336550"/>
            <a:chOff x="3600" y="2784"/>
            <a:chExt cx="1617" cy="212"/>
          </a:xfrm>
        </p:grpSpPr>
        <p:sp>
          <p:nvSpPr>
            <p:cNvPr id="31755" name="Line 8"/>
            <p:cNvSpPr>
              <a:spLocks noChangeShapeType="1"/>
            </p:cNvSpPr>
            <p:nvPr/>
          </p:nvSpPr>
          <p:spPr bwMode="auto">
            <a:xfrm flipH="1">
              <a:off x="3600" y="2880"/>
              <a:ext cx="720" cy="3"/>
            </a:xfrm>
            <a:prstGeom prst="line">
              <a:avLst/>
            </a:prstGeom>
            <a:noFill/>
            <a:ln w="28575">
              <a:solidFill>
                <a:srgbClr val="A50021"/>
              </a:solidFill>
              <a:miter lim="800000"/>
              <a:headEnd/>
              <a:tailEnd type="triangle" w="med" len="med"/>
            </a:ln>
          </p:spPr>
          <p:txBody>
            <a:bodyPr wrap="none"/>
            <a:lstStyle/>
            <a:p>
              <a:endParaRPr lang="en-US"/>
            </a:p>
          </p:txBody>
        </p:sp>
        <p:sp>
          <p:nvSpPr>
            <p:cNvPr id="31756" name="Rectangle 10"/>
            <p:cNvSpPr>
              <a:spLocks noChangeArrowheads="1"/>
            </p:cNvSpPr>
            <p:nvPr/>
          </p:nvSpPr>
          <p:spPr bwMode="auto">
            <a:xfrm>
              <a:off x="4368" y="2784"/>
              <a:ext cx="849" cy="212"/>
            </a:xfrm>
            <a:prstGeom prst="rect">
              <a:avLst/>
            </a:prstGeom>
            <a:noFill/>
            <a:ln w="9525">
              <a:noFill/>
              <a:miter lim="800000"/>
              <a:headEnd/>
              <a:tailEnd/>
            </a:ln>
          </p:spPr>
          <p:txBody>
            <a:bodyPr wrap="none">
              <a:spAutoFit/>
            </a:bodyPr>
            <a:lstStyle/>
            <a:p>
              <a:pPr>
                <a:spcBef>
                  <a:spcPct val="50000"/>
                </a:spcBef>
              </a:pPr>
              <a:r>
                <a:rPr lang="en-US" sz="1600">
                  <a:solidFill>
                    <a:srgbClr val="0033CC"/>
                  </a:solidFill>
                  <a:latin typeface="Arial" pitchFamily="34" charset="0"/>
                </a:rPr>
                <a:t>event source</a:t>
              </a:r>
            </a:p>
          </p:txBody>
        </p:sp>
      </p:grpSp>
      <p:grpSp>
        <p:nvGrpSpPr>
          <p:cNvPr id="3" name="Group 14"/>
          <p:cNvGrpSpPr>
            <a:grpSpLocks/>
          </p:cNvGrpSpPr>
          <p:nvPr/>
        </p:nvGrpSpPr>
        <p:grpSpPr bwMode="auto">
          <a:xfrm>
            <a:off x="1114425" y="4067175"/>
            <a:ext cx="2201863" cy="336550"/>
            <a:chOff x="702" y="2562"/>
            <a:chExt cx="1387" cy="212"/>
          </a:xfrm>
        </p:grpSpPr>
        <p:sp>
          <p:nvSpPr>
            <p:cNvPr id="31753" name="Line 9"/>
            <p:cNvSpPr>
              <a:spLocks noChangeShapeType="1"/>
            </p:cNvSpPr>
            <p:nvPr/>
          </p:nvSpPr>
          <p:spPr bwMode="auto">
            <a:xfrm>
              <a:off x="1536" y="2688"/>
              <a:ext cx="553" cy="0"/>
            </a:xfrm>
            <a:prstGeom prst="line">
              <a:avLst/>
            </a:prstGeom>
            <a:noFill/>
            <a:ln w="28575">
              <a:solidFill>
                <a:srgbClr val="A50021"/>
              </a:solidFill>
              <a:miter lim="800000"/>
              <a:headEnd/>
              <a:tailEnd type="triangle" w="med" len="med"/>
            </a:ln>
          </p:spPr>
          <p:txBody>
            <a:bodyPr wrap="none"/>
            <a:lstStyle/>
            <a:p>
              <a:endParaRPr lang="en-US"/>
            </a:p>
          </p:txBody>
        </p:sp>
        <p:sp>
          <p:nvSpPr>
            <p:cNvPr id="31754" name="Rectangle 11"/>
            <p:cNvSpPr>
              <a:spLocks noChangeArrowheads="1"/>
            </p:cNvSpPr>
            <p:nvPr/>
          </p:nvSpPr>
          <p:spPr bwMode="auto">
            <a:xfrm>
              <a:off x="702" y="2562"/>
              <a:ext cx="877" cy="212"/>
            </a:xfrm>
            <a:prstGeom prst="rect">
              <a:avLst/>
            </a:prstGeom>
            <a:noFill/>
            <a:ln w="9525">
              <a:noFill/>
              <a:miter lim="800000"/>
              <a:headEnd/>
              <a:tailEnd/>
            </a:ln>
          </p:spPr>
          <p:txBody>
            <a:bodyPr wrap="none">
              <a:spAutoFit/>
            </a:bodyPr>
            <a:lstStyle/>
            <a:p>
              <a:pPr>
                <a:spcBef>
                  <a:spcPct val="50000"/>
                </a:spcBef>
              </a:pPr>
              <a:r>
                <a:rPr lang="en-US" sz="1600">
                  <a:solidFill>
                    <a:srgbClr val="0033CC"/>
                  </a:solidFill>
                  <a:latin typeface="Arial" pitchFamily="34" charset="0"/>
                </a:rPr>
                <a:t>event listener</a:t>
              </a:r>
            </a:p>
          </p:txBody>
        </p:sp>
      </p:grpSp>
    </p:spTree>
    <p:custDataLst>
      <p:tags r:id="rId1"/>
    </p:custDataLst>
  </p:cSld>
  <p:clrMapOvr>
    <a:masterClrMapping/>
  </p:clrMapOvr>
  <p:transition spd="med" advClick="0">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588" y="714816"/>
            <a:ext cx="7391400" cy="945445"/>
          </a:xfrm>
        </p:spPr>
        <p:txBody>
          <a:bodyPr/>
          <a:lstStyle/>
          <a:p>
            <a:r>
              <a:rPr lang="en-US" dirty="0" err="1" smtClean="0"/>
              <a:t>JButtonFrameHandler</a:t>
            </a:r>
            <a:r>
              <a:rPr lang="en-US" dirty="0" smtClean="0"/>
              <a:t/>
            </a:r>
            <a:br>
              <a:rPr lang="en-US" dirty="0" smtClean="0"/>
            </a:br>
            <a:r>
              <a:rPr lang="en-US" dirty="0" smtClean="0"/>
              <a:t> (complete program-1)</a:t>
            </a:r>
            <a:endParaRPr lang="en-US" dirty="0"/>
          </a:p>
        </p:txBody>
      </p:sp>
      <p:sp>
        <p:nvSpPr>
          <p:cNvPr id="3" name="Content Placeholder 2"/>
          <p:cNvSpPr>
            <a:spLocks noGrp="1"/>
          </p:cNvSpPr>
          <p:nvPr>
            <p:ph idx="1"/>
          </p:nvPr>
        </p:nvSpPr>
        <p:spPr>
          <a:xfrm>
            <a:off x="0" y="2051318"/>
            <a:ext cx="8950127" cy="4484710"/>
          </a:xfrm>
          <a:solidFill>
            <a:schemeClr val="bg1"/>
          </a:solidFill>
          <a:effectLst>
            <a:outerShdw blurRad="50800" dist="38100" dir="2700000" sx="101000" sy="101000" algn="tl" rotWithShape="0">
              <a:prstClr val="black">
                <a:alpha val="48000"/>
              </a:prstClr>
            </a:outerShdw>
          </a:effectLst>
        </p:spPr>
        <p:txBody>
          <a:bodyPr>
            <a:noAutofit/>
          </a:bodyPr>
          <a:lstStyle/>
          <a:p>
            <a:pPr algn="l" rtl="0">
              <a:buNone/>
            </a:pPr>
            <a:r>
              <a:rPr lang="en-US" sz="1600" dirty="0" smtClean="0">
                <a:solidFill>
                  <a:srgbClr val="941EDF"/>
                </a:solidFill>
                <a:latin typeface="Courier New"/>
              </a:rPr>
              <a:t>   import</a:t>
            </a:r>
            <a:r>
              <a:rPr lang="en-US" sz="1600" dirty="0" smtClean="0">
                <a:solidFill>
                  <a:srgbClr val="000000"/>
                </a:solidFill>
                <a:latin typeface="Courier New"/>
              </a:rPr>
              <a:t> </a:t>
            </a:r>
            <a:r>
              <a:rPr lang="en-US" sz="1600" dirty="0" err="1" smtClean="0">
                <a:solidFill>
                  <a:srgbClr val="000000"/>
                </a:solidFill>
                <a:latin typeface="Courier New"/>
              </a:rPr>
              <a:t>javax.swing</a:t>
            </a:r>
            <a:r>
              <a:rPr lang="en-US" sz="1600" dirty="0" smtClean="0">
                <a:solidFill>
                  <a:srgbClr val="000000"/>
                </a:solidFill>
                <a:latin typeface="Courier New"/>
              </a:rPr>
              <a:t>.*;</a:t>
            </a:r>
            <a:br>
              <a:rPr lang="en-US" sz="1600" dirty="0" smtClean="0">
                <a:solidFill>
                  <a:srgbClr val="000000"/>
                </a:solidFill>
                <a:latin typeface="Courier New"/>
              </a:rPr>
            </a:br>
            <a:r>
              <a:rPr lang="en-US" sz="1600" dirty="0" smtClean="0">
                <a:solidFill>
                  <a:srgbClr val="941EDF"/>
                </a:solidFill>
                <a:latin typeface="Courier New"/>
              </a:rPr>
              <a:t>import</a:t>
            </a:r>
            <a:r>
              <a:rPr lang="en-US" sz="1600" dirty="0" smtClean="0">
                <a:solidFill>
                  <a:srgbClr val="000000"/>
                </a:solidFill>
                <a:latin typeface="Courier New"/>
              </a:rPr>
              <a:t> java.awt.*;</a:t>
            </a:r>
            <a:br>
              <a:rPr lang="en-US" sz="1600" dirty="0" smtClean="0">
                <a:solidFill>
                  <a:srgbClr val="000000"/>
                </a:solidFill>
                <a:latin typeface="Courier New"/>
              </a:rPr>
            </a:br>
            <a:r>
              <a:rPr lang="en-US" sz="1600" dirty="0" smtClean="0">
                <a:solidFill>
                  <a:srgbClr val="941EDF"/>
                </a:solidFill>
                <a:latin typeface="Courier New"/>
              </a:rPr>
              <a:t>import</a:t>
            </a:r>
            <a:r>
              <a:rPr lang="en-US" sz="1600" dirty="0" smtClean="0">
                <a:solidFill>
                  <a:srgbClr val="000000"/>
                </a:solidFill>
                <a:latin typeface="Courier New"/>
              </a:rPr>
              <a:t> </a:t>
            </a:r>
            <a:r>
              <a:rPr lang="en-US" sz="1600" dirty="0" err="1" smtClean="0">
                <a:solidFill>
                  <a:srgbClr val="000000"/>
                </a:solidFill>
                <a:latin typeface="Courier New"/>
              </a:rPr>
              <a:t>java.awt.event</a:t>
            </a:r>
            <a:r>
              <a:rPr lang="en-US" sz="1600" dirty="0" smtClean="0">
                <a:solidFill>
                  <a:srgbClr val="000000"/>
                </a:solidFill>
                <a:latin typeface="Courier New"/>
              </a:rPr>
              <a:t>.*;</a:t>
            </a:r>
            <a:br>
              <a:rPr lang="en-US" sz="1600" dirty="0" smtClean="0">
                <a:solidFill>
                  <a:srgbClr val="000000"/>
                </a:solidFill>
                <a:latin typeface="Courier New"/>
              </a:rPr>
            </a:br>
            <a:r>
              <a:rPr lang="en-US" sz="1600" dirty="0" smtClean="0">
                <a:solidFill>
                  <a:srgbClr val="941EDF"/>
                </a:solidFill>
                <a:latin typeface="Courier New"/>
              </a:rPr>
              <a:t>class</a:t>
            </a:r>
            <a:r>
              <a:rPr lang="en-US" sz="1600" dirty="0" smtClean="0">
                <a:solidFill>
                  <a:srgbClr val="000000"/>
                </a:solidFill>
                <a:latin typeface="Courier New"/>
              </a:rPr>
              <a:t> </a:t>
            </a:r>
            <a:r>
              <a:rPr lang="en-US" sz="1600" dirty="0" err="1" smtClean="0">
                <a:solidFill>
                  <a:srgbClr val="000000"/>
                </a:solidFill>
                <a:latin typeface="Courier New"/>
              </a:rPr>
              <a:t>JButtonFrameHandler</a:t>
            </a:r>
            <a:r>
              <a:rPr lang="en-US" sz="1600" dirty="0" smtClean="0">
                <a:solidFill>
                  <a:srgbClr val="000000"/>
                </a:solidFill>
                <a:latin typeface="Courier New"/>
              </a:rPr>
              <a:t> </a:t>
            </a:r>
            <a:r>
              <a:rPr lang="en-US" sz="1600" dirty="0" smtClean="0">
                <a:solidFill>
                  <a:srgbClr val="941EDF"/>
                </a:solidFill>
                <a:latin typeface="Courier New"/>
              </a:rPr>
              <a:t>extends</a:t>
            </a:r>
            <a:r>
              <a:rPr lang="en-US" sz="1600" dirty="0" smtClean="0">
                <a:solidFill>
                  <a:srgbClr val="000000"/>
                </a:solidFill>
                <a:latin typeface="Courier New"/>
              </a:rPr>
              <a:t> </a:t>
            </a:r>
            <a:r>
              <a:rPr lang="en-US" sz="1600" dirty="0" err="1" smtClean="0">
                <a:solidFill>
                  <a:srgbClr val="000000"/>
                </a:solidFill>
                <a:latin typeface="Courier New"/>
              </a:rPr>
              <a:t>JFrame</a:t>
            </a:r>
            <a:r>
              <a:rPr lang="en-US" sz="1600" dirty="0" smtClean="0">
                <a:solidFill>
                  <a:srgbClr val="000000"/>
                </a:solidFill>
                <a:latin typeface="Courier New"/>
              </a:rPr>
              <a:t> </a:t>
            </a:r>
            <a:r>
              <a:rPr lang="en-US" sz="1600" dirty="0" smtClean="0">
                <a:solidFill>
                  <a:srgbClr val="941EDF"/>
                </a:solidFill>
                <a:latin typeface="Courier New"/>
              </a:rPr>
              <a:t>implements</a:t>
            </a:r>
            <a:r>
              <a:rPr lang="en-US" sz="1600" dirty="0" smtClean="0">
                <a:solidFill>
                  <a:srgbClr val="000000"/>
                </a:solidFill>
                <a:latin typeface="Courier New"/>
              </a:rPr>
              <a:t> </a:t>
            </a:r>
            <a:r>
              <a:rPr lang="en-US" sz="1600" dirty="0" err="1" smtClean="0">
                <a:solidFill>
                  <a:srgbClr val="000000"/>
                </a:solidFill>
                <a:latin typeface="Courier New"/>
              </a:rPr>
              <a:t>ActionListener</a:t>
            </a:r>
            <a:r>
              <a:rPr lang="en-US" sz="1600" dirty="0" smtClean="0">
                <a:solidFill>
                  <a:srgbClr val="000000"/>
                </a:solidFill>
                <a:latin typeface="Courier New"/>
              </a:rPr>
              <a:t/>
            </a:r>
            <a:br>
              <a:rPr lang="en-US" sz="1600" dirty="0" smtClean="0">
                <a:solidFill>
                  <a:srgbClr val="000000"/>
                </a:solidFill>
                <a:latin typeface="Courier New"/>
              </a:rPr>
            </a:br>
            <a:r>
              <a:rPr lang="en-US" sz="1600" dirty="0" smtClean="0">
                <a:solidFill>
                  <a:srgbClr val="000000"/>
                </a:solidFill>
                <a:latin typeface="Courier New"/>
              </a:rPr>
              <a:t>{</a:t>
            </a:r>
            <a:br>
              <a:rPr lang="en-US" sz="1600" dirty="0" smtClean="0">
                <a:solidFill>
                  <a:srgbClr val="000000"/>
                </a:solidFill>
                <a:latin typeface="Courier New"/>
              </a:rPr>
            </a:br>
            <a:r>
              <a:rPr lang="en-US" sz="1600" dirty="0" smtClean="0">
                <a:solidFill>
                  <a:srgbClr val="FA6400"/>
                </a:solidFill>
                <a:latin typeface="Courier New"/>
              </a:rPr>
              <a:t/>
            </a:r>
            <a:br>
              <a:rPr lang="en-US" sz="1600" dirty="0" smtClean="0">
                <a:solidFill>
                  <a:srgbClr val="FA6400"/>
                </a:solidFill>
                <a:latin typeface="Courier New"/>
              </a:rPr>
            </a:br>
            <a:r>
              <a:rPr lang="en-US" sz="1600" dirty="0" smtClean="0">
                <a:solidFill>
                  <a:srgbClr val="000000"/>
                </a:solidFill>
                <a:latin typeface="Courier New"/>
              </a:rPr>
              <a:t>    </a:t>
            </a:r>
            <a:r>
              <a:rPr lang="en-US" sz="1600" dirty="0" smtClean="0">
                <a:solidFill>
                  <a:srgbClr val="941EDF"/>
                </a:solidFill>
                <a:latin typeface="Courier New"/>
              </a:rPr>
              <a:t>private</a:t>
            </a:r>
            <a:r>
              <a:rPr lang="en-US" sz="1600" dirty="0" smtClean="0">
                <a:solidFill>
                  <a:srgbClr val="000000"/>
                </a:solidFill>
                <a:latin typeface="Courier New"/>
              </a:rPr>
              <a:t> </a:t>
            </a:r>
            <a:r>
              <a:rPr lang="en-US" sz="1600" dirty="0" smtClean="0">
                <a:solidFill>
                  <a:srgbClr val="941EDF"/>
                </a:solidFill>
                <a:latin typeface="Courier New"/>
              </a:rPr>
              <a:t>static</a:t>
            </a:r>
            <a:r>
              <a:rPr lang="en-US" sz="1600" dirty="0" smtClean="0">
                <a:solidFill>
                  <a:srgbClr val="000000"/>
                </a:solidFill>
                <a:latin typeface="Courier New"/>
              </a:rPr>
              <a:t> </a:t>
            </a:r>
            <a:r>
              <a:rPr lang="en-US" sz="1600" dirty="0" smtClean="0">
                <a:solidFill>
                  <a:srgbClr val="941EDF"/>
                </a:solidFill>
                <a:latin typeface="Courier New"/>
              </a:rPr>
              <a:t>final</a:t>
            </a:r>
            <a:r>
              <a:rPr lang="en-US" sz="1600" dirty="0" smtClean="0">
                <a:solidFill>
                  <a:srgbClr val="000000"/>
                </a:solidFill>
                <a:latin typeface="Courier New"/>
              </a:rPr>
              <a:t> </a:t>
            </a:r>
            <a:r>
              <a:rPr lang="en-US" sz="1600" dirty="0" err="1" smtClean="0">
                <a:solidFill>
                  <a:srgbClr val="941EDF"/>
                </a:solidFill>
                <a:latin typeface="Courier New"/>
              </a:rPr>
              <a:t>int</a:t>
            </a:r>
            <a:r>
              <a:rPr lang="en-US" sz="1600" dirty="0" smtClean="0">
                <a:solidFill>
                  <a:srgbClr val="000000"/>
                </a:solidFill>
                <a:latin typeface="Courier New"/>
              </a:rPr>
              <a:t> FRAME_WIDTH    = 300;</a:t>
            </a:r>
            <a:br>
              <a:rPr lang="en-US" sz="1600" dirty="0" smtClean="0">
                <a:solidFill>
                  <a:srgbClr val="000000"/>
                </a:solidFill>
                <a:latin typeface="Courier New"/>
              </a:rPr>
            </a:br>
            <a:r>
              <a:rPr lang="en-US" sz="1600" dirty="0" smtClean="0">
                <a:solidFill>
                  <a:srgbClr val="000000"/>
                </a:solidFill>
                <a:latin typeface="Courier New"/>
              </a:rPr>
              <a:t>    </a:t>
            </a:r>
            <a:r>
              <a:rPr lang="en-US" sz="1600" dirty="0" smtClean="0">
                <a:solidFill>
                  <a:srgbClr val="941EDF"/>
                </a:solidFill>
                <a:latin typeface="Courier New"/>
              </a:rPr>
              <a:t>private</a:t>
            </a:r>
            <a:r>
              <a:rPr lang="en-US" sz="1600" dirty="0" smtClean="0">
                <a:solidFill>
                  <a:srgbClr val="000000"/>
                </a:solidFill>
                <a:latin typeface="Courier New"/>
              </a:rPr>
              <a:t> </a:t>
            </a:r>
            <a:r>
              <a:rPr lang="en-US" sz="1600" dirty="0" smtClean="0">
                <a:solidFill>
                  <a:srgbClr val="941EDF"/>
                </a:solidFill>
                <a:latin typeface="Courier New"/>
              </a:rPr>
              <a:t>static</a:t>
            </a:r>
            <a:r>
              <a:rPr lang="en-US" sz="1600" dirty="0" smtClean="0">
                <a:solidFill>
                  <a:srgbClr val="000000"/>
                </a:solidFill>
                <a:latin typeface="Courier New"/>
              </a:rPr>
              <a:t> </a:t>
            </a:r>
            <a:r>
              <a:rPr lang="en-US" sz="1600" dirty="0" smtClean="0">
                <a:solidFill>
                  <a:srgbClr val="941EDF"/>
                </a:solidFill>
                <a:latin typeface="Courier New"/>
              </a:rPr>
              <a:t>final</a:t>
            </a:r>
            <a:r>
              <a:rPr lang="en-US" sz="1600" dirty="0" smtClean="0">
                <a:solidFill>
                  <a:srgbClr val="000000"/>
                </a:solidFill>
                <a:latin typeface="Courier New"/>
              </a:rPr>
              <a:t> </a:t>
            </a:r>
            <a:r>
              <a:rPr lang="en-US" sz="1600" dirty="0" err="1" smtClean="0">
                <a:solidFill>
                  <a:srgbClr val="941EDF"/>
                </a:solidFill>
                <a:latin typeface="Courier New"/>
              </a:rPr>
              <a:t>int</a:t>
            </a:r>
            <a:r>
              <a:rPr lang="en-US" sz="1600" dirty="0" smtClean="0">
                <a:solidFill>
                  <a:srgbClr val="000000"/>
                </a:solidFill>
                <a:latin typeface="Courier New"/>
              </a:rPr>
              <a:t> FRAME_HEIGHT   = 200;</a:t>
            </a:r>
            <a:br>
              <a:rPr lang="en-US" sz="1600" dirty="0" smtClean="0">
                <a:solidFill>
                  <a:srgbClr val="000000"/>
                </a:solidFill>
                <a:latin typeface="Courier New"/>
              </a:rPr>
            </a:br>
            <a:r>
              <a:rPr lang="en-US" sz="1600" dirty="0" smtClean="0">
                <a:solidFill>
                  <a:srgbClr val="000000"/>
                </a:solidFill>
                <a:latin typeface="Courier New"/>
              </a:rPr>
              <a:t>    </a:t>
            </a:r>
            <a:r>
              <a:rPr lang="en-US" sz="1600" dirty="0" smtClean="0">
                <a:solidFill>
                  <a:srgbClr val="941EDF"/>
                </a:solidFill>
                <a:latin typeface="Courier New"/>
              </a:rPr>
              <a:t>private</a:t>
            </a:r>
            <a:r>
              <a:rPr lang="en-US" sz="1600" dirty="0" smtClean="0">
                <a:solidFill>
                  <a:srgbClr val="000000"/>
                </a:solidFill>
                <a:latin typeface="Courier New"/>
              </a:rPr>
              <a:t> </a:t>
            </a:r>
            <a:r>
              <a:rPr lang="en-US" sz="1600" dirty="0" smtClean="0">
                <a:solidFill>
                  <a:srgbClr val="941EDF"/>
                </a:solidFill>
                <a:latin typeface="Courier New"/>
              </a:rPr>
              <a:t>static</a:t>
            </a:r>
            <a:r>
              <a:rPr lang="en-US" sz="1600" dirty="0" smtClean="0">
                <a:solidFill>
                  <a:srgbClr val="000000"/>
                </a:solidFill>
                <a:latin typeface="Courier New"/>
              </a:rPr>
              <a:t> </a:t>
            </a:r>
            <a:r>
              <a:rPr lang="en-US" sz="1600" dirty="0" smtClean="0">
                <a:solidFill>
                  <a:srgbClr val="941EDF"/>
                </a:solidFill>
                <a:latin typeface="Courier New"/>
              </a:rPr>
              <a:t>final</a:t>
            </a:r>
            <a:r>
              <a:rPr lang="en-US" sz="1600" dirty="0" smtClean="0">
                <a:solidFill>
                  <a:srgbClr val="000000"/>
                </a:solidFill>
                <a:latin typeface="Courier New"/>
              </a:rPr>
              <a:t> </a:t>
            </a:r>
            <a:r>
              <a:rPr lang="en-US" sz="1600" dirty="0" err="1" smtClean="0">
                <a:solidFill>
                  <a:srgbClr val="941EDF"/>
                </a:solidFill>
                <a:latin typeface="Courier New"/>
              </a:rPr>
              <a:t>int</a:t>
            </a:r>
            <a:r>
              <a:rPr lang="en-US" sz="1600" dirty="0" smtClean="0">
                <a:solidFill>
                  <a:srgbClr val="000000"/>
                </a:solidFill>
                <a:latin typeface="Courier New"/>
              </a:rPr>
              <a:t> FRAME_X_ORIGIN = 150;</a:t>
            </a:r>
            <a:br>
              <a:rPr lang="en-US" sz="1600" dirty="0" smtClean="0">
                <a:solidFill>
                  <a:srgbClr val="000000"/>
                </a:solidFill>
                <a:latin typeface="Courier New"/>
              </a:rPr>
            </a:br>
            <a:r>
              <a:rPr lang="en-US" sz="1600" dirty="0" smtClean="0">
                <a:solidFill>
                  <a:srgbClr val="000000"/>
                </a:solidFill>
                <a:latin typeface="Courier New"/>
              </a:rPr>
              <a:t>    </a:t>
            </a:r>
            <a:r>
              <a:rPr lang="en-US" sz="1600" dirty="0" smtClean="0">
                <a:solidFill>
                  <a:srgbClr val="941EDF"/>
                </a:solidFill>
                <a:latin typeface="Courier New"/>
              </a:rPr>
              <a:t>private</a:t>
            </a:r>
            <a:r>
              <a:rPr lang="en-US" sz="1600" dirty="0" smtClean="0">
                <a:solidFill>
                  <a:srgbClr val="000000"/>
                </a:solidFill>
                <a:latin typeface="Courier New"/>
              </a:rPr>
              <a:t> </a:t>
            </a:r>
            <a:r>
              <a:rPr lang="en-US" sz="1600" dirty="0" smtClean="0">
                <a:solidFill>
                  <a:srgbClr val="941EDF"/>
                </a:solidFill>
                <a:latin typeface="Courier New"/>
              </a:rPr>
              <a:t>static</a:t>
            </a:r>
            <a:r>
              <a:rPr lang="en-US" sz="1600" dirty="0" smtClean="0">
                <a:solidFill>
                  <a:srgbClr val="000000"/>
                </a:solidFill>
                <a:latin typeface="Courier New"/>
              </a:rPr>
              <a:t> </a:t>
            </a:r>
            <a:r>
              <a:rPr lang="en-US" sz="1600" dirty="0" smtClean="0">
                <a:solidFill>
                  <a:srgbClr val="941EDF"/>
                </a:solidFill>
                <a:latin typeface="Courier New"/>
              </a:rPr>
              <a:t>final</a:t>
            </a:r>
            <a:r>
              <a:rPr lang="en-US" sz="1600" dirty="0" smtClean="0">
                <a:solidFill>
                  <a:srgbClr val="000000"/>
                </a:solidFill>
                <a:latin typeface="Courier New"/>
              </a:rPr>
              <a:t> </a:t>
            </a:r>
            <a:r>
              <a:rPr lang="en-US" sz="1600" dirty="0" err="1" smtClean="0">
                <a:solidFill>
                  <a:srgbClr val="941EDF"/>
                </a:solidFill>
                <a:latin typeface="Courier New"/>
              </a:rPr>
              <a:t>int</a:t>
            </a:r>
            <a:r>
              <a:rPr lang="en-US" sz="1600" dirty="0" smtClean="0">
                <a:solidFill>
                  <a:srgbClr val="000000"/>
                </a:solidFill>
                <a:latin typeface="Courier New"/>
              </a:rPr>
              <a:t> FRAME_Y_ORIGIN = 250;</a:t>
            </a:r>
            <a:br>
              <a:rPr lang="en-US" sz="1600" dirty="0" smtClean="0">
                <a:solidFill>
                  <a:srgbClr val="000000"/>
                </a:solidFill>
                <a:latin typeface="Courier New"/>
              </a:rPr>
            </a:br>
            <a:r>
              <a:rPr lang="en-US" sz="1600" dirty="0" smtClean="0">
                <a:solidFill>
                  <a:srgbClr val="000000"/>
                </a:solidFill>
                <a:latin typeface="Courier New"/>
              </a:rPr>
              <a:t>    </a:t>
            </a:r>
            <a:r>
              <a:rPr lang="en-US" sz="1600" dirty="0" smtClean="0">
                <a:solidFill>
                  <a:srgbClr val="941EDF"/>
                </a:solidFill>
                <a:latin typeface="Courier New"/>
              </a:rPr>
              <a:t>private</a:t>
            </a:r>
            <a:r>
              <a:rPr lang="en-US" sz="1600" dirty="0" smtClean="0">
                <a:solidFill>
                  <a:srgbClr val="000000"/>
                </a:solidFill>
                <a:latin typeface="Courier New"/>
              </a:rPr>
              <a:t> </a:t>
            </a:r>
            <a:r>
              <a:rPr lang="en-US" sz="1600" dirty="0" err="1" smtClean="0">
                <a:solidFill>
                  <a:srgbClr val="000000"/>
                </a:solidFill>
                <a:latin typeface="Courier New"/>
              </a:rPr>
              <a:t>JButton</a:t>
            </a:r>
            <a:r>
              <a:rPr lang="en-US" sz="1600" dirty="0" smtClean="0">
                <a:solidFill>
                  <a:srgbClr val="000000"/>
                </a:solidFill>
                <a:latin typeface="Courier New"/>
              </a:rPr>
              <a:t> </a:t>
            </a:r>
            <a:r>
              <a:rPr lang="en-US" sz="1600" dirty="0" err="1" smtClean="0">
                <a:solidFill>
                  <a:srgbClr val="000000"/>
                </a:solidFill>
                <a:latin typeface="Courier New"/>
              </a:rPr>
              <a:t>cancelButton</a:t>
            </a:r>
            <a:r>
              <a:rPr lang="en-US" sz="1600" dirty="0" smtClean="0">
                <a:solidFill>
                  <a:srgbClr val="000000"/>
                </a:solidFill>
                <a:latin typeface="Courier New"/>
              </a:rPr>
              <a:t>;</a:t>
            </a:r>
          </a:p>
          <a:p>
            <a:pPr algn="l" rtl="0">
              <a:buNone/>
            </a:pPr>
            <a:r>
              <a:rPr lang="en-US" sz="1600" dirty="0" smtClean="0">
                <a:solidFill>
                  <a:srgbClr val="000000"/>
                </a:solidFill>
                <a:latin typeface="Courier New"/>
              </a:rPr>
              <a:t>       </a:t>
            </a:r>
            <a:r>
              <a:rPr lang="en-US" sz="1600" dirty="0" smtClean="0">
                <a:solidFill>
                  <a:srgbClr val="941EDF"/>
                </a:solidFill>
                <a:latin typeface="Courier New"/>
              </a:rPr>
              <a:t>private</a:t>
            </a:r>
            <a:r>
              <a:rPr lang="en-US" sz="1600" dirty="0" smtClean="0">
                <a:solidFill>
                  <a:srgbClr val="000000"/>
                </a:solidFill>
                <a:latin typeface="Courier New"/>
              </a:rPr>
              <a:t> </a:t>
            </a:r>
            <a:r>
              <a:rPr lang="en-US" sz="1600" dirty="0" err="1" smtClean="0">
                <a:solidFill>
                  <a:srgbClr val="000000"/>
                </a:solidFill>
                <a:latin typeface="Courier New"/>
              </a:rPr>
              <a:t>JButton</a:t>
            </a:r>
            <a:r>
              <a:rPr lang="en-US" sz="1600" dirty="0" smtClean="0">
                <a:solidFill>
                  <a:srgbClr val="000000"/>
                </a:solidFill>
                <a:latin typeface="Courier New"/>
              </a:rPr>
              <a:t> </a:t>
            </a:r>
            <a:r>
              <a:rPr lang="en-US" sz="1600" dirty="0" err="1" smtClean="0">
                <a:solidFill>
                  <a:srgbClr val="000000"/>
                </a:solidFill>
                <a:latin typeface="Courier New"/>
              </a:rPr>
              <a:t>okButton</a:t>
            </a:r>
            <a:r>
              <a:rPr lang="en-US" sz="1600" dirty="0" smtClean="0">
                <a:solidFill>
                  <a:srgbClr val="000000"/>
                </a:solidFill>
                <a:latin typeface="Courier New"/>
              </a:rPr>
              <a:t>;</a:t>
            </a:r>
          </a:p>
          <a:p>
            <a:pPr algn="l" rtl="0">
              <a:buNone/>
            </a:pPr>
            <a:r>
              <a:rPr lang="en-US" sz="1600" dirty="0" smtClean="0">
                <a:solidFill>
                  <a:srgbClr val="FA6400"/>
                </a:solidFill>
                <a:latin typeface="Courier New"/>
              </a:rPr>
              <a:t/>
            </a:r>
            <a:br>
              <a:rPr lang="en-US" sz="1600" dirty="0" smtClean="0">
                <a:solidFill>
                  <a:srgbClr val="FA6400"/>
                </a:solidFill>
                <a:latin typeface="Courier New"/>
              </a:rPr>
            </a:br>
            <a:r>
              <a:rPr lang="en-US" sz="1600" dirty="0" smtClean="0">
                <a:solidFill>
                  <a:srgbClr val="000000"/>
                </a:solidFill>
                <a:latin typeface="Courier New"/>
              </a:rPr>
              <a:t>    </a:t>
            </a:r>
            <a:br>
              <a:rPr lang="en-US" sz="1600" dirty="0" smtClean="0">
                <a:solidFill>
                  <a:srgbClr val="000000"/>
                </a:solidFill>
                <a:latin typeface="Courier New"/>
              </a:rPr>
            </a:br>
            <a:endParaRPr lang="en-US" sz="1600" dirty="0"/>
          </a:p>
        </p:txBody>
      </p:sp>
    </p:spTree>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690" y="745345"/>
            <a:ext cx="8628310" cy="762000"/>
          </a:xfrm>
        </p:spPr>
        <p:txBody>
          <a:bodyPr/>
          <a:lstStyle/>
          <a:p>
            <a:r>
              <a:rPr lang="en-US" sz="2800" dirty="0" err="1" smtClean="0"/>
              <a:t>JButtonFrameHandler</a:t>
            </a:r>
            <a:r>
              <a:rPr lang="en-US" sz="2800" dirty="0"/>
              <a:t> </a:t>
            </a:r>
            <a:r>
              <a:rPr lang="en-US" sz="2800" dirty="0" smtClean="0"/>
              <a:t>(complete </a:t>
            </a:r>
            <a:r>
              <a:rPr lang="en-US" sz="2800" dirty="0" smtClean="0"/>
              <a:t>program-2)</a:t>
            </a:r>
            <a:endParaRPr lang="en-US" sz="2800" dirty="0"/>
          </a:p>
        </p:txBody>
      </p:sp>
      <p:sp>
        <p:nvSpPr>
          <p:cNvPr id="3" name="Content Placeholder 2"/>
          <p:cNvSpPr>
            <a:spLocks noGrp="1"/>
          </p:cNvSpPr>
          <p:nvPr>
            <p:ph idx="1"/>
          </p:nvPr>
        </p:nvSpPr>
        <p:spPr>
          <a:xfrm>
            <a:off x="115909" y="2067061"/>
            <a:ext cx="8577329" cy="4790939"/>
          </a:xfrm>
          <a:solidFill>
            <a:schemeClr val="bg1"/>
          </a:solidFill>
          <a:effectLst>
            <a:outerShdw blurRad="50800" dist="38100" dir="2700000" sx="101000" sy="101000" algn="tl" rotWithShape="0">
              <a:prstClr val="black">
                <a:alpha val="50000"/>
              </a:prstClr>
            </a:outerShdw>
          </a:effectLst>
        </p:spPr>
        <p:txBody>
          <a:bodyPr>
            <a:normAutofit lnSpcReduction="10000"/>
          </a:bodyPr>
          <a:lstStyle/>
          <a:p>
            <a:pPr algn="l" rtl="0">
              <a:buNone/>
            </a:pPr>
            <a:r>
              <a:rPr lang="en-US" sz="1400" dirty="0" smtClean="0">
                <a:solidFill>
                  <a:srgbClr val="941EDF"/>
                </a:solidFill>
                <a:latin typeface="Courier New"/>
              </a:rPr>
              <a:t>public</a:t>
            </a:r>
            <a:r>
              <a:rPr lang="en-US" sz="1400" dirty="0" smtClean="0">
                <a:solidFill>
                  <a:srgbClr val="000000"/>
                </a:solidFill>
                <a:latin typeface="Courier New"/>
              </a:rPr>
              <a:t> </a:t>
            </a:r>
            <a:r>
              <a:rPr lang="en-US" sz="1400" dirty="0" err="1" smtClean="0">
                <a:solidFill>
                  <a:srgbClr val="000000"/>
                </a:solidFill>
                <a:latin typeface="Courier New"/>
              </a:rPr>
              <a:t>JButtonFrameHandler</a:t>
            </a:r>
            <a:r>
              <a:rPr lang="en-US" sz="1400" dirty="0" smtClean="0">
                <a:solidFill>
                  <a:srgbClr val="000000"/>
                </a:solidFill>
                <a:latin typeface="Courier New"/>
              </a:rPr>
              <a:t>() {</a:t>
            </a:r>
            <a:br>
              <a:rPr lang="en-US" sz="1400" dirty="0" smtClean="0">
                <a:solidFill>
                  <a:srgbClr val="000000"/>
                </a:solidFill>
                <a:latin typeface="Courier New"/>
              </a:rPr>
            </a:br>
            <a:r>
              <a:rPr lang="en-US" sz="1400" dirty="0" smtClean="0">
                <a:solidFill>
                  <a:srgbClr val="000000"/>
                </a:solidFill>
                <a:latin typeface="Courier New"/>
              </a:rPr>
              <a:t/>
            </a:r>
            <a:br>
              <a:rPr lang="en-US" sz="1400" dirty="0" smtClean="0">
                <a:solidFill>
                  <a:srgbClr val="000000"/>
                </a:solidFill>
                <a:latin typeface="Courier New"/>
              </a:rPr>
            </a:br>
            <a:r>
              <a:rPr lang="en-US" sz="1400" dirty="0" smtClean="0">
                <a:solidFill>
                  <a:srgbClr val="000000"/>
                </a:solidFill>
                <a:latin typeface="Courier New"/>
              </a:rPr>
              <a:t>        Container </a:t>
            </a:r>
            <a:r>
              <a:rPr lang="en-US" sz="1400" dirty="0" err="1" smtClean="0">
                <a:solidFill>
                  <a:srgbClr val="000000"/>
                </a:solidFill>
                <a:latin typeface="Courier New"/>
              </a:rPr>
              <a:t>contentPane</a:t>
            </a:r>
            <a:r>
              <a:rPr lang="en-US" sz="1400" dirty="0" smtClean="0">
                <a:solidFill>
                  <a:srgbClr val="000000"/>
                </a:solidFill>
                <a:latin typeface="Courier New"/>
              </a:rPr>
              <a:t> = </a:t>
            </a:r>
            <a:r>
              <a:rPr lang="en-US" sz="1400" dirty="0" err="1" smtClean="0">
                <a:solidFill>
                  <a:srgbClr val="000000"/>
                </a:solidFill>
                <a:latin typeface="Courier New"/>
              </a:rPr>
              <a:t>getContentPane</a:t>
            </a:r>
            <a:r>
              <a:rPr lang="en-US" sz="1400" dirty="0" smtClean="0">
                <a:solidFill>
                  <a:srgbClr val="000000"/>
                </a:solidFill>
                <a:latin typeface="Courier New"/>
              </a:rPr>
              <a:t>( );</a:t>
            </a:r>
            <a:r>
              <a:rPr lang="en-US" sz="1400" dirty="0" smtClean="0">
                <a:solidFill>
                  <a:srgbClr val="FA6400"/>
                </a:solidFill>
                <a:latin typeface="Courier New"/>
              </a:rPr>
              <a:t/>
            </a:r>
            <a:br>
              <a:rPr lang="en-US" sz="1400" dirty="0" smtClean="0">
                <a:solidFill>
                  <a:srgbClr val="FA6400"/>
                </a:solidFill>
                <a:latin typeface="Courier New"/>
              </a:rPr>
            </a:br>
            <a:r>
              <a:rPr lang="en-US" sz="1400" dirty="0" smtClean="0">
                <a:solidFill>
                  <a:srgbClr val="000000"/>
                </a:solidFill>
                <a:latin typeface="Courier New"/>
              </a:rPr>
              <a:t>        </a:t>
            </a:r>
            <a:r>
              <a:rPr lang="en-US" sz="1400" dirty="0" err="1" smtClean="0">
                <a:solidFill>
                  <a:srgbClr val="000000"/>
                </a:solidFill>
                <a:latin typeface="Courier New"/>
              </a:rPr>
              <a:t>setSize</a:t>
            </a:r>
            <a:r>
              <a:rPr lang="en-US" sz="1400" dirty="0" smtClean="0">
                <a:solidFill>
                  <a:srgbClr val="000000"/>
                </a:solidFill>
                <a:latin typeface="Courier New"/>
              </a:rPr>
              <a:t>      (FRAME_WIDTH, FRAME_HEIGHT);</a:t>
            </a:r>
            <a:br>
              <a:rPr lang="en-US" sz="1400" dirty="0" smtClean="0">
                <a:solidFill>
                  <a:srgbClr val="000000"/>
                </a:solidFill>
                <a:latin typeface="Courier New"/>
              </a:rPr>
            </a:br>
            <a:r>
              <a:rPr lang="en-US" sz="1400" dirty="0" smtClean="0">
                <a:solidFill>
                  <a:srgbClr val="000000"/>
                </a:solidFill>
                <a:latin typeface="Courier New"/>
              </a:rPr>
              <a:t>        </a:t>
            </a:r>
            <a:r>
              <a:rPr lang="en-US" sz="1400" dirty="0" err="1" smtClean="0">
                <a:solidFill>
                  <a:srgbClr val="000000"/>
                </a:solidFill>
                <a:latin typeface="Courier New"/>
              </a:rPr>
              <a:t>setResizable</a:t>
            </a:r>
            <a:r>
              <a:rPr lang="en-US" sz="1400" dirty="0" smtClean="0">
                <a:solidFill>
                  <a:srgbClr val="000000"/>
                </a:solidFill>
                <a:latin typeface="Courier New"/>
              </a:rPr>
              <a:t> (</a:t>
            </a:r>
            <a:r>
              <a:rPr lang="en-US" sz="1400" dirty="0" smtClean="0">
                <a:solidFill>
                  <a:srgbClr val="941EDF"/>
                </a:solidFill>
                <a:latin typeface="Courier New"/>
              </a:rPr>
              <a:t>false</a:t>
            </a:r>
            <a:r>
              <a:rPr lang="en-US" sz="1400" dirty="0" smtClean="0">
                <a:solidFill>
                  <a:srgbClr val="000000"/>
                </a:solidFill>
                <a:latin typeface="Courier New"/>
              </a:rPr>
              <a:t>);</a:t>
            </a:r>
            <a:br>
              <a:rPr lang="en-US" sz="1400" dirty="0" smtClean="0">
                <a:solidFill>
                  <a:srgbClr val="000000"/>
                </a:solidFill>
                <a:latin typeface="Courier New"/>
              </a:rPr>
            </a:br>
            <a:r>
              <a:rPr lang="en-US" sz="1400" dirty="0" smtClean="0">
                <a:solidFill>
                  <a:srgbClr val="000000"/>
                </a:solidFill>
                <a:latin typeface="Courier New"/>
              </a:rPr>
              <a:t>        </a:t>
            </a:r>
            <a:r>
              <a:rPr lang="en-US" sz="1400" dirty="0" err="1" smtClean="0">
                <a:solidFill>
                  <a:srgbClr val="000000"/>
                </a:solidFill>
                <a:latin typeface="Courier New"/>
              </a:rPr>
              <a:t>setTitle</a:t>
            </a:r>
            <a:r>
              <a:rPr lang="en-US" sz="1400" dirty="0" smtClean="0">
                <a:solidFill>
                  <a:srgbClr val="000000"/>
                </a:solidFill>
                <a:latin typeface="Courier New"/>
              </a:rPr>
              <a:t>     (</a:t>
            </a:r>
            <a:r>
              <a:rPr lang="en-US" sz="1400" dirty="0" smtClean="0">
                <a:solidFill>
                  <a:srgbClr val="00CB00"/>
                </a:solidFill>
                <a:latin typeface="Courier New"/>
              </a:rPr>
              <a:t>"Program Ch14JButtonFrameHandler"</a:t>
            </a:r>
            <a:r>
              <a:rPr lang="en-US" sz="1400" dirty="0" smtClean="0">
                <a:solidFill>
                  <a:srgbClr val="000000"/>
                </a:solidFill>
                <a:latin typeface="Courier New"/>
              </a:rPr>
              <a:t>);</a:t>
            </a:r>
            <a:br>
              <a:rPr lang="en-US" sz="1400" dirty="0" smtClean="0">
                <a:solidFill>
                  <a:srgbClr val="000000"/>
                </a:solidFill>
                <a:latin typeface="Courier New"/>
              </a:rPr>
            </a:br>
            <a:r>
              <a:rPr lang="en-US" sz="1400" dirty="0" smtClean="0">
                <a:solidFill>
                  <a:srgbClr val="000000"/>
                </a:solidFill>
                <a:latin typeface="Courier New"/>
              </a:rPr>
              <a:t>        </a:t>
            </a:r>
            <a:r>
              <a:rPr lang="en-US" sz="1400" dirty="0" err="1" smtClean="0">
                <a:solidFill>
                  <a:srgbClr val="000000"/>
                </a:solidFill>
                <a:latin typeface="Courier New"/>
              </a:rPr>
              <a:t>setLocation</a:t>
            </a:r>
            <a:r>
              <a:rPr lang="en-US" sz="1400" dirty="0" smtClean="0">
                <a:solidFill>
                  <a:srgbClr val="000000"/>
                </a:solidFill>
                <a:latin typeface="Courier New"/>
              </a:rPr>
              <a:t>  (FRAME_X_ORIGIN, FRAME_Y_ORIGIN);</a:t>
            </a:r>
            <a:r>
              <a:rPr lang="en-US" sz="1400" dirty="0" smtClean="0">
                <a:solidFill>
                  <a:srgbClr val="FA6400"/>
                </a:solidFill>
                <a:latin typeface="Courier New"/>
              </a:rPr>
              <a:t/>
            </a:r>
            <a:br>
              <a:rPr lang="en-US" sz="1400" dirty="0" smtClean="0">
                <a:solidFill>
                  <a:srgbClr val="FA6400"/>
                </a:solidFill>
                <a:latin typeface="Courier New"/>
              </a:rPr>
            </a:br>
            <a:r>
              <a:rPr lang="en-US" sz="1400" dirty="0" smtClean="0">
                <a:solidFill>
                  <a:srgbClr val="000000"/>
                </a:solidFill>
                <a:latin typeface="Courier New"/>
              </a:rPr>
              <a:t>        </a:t>
            </a:r>
            <a:r>
              <a:rPr lang="en-US" sz="1400" dirty="0" err="1" smtClean="0">
                <a:solidFill>
                  <a:srgbClr val="000000"/>
                </a:solidFill>
                <a:latin typeface="Courier New"/>
              </a:rPr>
              <a:t>contentPane.setLayout</a:t>
            </a:r>
            <a:r>
              <a:rPr lang="en-US" sz="1400" dirty="0" smtClean="0">
                <a:solidFill>
                  <a:srgbClr val="000000"/>
                </a:solidFill>
                <a:latin typeface="Courier New"/>
              </a:rPr>
              <a:t>(</a:t>
            </a:r>
            <a:r>
              <a:rPr lang="en-US" sz="1400" dirty="0" smtClean="0">
                <a:solidFill>
                  <a:srgbClr val="941EDF"/>
                </a:solidFill>
                <a:latin typeface="Courier New"/>
              </a:rPr>
              <a:t>new</a:t>
            </a:r>
            <a:r>
              <a:rPr lang="en-US" sz="1400" dirty="0" smtClean="0">
                <a:solidFill>
                  <a:srgbClr val="000000"/>
                </a:solidFill>
                <a:latin typeface="Courier New"/>
              </a:rPr>
              <a:t> </a:t>
            </a:r>
            <a:r>
              <a:rPr lang="en-US" sz="1400" dirty="0" err="1" smtClean="0">
                <a:solidFill>
                  <a:srgbClr val="000000"/>
                </a:solidFill>
                <a:latin typeface="Courier New"/>
              </a:rPr>
              <a:t>FlowLayout</a:t>
            </a:r>
            <a:r>
              <a:rPr lang="en-US" sz="1400" dirty="0" smtClean="0">
                <a:solidFill>
                  <a:srgbClr val="000000"/>
                </a:solidFill>
                <a:latin typeface="Courier New"/>
              </a:rPr>
              <a:t>());</a:t>
            </a:r>
            <a:br>
              <a:rPr lang="en-US" sz="1400" dirty="0" smtClean="0">
                <a:solidFill>
                  <a:srgbClr val="000000"/>
                </a:solidFill>
                <a:latin typeface="Courier New"/>
              </a:rPr>
            </a:br>
            <a:r>
              <a:rPr lang="en-US" sz="1400" dirty="0" smtClean="0">
                <a:solidFill>
                  <a:srgbClr val="000000"/>
                </a:solidFill>
                <a:latin typeface="Courier New"/>
              </a:rPr>
              <a:t>        </a:t>
            </a:r>
            <a:r>
              <a:rPr lang="en-US" sz="1400" dirty="0" smtClean="0">
                <a:solidFill>
                  <a:srgbClr val="FA6400"/>
                </a:solidFill>
                <a:latin typeface="Courier New"/>
              </a:rPr>
              <a:t/>
            </a:r>
            <a:br>
              <a:rPr lang="en-US" sz="1400" dirty="0" smtClean="0">
                <a:solidFill>
                  <a:srgbClr val="FA6400"/>
                </a:solidFill>
                <a:latin typeface="Courier New"/>
              </a:rPr>
            </a:br>
            <a:r>
              <a:rPr lang="en-US" sz="1400" dirty="0" smtClean="0">
                <a:solidFill>
                  <a:srgbClr val="000000"/>
                </a:solidFill>
                <a:latin typeface="Courier New"/>
              </a:rPr>
              <a:t>        </a:t>
            </a:r>
            <a:r>
              <a:rPr lang="en-US" sz="1400" dirty="0" err="1" smtClean="0">
                <a:solidFill>
                  <a:srgbClr val="000000"/>
                </a:solidFill>
                <a:latin typeface="Courier New"/>
              </a:rPr>
              <a:t>okButton</a:t>
            </a:r>
            <a:r>
              <a:rPr lang="en-US" sz="1400" dirty="0" smtClean="0">
                <a:solidFill>
                  <a:srgbClr val="000000"/>
                </a:solidFill>
                <a:latin typeface="Courier New"/>
              </a:rPr>
              <a:t> = </a:t>
            </a:r>
            <a:r>
              <a:rPr lang="en-US" sz="1400" dirty="0" smtClean="0">
                <a:solidFill>
                  <a:srgbClr val="941EDF"/>
                </a:solidFill>
                <a:latin typeface="Courier New"/>
              </a:rPr>
              <a:t>new</a:t>
            </a:r>
            <a:r>
              <a:rPr lang="en-US" sz="1400" dirty="0" smtClean="0">
                <a:solidFill>
                  <a:srgbClr val="000000"/>
                </a:solidFill>
                <a:latin typeface="Courier New"/>
              </a:rPr>
              <a:t> </a:t>
            </a:r>
            <a:r>
              <a:rPr lang="en-US" sz="1400" dirty="0" err="1" smtClean="0">
                <a:solidFill>
                  <a:srgbClr val="000000"/>
                </a:solidFill>
                <a:latin typeface="Courier New"/>
              </a:rPr>
              <a:t>JButton</a:t>
            </a:r>
            <a:r>
              <a:rPr lang="en-US" sz="1400" dirty="0" smtClean="0">
                <a:solidFill>
                  <a:srgbClr val="000000"/>
                </a:solidFill>
                <a:latin typeface="Courier New"/>
              </a:rPr>
              <a:t>(</a:t>
            </a:r>
            <a:r>
              <a:rPr lang="en-US" sz="1400" dirty="0" smtClean="0">
                <a:solidFill>
                  <a:srgbClr val="00CB00"/>
                </a:solidFill>
                <a:latin typeface="Courier New"/>
              </a:rPr>
              <a:t>"OK"</a:t>
            </a:r>
            <a:r>
              <a:rPr lang="en-US" sz="1400" dirty="0" smtClean="0">
                <a:solidFill>
                  <a:srgbClr val="000000"/>
                </a:solidFill>
                <a:latin typeface="Courier New"/>
              </a:rPr>
              <a:t>);</a:t>
            </a:r>
            <a:br>
              <a:rPr lang="en-US" sz="1400" dirty="0" smtClean="0">
                <a:solidFill>
                  <a:srgbClr val="000000"/>
                </a:solidFill>
                <a:latin typeface="Courier New"/>
              </a:rPr>
            </a:br>
            <a:r>
              <a:rPr lang="en-US" sz="1400" dirty="0" smtClean="0">
                <a:solidFill>
                  <a:srgbClr val="000000"/>
                </a:solidFill>
                <a:latin typeface="Courier New"/>
              </a:rPr>
              <a:t>        </a:t>
            </a:r>
            <a:r>
              <a:rPr lang="en-US" sz="1400" dirty="0" err="1" smtClean="0">
                <a:solidFill>
                  <a:srgbClr val="000000"/>
                </a:solidFill>
                <a:latin typeface="Courier New"/>
              </a:rPr>
              <a:t>contentPane.add</a:t>
            </a:r>
            <a:r>
              <a:rPr lang="en-US" sz="1400" dirty="0" smtClean="0">
                <a:solidFill>
                  <a:srgbClr val="000000"/>
                </a:solidFill>
                <a:latin typeface="Courier New"/>
              </a:rPr>
              <a:t>(</a:t>
            </a:r>
            <a:r>
              <a:rPr lang="en-US" sz="1400" dirty="0" err="1" smtClean="0">
                <a:solidFill>
                  <a:srgbClr val="000000"/>
                </a:solidFill>
                <a:latin typeface="Courier New"/>
              </a:rPr>
              <a:t>okButton</a:t>
            </a:r>
            <a:r>
              <a:rPr lang="en-US" sz="1400" dirty="0" smtClean="0">
                <a:solidFill>
                  <a:srgbClr val="000000"/>
                </a:solidFill>
                <a:latin typeface="Courier New"/>
              </a:rPr>
              <a:t>);</a:t>
            </a:r>
            <a:br>
              <a:rPr lang="en-US" sz="1400" dirty="0" smtClean="0">
                <a:solidFill>
                  <a:srgbClr val="000000"/>
                </a:solidFill>
                <a:latin typeface="Courier New"/>
              </a:rPr>
            </a:br>
            <a:r>
              <a:rPr lang="en-US" sz="1400" dirty="0" smtClean="0">
                <a:solidFill>
                  <a:srgbClr val="000000"/>
                </a:solidFill>
                <a:latin typeface="Courier New"/>
              </a:rPr>
              <a:t/>
            </a:r>
            <a:br>
              <a:rPr lang="en-US" sz="1400" dirty="0" smtClean="0">
                <a:solidFill>
                  <a:srgbClr val="000000"/>
                </a:solidFill>
                <a:latin typeface="Courier New"/>
              </a:rPr>
            </a:br>
            <a:r>
              <a:rPr lang="en-US" sz="1400" dirty="0" smtClean="0">
                <a:solidFill>
                  <a:srgbClr val="000000"/>
                </a:solidFill>
                <a:latin typeface="Courier New"/>
              </a:rPr>
              <a:t>        </a:t>
            </a:r>
            <a:r>
              <a:rPr lang="en-US" sz="1400" dirty="0" err="1" smtClean="0">
                <a:solidFill>
                  <a:srgbClr val="000000"/>
                </a:solidFill>
                <a:latin typeface="Courier New"/>
              </a:rPr>
              <a:t>cancelButton</a:t>
            </a:r>
            <a:r>
              <a:rPr lang="en-US" sz="1400" dirty="0" smtClean="0">
                <a:solidFill>
                  <a:srgbClr val="000000"/>
                </a:solidFill>
                <a:latin typeface="Courier New"/>
              </a:rPr>
              <a:t> = </a:t>
            </a:r>
            <a:r>
              <a:rPr lang="en-US" sz="1400" dirty="0" smtClean="0">
                <a:solidFill>
                  <a:srgbClr val="941EDF"/>
                </a:solidFill>
                <a:latin typeface="Courier New"/>
              </a:rPr>
              <a:t>new</a:t>
            </a:r>
            <a:r>
              <a:rPr lang="en-US" sz="1400" dirty="0" smtClean="0">
                <a:solidFill>
                  <a:srgbClr val="000000"/>
                </a:solidFill>
                <a:latin typeface="Courier New"/>
              </a:rPr>
              <a:t> </a:t>
            </a:r>
            <a:r>
              <a:rPr lang="en-US" sz="1400" dirty="0" err="1" smtClean="0">
                <a:solidFill>
                  <a:srgbClr val="000000"/>
                </a:solidFill>
                <a:latin typeface="Courier New"/>
              </a:rPr>
              <a:t>JButton</a:t>
            </a:r>
            <a:r>
              <a:rPr lang="en-US" sz="1400" dirty="0" smtClean="0">
                <a:solidFill>
                  <a:srgbClr val="000000"/>
                </a:solidFill>
                <a:latin typeface="Courier New"/>
              </a:rPr>
              <a:t>(</a:t>
            </a:r>
            <a:r>
              <a:rPr lang="en-US" sz="1400" dirty="0" smtClean="0">
                <a:solidFill>
                  <a:srgbClr val="00CB00"/>
                </a:solidFill>
                <a:latin typeface="Courier New"/>
              </a:rPr>
              <a:t>"CANCEL"</a:t>
            </a:r>
            <a:r>
              <a:rPr lang="en-US" sz="1400" dirty="0" smtClean="0">
                <a:solidFill>
                  <a:srgbClr val="000000"/>
                </a:solidFill>
                <a:latin typeface="Courier New"/>
              </a:rPr>
              <a:t>);</a:t>
            </a:r>
            <a:br>
              <a:rPr lang="en-US" sz="1400" dirty="0" smtClean="0">
                <a:solidFill>
                  <a:srgbClr val="000000"/>
                </a:solidFill>
                <a:latin typeface="Courier New"/>
              </a:rPr>
            </a:br>
            <a:r>
              <a:rPr lang="en-US" sz="1400" dirty="0" smtClean="0">
                <a:solidFill>
                  <a:srgbClr val="000000"/>
                </a:solidFill>
                <a:latin typeface="Courier New"/>
              </a:rPr>
              <a:t>        </a:t>
            </a:r>
            <a:r>
              <a:rPr lang="en-US" sz="1400" dirty="0" err="1" smtClean="0">
                <a:solidFill>
                  <a:srgbClr val="000000"/>
                </a:solidFill>
                <a:latin typeface="Courier New"/>
              </a:rPr>
              <a:t>contentPane.add</a:t>
            </a:r>
            <a:r>
              <a:rPr lang="en-US" sz="1400" dirty="0" smtClean="0">
                <a:solidFill>
                  <a:srgbClr val="000000"/>
                </a:solidFill>
                <a:latin typeface="Courier New"/>
              </a:rPr>
              <a:t>(</a:t>
            </a:r>
            <a:r>
              <a:rPr lang="en-US" sz="1400" dirty="0" err="1" smtClean="0">
                <a:solidFill>
                  <a:srgbClr val="000000"/>
                </a:solidFill>
                <a:latin typeface="Courier New"/>
              </a:rPr>
              <a:t>cancelButton</a:t>
            </a:r>
            <a:r>
              <a:rPr lang="en-US" sz="1400" dirty="0" smtClean="0">
                <a:solidFill>
                  <a:srgbClr val="000000"/>
                </a:solidFill>
                <a:latin typeface="Courier New"/>
              </a:rPr>
              <a:t>);</a:t>
            </a:r>
            <a:br>
              <a:rPr lang="en-US" sz="1400" dirty="0" smtClean="0">
                <a:solidFill>
                  <a:srgbClr val="000000"/>
                </a:solidFill>
                <a:latin typeface="Courier New"/>
              </a:rPr>
            </a:br>
            <a:r>
              <a:rPr lang="en-US" sz="1400" dirty="0" smtClean="0">
                <a:solidFill>
                  <a:srgbClr val="000000"/>
                </a:solidFill>
                <a:latin typeface="Courier New"/>
              </a:rPr>
              <a:t/>
            </a:r>
            <a:br>
              <a:rPr lang="en-US" sz="1400" dirty="0" smtClean="0">
                <a:solidFill>
                  <a:srgbClr val="000000"/>
                </a:solidFill>
                <a:latin typeface="Courier New"/>
              </a:rPr>
            </a:br>
            <a:r>
              <a:rPr lang="en-US" sz="1400" dirty="0" smtClean="0">
                <a:solidFill>
                  <a:srgbClr val="000000"/>
                </a:solidFill>
                <a:latin typeface="Courier New"/>
              </a:rPr>
              <a:t>        </a:t>
            </a:r>
            <a:r>
              <a:rPr lang="en-US" sz="1400" dirty="0" smtClean="0">
                <a:solidFill>
                  <a:srgbClr val="FA6400"/>
                </a:solidFill>
                <a:latin typeface="Courier New"/>
              </a:rPr>
              <a:t>//registering this frame as an action listener of the two buttons</a:t>
            </a:r>
            <a:br>
              <a:rPr lang="en-US" sz="1400" dirty="0" smtClean="0">
                <a:solidFill>
                  <a:srgbClr val="FA6400"/>
                </a:solidFill>
                <a:latin typeface="Courier New"/>
              </a:rPr>
            </a:br>
            <a:r>
              <a:rPr lang="en-US" sz="1400" dirty="0" smtClean="0">
                <a:solidFill>
                  <a:srgbClr val="000000"/>
                </a:solidFill>
                <a:latin typeface="Courier New"/>
              </a:rPr>
              <a:t>        </a:t>
            </a:r>
            <a:r>
              <a:rPr lang="en-US" sz="1400" dirty="0" err="1" smtClean="0">
                <a:solidFill>
                  <a:srgbClr val="000000"/>
                </a:solidFill>
                <a:latin typeface="Courier New"/>
              </a:rPr>
              <a:t>cancelButton.addActionListener</a:t>
            </a:r>
            <a:r>
              <a:rPr lang="en-US" sz="1400" dirty="0" smtClean="0">
                <a:solidFill>
                  <a:srgbClr val="000000"/>
                </a:solidFill>
                <a:latin typeface="Courier New"/>
              </a:rPr>
              <a:t>(</a:t>
            </a:r>
            <a:r>
              <a:rPr lang="en-US" sz="1400" dirty="0" smtClean="0">
                <a:solidFill>
                  <a:srgbClr val="941EDF"/>
                </a:solidFill>
                <a:latin typeface="Courier New"/>
              </a:rPr>
              <a:t>this</a:t>
            </a:r>
            <a:r>
              <a:rPr lang="en-US" sz="1400" dirty="0" smtClean="0">
                <a:solidFill>
                  <a:srgbClr val="000000"/>
                </a:solidFill>
                <a:latin typeface="Courier New"/>
              </a:rPr>
              <a:t>);</a:t>
            </a:r>
            <a:br>
              <a:rPr lang="en-US" sz="1400" dirty="0" smtClean="0">
                <a:solidFill>
                  <a:srgbClr val="000000"/>
                </a:solidFill>
                <a:latin typeface="Courier New"/>
              </a:rPr>
            </a:br>
            <a:r>
              <a:rPr lang="en-US" sz="1400" dirty="0" smtClean="0">
                <a:solidFill>
                  <a:srgbClr val="000000"/>
                </a:solidFill>
                <a:latin typeface="Courier New"/>
              </a:rPr>
              <a:t>        </a:t>
            </a:r>
            <a:r>
              <a:rPr lang="en-US" sz="1400" dirty="0" err="1" smtClean="0">
                <a:solidFill>
                  <a:srgbClr val="000000"/>
                </a:solidFill>
                <a:latin typeface="Courier New"/>
              </a:rPr>
              <a:t>okButton.addActionListener</a:t>
            </a:r>
            <a:r>
              <a:rPr lang="en-US" sz="1400" dirty="0" smtClean="0">
                <a:solidFill>
                  <a:srgbClr val="000000"/>
                </a:solidFill>
                <a:latin typeface="Courier New"/>
              </a:rPr>
              <a:t>(</a:t>
            </a:r>
            <a:r>
              <a:rPr lang="en-US" sz="1400" dirty="0" smtClean="0">
                <a:solidFill>
                  <a:srgbClr val="941EDF"/>
                </a:solidFill>
                <a:latin typeface="Courier New"/>
              </a:rPr>
              <a:t>this</a:t>
            </a:r>
            <a:r>
              <a:rPr lang="en-US" sz="1400" dirty="0" smtClean="0">
                <a:solidFill>
                  <a:srgbClr val="000000"/>
                </a:solidFill>
                <a:latin typeface="Courier New"/>
              </a:rPr>
              <a:t>);</a:t>
            </a:r>
            <a:br>
              <a:rPr lang="en-US" sz="1400" dirty="0" smtClean="0">
                <a:solidFill>
                  <a:srgbClr val="000000"/>
                </a:solidFill>
                <a:latin typeface="Courier New"/>
              </a:rPr>
            </a:br>
            <a:r>
              <a:rPr lang="en-US" sz="1400" dirty="0" smtClean="0">
                <a:solidFill>
                  <a:srgbClr val="000000"/>
                </a:solidFill>
                <a:latin typeface="Courier New"/>
              </a:rPr>
              <a:t/>
            </a:r>
            <a:br>
              <a:rPr lang="en-US" sz="1400" dirty="0" smtClean="0">
                <a:solidFill>
                  <a:srgbClr val="000000"/>
                </a:solidFill>
                <a:latin typeface="Courier New"/>
              </a:rPr>
            </a:br>
            <a:r>
              <a:rPr lang="en-US" sz="1400" dirty="0" smtClean="0">
                <a:solidFill>
                  <a:srgbClr val="000000"/>
                </a:solidFill>
                <a:latin typeface="Courier New"/>
              </a:rPr>
              <a:t>        </a:t>
            </a:r>
            <a:r>
              <a:rPr lang="en-US" sz="1400" dirty="0" err="1" smtClean="0">
                <a:solidFill>
                  <a:srgbClr val="000000"/>
                </a:solidFill>
                <a:latin typeface="Courier New"/>
              </a:rPr>
              <a:t>setDefaultCloseOperation</a:t>
            </a:r>
            <a:r>
              <a:rPr lang="en-US" sz="1400" dirty="0" smtClean="0">
                <a:solidFill>
                  <a:srgbClr val="000000"/>
                </a:solidFill>
                <a:latin typeface="Courier New"/>
              </a:rPr>
              <a:t>( EXIT_ON_CLOSE );</a:t>
            </a:r>
            <a:br>
              <a:rPr lang="en-US" sz="1400" dirty="0" smtClean="0">
                <a:solidFill>
                  <a:srgbClr val="000000"/>
                </a:solidFill>
                <a:latin typeface="Courier New"/>
              </a:rPr>
            </a:br>
            <a:r>
              <a:rPr lang="en-US" sz="1400" dirty="0" smtClean="0">
                <a:solidFill>
                  <a:srgbClr val="000000"/>
                </a:solidFill>
                <a:latin typeface="Courier New"/>
              </a:rPr>
              <a:t>   }</a:t>
            </a:r>
            <a:br>
              <a:rPr lang="en-US" sz="1400" dirty="0" smtClean="0">
                <a:solidFill>
                  <a:srgbClr val="000000"/>
                </a:solidFill>
                <a:latin typeface="Courier New"/>
              </a:rPr>
            </a:br>
            <a:r>
              <a:rPr lang="en-US" sz="1400" dirty="0" smtClean="0">
                <a:solidFill>
                  <a:srgbClr val="000000"/>
                </a:solidFill>
                <a:latin typeface="Courier New"/>
              </a:rPr>
              <a:t/>
            </a:r>
            <a:br>
              <a:rPr lang="en-US" sz="1400" dirty="0" smtClean="0">
                <a:solidFill>
                  <a:srgbClr val="000000"/>
                </a:solidFill>
                <a:latin typeface="Courier New"/>
              </a:rPr>
            </a:br>
            <a:endParaRPr lang="en-US" sz="1400" dirty="0"/>
          </a:p>
        </p:txBody>
      </p:sp>
    </p:spTree>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461" y="626255"/>
            <a:ext cx="7391400" cy="762000"/>
          </a:xfrm>
        </p:spPr>
        <p:txBody>
          <a:bodyPr/>
          <a:lstStyle/>
          <a:p>
            <a:r>
              <a:rPr lang="en-US" sz="2400" dirty="0" err="1" smtClean="0"/>
              <a:t>JButtonFrameHandler</a:t>
            </a:r>
            <a:r>
              <a:rPr lang="en-US" sz="2400" dirty="0"/>
              <a:t> </a:t>
            </a:r>
            <a:r>
              <a:rPr lang="en-US" sz="2400" dirty="0" smtClean="0"/>
              <a:t>(complete </a:t>
            </a:r>
            <a:r>
              <a:rPr lang="en-US" sz="2400" dirty="0" smtClean="0"/>
              <a:t>program-3)</a:t>
            </a:r>
            <a:endParaRPr lang="en-US" sz="2400" dirty="0"/>
          </a:p>
        </p:txBody>
      </p:sp>
      <p:sp>
        <p:nvSpPr>
          <p:cNvPr id="3" name="Content Placeholder 2"/>
          <p:cNvSpPr>
            <a:spLocks noGrp="1"/>
          </p:cNvSpPr>
          <p:nvPr>
            <p:ph idx="1"/>
          </p:nvPr>
        </p:nvSpPr>
        <p:spPr>
          <a:xfrm>
            <a:off x="279041" y="1571978"/>
            <a:ext cx="8246773" cy="3270478"/>
          </a:xfrm>
          <a:solidFill>
            <a:schemeClr val="bg1"/>
          </a:solidFill>
          <a:effectLst>
            <a:outerShdw blurRad="50800" dist="38100" dir="2700000" sx="101000" sy="101000" algn="tl" rotWithShape="0">
              <a:prstClr val="black">
                <a:alpha val="49000"/>
              </a:prstClr>
            </a:outerShdw>
          </a:effectLst>
        </p:spPr>
        <p:txBody>
          <a:bodyPr>
            <a:normAutofit fontScale="92500" lnSpcReduction="10000"/>
          </a:bodyPr>
          <a:lstStyle/>
          <a:p>
            <a:pPr algn="l" rtl="0">
              <a:buNone/>
            </a:pPr>
            <a:r>
              <a:rPr lang="en-US" sz="1600" dirty="0" smtClean="0">
                <a:solidFill>
                  <a:srgbClr val="000000"/>
                </a:solidFill>
                <a:latin typeface="Courier New"/>
              </a:rPr>
              <a:t> </a:t>
            </a:r>
            <a:r>
              <a:rPr lang="en-US" sz="1600" dirty="0" smtClean="0">
                <a:solidFill>
                  <a:srgbClr val="941EDF"/>
                </a:solidFill>
                <a:latin typeface="Courier New"/>
              </a:rPr>
              <a:t>public</a:t>
            </a:r>
            <a:r>
              <a:rPr lang="en-US" sz="1600" dirty="0" smtClean="0">
                <a:solidFill>
                  <a:srgbClr val="000000"/>
                </a:solidFill>
                <a:latin typeface="Courier New"/>
              </a:rPr>
              <a:t> </a:t>
            </a:r>
            <a:r>
              <a:rPr lang="en-US" sz="1600" dirty="0" smtClean="0">
                <a:solidFill>
                  <a:srgbClr val="941EDF"/>
                </a:solidFill>
                <a:latin typeface="Courier New"/>
              </a:rPr>
              <a:t>void</a:t>
            </a:r>
            <a:r>
              <a:rPr lang="en-US" sz="1600" dirty="0" smtClean="0">
                <a:solidFill>
                  <a:srgbClr val="000000"/>
                </a:solidFill>
                <a:latin typeface="Courier New"/>
              </a:rPr>
              <a:t> </a:t>
            </a:r>
            <a:r>
              <a:rPr lang="en-US" sz="1600" dirty="0" err="1" smtClean="0">
                <a:solidFill>
                  <a:srgbClr val="000000"/>
                </a:solidFill>
                <a:latin typeface="Courier New"/>
              </a:rPr>
              <a:t>actionPerformed</a:t>
            </a:r>
            <a:r>
              <a:rPr lang="en-US" sz="1600" dirty="0" smtClean="0">
                <a:solidFill>
                  <a:srgbClr val="000000"/>
                </a:solidFill>
                <a:latin typeface="Courier New"/>
              </a:rPr>
              <a:t>(</a:t>
            </a:r>
            <a:r>
              <a:rPr lang="en-US" sz="1600" dirty="0" err="1" smtClean="0">
                <a:solidFill>
                  <a:srgbClr val="000000"/>
                </a:solidFill>
                <a:latin typeface="Courier New"/>
              </a:rPr>
              <a:t>ActionEvent</a:t>
            </a:r>
            <a:r>
              <a:rPr lang="en-US" sz="1600" dirty="0" smtClean="0">
                <a:solidFill>
                  <a:srgbClr val="000000"/>
                </a:solidFill>
                <a:latin typeface="Courier New"/>
              </a:rPr>
              <a:t> event) {</a:t>
            </a:r>
            <a:br>
              <a:rPr lang="en-US" sz="1600" dirty="0" smtClean="0">
                <a:solidFill>
                  <a:srgbClr val="000000"/>
                </a:solidFill>
                <a:latin typeface="Courier New"/>
              </a:rPr>
            </a:br>
            <a:r>
              <a:rPr lang="en-US" sz="1600" dirty="0" smtClean="0">
                <a:solidFill>
                  <a:srgbClr val="000000"/>
                </a:solidFill>
                <a:latin typeface="Courier New"/>
              </a:rPr>
              <a:t>        </a:t>
            </a:r>
            <a:r>
              <a:rPr lang="en-US" sz="1600" dirty="0" err="1" smtClean="0">
                <a:solidFill>
                  <a:srgbClr val="000000"/>
                </a:solidFill>
                <a:latin typeface="Courier New"/>
              </a:rPr>
              <a:t>JButton</a:t>
            </a:r>
            <a:r>
              <a:rPr lang="en-US" sz="1600" dirty="0" smtClean="0">
                <a:solidFill>
                  <a:srgbClr val="000000"/>
                </a:solidFill>
                <a:latin typeface="Courier New"/>
              </a:rPr>
              <a:t> </a:t>
            </a:r>
            <a:r>
              <a:rPr lang="en-US" sz="1600" dirty="0" err="1" smtClean="0">
                <a:solidFill>
                  <a:srgbClr val="000000"/>
                </a:solidFill>
                <a:latin typeface="Courier New"/>
              </a:rPr>
              <a:t>clickedButton</a:t>
            </a:r>
            <a:r>
              <a:rPr lang="en-US" sz="1600" dirty="0" smtClean="0">
                <a:solidFill>
                  <a:srgbClr val="000000"/>
                </a:solidFill>
                <a:latin typeface="Courier New"/>
              </a:rPr>
              <a:t> = (</a:t>
            </a:r>
            <a:r>
              <a:rPr lang="en-US" sz="1600" dirty="0" err="1" smtClean="0">
                <a:solidFill>
                  <a:srgbClr val="000000"/>
                </a:solidFill>
                <a:latin typeface="Courier New"/>
              </a:rPr>
              <a:t>JButton</a:t>
            </a:r>
            <a:r>
              <a:rPr lang="en-US" sz="1600" dirty="0" smtClean="0">
                <a:solidFill>
                  <a:srgbClr val="000000"/>
                </a:solidFill>
                <a:latin typeface="Courier New"/>
              </a:rPr>
              <a:t>) </a:t>
            </a:r>
            <a:r>
              <a:rPr lang="en-US" sz="1600" dirty="0" err="1" smtClean="0">
                <a:solidFill>
                  <a:srgbClr val="000000"/>
                </a:solidFill>
                <a:latin typeface="Courier New"/>
              </a:rPr>
              <a:t>event.getSource</a:t>
            </a:r>
            <a:r>
              <a:rPr lang="en-US" sz="1600" dirty="0" smtClean="0">
                <a:solidFill>
                  <a:srgbClr val="000000"/>
                </a:solidFill>
                <a:latin typeface="Courier New"/>
              </a:rPr>
              <a:t>();</a:t>
            </a:r>
            <a:br>
              <a:rPr lang="en-US" sz="1600" dirty="0" smtClean="0">
                <a:solidFill>
                  <a:srgbClr val="000000"/>
                </a:solidFill>
                <a:latin typeface="Courier New"/>
              </a:rPr>
            </a:br>
            <a:r>
              <a:rPr lang="en-US" sz="1600" dirty="0" smtClean="0">
                <a:solidFill>
                  <a:srgbClr val="000000"/>
                </a:solidFill>
                <a:latin typeface="Courier New"/>
              </a:rPr>
              <a:t/>
            </a:r>
            <a:br>
              <a:rPr lang="en-US" sz="1600" dirty="0" smtClean="0">
                <a:solidFill>
                  <a:srgbClr val="000000"/>
                </a:solidFill>
                <a:latin typeface="Courier New"/>
              </a:rPr>
            </a:br>
            <a:r>
              <a:rPr lang="en-US" sz="1600" dirty="0" smtClean="0">
                <a:solidFill>
                  <a:srgbClr val="000000"/>
                </a:solidFill>
                <a:latin typeface="Courier New"/>
              </a:rPr>
              <a:t>        String  </a:t>
            </a:r>
            <a:r>
              <a:rPr lang="en-US" sz="1600" dirty="0" err="1" smtClean="0">
                <a:solidFill>
                  <a:srgbClr val="000000"/>
                </a:solidFill>
                <a:latin typeface="Courier New"/>
              </a:rPr>
              <a:t>buttonText</a:t>
            </a:r>
            <a:r>
              <a:rPr lang="en-US" sz="1600" dirty="0" smtClean="0">
                <a:solidFill>
                  <a:srgbClr val="000000"/>
                </a:solidFill>
                <a:latin typeface="Courier New"/>
              </a:rPr>
              <a:t> = </a:t>
            </a:r>
            <a:r>
              <a:rPr lang="en-US" sz="1600" dirty="0" err="1" smtClean="0">
                <a:solidFill>
                  <a:srgbClr val="000000"/>
                </a:solidFill>
                <a:latin typeface="Courier New"/>
              </a:rPr>
              <a:t>clickedButton.getText</a:t>
            </a:r>
            <a:r>
              <a:rPr lang="en-US" sz="1600" dirty="0" smtClean="0">
                <a:solidFill>
                  <a:srgbClr val="000000"/>
                </a:solidFill>
                <a:latin typeface="Courier New"/>
              </a:rPr>
              <a:t>();</a:t>
            </a:r>
            <a:br>
              <a:rPr lang="en-US" sz="1600" dirty="0" smtClean="0">
                <a:solidFill>
                  <a:srgbClr val="000000"/>
                </a:solidFill>
                <a:latin typeface="Courier New"/>
              </a:rPr>
            </a:br>
            <a:r>
              <a:rPr lang="en-US" sz="1600" dirty="0" smtClean="0">
                <a:solidFill>
                  <a:srgbClr val="000000"/>
                </a:solidFill>
                <a:latin typeface="Courier New"/>
              </a:rPr>
              <a:t/>
            </a:r>
            <a:br>
              <a:rPr lang="en-US" sz="1600" dirty="0" smtClean="0">
                <a:solidFill>
                  <a:srgbClr val="000000"/>
                </a:solidFill>
                <a:latin typeface="Courier New"/>
              </a:rPr>
            </a:br>
            <a:r>
              <a:rPr lang="en-US" sz="1600" dirty="0" smtClean="0">
                <a:solidFill>
                  <a:srgbClr val="000000"/>
                </a:solidFill>
                <a:latin typeface="Courier New"/>
              </a:rPr>
              <a:t>        </a:t>
            </a:r>
            <a:r>
              <a:rPr lang="en-US" sz="1600" dirty="0" err="1" smtClean="0">
                <a:solidFill>
                  <a:srgbClr val="941EDF"/>
                </a:solidFill>
                <a:latin typeface="Courier New"/>
              </a:rPr>
              <a:t>this</a:t>
            </a:r>
            <a:r>
              <a:rPr lang="en-US" sz="1600" dirty="0" err="1" smtClean="0">
                <a:solidFill>
                  <a:srgbClr val="000000"/>
                </a:solidFill>
                <a:latin typeface="Courier New"/>
              </a:rPr>
              <a:t>.setTitle</a:t>
            </a:r>
            <a:r>
              <a:rPr lang="en-US" sz="1600" dirty="0" smtClean="0">
                <a:solidFill>
                  <a:srgbClr val="000000"/>
                </a:solidFill>
                <a:latin typeface="Courier New"/>
              </a:rPr>
              <a:t>(</a:t>
            </a:r>
            <a:r>
              <a:rPr lang="en-US" sz="1600" dirty="0" smtClean="0">
                <a:solidFill>
                  <a:srgbClr val="00CB00"/>
                </a:solidFill>
                <a:latin typeface="Courier New"/>
              </a:rPr>
              <a:t>"You clicked "</a:t>
            </a:r>
            <a:r>
              <a:rPr lang="en-US" sz="1600" dirty="0" smtClean="0">
                <a:solidFill>
                  <a:srgbClr val="000000"/>
                </a:solidFill>
                <a:latin typeface="Courier New"/>
              </a:rPr>
              <a:t> + </a:t>
            </a:r>
            <a:r>
              <a:rPr lang="en-US" sz="1600" dirty="0" err="1" smtClean="0">
                <a:solidFill>
                  <a:srgbClr val="000000"/>
                </a:solidFill>
                <a:latin typeface="Courier New"/>
              </a:rPr>
              <a:t>buttonText</a:t>
            </a:r>
            <a:r>
              <a:rPr lang="en-US" sz="1600" dirty="0" smtClean="0">
                <a:solidFill>
                  <a:srgbClr val="000000"/>
                </a:solidFill>
                <a:latin typeface="Courier New"/>
              </a:rPr>
              <a:t>);</a:t>
            </a:r>
            <a:br>
              <a:rPr lang="en-US" sz="1600" dirty="0" smtClean="0">
                <a:solidFill>
                  <a:srgbClr val="000000"/>
                </a:solidFill>
                <a:latin typeface="Courier New"/>
              </a:rPr>
            </a:br>
            <a:r>
              <a:rPr lang="en-US" sz="1600" dirty="0" smtClean="0">
                <a:solidFill>
                  <a:srgbClr val="000000"/>
                </a:solidFill>
                <a:latin typeface="Courier New"/>
              </a:rPr>
              <a:t>    </a:t>
            </a:r>
            <a:r>
              <a:rPr lang="en-US" sz="1600" dirty="0" smtClean="0">
                <a:solidFill>
                  <a:srgbClr val="000000"/>
                </a:solidFill>
                <a:latin typeface="Courier New"/>
              </a:rPr>
              <a:t>}</a:t>
            </a:r>
          </a:p>
          <a:p>
            <a:pPr algn="l" rtl="0">
              <a:buNone/>
            </a:pPr>
            <a:r>
              <a:rPr lang="en-US" sz="1600" dirty="0" smtClean="0">
                <a:solidFill>
                  <a:srgbClr val="941EDF"/>
                </a:solidFill>
                <a:latin typeface="Courier New"/>
              </a:rPr>
              <a:t> public</a:t>
            </a:r>
            <a:r>
              <a:rPr lang="en-US" sz="1600" dirty="0" smtClean="0">
                <a:solidFill>
                  <a:srgbClr val="000000"/>
                </a:solidFill>
                <a:latin typeface="Courier New"/>
              </a:rPr>
              <a:t> </a:t>
            </a:r>
            <a:r>
              <a:rPr lang="en-US" sz="1600" dirty="0">
                <a:solidFill>
                  <a:srgbClr val="941EDF"/>
                </a:solidFill>
                <a:latin typeface="Courier New"/>
              </a:rPr>
              <a:t>static</a:t>
            </a:r>
            <a:r>
              <a:rPr lang="en-US" sz="1600" dirty="0">
                <a:solidFill>
                  <a:srgbClr val="000000"/>
                </a:solidFill>
                <a:latin typeface="Courier New"/>
              </a:rPr>
              <a:t> </a:t>
            </a:r>
            <a:r>
              <a:rPr lang="en-US" sz="1600" dirty="0">
                <a:solidFill>
                  <a:srgbClr val="941EDF"/>
                </a:solidFill>
                <a:latin typeface="Courier New"/>
              </a:rPr>
              <a:t>void</a:t>
            </a:r>
            <a:r>
              <a:rPr lang="en-US" sz="1600" dirty="0">
                <a:solidFill>
                  <a:srgbClr val="000000"/>
                </a:solidFill>
                <a:latin typeface="Courier New"/>
              </a:rPr>
              <a:t> main(String[] </a:t>
            </a:r>
            <a:r>
              <a:rPr lang="en-US" sz="1600" dirty="0" err="1">
                <a:solidFill>
                  <a:srgbClr val="000000"/>
                </a:solidFill>
                <a:latin typeface="Courier New"/>
              </a:rPr>
              <a:t>args</a:t>
            </a:r>
            <a:r>
              <a:rPr lang="en-US" sz="1600" dirty="0">
                <a:solidFill>
                  <a:srgbClr val="000000"/>
                </a:solidFill>
                <a:latin typeface="Courier New"/>
              </a:rPr>
              <a:t>) {</a:t>
            </a:r>
            <a:br>
              <a:rPr lang="en-US" sz="1600" dirty="0">
                <a:solidFill>
                  <a:srgbClr val="000000"/>
                </a:solidFill>
                <a:latin typeface="Courier New"/>
              </a:rPr>
            </a:br>
            <a:r>
              <a:rPr lang="en-US" sz="1600" dirty="0">
                <a:solidFill>
                  <a:srgbClr val="000000"/>
                </a:solidFill>
                <a:latin typeface="Courier New"/>
              </a:rPr>
              <a:t>        </a:t>
            </a:r>
            <a:r>
              <a:rPr lang="en-US" sz="1600" dirty="0" err="1">
                <a:solidFill>
                  <a:srgbClr val="000000"/>
                </a:solidFill>
                <a:latin typeface="Courier New"/>
              </a:rPr>
              <a:t>JButtonFrameHandler</a:t>
            </a:r>
            <a:r>
              <a:rPr lang="en-US" sz="1600" dirty="0">
                <a:solidFill>
                  <a:srgbClr val="000000"/>
                </a:solidFill>
                <a:latin typeface="Courier New"/>
              </a:rPr>
              <a:t> frame = </a:t>
            </a:r>
            <a:r>
              <a:rPr lang="en-US" sz="1600" dirty="0">
                <a:solidFill>
                  <a:srgbClr val="941EDF"/>
                </a:solidFill>
                <a:latin typeface="Courier New"/>
              </a:rPr>
              <a:t>new</a:t>
            </a:r>
            <a:r>
              <a:rPr lang="en-US" sz="1600" dirty="0">
                <a:solidFill>
                  <a:srgbClr val="000000"/>
                </a:solidFill>
                <a:latin typeface="Courier New"/>
              </a:rPr>
              <a:t> </a:t>
            </a:r>
            <a:r>
              <a:rPr lang="en-US" sz="1600" dirty="0" err="1">
                <a:solidFill>
                  <a:srgbClr val="000000"/>
                </a:solidFill>
                <a:latin typeface="Courier New"/>
              </a:rPr>
              <a:t>JButtonFrameHandler</a:t>
            </a:r>
            <a:r>
              <a:rPr lang="en-US" sz="1600" dirty="0">
                <a:solidFill>
                  <a:srgbClr val="000000"/>
                </a:solidFill>
                <a:latin typeface="Courier New"/>
              </a:rPr>
              <a:t>();</a:t>
            </a:r>
            <a:br>
              <a:rPr lang="en-US" sz="1600" dirty="0">
                <a:solidFill>
                  <a:srgbClr val="000000"/>
                </a:solidFill>
                <a:latin typeface="Courier New"/>
              </a:rPr>
            </a:br>
            <a:r>
              <a:rPr lang="en-US" sz="1600" dirty="0">
                <a:solidFill>
                  <a:srgbClr val="000000"/>
                </a:solidFill>
                <a:latin typeface="Courier New"/>
              </a:rPr>
              <a:t>        </a:t>
            </a:r>
            <a:r>
              <a:rPr lang="en-US" sz="1600" dirty="0" err="1">
                <a:solidFill>
                  <a:srgbClr val="000000"/>
                </a:solidFill>
                <a:latin typeface="Courier New"/>
              </a:rPr>
              <a:t>frame.setVisible</a:t>
            </a:r>
            <a:r>
              <a:rPr lang="en-US" sz="1600" dirty="0">
                <a:solidFill>
                  <a:srgbClr val="000000"/>
                </a:solidFill>
                <a:latin typeface="Courier New"/>
              </a:rPr>
              <a:t>(</a:t>
            </a:r>
            <a:r>
              <a:rPr lang="en-US" sz="1600" dirty="0">
                <a:solidFill>
                  <a:srgbClr val="941EDF"/>
                </a:solidFill>
                <a:latin typeface="Courier New"/>
              </a:rPr>
              <a:t>true</a:t>
            </a:r>
            <a:r>
              <a:rPr lang="en-US" sz="1600" dirty="0">
                <a:solidFill>
                  <a:srgbClr val="000000"/>
                </a:solidFill>
                <a:latin typeface="Courier New"/>
              </a:rPr>
              <a:t>);</a:t>
            </a:r>
            <a:br>
              <a:rPr lang="en-US" sz="1600" dirty="0">
                <a:solidFill>
                  <a:srgbClr val="000000"/>
                </a:solidFill>
                <a:latin typeface="Courier New"/>
              </a:rPr>
            </a:br>
            <a:r>
              <a:rPr lang="en-US" sz="1600" dirty="0">
                <a:solidFill>
                  <a:srgbClr val="000000"/>
                </a:solidFill>
                <a:latin typeface="Courier New"/>
              </a:rPr>
              <a:t>    </a:t>
            </a:r>
            <a:r>
              <a:rPr lang="en-US" sz="1600" dirty="0" smtClean="0">
                <a:solidFill>
                  <a:srgbClr val="000000"/>
                </a:solidFill>
                <a:latin typeface="Courier New"/>
              </a:rPr>
              <a:t>}</a:t>
            </a:r>
          </a:p>
          <a:p>
            <a:pPr algn="l" rtl="0">
              <a:buNone/>
            </a:pPr>
            <a:r>
              <a:rPr lang="en-US" sz="1600" dirty="0">
                <a:solidFill>
                  <a:srgbClr val="000000"/>
                </a:solidFill>
                <a:latin typeface="Courier New"/>
              </a:rPr>
              <a:t>}</a:t>
            </a:r>
            <a:br>
              <a:rPr lang="en-US" sz="1600" dirty="0">
                <a:solidFill>
                  <a:srgbClr val="000000"/>
                </a:solidFill>
                <a:latin typeface="Courier New"/>
              </a:rPr>
            </a:br>
            <a:endParaRPr lang="en-US" sz="1600" dirty="0"/>
          </a:p>
        </p:txBody>
      </p:sp>
      <p:pic>
        <p:nvPicPr>
          <p:cNvPr id="1027" name="Picture 3"/>
          <p:cNvPicPr>
            <a:picLocks noChangeAspect="1" noChangeArrowheads="1"/>
          </p:cNvPicPr>
          <p:nvPr/>
        </p:nvPicPr>
        <p:blipFill>
          <a:blip r:embed="rId2"/>
          <a:srcRect/>
          <a:stretch>
            <a:fillRect/>
          </a:stretch>
        </p:blipFill>
        <p:spPr bwMode="auto">
          <a:xfrm>
            <a:off x="1277464" y="5035856"/>
            <a:ext cx="2534682" cy="1744651"/>
          </a:xfrm>
          <a:prstGeom prst="rect">
            <a:avLst/>
          </a:prstGeom>
          <a:noFill/>
          <a:ln w="9525">
            <a:noFill/>
            <a:miter lim="800000"/>
            <a:headEnd/>
            <a:tailEnd/>
          </a:ln>
          <a:effectLst/>
        </p:spPr>
      </p:pic>
      <p:pic>
        <p:nvPicPr>
          <p:cNvPr id="1031" name="Picture 7"/>
          <p:cNvPicPr>
            <a:picLocks noChangeAspect="1" noChangeArrowheads="1"/>
          </p:cNvPicPr>
          <p:nvPr/>
        </p:nvPicPr>
        <p:blipFill>
          <a:blip r:embed="rId3"/>
          <a:srcRect/>
          <a:stretch>
            <a:fillRect/>
          </a:stretch>
        </p:blipFill>
        <p:spPr bwMode="auto">
          <a:xfrm>
            <a:off x="5089161" y="5039068"/>
            <a:ext cx="2522253" cy="1703340"/>
          </a:xfrm>
          <a:prstGeom prst="rect">
            <a:avLst/>
          </a:prstGeom>
          <a:noFill/>
          <a:ln w="9525">
            <a:noFill/>
            <a:miter lim="800000"/>
            <a:headEnd/>
            <a:tailEnd/>
          </a:ln>
          <a:effectLst/>
        </p:spPr>
      </p:pic>
    </p:spTree>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998" y="0"/>
            <a:ext cx="6343672" cy="709865"/>
          </a:xfrm>
        </p:spPr>
        <p:txBody>
          <a:bodyPr/>
          <a:lstStyle/>
          <a:p>
            <a:r>
              <a:rPr lang="en-US" dirty="0" smtClean="0">
                <a:solidFill>
                  <a:srgbClr val="FF0000"/>
                </a:solidFill>
              </a:rPr>
              <a:t>Example</a:t>
            </a:r>
            <a:endParaRPr lang="en-US" dirty="0">
              <a:solidFill>
                <a:srgbClr val="FF0000"/>
              </a:solidFill>
            </a:endParaRPr>
          </a:p>
        </p:txBody>
      </p:sp>
      <p:pic>
        <p:nvPicPr>
          <p:cNvPr id="6" name="Content Placeholder 5"/>
          <p:cNvPicPr>
            <a:picLocks noGrp="1" noChangeAspect="1"/>
          </p:cNvPicPr>
          <p:nvPr>
            <p:ph idx="1"/>
          </p:nvPr>
        </p:nvPicPr>
        <p:blipFill>
          <a:blip r:embed="rId2"/>
          <a:stretch>
            <a:fillRect/>
          </a:stretch>
        </p:blipFill>
        <p:spPr>
          <a:xfrm>
            <a:off x="363694" y="540913"/>
            <a:ext cx="6523976" cy="6191241"/>
          </a:xfrm>
          <a:prstGeom prst="rect">
            <a:avLst/>
          </a:prstGeom>
        </p:spPr>
      </p:pic>
    </p:spTree>
    <p:extLst>
      <p:ext uri="{BB962C8B-B14F-4D97-AF65-F5344CB8AC3E}">
        <p14:creationId xmlns:p14="http://schemas.microsoft.com/office/powerpoint/2010/main" val="3009174076"/>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JTextField</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004347201"/>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20" name="Rectangle 2"/>
          <p:cNvSpPr>
            <a:spLocks noGrp="1" noChangeArrowheads="1"/>
          </p:cNvSpPr>
          <p:nvPr>
            <p:ph type="title"/>
          </p:nvPr>
        </p:nvSpPr>
        <p:spPr>
          <a:xfrm>
            <a:off x="590843" y="796111"/>
            <a:ext cx="7391400" cy="762000"/>
          </a:xfrm>
        </p:spPr>
        <p:txBody>
          <a:bodyPr/>
          <a:lstStyle/>
          <a:p>
            <a:pPr eaLnBrk="1" hangingPunct="1"/>
            <a:r>
              <a:rPr lang="en-US" dirty="0" err="1" smtClean="0"/>
              <a:t>JTextField</a:t>
            </a:r>
            <a:endParaRPr lang="en-US" dirty="0" smtClean="0"/>
          </a:p>
        </p:txBody>
      </p:sp>
      <p:sp>
        <p:nvSpPr>
          <p:cNvPr id="10243" name="Rectangle 3"/>
          <p:cNvSpPr>
            <a:spLocks noGrp="1" noChangeArrowheads="1"/>
          </p:cNvSpPr>
          <p:nvPr>
            <p:ph type="body" idx="1"/>
          </p:nvPr>
        </p:nvSpPr>
        <p:spPr>
          <a:xfrm>
            <a:off x="183438" y="2311143"/>
            <a:ext cx="8534400" cy="1786289"/>
          </a:xfrm>
        </p:spPr>
        <p:txBody>
          <a:bodyPr/>
          <a:lstStyle/>
          <a:p>
            <a:pPr algn="l" rtl="0" eaLnBrk="1" hangingPunct="1"/>
            <a:r>
              <a:rPr lang="en-US" dirty="0" smtClean="0"/>
              <a:t>We use a </a:t>
            </a:r>
            <a:r>
              <a:rPr lang="en-US" dirty="0" err="1" smtClean="0">
                <a:solidFill>
                  <a:srgbClr val="A50021"/>
                </a:solidFill>
              </a:rPr>
              <a:t>JTextField</a:t>
            </a:r>
            <a:r>
              <a:rPr lang="en-US" dirty="0" smtClean="0"/>
              <a:t> object to accept a single line to text from a user. An action event is generated when the user presses the ENTER key.</a:t>
            </a:r>
          </a:p>
          <a:p>
            <a:pPr algn="l" rtl="0" eaLnBrk="1" hangingPunct="1"/>
            <a:r>
              <a:rPr lang="en-US" dirty="0" smtClean="0"/>
              <a:t>The </a:t>
            </a:r>
            <a:r>
              <a:rPr lang="en-US" dirty="0" err="1" smtClean="0">
                <a:solidFill>
                  <a:srgbClr val="A50021"/>
                </a:solidFill>
              </a:rPr>
              <a:t>getText</a:t>
            </a:r>
            <a:r>
              <a:rPr lang="en-US" dirty="0" smtClean="0"/>
              <a:t> method of </a:t>
            </a:r>
            <a:r>
              <a:rPr lang="en-US" dirty="0" err="1" smtClean="0"/>
              <a:t>JTextField</a:t>
            </a:r>
            <a:r>
              <a:rPr lang="en-US" dirty="0" smtClean="0"/>
              <a:t> is used to retrieve the text that the user entered</a:t>
            </a:r>
            <a:r>
              <a:rPr lang="en-US" dirty="0" smtClean="0"/>
              <a:t>.</a:t>
            </a:r>
            <a:endParaRPr lang="en-US" dirty="0" smtClean="0"/>
          </a:p>
        </p:txBody>
      </p:sp>
      <p:grpSp>
        <p:nvGrpSpPr>
          <p:cNvPr id="2" name="Group 4"/>
          <p:cNvGrpSpPr>
            <a:grpSpLocks/>
          </p:cNvGrpSpPr>
          <p:nvPr/>
        </p:nvGrpSpPr>
        <p:grpSpPr bwMode="auto">
          <a:xfrm>
            <a:off x="730250" y="4114800"/>
            <a:ext cx="7956550" cy="1612900"/>
            <a:chOff x="691" y="737"/>
            <a:chExt cx="4469" cy="2598"/>
          </a:xfrm>
        </p:grpSpPr>
        <p:sp>
          <p:nvSpPr>
            <p:cNvPr id="10245" name="Rectangle 5"/>
            <p:cNvSpPr>
              <a:spLocks noChangeArrowheads="1"/>
            </p:cNvSpPr>
            <p:nvPr/>
          </p:nvSpPr>
          <p:spPr bwMode="auto">
            <a:xfrm>
              <a:off x="691" y="737"/>
              <a:ext cx="4469" cy="2598"/>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34824" name="Rectangle 6"/>
            <p:cNvSpPr>
              <a:spLocks noChangeArrowheads="1"/>
            </p:cNvSpPr>
            <p:nvPr/>
          </p:nvSpPr>
          <p:spPr bwMode="auto">
            <a:xfrm>
              <a:off x="806" y="875"/>
              <a:ext cx="4303" cy="1666"/>
            </a:xfrm>
            <a:prstGeom prst="rect">
              <a:avLst/>
            </a:prstGeom>
            <a:noFill/>
            <a:ln w="9525">
              <a:noFill/>
              <a:miter lim="800000"/>
              <a:headEnd/>
              <a:tailEnd/>
            </a:ln>
          </p:spPr>
          <p:txBody>
            <a:bodyPr>
              <a:spAutoFit/>
            </a:bodyPr>
            <a:lstStyle/>
            <a:p>
              <a:pPr>
                <a:lnSpc>
                  <a:spcPct val="80000"/>
                </a:lnSpc>
                <a:spcBef>
                  <a:spcPct val="50000"/>
                </a:spcBef>
                <a:tabLst>
                  <a:tab pos="457200" algn="l"/>
                </a:tabLst>
              </a:pPr>
              <a:r>
                <a:rPr lang="en-US" sz="1800" dirty="0" err="1">
                  <a:solidFill>
                    <a:schemeClr val="tx2"/>
                  </a:solidFill>
                  <a:latin typeface="Courier New" pitchFamily="49" charset="0"/>
                  <a:ea typeface="ＭＳ Ｐゴシック" pitchFamily="34" charset="-128"/>
                </a:rPr>
                <a:t>JTextField</a:t>
              </a:r>
              <a:r>
                <a:rPr lang="en-US" sz="1800" dirty="0">
                  <a:solidFill>
                    <a:schemeClr val="tx2"/>
                  </a:solidFill>
                  <a:latin typeface="Courier New" pitchFamily="49" charset="0"/>
                  <a:ea typeface="ＭＳ Ｐゴシック" pitchFamily="34" charset="-128"/>
                </a:rPr>
                <a:t> input = </a:t>
              </a:r>
              <a:r>
                <a:rPr lang="en-US" sz="1800" dirty="0">
                  <a:solidFill>
                    <a:schemeClr val="accent2"/>
                  </a:solidFill>
                  <a:latin typeface="Courier New" pitchFamily="49" charset="0"/>
                  <a:ea typeface="ＭＳ Ｐゴシック" pitchFamily="34" charset="-128"/>
                </a:rPr>
                <a:t>new</a:t>
              </a:r>
              <a:r>
                <a:rPr lang="en-US" sz="1800" dirty="0">
                  <a:solidFill>
                    <a:schemeClr val="tx2"/>
                  </a:solidFill>
                  <a:latin typeface="Courier New" pitchFamily="49" charset="0"/>
                  <a:ea typeface="ＭＳ Ｐゴシック" pitchFamily="34" charset="-128"/>
                </a:rPr>
                <a:t> </a:t>
              </a:r>
              <a:r>
                <a:rPr lang="en-US" sz="1800" dirty="0" err="1">
                  <a:solidFill>
                    <a:schemeClr val="tx2"/>
                  </a:solidFill>
                  <a:latin typeface="Courier New" pitchFamily="49" charset="0"/>
                  <a:ea typeface="ＭＳ Ｐゴシック" pitchFamily="34" charset="-128"/>
                </a:rPr>
                <a:t>JTextField</a:t>
              </a:r>
              <a:r>
                <a:rPr lang="en-US" sz="1800" dirty="0">
                  <a:solidFill>
                    <a:srgbClr val="A50021"/>
                  </a:solidFill>
                  <a:latin typeface="Courier New" pitchFamily="49" charset="0"/>
                  <a:ea typeface="ＭＳ Ｐゴシック" pitchFamily="34" charset="-128"/>
                </a:rPr>
                <a:t>(</a:t>
              </a:r>
              <a:r>
                <a:rPr lang="en-US" sz="1800" dirty="0">
                  <a:solidFill>
                    <a:srgbClr val="0066CC"/>
                  </a:solidFill>
                  <a:latin typeface="Courier New" pitchFamily="49" charset="0"/>
                  <a:ea typeface="ＭＳ Ｐゴシック" pitchFamily="34" charset="-128"/>
                </a:rPr>
                <a:t> </a:t>
              </a:r>
              <a:r>
                <a:rPr lang="en-US" sz="1800" dirty="0">
                  <a:solidFill>
                    <a:srgbClr val="A50021"/>
                  </a:solidFill>
                  <a:latin typeface="Courier New" pitchFamily="49" charset="0"/>
                  <a:ea typeface="ＭＳ Ｐゴシック" pitchFamily="34" charset="-128"/>
                </a:rPr>
                <a:t>)</a:t>
              </a:r>
              <a:r>
                <a:rPr lang="en-US" sz="1800" dirty="0">
                  <a:solidFill>
                    <a:schemeClr val="tx2"/>
                  </a:solidFill>
                  <a:latin typeface="Courier New" pitchFamily="49" charset="0"/>
                  <a:ea typeface="ＭＳ Ｐゴシック" pitchFamily="34" charset="-128"/>
                </a:rPr>
                <a:t>;</a:t>
              </a:r>
            </a:p>
            <a:p>
              <a:pPr>
                <a:lnSpc>
                  <a:spcPct val="80000"/>
                </a:lnSpc>
                <a:spcBef>
                  <a:spcPct val="50000"/>
                </a:spcBef>
                <a:tabLst>
                  <a:tab pos="457200" algn="l"/>
                </a:tabLst>
              </a:pPr>
              <a:r>
                <a:rPr lang="en-US" sz="1800" dirty="0" err="1" smtClean="0">
                  <a:solidFill>
                    <a:schemeClr val="tx2"/>
                  </a:solidFill>
                  <a:latin typeface="Courier New" pitchFamily="49" charset="0"/>
                  <a:ea typeface="ＭＳ Ｐゴシック" pitchFamily="34" charset="-128"/>
                </a:rPr>
                <a:t>contentPane.add</a:t>
              </a:r>
              <a:r>
                <a:rPr lang="en-US" sz="1800" dirty="0" smtClean="0">
                  <a:solidFill>
                    <a:schemeClr val="tx2"/>
                  </a:solidFill>
                  <a:latin typeface="Courier New" pitchFamily="49" charset="0"/>
                  <a:ea typeface="ＭＳ Ｐゴシック" pitchFamily="34" charset="-128"/>
                </a:rPr>
                <a:t>(input);</a:t>
              </a:r>
            </a:p>
            <a:p>
              <a:pPr>
                <a:lnSpc>
                  <a:spcPct val="80000"/>
                </a:lnSpc>
                <a:spcBef>
                  <a:spcPct val="50000"/>
                </a:spcBef>
                <a:tabLst>
                  <a:tab pos="457200" algn="l"/>
                </a:tabLst>
              </a:pPr>
              <a:endParaRPr lang="en-US" sz="1800" dirty="0">
                <a:solidFill>
                  <a:schemeClr val="tx2"/>
                </a:solidFill>
                <a:latin typeface="Courier New" pitchFamily="49" charset="0"/>
                <a:ea typeface="ＭＳ Ｐゴシック" pitchFamily="34" charset="-128"/>
              </a:endParaRPr>
            </a:p>
          </p:txBody>
        </p:sp>
      </p:grpSp>
      <p:sp>
        <p:nvSpPr>
          <p:cNvPr id="9" name="Rectangle 8"/>
          <p:cNvSpPr/>
          <p:nvPr/>
        </p:nvSpPr>
        <p:spPr>
          <a:xfrm>
            <a:off x="952959" y="4938202"/>
            <a:ext cx="5789364" cy="313932"/>
          </a:xfrm>
          <a:prstGeom prst="rect">
            <a:avLst/>
          </a:prstGeom>
        </p:spPr>
        <p:txBody>
          <a:bodyPr wrap="square">
            <a:spAutoFit/>
          </a:bodyPr>
          <a:lstStyle/>
          <a:p>
            <a:pPr lvl="0">
              <a:lnSpc>
                <a:spcPct val="80000"/>
              </a:lnSpc>
              <a:spcBef>
                <a:spcPct val="50000"/>
              </a:spcBef>
              <a:tabLst>
                <a:tab pos="457200" algn="l"/>
              </a:tabLst>
            </a:pPr>
            <a:r>
              <a:rPr lang="en-US" sz="1800" dirty="0" err="1" smtClean="0">
                <a:solidFill>
                  <a:srgbClr val="000000"/>
                </a:solidFill>
                <a:latin typeface="Courier New" pitchFamily="49" charset="0"/>
                <a:ea typeface="ＭＳ Ｐゴシック" pitchFamily="34" charset="-128"/>
              </a:rPr>
              <a:t>input.addActionListener</a:t>
            </a:r>
            <a:r>
              <a:rPr lang="en-US" sz="1800" dirty="0" smtClean="0">
                <a:solidFill>
                  <a:srgbClr val="000000"/>
                </a:solidFill>
                <a:latin typeface="Courier New" pitchFamily="49" charset="0"/>
                <a:ea typeface="ＭＳ Ｐゴシック" pitchFamily="34" charset="-128"/>
              </a:rPr>
              <a:t>(</a:t>
            </a:r>
            <a:r>
              <a:rPr lang="en-US" sz="1800" dirty="0" err="1" smtClean="0">
                <a:solidFill>
                  <a:srgbClr val="000000"/>
                </a:solidFill>
                <a:latin typeface="Courier New" pitchFamily="49" charset="0"/>
                <a:ea typeface="ＭＳ Ｐゴシック" pitchFamily="34" charset="-128"/>
              </a:rPr>
              <a:t>eventListener</a:t>
            </a:r>
            <a:r>
              <a:rPr lang="en-US" sz="1800" dirty="0" smtClean="0">
                <a:solidFill>
                  <a:srgbClr val="000000"/>
                </a:solidFill>
                <a:latin typeface="Courier New" pitchFamily="49" charset="0"/>
                <a:ea typeface="ＭＳ Ｐゴシック" pitchFamily="34" charset="-128"/>
              </a:rPr>
              <a:t>);</a:t>
            </a:r>
            <a:endParaRPr lang="en-US" sz="1800" dirty="0">
              <a:solidFill>
                <a:srgbClr val="000000"/>
              </a:solidFill>
              <a:latin typeface="Courier New" pitchFamily="49" charset="0"/>
              <a:ea typeface="ＭＳ Ｐゴシック" pitchFamily="34" charset="-128"/>
            </a:endParaRPr>
          </a:p>
        </p:txBody>
      </p:sp>
    </p:spTree>
    <p:custDataLst>
      <p:tags r:id="rId1"/>
    </p:custDataLst>
    <p:extLst>
      <p:ext uri="{BB962C8B-B14F-4D97-AF65-F5344CB8AC3E}">
        <p14:creationId xmlns:p14="http://schemas.microsoft.com/office/powerpoint/2010/main" val="2197315924"/>
      </p:ext>
    </p:extLst>
  </p:cSld>
  <p:clrMapOvr>
    <a:masterClrMapping/>
  </p:clrMapOvr>
  <p:transition spd="med" advClick="0">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a:xfrm>
            <a:off x="521117" y="761562"/>
            <a:ext cx="7391400" cy="762000"/>
          </a:xfrm>
        </p:spPr>
        <p:txBody>
          <a:bodyPr/>
          <a:lstStyle/>
          <a:p>
            <a:pPr eaLnBrk="1" hangingPunct="1"/>
            <a:r>
              <a:rPr lang="en-US" sz="2800" dirty="0" smtClean="0"/>
              <a:t>Event Handling</a:t>
            </a:r>
          </a:p>
        </p:txBody>
      </p:sp>
      <p:sp>
        <p:nvSpPr>
          <p:cNvPr id="32771" name="Rectangle 3"/>
          <p:cNvSpPr>
            <a:spLocks noGrp="1" noChangeArrowheads="1"/>
          </p:cNvSpPr>
          <p:nvPr>
            <p:ph idx="1"/>
          </p:nvPr>
        </p:nvSpPr>
        <p:spPr>
          <a:xfrm>
            <a:off x="864381" y="2489199"/>
            <a:ext cx="7648553" cy="3872963"/>
          </a:xfrm>
        </p:spPr>
        <p:txBody>
          <a:bodyPr/>
          <a:lstStyle/>
          <a:p>
            <a:pPr algn="l" rtl="0" eaLnBrk="1" hangingPunct="1">
              <a:lnSpc>
                <a:spcPct val="90000"/>
              </a:lnSpc>
            </a:pPr>
            <a:r>
              <a:rPr lang="en-US" dirty="0" smtClean="0"/>
              <a:t>An action involving a GUI object, such as clicking a button, is called an </a:t>
            </a:r>
            <a:r>
              <a:rPr lang="en-US" i="1" dirty="0" smtClean="0">
                <a:solidFill>
                  <a:srgbClr val="B2311C"/>
                </a:solidFill>
              </a:rPr>
              <a:t>event.</a:t>
            </a:r>
            <a:endParaRPr lang="en-US" dirty="0" smtClean="0"/>
          </a:p>
          <a:p>
            <a:pPr algn="l" rtl="0" eaLnBrk="1" hangingPunct="1">
              <a:lnSpc>
                <a:spcPct val="90000"/>
              </a:lnSpc>
            </a:pPr>
            <a:r>
              <a:rPr lang="en-US" dirty="0" smtClean="0"/>
              <a:t>The mechanism to process events is called </a:t>
            </a:r>
            <a:r>
              <a:rPr lang="en-US" i="1" dirty="0" smtClean="0">
                <a:solidFill>
                  <a:srgbClr val="B2311C"/>
                </a:solidFill>
              </a:rPr>
              <a:t>event handling</a:t>
            </a:r>
            <a:r>
              <a:rPr lang="en-US" dirty="0" smtClean="0"/>
              <a:t>.</a:t>
            </a:r>
          </a:p>
          <a:p>
            <a:pPr algn="l" rtl="0" eaLnBrk="1" hangingPunct="1">
              <a:lnSpc>
                <a:spcPct val="90000"/>
              </a:lnSpc>
            </a:pPr>
            <a:r>
              <a:rPr lang="en-US" dirty="0" smtClean="0"/>
              <a:t>Event handling is implemented by two types of objects: </a:t>
            </a:r>
          </a:p>
          <a:p>
            <a:pPr lvl="1" algn="l" rtl="0" eaLnBrk="1" hangingPunct="1">
              <a:lnSpc>
                <a:spcPct val="90000"/>
              </a:lnSpc>
            </a:pPr>
            <a:r>
              <a:rPr lang="en-US" sz="2000" dirty="0" smtClean="0"/>
              <a:t>event source objects </a:t>
            </a:r>
          </a:p>
          <a:p>
            <a:pPr lvl="1" algn="l" rtl="0" eaLnBrk="1" hangingPunct="1">
              <a:lnSpc>
                <a:spcPct val="90000"/>
              </a:lnSpc>
            </a:pPr>
            <a:r>
              <a:rPr lang="en-US" sz="2000" dirty="0" smtClean="0"/>
              <a:t>event listener objects</a:t>
            </a:r>
          </a:p>
          <a:p>
            <a:pPr algn="l" rtl="0" eaLnBrk="1" hangingPunct="1">
              <a:lnSpc>
                <a:spcPct val="90000"/>
              </a:lnSpc>
            </a:pPr>
            <a:endParaRPr lang="en-US" dirty="0" smtClean="0"/>
          </a:p>
          <a:p>
            <a:pPr algn="l" rtl="0" eaLnBrk="1" hangingPunct="1">
              <a:lnSpc>
                <a:spcPct val="90000"/>
              </a:lnSpc>
            </a:pPr>
            <a:endParaRPr lang="en-US" dirty="0" smtClean="0"/>
          </a:p>
        </p:txBody>
      </p:sp>
    </p:spTree>
    <p:custDataLst>
      <p:tags r:id="rId1"/>
    </p:custDataLst>
  </p:cSld>
  <p:clrMapOvr>
    <a:masterClrMapping/>
  </p:clrMapOvr>
  <p:transition spd="med" advClick="0">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342" y="782976"/>
            <a:ext cx="7391400" cy="762000"/>
          </a:xfrm>
        </p:spPr>
        <p:txBody>
          <a:bodyPr/>
          <a:lstStyle/>
          <a:p>
            <a:r>
              <a:rPr lang="en-US" dirty="0" err="1" smtClean="0"/>
              <a:t>JTextField</a:t>
            </a:r>
            <a:endParaRPr lang="en-US" dirty="0"/>
          </a:p>
        </p:txBody>
      </p:sp>
      <p:pic>
        <p:nvPicPr>
          <p:cNvPr id="6" name="Picture 2"/>
          <p:cNvPicPr>
            <a:picLocks noChangeAspect="1" noChangeArrowheads="1"/>
          </p:cNvPicPr>
          <p:nvPr/>
        </p:nvPicPr>
        <p:blipFill>
          <a:blip r:embed="rId2"/>
          <a:srcRect/>
          <a:stretch>
            <a:fillRect/>
          </a:stretch>
        </p:blipFill>
        <p:spPr bwMode="auto">
          <a:xfrm>
            <a:off x="2903137" y="5266102"/>
            <a:ext cx="2223380" cy="1501136"/>
          </a:xfrm>
          <a:prstGeom prst="rect">
            <a:avLst/>
          </a:prstGeom>
          <a:noFill/>
          <a:ln w="9525">
            <a:noFill/>
            <a:miter lim="800000"/>
            <a:headEnd/>
            <a:tailEnd/>
          </a:ln>
          <a:effectLst/>
        </p:spPr>
      </p:pic>
      <p:pic>
        <p:nvPicPr>
          <p:cNvPr id="7" name="Picture 3"/>
          <p:cNvPicPr>
            <a:picLocks noChangeAspect="1" noChangeArrowheads="1"/>
          </p:cNvPicPr>
          <p:nvPr/>
        </p:nvPicPr>
        <p:blipFill>
          <a:blip r:embed="rId3"/>
          <a:srcRect/>
          <a:stretch>
            <a:fillRect/>
          </a:stretch>
        </p:blipFill>
        <p:spPr bwMode="auto">
          <a:xfrm>
            <a:off x="1116968" y="3664391"/>
            <a:ext cx="2334570" cy="1601711"/>
          </a:xfrm>
          <a:prstGeom prst="rect">
            <a:avLst/>
          </a:prstGeom>
          <a:noFill/>
          <a:ln w="9525">
            <a:noFill/>
            <a:miter lim="800000"/>
            <a:headEnd/>
            <a:tailEnd/>
          </a:ln>
          <a:effectLst/>
        </p:spPr>
      </p:pic>
      <p:pic>
        <p:nvPicPr>
          <p:cNvPr id="8" name="Picture 4"/>
          <p:cNvPicPr>
            <a:picLocks noChangeAspect="1" noChangeArrowheads="1"/>
          </p:cNvPicPr>
          <p:nvPr/>
        </p:nvPicPr>
        <p:blipFill>
          <a:blip r:embed="rId4"/>
          <a:srcRect/>
          <a:stretch>
            <a:fillRect/>
          </a:stretch>
        </p:blipFill>
        <p:spPr bwMode="auto">
          <a:xfrm>
            <a:off x="4868939" y="3720034"/>
            <a:ext cx="2253077" cy="1509343"/>
          </a:xfrm>
          <a:prstGeom prst="rect">
            <a:avLst/>
          </a:prstGeom>
          <a:noFill/>
          <a:ln w="9525">
            <a:noFill/>
            <a:miter lim="800000"/>
            <a:headEnd/>
            <a:tailEnd/>
          </a:ln>
          <a:effectLst/>
        </p:spPr>
      </p:pic>
      <p:sp>
        <p:nvSpPr>
          <p:cNvPr id="9" name="TextBox 8"/>
          <p:cNvSpPr txBox="1"/>
          <p:nvPr/>
        </p:nvSpPr>
        <p:spPr>
          <a:xfrm>
            <a:off x="93071" y="2263371"/>
            <a:ext cx="8471971" cy="1200329"/>
          </a:xfrm>
          <a:prstGeom prst="rect">
            <a:avLst/>
          </a:prstGeom>
          <a:noFill/>
        </p:spPr>
        <p:txBody>
          <a:bodyPr wrap="square" rtlCol="0">
            <a:spAutoFit/>
          </a:bodyPr>
          <a:lstStyle/>
          <a:p>
            <a:r>
              <a:rPr lang="en-US" dirty="0" smtClean="0">
                <a:latin typeface="+mj-lt"/>
              </a:rPr>
              <a:t>We want to write a program that displays the text of the clicked button (OK or CANCEL), or the text entered in the text field</a:t>
            </a:r>
            <a:endParaRPr lang="en-US" dirty="0">
              <a:latin typeface="+mj-lt"/>
            </a:endParaRPr>
          </a:p>
        </p:txBody>
      </p:sp>
    </p:spTree>
    <p:extLst>
      <p:ext uri="{BB962C8B-B14F-4D97-AF65-F5344CB8AC3E}">
        <p14:creationId xmlns:p14="http://schemas.microsoft.com/office/powerpoint/2010/main" val="1791548872"/>
      </p:ext>
    </p:extLst>
  </p:cSld>
  <p:clrMapOvr>
    <a:masterClrMapping/>
  </p:clrMapOvr>
  <p:transition spd="slow" advClick="0">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445" y="754442"/>
            <a:ext cx="8693856" cy="5839715"/>
          </a:xfrm>
          <a:solidFill>
            <a:schemeClr val="bg1"/>
          </a:solidFill>
          <a:effectLst>
            <a:outerShdw blurRad="50800" dist="50800" dir="5400000" sx="102000" sy="102000" algn="ctr" rotWithShape="0">
              <a:srgbClr val="000000">
                <a:alpha val="40000"/>
              </a:srgbClr>
            </a:outerShdw>
          </a:effectLst>
        </p:spPr>
        <p:txBody>
          <a:bodyPr>
            <a:normAutofit lnSpcReduction="10000"/>
          </a:bodyPr>
          <a:lstStyle/>
          <a:p>
            <a:pPr algn="l" rtl="0">
              <a:buNone/>
            </a:pPr>
            <a:r>
              <a:rPr lang="en-US" sz="1400" dirty="0" smtClean="0">
                <a:solidFill>
                  <a:srgbClr val="941EDF"/>
                </a:solidFill>
                <a:latin typeface="Courier New"/>
              </a:rPr>
              <a:t>    import</a:t>
            </a:r>
            <a:r>
              <a:rPr lang="en-US" sz="1400" dirty="0" smtClean="0">
                <a:solidFill>
                  <a:srgbClr val="000000"/>
                </a:solidFill>
                <a:latin typeface="Courier New"/>
              </a:rPr>
              <a:t> </a:t>
            </a:r>
            <a:r>
              <a:rPr lang="en-US" sz="1400" dirty="0" err="1" smtClean="0">
                <a:solidFill>
                  <a:srgbClr val="000000"/>
                </a:solidFill>
                <a:latin typeface="Courier New"/>
              </a:rPr>
              <a:t>javax.swing</a:t>
            </a:r>
            <a:r>
              <a:rPr lang="en-US" sz="1400" dirty="0" smtClean="0">
                <a:solidFill>
                  <a:srgbClr val="000000"/>
                </a:solidFill>
                <a:latin typeface="Courier New"/>
              </a:rPr>
              <a:t>.*;</a:t>
            </a:r>
            <a:br>
              <a:rPr lang="en-US" sz="1400" dirty="0" smtClean="0">
                <a:solidFill>
                  <a:srgbClr val="000000"/>
                </a:solidFill>
                <a:latin typeface="Courier New"/>
              </a:rPr>
            </a:br>
            <a:r>
              <a:rPr lang="en-US" sz="1400" dirty="0" smtClean="0">
                <a:solidFill>
                  <a:srgbClr val="000000"/>
                </a:solidFill>
                <a:latin typeface="Courier New"/>
              </a:rPr>
              <a:t> </a:t>
            </a:r>
            <a:r>
              <a:rPr lang="en-US" sz="1400" dirty="0" smtClean="0">
                <a:solidFill>
                  <a:srgbClr val="941EDF"/>
                </a:solidFill>
                <a:latin typeface="Courier New"/>
              </a:rPr>
              <a:t>import</a:t>
            </a:r>
            <a:r>
              <a:rPr lang="en-US" sz="1400" dirty="0" smtClean="0">
                <a:solidFill>
                  <a:srgbClr val="000000"/>
                </a:solidFill>
                <a:latin typeface="Courier New"/>
              </a:rPr>
              <a:t> java.awt.*;</a:t>
            </a:r>
            <a:br>
              <a:rPr lang="en-US" sz="1400" dirty="0" smtClean="0">
                <a:solidFill>
                  <a:srgbClr val="000000"/>
                </a:solidFill>
                <a:latin typeface="Courier New"/>
              </a:rPr>
            </a:br>
            <a:r>
              <a:rPr lang="en-US" sz="1400" dirty="0" smtClean="0">
                <a:solidFill>
                  <a:srgbClr val="000000"/>
                </a:solidFill>
                <a:latin typeface="Courier New"/>
              </a:rPr>
              <a:t> </a:t>
            </a:r>
            <a:r>
              <a:rPr lang="en-US" sz="1400" dirty="0" smtClean="0">
                <a:solidFill>
                  <a:srgbClr val="941EDF"/>
                </a:solidFill>
                <a:latin typeface="Courier New"/>
              </a:rPr>
              <a:t>import</a:t>
            </a:r>
            <a:r>
              <a:rPr lang="en-US" sz="1400" dirty="0" smtClean="0">
                <a:solidFill>
                  <a:srgbClr val="000000"/>
                </a:solidFill>
                <a:latin typeface="Courier New"/>
              </a:rPr>
              <a:t> </a:t>
            </a:r>
            <a:r>
              <a:rPr lang="en-US" sz="1400" dirty="0" err="1" smtClean="0">
                <a:solidFill>
                  <a:srgbClr val="000000"/>
                </a:solidFill>
                <a:latin typeface="Courier New"/>
              </a:rPr>
              <a:t>java.awt.event</a:t>
            </a:r>
            <a:r>
              <a:rPr lang="en-US" sz="1400" dirty="0" smtClean="0">
                <a:solidFill>
                  <a:srgbClr val="000000"/>
                </a:solidFill>
                <a:latin typeface="Courier New"/>
              </a:rPr>
              <a:t>.*;</a:t>
            </a:r>
            <a:r>
              <a:rPr lang="en-US" sz="1400" dirty="0" smtClean="0">
                <a:solidFill>
                  <a:srgbClr val="FA6400"/>
                </a:solidFill>
                <a:latin typeface="Courier New"/>
              </a:rPr>
              <a:t/>
            </a:r>
            <a:br>
              <a:rPr lang="en-US" sz="1400" dirty="0" smtClean="0">
                <a:solidFill>
                  <a:srgbClr val="FA6400"/>
                </a:solidFill>
                <a:latin typeface="Courier New"/>
              </a:rPr>
            </a:br>
            <a:r>
              <a:rPr lang="en-US" sz="1400" dirty="0" smtClean="0">
                <a:solidFill>
                  <a:srgbClr val="FA6400"/>
                </a:solidFill>
                <a:latin typeface="Courier New"/>
              </a:rPr>
              <a:t> </a:t>
            </a:r>
            <a:r>
              <a:rPr lang="en-US" sz="1400" dirty="0" smtClean="0">
                <a:solidFill>
                  <a:srgbClr val="941EDF"/>
                </a:solidFill>
                <a:latin typeface="Courier New"/>
              </a:rPr>
              <a:t>class</a:t>
            </a:r>
            <a:r>
              <a:rPr lang="en-US" sz="1400" dirty="0" smtClean="0">
                <a:solidFill>
                  <a:srgbClr val="000000"/>
                </a:solidFill>
                <a:latin typeface="Courier New"/>
              </a:rPr>
              <a:t> Ch14TextFrame1 </a:t>
            </a:r>
            <a:r>
              <a:rPr lang="en-US" sz="1400" dirty="0" smtClean="0">
                <a:solidFill>
                  <a:srgbClr val="941EDF"/>
                </a:solidFill>
                <a:latin typeface="Courier New"/>
              </a:rPr>
              <a:t>extends</a:t>
            </a:r>
            <a:r>
              <a:rPr lang="en-US" sz="1400" dirty="0" smtClean="0">
                <a:solidFill>
                  <a:srgbClr val="000000"/>
                </a:solidFill>
                <a:latin typeface="Courier New"/>
              </a:rPr>
              <a:t> </a:t>
            </a:r>
            <a:r>
              <a:rPr lang="en-US" sz="1400" dirty="0" err="1" smtClean="0">
                <a:solidFill>
                  <a:srgbClr val="000000"/>
                </a:solidFill>
                <a:latin typeface="Courier New"/>
              </a:rPr>
              <a:t>JFrame</a:t>
            </a:r>
            <a:r>
              <a:rPr lang="en-US" sz="1400" dirty="0" smtClean="0">
                <a:solidFill>
                  <a:srgbClr val="000000"/>
                </a:solidFill>
                <a:latin typeface="Courier New"/>
              </a:rPr>
              <a:t> </a:t>
            </a:r>
            <a:r>
              <a:rPr lang="en-US" sz="1400" dirty="0" smtClean="0">
                <a:solidFill>
                  <a:srgbClr val="941EDF"/>
                </a:solidFill>
                <a:latin typeface="Courier New"/>
              </a:rPr>
              <a:t>implements</a:t>
            </a:r>
            <a:r>
              <a:rPr lang="en-US" sz="1400" dirty="0" smtClean="0">
                <a:solidFill>
                  <a:srgbClr val="000000"/>
                </a:solidFill>
                <a:latin typeface="Courier New"/>
              </a:rPr>
              <a:t> </a:t>
            </a:r>
            <a:r>
              <a:rPr lang="en-US" sz="1400" dirty="0" err="1" smtClean="0">
                <a:solidFill>
                  <a:srgbClr val="000000"/>
                </a:solidFill>
                <a:latin typeface="Courier New"/>
              </a:rPr>
              <a:t>ActionListener</a:t>
            </a:r>
            <a:r>
              <a:rPr lang="en-US" sz="1400" dirty="0" smtClean="0">
                <a:solidFill>
                  <a:srgbClr val="000000"/>
                </a:solidFill>
                <a:latin typeface="Courier New"/>
              </a:rPr>
              <a:t> {</a:t>
            </a:r>
            <a:r>
              <a:rPr lang="en-US" sz="1400" dirty="0" smtClean="0">
                <a:solidFill>
                  <a:srgbClr val="FA6400"/>
                </a:solidFill>
                <a:latin typeface="Courier New"/>
              </a:rPr>
              <a:t/>
            </a:r>
            <a:br>
              <a:rPr lang="en-US" sz="1400" dirty="0" smtClean="0">
                <a:solidFill>
                  <a:srgbClr val="FA6400"/>
                </a:solidFill>
                <a:latin typeface="Courier New"/>
              </a:rPr>
            </a:br>
            <a:r>
              <a:rPr lang="en-US" sz="1400" dirty="0" smtClean="0">
                <a:solidFill>
                  <a:srgbClr val="000000"/>
                </a:solidFill>
                <a:latin typeface="Courier New"/>
              </a:rPr>
              <a:t> </a:t>
            </a:r>
            <a:r>
              <a:rPr lang="en-US" sz="1400" dirty="0" smtClean="0">
                <a:solidFill>
                  <a:srgbClr val="941EDF"/>
                </a:solidFill>
                <a:latin typeface="Courier New"/>
              </a:rPr>
              <a:t>private</a:t>
            </a:r>
            <a:r>
              <a:rPr lang="en-US" sz="1400" dirty="0" smtClean="0">
                <a:solidFill>
                  <a:srgbClr val="000000"/>
                </a:solidFill>
                <a:latin typeface="Courier New"/>
              </a:rPr>
              <a:t> </a:t>
            </a:r>
            <a:r>
              <a:rPr lang="en-US" sz="1400" dirty="0" smtClean="0">
                <a:solidFill>
                  <a:srgbClr val="941EDF"/>
                </a:solidFill>
                <a:latin typeface="Courier New"/>
              </a:rPr>
              <a:t>static</a:t>
            </a:r>
            <a:r>
              <a:rPr lang="en-US" sz="1400" dirty="0" smtClean="0">
                <a:solidFill>
                  <a:srgbClr val="000000"/>
                </a:solidFill>
                <a:latin typeface="Courier New"/>
              </a:rPr>
              <a:t> </a:t>
            </a:r>
            <a:r>
              <a:rPr lang="en-US" sz="1400" dirty="0" smtClean="0">
                <a:solidFill>
                  <a:srgbClr val="941EDF"/>
                </a:solidFill>
                <a:latin typeface="Courier New"/>
              </a:rPr>
              <a:t>final</a:t>
            </a:r>
            <a:r>
              <a:rPr lang="en-US" sz="1400" dirty="0" smtClean="0">
                <a:solidFill>
                  <a:srgbClr val="000000"/>
                </a:solidFill>
                <a:latin typeface="Courier New"/>
              </a:rPr>
              <a:t> </a:t>
            </a:r>
            <a:r>
              <a:rPr lang="en-US" sz="1400" dirty="0" err="1" smtClean="0">
                <a:solidFill>
                  <a:srgbClr val="941EDF"/>
                </a:solidFill>
                <a:latin typeface="Courier New"/>
              </a:rPr>
              <a:t>int</a:t>
            </a:r>
            <a:r>
              <a:rPr lang="en-US" sz="1400" dirty="0" smtClean="0">
                <a:solidFill>
                  <a:srgbClr val="000000"/>
                </a:solidFill>
                <a:latin typeface="Courier New"/>
              </a:rPr>
              <a:t> FRAME_WIDTH    = 300;</a:t>
            </a:r>
            <a:br>
              <a:rPr lang="en-US" sz="1400" dirty="0" smtClean="0">
                <a:solidFill>
                  <a:srgbClr val="000000"/>
                </a:solidFill>
                <a:latin typeface="Courier New"/>
              </a:rPr>
            </a:br>
            <a:r>
              <a:rPr lang="en-US" sz="1400" dirty="0" smtClean="0">
                <a:solidFill>
                  <a:srgbClr val="000000"/>
                </a:solidFill>
                <a:latin typeface="Courier New"/>
              </a:rPr>
              <a:t> </a:t>
            </a:r>
            <a:r>
              <a:rPr lang="en-US" sz="1400" dirty="0" smtClean="0">
                <a:solidFill>
                  <a:srgbClr val="941EDF"/>
                </a:solidFill>
                <a:latin typeface="Courier New"/>
              </a:rPr>
              <a:t>private</a:t>
            </a:r>
            <a:r>
              <a:rPr lang="en-US" sz="1400" dirty="0" smtClean="0">
                <a:solidFill>
                  <a:srgbClr val="000000"/>
                </a:solidFill>
                <a:latin typeface="Courier New"/>
              </a:rPr>
              <a:t> </a:t>
            </a:r>
            <a:r>
              <a:rPr lang="en-US" sz="1400" dirty="0" smtClean="0">
                <a:solidFill>
                  <a:srgbClr val="941EDF"/>
                </a:solidFill>
                <a:latin typeface="Courier New"/>
              </a:rPr>
              <a:t>static</a:t>
            </a:r>
            <a:r>
              <a:rPr lang="en-US" sz="1400" dirty="0" smtClean="0">
                <a:solidFill>
                  <a:srgbClr val="000000"/>
                </a:solidFill>
                <a:latin typeface="Courier New"/>
              </a:rPr>
              <a:t> </a:t>
            </a:r>
            <a:r>
              <a:rPr lang="en-US" sz="1400" dirty="0" smtClean="0">
                <a:solidFill>
                  <a:srgbClr val="941EDF"/>
                </a:solidFill>
                <a:latin typeface="Courier New"/>
              </a:rPr>
              <a:t>final</a:t>
            </a:r>
            <a:r>
              <a:rPr lang="en-US" sz="1400" dirty="0" smtClean="0">
                <a:solidFill>
                  <a:srgbClr val="000000"/>
                </a:solidFill>
                <a:latin typeface="Courier New"/>
              </a:rPr>
              <a:t> </a:t>
            </a:r>
            <a:r>
              <a:rPr lang="en-US" sz="1400" dirty="0" err="1" smtClean="0">
                <a:solidFill>
                  <a:srgbClr val="941EDF"/>
                </a:solidFill>
                <a:latin typeface="Courier New"/>
              </a:rPr>
              <a:t>int</a:t>
            </a:r>
            <a:r>
              <a:rPr lang="en-US" sz="1400" dirty="0" smtClean="0">
                <a:solidFill>
                  <a:srgbClr val="000000"/>
                </a:solidFill>
                <a:latin typeface="Courier New"/>
              </a:rPr>
              <a:t> FRAME_HEIGHT   = 200;</a:t>
            </a:r>
            <a:r>
              <a:rPr lang="en-US" sz="1400" dirty="0" smtClean="0">
                <a:solidFill>
                  <a:srgbClr val="FA6400"/>
                </a:solidFill>
                <a:latin typeface="Courier New"/>
              </a:rPr>
              <a:t/>
            </a:r>
            <a:br>
              <a:rPr lang="en-US" sz="1400" dirty="0" smtClean="0">
                <a:solidFill>
                  <a:srgbClr val="FA6400"/>
                </a:solidFill>
                <a:latin typeface="Courier New"/>
              </a:rPr>
            </a:br>
            <a:r>
              <a:rPr lang="en-US" sz="1400" dirty="0" smtClean="0">
                <a:solidFill>
                  <a:srgbClr val="000000"/>
                </a:solidFill>
                <a:latin typeface="Courier New"/>
              </a:rPr>
              <a:t> </a:t>
            </a:r>
            <a:r>
              <a:rPr lang="en-US" sz="1400" dirty="0" smtClean="0">
                <a:solidFill>
                  <a:srgbClr val="941EDF"/>
                </a:solidFill>
                <a:latin typeface="Courier New"/>
              </a:rPr>
              <a:t>private</a:t>
            </a:r>
            <a:r>
              <a:rPr lang="en-US" sz="1400" dirty="0" smtClean="0">
                <a:solidFill>
                  <a:srgbClr val="000000"/>
                </a:solidFill>
                <a:latin typeface="Courier New"/>
              </a:rPr>
              <a:t> </a:t>
            </a:r>
            <a:r>
              <a:rPr lang="en-US" sz="1400" dirty="0" smtClean="0">
                <a:solidFill>
                  <a:srgbClr val="941EDF"/>
                </a:solidFill>
                <a:latin typeface="Courier New"/>
              </a:rPr>
              <a:t>static</a:t>
            </a:r>
            <a:r>
              <a:rPr lang="en-US" sz="1400" dirty="0" smtClean="0">
                <a:solidFill>
                  <a:srgbClr val="000000"/>
                </a:solidFill>
                <a:latin typeface="Courier New"/>
              </a:rPr>
              <a:t> </a:t>
            </a:r>
            <a:r>
              <a:rPr lang="en-US" sz="1400" dirty="0" smtClean="0">
                <a:solidFill>
                  <a:srgbClr val="941EDF"/>
                </a:solidFill>
                <a:latin typeface="Courier New"/>
              </a:rPr>
              <a:t>final</a:t>
            </a:r>
            <a:r>
              <a:rPr lang="en-US" sz="1400" dirty="0" smtClean="0">
                <a:solidFill>
                  <a:srgbClr val="000000"/>
                </a:solidFill>
                <a:latin typeface="Courier New"/>
              </a:rPr>
              <a:t> </a:t>
            </a:r>
            <a:r>
              <a:rPr lang="en-US" sz="1400" dirty="0" err="1" smtClean="0">
                <a:solidFill>
                  <a:srgbClr val="941EDF"/>
                </a:solidFill>
                <a:latin typeface="Courier New"/>
              </a:rPr>
              <a:t>int</a:t>
            </a:r>
            <a:r>
              <a:rPr lang="en-US" sz="1400" dirty="0" smtClean="0">
                <a:solidFill>
                  <a:srgbClr val="000000"/>
                </a:solidFill>
                <a:latin typeface="Courier New"/>
              </a:rPr>
              <a:t> FRAME_X_ORIGIN = 150;</a:t>
            </a:r>
            <a:r>
              <a:rPr lang="en-US" sz="1400" dirty="0" smtClean="0">
                <a:solidFill>
                  <a:srgbClr val="FA6400"/>
                </a:solidFill>
                <a:latin typeface="Courier New"/>
              </a:rPr>
              <a:t/>
            </a:r>
            <a:br>
              <a:rPr lang="en-US" sz="1400" dirty="0" smtClean="0">
                <a:solidFill>
                  <a:srgbClr val="FA6400"/>
                </a:solidFill>
                <a:latin typeface="Courier New"/>
              </a:rPr>
            </a:br>
            <a:r>
              <a:rPr lang="en-US" sz="1400" dirty="0" smtClean="0">
                <a:solidFill>
                  <a:srgbClr val="000000"/>
                </a:solidFill>
                <a:latin typeface="Courier New"/>
              </a:rPr>
              <a:t> </a:t>
            </a:r>
            <a:r>
              <a:rPr lang="en-US" sz="1400" dirty="0" smtClean="0">
                <a:solidFill>
                  <a:srgbClr val="941EDF"/>
                </a:solidFill>
                <a:latin typeface="Courier New"/>
              </a:rPr>
              <a:t>private</a:t>
            </a:r>
            <a:r>
              <a:rPr lang="en-US" sz="1400" dirty="0" smtClean="0">
                <a:solidFill>
                  <a:srgbClr val="000000"/>
                </a:solidFill>
                <a:latin typeface="Courier New"/>
              </a:rPr>
              <a:t> </a:t>
            </a:r>
            <a:r>
              <a:rPr lang="en-US" sz="1400" dirty="0" smtClean="0">
                <a:solidFill>
                  <a:srgbClr val="941EDF"/>
                </a:solidFill>
                <a:latin typeface="Courier New"/>
              </a:rPr>
              <a:t>static</a:t>
            </a:r>
            <a:r>
              <a:rPr lang="en-US" sz="1400" dirty="0" smtClean="0">
                <a:solidFill>
                  <a:srgbClr val="000000"/>
                </a:solidFill>
                <a:latin typeface="Courier New"/>
              </a:rPr>
              <a:t> </a:t>
            </a:r>
            <a:r>
              <a:rPr lang="en-US" sz="1400" dirty="0" smtClean="0">
                <a:solidFill>
                  <a:srgbClr val="941EDF"/>
                </a:solidFill>
                <a:latin typeface="Courier New"/>
              </a:rPr>
              <a:t>final</a:t>
            </a:r>
            <a:r>
              <a:rPr lang="en-US" sz="1400" dirty="0" smtClean="0">
                <a:solidFill>
                  <a:srgbClr val="000000"/>
                </a:solidFill>
                <a:latin typeface="Courier New"/>
              </a:rPr>
              <a:t> </a:t>
            </a:r>
            <a:r>
              <a:rPr lang="en-US" sz="1400" dirty="0" err="1" smtClean="0">
                <a:solidFill>
                  <a:srgbClr val="941EDF"/>
                </a:solidFill>
                <a:latin typeface="Courier New"/>
              </a:rPr>
              <a:t>int</a:t>
            </a:r>
            <a:r>
              <a:rPr lang="en-US" sz="1400" dirty="0" smtClean="0">
                <a:solidFill>
                  <a:srgbClr val="000000"/>
                </a:solidFill>
                <a:latin typeface="Courier New"/>
              </a:rPr>
              <a:t> FRAME_Y_ORIGIN = 250;</a:t>
            </a:r>
            <a:r>
              <a:rPr lang="en-US" sz="1400" dirty="0" smtClean="0">
                <a:solidFill>
                  <a:srgbClr val="FA6400"/>
                </a:solidFill>
                <a:latin typeface="Courier New"/>
              </a:rPr>
              <a:t/>
            </a:r>
            <a:br>
              <a:rPr lang="en-US" sz="1400" dirty="0" smtClean="0">
                <a:solidFill>
                  <a:srgbClr val="FA6400"/>
                </a:solidFill>
                <a:latin typeface="Courier New"/>
              </a:rPr>
            </a:br>
            <a:r>
              <a:rPr lang="en-US" sz="1400" dirty="0" smtClean="0">
                <a:solidFill>
                  <a:srgbClr val="000000"/>
                </a:solidFill>
                <a:latin typeface="Courier New"/>
              </a:rPr>
              <a:t>    </a:t>
            </a:r>
            <a:r>
              <a:rPr lang="en-US" sz="1400" dirty="0" smtClean="0">
                <a:solidFill>
                  <a:srgbClr val="941EDF"/>
                </a:solidFill>
                <a:latin typeface="Courier New"/>
              </a:rPr>
              <a:t>private</a:t>
            </a:r>
            <a:r>
              <a:rPr lang="en-US" sz="1400" dirty="0" smtClean="0">
                <a:solidFill>
                  <a:srgbClr val="000000"/>
                </a:solidFill>
                <a:latin typeface="Courier New"/>
              </a:rPr>
              <a:t> </a:t>
            </a:r>
            <a:r>
              <a:rPr lang="en-US" sz="1400" dirty="0" err="1" smtClean="0">
                <a:solidFill>
                  <a:srgbClr val="000000"/>
                </a:solidFill>
                <a:latin typeface="Courier New"/>
              </a:rPr>
              <a:t>JButton</a:t>
            </a:r>
            <a:r>
              <a:rPr lang="en-US" sz="1400" dirty="0" smtClean="0">
                <a:solidFill>
                  <a:srgbClr val="000000"/>
                </a:solidFill>
                <a:latin typeface="Courier New"/>
              </a:rPr>
              <a:t> </a:t>
            </a:r>
            <a:r>
              <a:rPr lang="en-US" sz="1400" dirty="0" err="1" smtClean="0">
                <a:solidFill>
                  <a:srgbClr val="000000"/>
                </a:solidFill>
                <a:latin typeface="Courier New"/>
              </a:rPr>
              <a:t>cancelButton</a:t>
            </a:r>
            <a:r>
              <a:rPr lang="en-US" sz="1400" dirty="0" smtClean="0">
                <a:solidFill>
                  <a:srgbClr val="000000"/>
                </a:solidFill>
                <a:latin typeface="Courier New"/>
              </a:rPr>
              <a:t>;</a:t>
            </a:r>
            <a:r>
              <a:rPr lang="en-US" sz="1400" i="1" dirty="0" smtClean="0">
                <a:solidFill>
                  <a:srgbClr val="FA6400"/>
                </a:solidFill>
                <a:latin typeface="Courier New"/>
              </a:rPr>
              <a:t/>
            </a:r>
            <a:br>
              <a:rPr lang="en-US" sz="1400" i="1" dirty="0" smtClean="0">
                <a:solidFill>
                  <a:srgbClr val="FA6400"/>
                </a:solidFill>
                <a:latin typeface="Courier New"/>
              </a:rPr>
            </a:br>
            <a:r>
              <a:rPr lang="en-US" sz="1400" i="1" dirty="0" smtClean="0">
                <a:solidFill>
                  <a:srgbClr val="000000"/>
                </a:solidFill>
                <a:latin typeface="Courier New"/>
              </a:rPr>
              <a:t>    </a:t>
            </a:r>
            <a:r>
              <a:rPr lang="en-US" sz="1400" dirty="0" smtClean="0">
                <a:solidFill>
                  <a:srgbClr val="941EDF"/>
                </a:solidFill>
                <a:latin typeface="Courier New"/>
              </a:rPr>
              <a:t>private</a:t>
            </a:r>
            <a:r>
              <a:rPr lang="en-US" sz="1400" i="1" dirty="0" smtClean="0">
                <a:solidFill>
                  <a:srgbClr val="000000"/>
                </a:solidFill>
                <a:latin typeface="Courier New"/>
              </a:rPr>
              <a:t> </a:t>
            </a:r>
            <a:r>
              <a:rPr lang="en-US" sz="1400" dirty="0" err="1" smtClean="0">
                <a:solidFill>
                  <a:srgbClr val="000000"/>
                </a:solidFill>
                <a:latin typeface="Courier New"/>
              </a:rPr>
              <a:t>JButton</a:t>
            </a:r>
            <a:r>
              <a:rPr lang="en-US" sz="1400" dirty="0" smtClean="0">
                <a:solidFill>
                  <a:srgbClr val="000000"/>
                </a:solidFill>
                <a:latin typeface="Courier New"/>
              </a:rPr>
              <a:t> </a:t>
            </a:r>
            <a:r>
              <a:rPr lang="en-US" sz="1400" dirty="0" err="1" smtClean="0">
                <a:solidFill>
                  <a:srgbClr val="000000"/>
                </a:solidFill>
                <a:latin typeface="Courier New"/>
              </a:rPr>
              <a:t>okButton</a:t>
            </a:r>
            <a:r>
              <a:rPr lang="en-US" sz="1400" dirty="0" smtClean="0">
                <a:solidFill>
                  <a:srgbClr val="000000"/>
                </a:solidFill>
                <a:latin typeface="Courier New"/>
              </a:rPr>
              <a:t>;</a:t>
            </a:r>
            <a:r>
              <a:rPr lang="en-US" sz="1400" dirty="0" smtClean="0">
                <a:solidFill>
                  <a:srgbClr val="FA6400"/>
                </a:solidFill>
                <a:latin typeface="Courier New"/>
              </a:rPr>
              <a:t/>
            </a:r>
            <a:br>
              <a:rPr lang="en-US" sz="1400" dirty="0" smtClean="0">
                <a:solidFill>
                  <a:srgbClr val="FA6400"/>
                </a:solidFill>
                <a:latin typeface="Courier New"/>
              </a:rPr>
            </a:br>
            <a:r>
              <a:rPr lang="en-US" sz="1400" dirty="0" smtClean="0">
                <a:solidFill>
                  <a:srgbClr val="000000"/>
                </a:solidFill>
                <a:latin typeface="Courier New"/>
              </a:rPr>
              <a:t>    </a:t>
            </a:r>
            <a:r>
              <a:rPr lang="en-US" sz="1400" dirty="0" smtClean="0">
                <a:solidFill>
                  <a:srgbClr val="941EDF"/>
                </a:solidFill>
                <a:latin typeface="Courier New"/>
              </a:rPr>
              <a:t>private</a:t>
            </a:r>
            <a:r>
              <a:rPr lang="en-US" sz="1400" dirty="0" smtClean="0">
                <a:solidFill>
                  <a:srgbClr val="000000"/>
                </a:solidFill>
                <a:latin typeface="Courier New"/>
              </a:rPr>
              <a:t> </a:t>
            </a:r>
            <a:r>
              <a:rPr lang="en-US" sz="1400" dirty="0" err="1" smtClean="0">
                <a:solidFill>
                  <a:srgbClr val="000000"/>
                </a:solidFill>
                <a:latin typeface="Courier New"/>
              </a:rPr>
              <a:t>JTextField</a:t>
            </a:r>
            <a:r>
              <a:rPr lang="en-US" sz="1400" dirty="0" smtClean="0">
                <a:solidFill>
                  <a:srgbClr val="000000"/>
                </a:solidFill>
                <a:latin typeface="Courier New"/>
              </a:rPr>
              <a:t> </a:t>
            </a:r>
            <a:r>
              <a:rPr lang="en-US" sz="1400" dirty="0" err="1" smtClean="0">
                <a:solidFill>
                  <a:srgbClr val="000000"/>
                </a:solidFill>
                <a:latin typeface="Courier New"/>
              </a:rPr>
              <a:t>inputLine</a:t>
            </a:r>
            <a:r>
              <a:rPr lang="en-US" sz="1400" dirty="0" smtClean="0">
                <a:solidFill>
                  <a:srgbClr val="000000"/>
                </a:solidFill>
                <a:latin typeface="Courier New"/>
              </a:rPr>
              <a:t>;</a:t>
            </a:r>
          </a:p>
          <a:p>
            <a:pPr algn="l" rtl="0">
              <a:buNone/>
            </a:pPr>
            <a:r>
              <a:rPr lang="en-US" sz="1400" dirty="0" smtClean="0">
                <a:solidFill>
                  <a:srgbClr val="000000"/>
                </a:solidFill>
                <a:latin typeface="Courier New"/>
              </a:rPr>
              <a:t/>
            </a:r>
            <a:br>
              <a:rPr lang="en-US" sz="1400" dirty="0" smtClean="0">
                <a:solidFill>
                  <a:srgbClr val="000000"/>
                </a:solidFill>
                <a:latin typeface="Courier New"/>
              </a:rPr>
            </a:br>
            <a:r>
              <a:rPr lang="en-US" sz="1400" dirty="0" smtClean="0">
                <a:solidFill>
                  <a:srgbClr val="941EDF"/>
                </a:solidFill>
                <a:latin typeface="Courier New"/>
              </a:rPr>
              <a:t>public</a:t>
            </a:r>
            <a:r>
              <a:rPr lang="en-US" sz="1400" dirty="0" smtClean="0">
                <a:solidFill>
                  <a:srgbClr val="000000"/>
                </a:solidFill>
                <a:latin typeface="Courier New"/>
              </a:rPr>
              <a:t> </a:t>
            </a:r>
            <a:r>
              <a:rPr lang="en-US" sz="1400" dirty="0" smtClean="0">
                <a:solidFill>
                  <a:srgbClr val="941EDF"/>
                </a:solidFill>
                <a:latin typeface="Courier New"/>
              </a:rPr>
              <a:t>static</a:t>
            </a:r>
            <a:r>
              <a:rPr lang="en-US" sz="1400" dirty="0" smtClean="0">
                <a:solidFill>
                  <a:srgbClr val="000000"/>
                </a:solidFill>
                <a:latin typeface="Courier New"/>
              </a:rPr>
              <a:t> </a:t>
            </a:r>
            <a:r>
              <a:rPr lang="en-US" sz="1400" dirty="0" smtClean="0">
                <a:solidFill>
                  <a:srgbClr val="941EDF"/>
                </a:solidFill>
                <a:latin typeface="Courier New"/>
              </a:rPr>
              <a:t>void</a:t>
            </a:r>
            <a:r>
              <a:rPr lang="en-US" sz="1400" dirty="0" smtClean="0">
                <a:solidFill>
                  <a:srgbClr val="000000"/>
                </a:solidFill>
                <a:latin typeface="Courier New"/>
              </a:rPr>
              <a:t> main(String[] </a:t>
            </a:r>
            <a:r>
              <a:rPr lang="en-US" sz="1400" dirty="0" err="1" smtClean="0">
                <a:solidFill>
                  <a:srgbClr val="000000"/>
                </a:solidFill>
                <a:latin typeface="Courier New"/>
              </a:rPr>
              <a:t>args</a:t>
            </a:r>
            <a:r>
              <a:rPr lang="en-US" sz="1400" dirty="0" smtClean="0">
                <a:solidFill>
                  <a:srgbClr val="000000"/>
                </a:solidFill>
                <a:latin typeface="Courier New"/>
              </a:rPr>
              <a:t>) {</a:t>
            </a:r>
            <a:br>
              <a:rPr lang="en-US" sz="1400" dirty="0" smtClean="0">
                <a:solidFill>
                  <a:srgbClr val="000000"/>
                </a:solidFill>
                <a:latin typeface="Courier New"/>
              </a:rPr>
            </a:br>
            <a:r>
              <a:rPr lang="en-US" sz="1400" dirty="0" smtClean="0">
                <a:solidFill>
                  <a:srgbClr val="000000"/>
                </a:solidFill>
                <a:latin typeface="Courier New"/>
              </a:rPr>
              <a:t>        Ch14TextFrame1 frame = </a:t>
            </a:r>
            <a:r>
              <a:rPr lang="en-US" sz="1400" dirty="0" smtClean="0">
                <a:solidFill>
                  <a:srgbClr val="941EDF"/>
                </a:solidFill>
                <a:latin typeface="Courier New"/>
              </a:rPr>
              <a:t>new</a:t>
            </a:r>
            <a:r>
              <a:rPr lang="en-US" sz="1400" dirty="0" smtClean="0">
                <a:solidFill>
                  <a:srgbClr val="000000"/>
                </a:solidFill>
                <a:latin typeface="Courier New"/>
              </a:rPr>
              <a:t> Ch14TextFrame1();</a:t>
            </a:r>
            <a:br>
              <a:rPr lang="en-US" sz="1400" dirty="0" smtClean="0">
                <a:solidFill>
                  <a:srgbClr val="000000"/>
                </a:solidFill>
                <a:latin typeface="Courier New"/>
              </a:rPr>
            </a:br>
            <a:r>
              <a:rPr lang="en-US" sz="1400" dirty="0" smtClean="0">
                <a:solidFill>
                  <a:srgbClr val="000000"/>
                </a:solidFill>
                <a:latin typeface="Courier New"/>
              </a:rPr>
              <a:t>        </a:t>
            </a:r>
            <a:r>
              <a:rPr lang="en-US" sz="1400" dirty="0" err="1" smtClean="0">
                <a:solidFill>
                  <a:srgbClr val="000000"/>
                </a:solidFill>
                <a:latin typeface="Courier New"/>
              </a:rPr>
              <a:t>frame.setVisible</a:t>
            </a:r>
            <a:r>
              <a:rPr lang="en-US" sz="1400" dirty="0" smtClean="0">
                <a:solidFill>
                  <a:srgbClr val="000000"/>
                </a:solidFill>
                <a:latin typeface="Courier New"/>
              </a:rPr>
              <a:t>(</a:t>
            </a:r>
            <a:r>
              <a:rPr lang="en-US" sz="1400" dirty="0" smtClean="0">
                <a:solidFill>
                  <a:srgbClr val="941EDF"/>
                </a:solidFill>
                <a:latin typeface="Courier New"/>
              </a:rPr>
              <a:t>true</a:t>
            </a:r>
            <a:r>
              <a:rPr lang="en-US" sz="1400" dirty="0" smtClean="0">
                <a:solidFill>
                  <a:srgbClr val="000000"/>
                </a:solidFill>
                <a:latin typeface="Courier New"/>
              </a:rPr>
              <a:t>);</a:t>
            </a:r>
            <a:br>
              <a:rPr lang="en-US" sz="1400" dirty="0" smtClean="0">
                <a:solidFill>
                  <a:srgbClr val="000000"/>
                </a:solidFill>
                <a:latin typeface="Courier New"/>
              </a:rPr>
            </a:br>
            <a:r>
              <a:rPr lang="en-US" sz="1400" dirty="0" smtClean="0">
                <a:solidFill>
                  <a:srgbClr val="000000"/>
                </a:solidFill>
                <a:latin typeface="Courier New"/>
              </a:rPr>
              <a:t>    }</a:t>
            </a:r>
          </a:p>
          <a:p>
            <a:pPr algn="l" rtl="0">
              <a:buNone/>
            </a:pPr>
            <a:r>
              <a:rPr lang="en-US" sz="1400" dirty="0" smtClean="0">
                <a:solidFill>
                  <a:srgbClr val="000000"/>
                </a:solidFill>
                <a:latin typeface="Courier New"/>
              </a:rPr>
              <a:t/>
            </a:r>
            <a:br>
              <a:rPr lang="en-US" sz="1400" dirty="0" smtClean="0">
                <a:solidFill>
                  <a:srgbClr val="000000"/>
                </a:solidFill>
                <a:latin typeface="Courier New"/>
              </a:rPr>
            </a:br>
            <a:r>
              <a:rPr lang="en-US" sz="1400" dirty="0" smtClean="0">
                <a:solidFill>
                  <a:srgbClr val="941EDF"/>
                </a:solidFill>
                <a:latin typeface="Courier New"/>
              </a:rPr>
              <a:t>public</a:t>
            </a:r>
            <a:r>
              <a:rPr lang="en-US" sz="1400" dirty="0" smtClean="0">
                <a:solidFill>
                  <a:srgbClr val="000000"/>
                </a:solidFill>
                <a:latin typeface="Courier New"/>
              </a:rPr>
              <a:t> </a:t>
            </a:r>
            <a:r>
              <a:rPr lang="en-US" sz="1400" dirty="0" smtClean="0">
                <a:solidFill>
                  <a:srgbClr val="000000"/>
                </a:solidFill>
                <a:latin typeface="Courier New"/>
              </a:rPr>
              <a:t>Ch14TextFrame1() {</a:t>
            </a:r>
            <a:br>
              <a:rPr lang="en-US" sz="1400" dirty="0" smtClean="0">
                <a:solidFill>
                  <a:srgbClr val="000000"/>
                </a:solidFill>
                <a:latin typeface="Courier New"/>
              </a:rPr>
            </a:br>
            <a:r>
              <a:rPr lang="en-US" sz="1400" dirty="0" smtClean="0">
                <a:solidFill>
                  <a:srgbClr val="000000"/>
                </a:solidFill>
                <a:latin typeface="Courier New"/>
              </a:rPr>
              <a:t>        Container </a:t>
            </a:r>
            <a:r>
              <a:rPr lang="en-US" sz="1400" dirty="0" err="1" smtClean="0">
                <a:solidFill>
                  <a:srgbClr val="000000"/>
                </a:solidFill>
                <a:latin typeface="Courier New"/>
              </a:rPr>
              <a:t>contentPane</a:t>
            </a:r>
            <a:r>
              <a:rPr lang="en-US" sz="1400" dirty="0" smtClean="0">
                <a:solidFill>
                  <a:srgbClr val="000000"/>
                </a:solidFill>
                <a:latin typeface="Courier New"/>
              </a:rPr>
              <a:t>;</a:t>
            </a:r>
            <a:r>
              <a:rPr lang="en-US" sz="1400" dirty="0" smtClean="0">
                <a:solidFill>
                  <a:srgbClr val="FA6400"/>
                </a:solidFill>
                <a:latin typeface="Courier New"/>
              </a:rPr>
              <a:t/>
            </a:r>
            <a:br>
              <a:rPr lang="en-US" sz="1400" dirty="0" smtClean="0">
                <a:solidFill>
                  <a:srgbClr val="FA6400"/>
                </a:solidFill>
                <a:latin typeface="Courier New"/>
              </a:rPr>
            </a:br>
            <a:r>
              <a:rPr lang="en-US" sz="1400" dirty="0" smtClean="0">
                <a:solidFill>
                  <a:srgbClr val="000000"/>
                </a:solidFill>
                <a:latin typeface="Courier New"/>
              </a:rPr>
              <a:t>        </a:t>
            </a:r>
            <a:r>
              <a:rPr lang="en-US" sz="1400" dirty="0" err="1" smtClean="0">
                <a:solidFill>
                  <a:srgbClr val="000000"/>
                </a:solidFill>
                <a:latin typeface="Courier New"/>
              </a:rPr>
              <a:t>setSize</a:t>
            </a:r>
            <a:r>
              <a:rPr lang="en-US" sz="1400" dirty="0" smtClean="0">
                <a:solidFill>
                  <a:srgbClr val="000000"/>
                </a:solidFill>
                <a:latin typeface="Courier New"/>
              </a:rPr>
              <a:t>      (FRAME_WIDTH, FRAME_HEIGHT);</a:t>
            </a:r>
            <a:br>
              <a:rPr lang="en-US" sz="1400" dirty="0" smtClean="0">
                <a:solidFill>
                  <a:srgbClr val="000000"/>
                </a:solidFill>
                <a:latin typeface="Courier New"/>
              </a:rPr>
            </a:br>
            <a:r>
              <a:rPr lang="en-US" sz="1400" dirty="0" smtClean="0">
                <a:solidFill>
                  <a:srgbClr val="000000"/>
                </a:solidFill>
                <a:latin typeface="Courier New"/>
              </a:rPr>
              <a:t>        </a:t>
            </a:r>
            <a:r>
              <a:rPr lang="en-US" sz="1400" dirty="0" err="1" smtClean="0">
                <a:solidFill>
                  <a:srgbClr val="000000"/>
                </a:solidFill>
                <a:latin typeface="Courier New"/>
              </a:rPr>
              <a:t>setResizable</a:t>
            </a:r>
            <a:r>
              <a:rPr lang="en-US" sz="1400" dirty="0" smtClean="0">
                <a:solidFill>
                  <a:srgbClr val="000000"/>
                </a:solidFill>
                <a:latin typeface="Courier New"/>
              </a:rPr>
              <a:t> (</a:t>
            </a:r>
            <a:r>
              <a:rPr lang="en-US" sz="1400" dirty="0" smtClean="0">
                <a:solidFill>
                  <a:srgbClr val="941EDF"/>
                </a:solidFill>
                <a:latin typeface="Courier New"/>
              </a:rPr>
              <a:t>false</a:t>
            </a:r>
            <a:r>
              <a:rPr lang="en-US" sz="1400" dirty="0" smtClean="0">
                <a:solidFill>
                  <a:srgbClr val="000000"/>
                </a:solidFill>
                <a:latin typeface="Courier New"/>
              </a:rPr>
              <a:t>);</a:t>
            </a:r>
            <a:br>
              <a:rPr lang="en-US" sz="1400" dirty="0" smtClean="0">
                <a:solidFill>
                  <a:srgbClr val="000000"/>
                </a:solidFill>
                <a:latin typeface="Courier New"/>
              </a:rPr>
            </a:br>
            <a:r>
              <a:rPr lang="en-US" sz="1400" dirty="0" smtClean="0">
                <a:solidFill>
                  <a:srgbClr val="000000"/>
                </a:solidFill>
                <a:latin typeface="Courier New"/>
              </a:rPr>
              <a:t>        </a:t>
            </a:r>
            <a:r>
              <a:rPr lang="en-US" sz="1400" dirty="0" err="1" smtClean="0">
                <a:solidFill>
                  <a:srgbClr val="000000"/>
                </a:solidFill>
                <a:latin typeface="Courier New"/>
              </a:rPr>
              <a:t>setTitle</a:t>
            </a:r>
            <a:r>
              <a:rPr lang="en-US" sz="1400" dirty="0" smtClean="0">
                <a:solidFill>
                  <a:srgbClr val="000000"/>
                </a:solidFill>
                <a:latin typeface="Courier New"/>
              </a:rPr>
              <a:t>     (</a:t>
            </a:r>
            <a:r>
              <a:rPr lang="en-US" sz="1400" dirty="0" smtClean="0">
                <a:solidFill>
                  <a:srgbClr val="00CB00"/>
                </a:solidFill>
                <a:latin typeface="Courier New"/>
              </a:rPr>
              <a:t>"Program Ch14TextFrame1"</a:t>
            </a:r>
            <a:r>
              <a:rPr lang="en-US" sz="1400" dirty="0" smtClean="0">
                <a:solidFill>
                  <a:srgbClr val="000000"/>
                </a:solidFill>
                <a:latin typeface="Courier New"/>
              </a:rPr>
              <a:t>);</a:t>
            </a:r>
            <a:br>
              <a:rPr lang="en-US" sz="1400" dirty="0" smtClean="0">
                <a:solidFill>
                  <a:srgbClr val="000000"/>
                </a:solidFill>
                <a:latin typeface="Courier New"/>
              </a:rPr>
            </a:br>
            <a:r>
              <a:rPr lang="en-US" sz="1400" dirty="0" smtClean="0">
                <a:solidFill>
                  <a:srgbClr val="000000"/>
                </a:solidFill>
                <a:latin typeface="Courier New"/>
              </a:rPr>
              <a:t>        </a:t>
            </a:r>
            <a:r>
              <a:rPr lang="en-US" sz="1400" dirty="0" err="1" smtClean="0">
                <a:solidFill>
                  <a:srgbClr val="000000"/>
                </a:solidFill>
                <a:latin typeface="Courier New"/>
              </a:rPr>
              <a:t>setLocation</a:t>
            </a:r>
            <a:r>
              <a:rPr lang="en-US" sz="1400" dirty="0" smtClean="0">
                <a:solidFill>
                  <a:srgbClr val="000000"/>
                </a:solidFill>
                <a:latin typeface="Courier New"/>
              </a:rPr>
              <a:t>  (FRAME_X_ORIGIN, FRAME_Y_ORIGIN);</a:t>
            </a:r>
            <a:br>
              <a:rPr lang="en-US" sz="1400" dirty="0" smtClean="0">
                <a:solidFill>
                  <a:srgbClr val="000000"/>
                </a:solidFill>
                <a:latin typeface="Courier New"/>
              </a:rPr>
            </a:br>
            <a:r>
              <a:rPr lang="en-US" sz="1400" dirty="0" smtClean="0">
                <a:solidFill>
                  <a:srgbClr val="000000"/>
                </a:solidFill>
                <a:latin typeface="Courier New"/>
              </a:rPr>
              <a:t/>
            </a:r>
            <a:br>
              <a:rPr lang="en-US" sz="1400" dirty="0" smtClean="0">
                <a:solidFill>
                  <a:srgbClr val="000000"/>
                </a:solidFill>
                <a:latin typeface="Courier New"/>
              </a:rPr>
            </a:br>
            <a:r>
              <a:rPr lang="en-US" sz="1400" dirty="0" smtClean="0">
                <a:solidFill>
                  <a:srgbClr val="000000"/>
                </a:solidFill>
                <a:latin typeface="Courier New"/>
              </a:rPr>
              <a:t>        </a:t>
            </a:r>
            <a:r>
              <a:rPr lang="en-US" sz="1400" dirty="0" err="1" smtClean="0">
                <a:solidFill>
                  <a:srgbClr val="000000"/>
                </a:solidFill>
                <a:latin typeface="Courier New"/>
              </a:rPr>
              <a:t>contentPane</a:t>
            </a:r>
            <a:r>
              <a:rPr lang="en-US" sz="1400" dirty="0" smtClean="0">
                <a:solidFill>
                  <a:srgbClr val="000000"/>
                </a:solidFill>
                <a:latin typeface="Courier New"/>
              </a:rPr>
              <a:t> = </a:t>
            </a:r>
            <a:r>
              <a:rPr lang="en-US" sz="1400" dirty="0" err="1" smtClean="0">
                <a:solidFill>
                  <a:srgbClr val="000000"/>
                </a:solidFill>
                <a:latin typeface="Courier New"/>
              </a:rPr>
              <a:t>getContentPane</a:t>
            </a:r>
            <a:r>
              <a:rPr lang="en-US" sz="1400" dirty="0" smtClean="0">
                <a:solidFill>
                  <a:srgbClr val="000000"/>
                </a:solidFill>
                <a:latin typeface="Courier New"/>
              </a:rPr>
              <a:t>( );</a:t>
            </a:r>
            <a:br>
              <a:rPr lang="en-US" sz="1400" dirty="0" smtClean="0">
                <a:solidFill>
                  <a:srgbClr val="000000"/>
                </a:solidFill>
                <a:latin typeface="Courier New"/>
              </a:rPr>
            </a:br>
            <a:r>
              <a:rPr lang="en-US" sz="1400" dirty="0" smtClean="0">
                <a:solidFill>
                  <a:srgbClr val="000000"/>
                </a:solidFill>
                <a:latin typeface="Courier New"/>
              </a:rPr>
              <a:t>        </a:t>
            </a:r>
            <a:r>
              <a:rPr lang="en-US" sz="1400" dirty="0" err="1" smtClean="0">
                <a:solidFill>
                  <a:srgbClr val="000000"/>
                </a:solidFill>
                <a:latin typeface="Courier New"/>
              </a:rPr>
              <a:t>contentPane.setLayout</a:t>
            </a:r>
            <a:r>
              <a:rPr lang="en-US" sz="1400" dirty="0" smtClean="0">
                <a:solidFill>
                  <a:srgbClr val="000000"/>
                </a:solidFill>
                <a:latin typeface="Courier New"/>
              </a:rPr>
              <a:t>(</a:t>
            </a:r>
            <a:r>
              <a:rPr lang="en-US" sz="1400" dirty="0" smtClean="0">
                <a:solidFill>
                  <a:srgbClr val="941EDF"/>
                </a:solidFill>
                <a:latin typeface="Courier New"/>
              </a:rPr>
              <a:t>new</a:t>
            </a:r>
            <a:r>
              <a:rPr lang="en-US" sz="1400" dirty="0" smtClean="0">
                <a:solidFill>
                  <a:srgbClr val="000000"/>
                </a:solidFill>
                <a:latin typeface="Courier New"/>
              </a:rPr>
              <a:t> </a:t>
            </a:r>
            <a:r>
              <a:rPr lang="en-US" sz="1400" dirty="0" err="1" smtClean="0">
                <a:solidFill>
                  <a:srgbClr val="000000"/>
                </a:solidFill>
                <a:latin typeface="Courier New"/>
              </a:rPr>
              <a:t>FlowLayout</a:t>
            </a:r>
            <a:r>
              <a:rPr lang="en-US" sz="1400" dirty="0" smtClean="0">
                <a:solidFill>
                  <a:srgbClr val="000000"/>
                </a:solidFill>
                <a:latin typeface="Courier New"/>
              </a:rPr>
              <a:t>());</a:t>
            </a:r>
            <a:br>
              <a:rPr lang="en-US" sz="1400" dirty="0" smtClean="0">
                <a:solidFill>
                  <a:srgbClr val="000000"/>
                </a:solidFill>
                <a:latin typeface="Courier New"/>
              </a:rPr>
            </a:br>
            <a:r>
              <a:rPr lang="en-US" sz="1400" dirty="0" smtClean="0">
                <a:solidFill>
                  <a:srgbClr val="000000"/>
                </a:solidFill>
                <a:latin typeface="Courier New"/>
              </a:rPr>
              <a:t/>
            </a:r>
            <a:br>
              <a:rPr lang="en-US" sz="1400" dirty="0" smtClean="0">
                <a:solidFill>
                  <a:srgbClr val="000000"/>
                </a:solidFill>
                <a:latin typeface="Courier New"/>
              </a:rPr>
            </a:br>
            <a:endParaRPr lang="en-US" sz="1400" dirty="0"/>
          </a:p>
        </p:txBody>
      </p:sp>
    </p:spTree>
    <p:extLst>
      <p:ext uri="{BB962C8B-B14F-4D97-AF65-F5344CB8AC3E}">
        <p14:creationId xmlns:p14="http://schemas.microsoft.com/office/powerpoint/2010/main" val="3124243165"/>
      </p:ext>
    </p:extLst>
  </p:cSld>
  <p:clrMapOvr>
    <a:masterClrMapping/>
  </p:clrMapOvr>
  <p:transition spd="slow" advClick="0">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554" y="250634"/>
            <a:ext cx="7391400" cy="762000"/>
          </a:xfrm>
        </p:spPr>
        <p:txBody>
          <a:bodyPr/>
          <a:lstStyle/>
          <a:p>
            <a:pPr algn="r" rtl="0"/>
            <a:r>
              <a:rPr lang="en-US" dirty="0" err="1" smtClean="0"/>
              <a:t>JTextField</a:t>
            </a:r>
            <a:endParaRPr lang="en-US" dirty="0"/>
          </a:p>
        </p:txBody>
      </p:sp>
      <p:sp>
        <p:nvSpPr>
          <p:cNvPr id="6" name="Content Placeholder 5"/>
          <p:cNvSpPr txBox="1">
            <a:spLocks noGrp="1"/>
          </p:cNvSpPr>
          <p:nvPr>
            <p:ph idx="1"/>
          </p:nvPr>
        </p:nvSpPr>
        <p:spPr>
          <a:xfrm>
            <a:off x="195619" y="450760"/>
            <a:ext cx="8574894" cy="5304016"/>
          </a:xfrm>
          <a:prstGeom prst="rect">
            <a:avLst/>
          </a:prstGeom>
          <a:solidFill>
            <a:schemeClr val="bg1"/>
          </a:solidFill>
          <a:effectLst>
            <a:outerShdw blurRad="50800" dist="50800" dir="5400000" sx="102000" sy="102000" algn="ctr" rotWithShape="0">
              <a:srgbClr val="000000">
                <a:alpha val="40000"/>
              </a:srgbClr>
            </a:outerShdw>
          </a:effectLst>
          <a:scene3d>
            <a:camera prst="orthographicFront"/>
            <a:lightRig rig="threePt" dir="t"/>
          </a:scene3d>
          <a:sp3d>
            <a:bevelT/>
          </a:sp3d>
        </p:spPr>
        <p:txBody>
          <a:bodyPr wrap="square" rtlCol="0">
            <a:spAutoFit/>
          </a:bodyPr>
          <a:lstStyle/>
          <a:p>
            <a:pPr algn="l" rtl="0">
              <a:buNone/>
            </a:pPr>
            <a:r>
              <a:rPr lang="en-US" sz="1400" dirty="0" smtClean="0">
                <a:solidFill>
                  <a:srgbClr val="FA6400"/>
                </a:solidFill>
                <a:latin typeface="Courier New"/>
              </a:rPr>
              <a:t/>
            </a:r>
            <a:br>
              <a:rPr lang="en-US" sz="1400" dirty="0" smtClean="0">
                <a:solidFill>
                  <a:srgbClr val="FA6400"/>
                </a:solidFill>
                <a:latin typeface="Courier New"/>
              </a:rPr>
            </a:br>
            <a:r>
              <a:rPr lang="en-US" sz="1400" dirty="0" smtClean="0">
                <a:solidFill>
                  <a:srgbClr val="FA6400"/>
                </a:solidFill>
                <a:latin typeface="Courier New"/>
              </a:rPr>
              <a:t> </a:t>
            </a:r>
            <a:r>
              <a:rPr lang="en-US" sz="1400" dirty="0" err="1" smtClean="0">
                <a:solidFill>
                  <a:srgbClr val="000000"/>
                </a:solidFill>
                <a:latin typeface="Courier New"/>
              </a:rPr>
              <a:t>inputLine</a:t>
            </a:r>
            <a:r>
              <a:rPr lang="en-US" sz="1400" dirty="0" smtClean="0">
                <a:solidFill>
                  <a:srgbClr val="000000"/>
                </a:solidFill>
                <a:latin typeface="Courier New"/>
              </a:rPr>
              <a:t> = </a:t>
            </a:r>
            <a:r>
              <a:rPr lang="en-US" sz="1400" dirty="0" smtClean="0">
                <a:solidFill>
                  <a:srgbClr val="941EDF"/>
                </a:solidFill>
                <a:latin typeface="Courier New"/>
              </a:rPr>
              <a:t>new</a:t>
            </a:r>
            <a:r>
              <a:rPr lang="en-US" sz="1400" dirty="0" smtClean="0">
                <a:solidFill>
                  <a:srgbClr val="000000"/>
                </a:solidFill>
                <a:latin typeface="Courier New"/>
              </a:rPr>
              <a:t> </a:t>
            </a:r>
            <a:r>
              <a:rPr lang="en-US" sz="1400" dirty="0" err="1" smtClean="0">
                <a:solidFill>
                  <a:srgbClr val="000000"/>
                </a:solidFill>
                <a:latin typeface="Courier New"/>
              </a:rPr>
              <a:t>JTextField</a:t>
            </a:r>
            <a:r>
              <a:rPr lang="en-US" sz="1400" dirty="0" smtClean="0">
                <a:solidFill>
                  <a:srgbClr val="000000"/>
                </a:solidFill>
                <a:latin typeface="Courier New"/>
              </a:rPr>
              <a:t>();</a:t>
            </a:r>
          </a:p>
          <a:p>
            <a:pPr algn="l" rtl="0">
              <a:buNone/>
            </a:pPr>
            <a:r>
              <a:rPr lang="en-US" sz="1400" dirty="0" smtClean="0">
                <a:solidFill>
                  <a:srgbClr val="000000"/>
                </a:solidFill>
                <a:latin typeface="Courier New"/>
              </a:rPr>
              <a:t>    </a:t>
            </a:r>
            <a:r>
              <a:rPr lang="en-US" sz="1400" dirty="0" err="1" smtClean="0">
                <a:solidFill>
                  <a:srgbClr val="000000"/>
                </a:solidFill>
                <a:latin typeface="Courier New"/>
              </a:rPr>
              <a:t>inputLine.setColumns</a:t>
            </a:r>
            <a:r>
              <a:rPr lang="en-US" sz="1400" dirty="0" smtClean="0">
                <a:solidFill>
                  <a:srgbClr val="000000"/>
                </a:solidFill>
                <a:latin typeface="Courier New"/>
              </a:rPr>
              <a:t>(22);</a:t>
            </a:r>
            <a:br>
              <a:rPr lang="en-US" sz="1400" dirty="0" smtClean="0">
                <a:solidFill>
                  <a:srgbClr val="000000"/>
                </a:solidFill>
                <a:latin typeface="Courier New"/>
              </a:rPr>
            </a:br>
            <a:r>
              <a:rPr lang="en-US" sz="1400" dirty="0" smtClean="0">
                <a:solidFill>
                  <a:srgbClr val="000000"/>
                </a:solidFill>
                <a:latin typeface="Courier New"/>
              </a:rPr>
              <a:t> </a:t>
            </a:r>
            <a:r>
              <a:rPr lang="en-US" sz="1400" dirty="0" err="1" smtClean="0">
                <a:solidFill>
                  <a:schemeClr val="tx1"/>
                </a:solidFill>
                <a:latin typeface="Courier New"/>
              </a:rPr>
              <a:t>inputLine.setFont</a:t>
            </a:r>
            <a:r>
              <a:rPr lang="en-US" sz="1400" dirty="0" smtClean="0">
                <a:solidFill>
                  <a:schemeClr val="tx1"/>
                </a:solidFill>
                <a:latin typeface="Courier New"/>
              </a:rPr>
              <a:t>(new Font("Courier", </a:t>
            </a:r>
            <a:r>
              <a:rPr lang="en-US" sz="1400" dirty="0" err="1" smtClean="0">
                <a:solidFill>
                  <a:schemeClr val="tx1"/>
                </a:solidFill>
                <a:latin typeface="Courier New"/>
              </a:rPr>
              <a:t>Font.PLAIN</a:t>
            </a:r>
            <a:r>
              <a:rPr lang="en-US" sz="1400" dirty="0" smtClean="0">
                <a:solidFill>
                  <a:schemeClr val="tx1"/>
                </a:solidFill>
                <a:latin typeface="Courier New"/>
              </a:rPr>
              <a:t>, 14));</a:t>
            </a:r>
            <a:r>
              <a:rPr lang="en-US" sz="1400" dirty="0" smtClean="0">
                <a:solidFill>
                  <a:srgbClr val="FA6400"/>
                </a:solidFill>
                <a:latin typeface="Courier New"/>
              </a:rPr>
              <a:t/>
            </a:r>
            <a:br>
              <a:rPr lang="en-US" sz="1400" dirty="0" smtClean="0">
                <a:solidFill>
                  <a:srgbClr val="FA6400"/>
                </a:solidFill>
                <a:latin typeface="Courier New"/>
              </a:rPr>
            </a:br>
            <a:r>
              <a:rPr lang="en-US" sz="1400" dirty="0" smtClean="0">
                <a:solidFill>
                  <a:srgbClr val="000000"/>
                </a:solidFill>
                <a:latin typeface="Courier New"/>
              </a:rPr>
              <a:t> </a:t>
            </a:r>
            <a:r>
              <a:rPr lang="en-US" sz="1400" dirty="0" err="1" smtClean="0">
                <a:solidFill>
                  <a:srgbClr val="000000"/>
                </a:solidFill>
                <a:latin typeface="Courier New"/>
              </a:rPr>
              <a:t>contentPane.add</a:t>
            </a:r>
            <a:r>
              <a:rPr lang="en-US" sz="1400" dirty="0" smtClean="0">
                <a:solidFill>
                  <a:srgbClr val="000000"/>
                </a:solidFill>
                <a:latin typeface="Courier New"/>
              </a:rPr>
              <a:t>(</a:t>
            </a:r>
            <a:r>
              <a:rPr lang="en-US" sz="1400" dirty="0" err="1" smtClean="0">
                <a:solidFill>
                  <a:srgbClr val="000000"/>
                </a:solidFill>
                <a:latin typeface="Courier New"/>
              </a:rPr>
              <a:t>inputLine</a:t>
            </a:r>
            <a:r>
              <a:rPr lang="en-US" sz="1400" dirty="0" smtClean="0">
                <a:solidFill>
                  <a:srgbClr val="000000"/>
                </a:solidFill>
                <a:latin typeface="Courier New"/>
              </a:rPr>
              <a:t>);</a:t>
            </a:r>
            <a:br>
              <a:rPr lang="en-US" sz="1400" dirty="0" smtClean="0">
                <a:solidFill>
                  <a:srgbClr val="000000"/>
                </a:solidFill>
                <a:latin typeface="Courier New"/>
              </a:rPr>
            </a:br>
            <a:r>
              <a:rPr lang="en-US" sz="1400" dirty="0" smtClean="0">
                <a:solidFill>
                  <a:srgbClr val="000000"/>
                </a:solidFill>
                <a:latin typeface="Courier New"/>
              </a:rPr>
              <a:t/>
            </a:r>
            <a:br>
              <a:rPr lang="en-US" sz="1400" dirty="0" smtClean="0">
                <a:solidFill>
                  <a:srgbClr val="000000"/>
                </a:solidFill>
                <a:latin typeface="Courier New"/>
              </a:rPr>
            </a:br>
            <a:r>
              <a:rPr lang="en-US" sz="1400" dirty="0" smtClean="0">
                <a:solidFill>
                  <a:srgbClr val="000000"/>
                </a:solidFill>
                <a:latin typeface="Courier New"/>
              </a:rPr>
              <a:t> </a:t>
            </a:r>
            <a:r>
              <a:rPr lang="en-US" sz="1400" dirty="0" err="1" smtClean="0">
                <a:solidFill>
                  <a:srgbClr val="000000"/>
                </a:solidFill>
                <a:latin typeface="Courier New"/>
              </a:rPr>
              <a:t>inputLine.addActionListener</a:t>
            </a:r>
            <a:r>
              <a:rPr lang="en-US" sz="1400" dirty="0" smtClean="0">
                <a:solidFill>
                  <a:srgbClr val="000000"/>
                </a:solidFill>
                <a:latin typeface="Courier New"/>
              </a:rPr>
              <a:t>(</a:t>
            </a:r>
            <a:r>
              <a:rPr lang="en-US" sz="1400" dirty="0" smtClean="0">
                <a:solidFill>
                  <a:srgbClr val="941EDF"/>
                </a:solidFill>
                <a:latin typeface="Courier New"/>
              </a:rPr>
              <a:t>this</a:t>
            </a:r>
            <a:r>
              <a:rPr lang="en-US" sz="1400" dirty="0" smtClean="0">
                <a:solidFill>
                  <a:srgbClr val="000000"/>
                </a:solidFill>
                <a:latin typeface="Courier New"/>
              </a:rPr>
              <a:t>);</a:t>
            </a:r>
            <a:br>
              <a:rPr lang="en-US" sz="1400" dirty="0" smtClean="0">
                <a:solidFill>
                  <a:srgbClr val="000000"/>
                </a:solidFill>
                <a:latin typeface="Courier New"/>
              </a:rPr>
            </a:br>
            <a:r>
              <a:rPr lang="en-US" sz="1400" dirty="0" smtClean="0">
                <a:solidFill>
                  <a:srgbClr val="000000"/>
                </a:solidFill>
                <a:latin typeface="Courier New"/>
              </a:rPr>
              <a:t>       </a:t>
            </a:r>
            <a:r>
              <a:rPr lang="en-US" sz="1400" dirty="0" smtClean="0">
                <a:solidFill>
                  <a:srgbClr val="FA6400"/>
                </a:solidFill>
                <a:latin typeface="Courier New"/>
              </a:rPr>
              <a:t/>
            </a:r>
            <a:br>
              <a:rPr lang="en-US" sz="1400" dirty="0" smtClean="0">
                <a:solidFill>
                  <a:srgbClr val="FA6400"/>
                </a:solidFill>
                <a:latin typeface="Courier New"/>
              </a:rPr>
            </a:br>
            <a:r>
              <a:rPr lang="en-US" sz="1400" dirty="0" smtClean="0">
                <a:solidFill>
                  <a:srgbClr val="000000"/>
                </a:solidFill>
                <a:latin typeface="Courier New"/>
              </a:rPr>
              <a:t>        </a:t>
            </a:r>
            <a:r>
              <a:rPr lang="en-US" sz="1400" dirty="0" err="1" smtClean="0">
                <a:solidFill>
                  <a:srgbClr val="000000"/>
                </a:solidFill>
                <a:latin typeface="Courier New"/>
              </a:rPr>
              <a:t>okButton</a:t>
            </a:r>
            <a:r>
              <a:rPr lang="en-US" sz="1400" dirty="0" smtClean="0">
                <a:solidFill>
                  <a:srgbClr val="000000"/>
                </a:solidFill>
                <a:latin typeface="Courier New"/>
              </a:rPr>
              <a:t> = </a:t>
            </a:r>
            <a:r>
              <a:rPr lang="en-US" sz="1400" dirty="0" smtClean="0">
                <a:solidFill>
                  <a:srgbClr val="941EDF"/>
                </a:solidFill>
                <a:latin typeface="Courier New"/>
              </a:rPr>
              <a:t>new</a:t>
            </a:r>
            <a:r>
              <a:rPr lang="en-US" sz="1400" dirty="0" smtClean="0">
                <a:solidFill>
                  <a:srgbClr val="000000"/>
                </a:solidFill>
                <a:latin typeface="Courier New"/>
              </a:rPr>
              <a:t> </a:t>
            </a:r>
            <a:r>
              <a:rPr lang="en-US" sz="1400" dirty="0" err="1" smtClean="0">
                <a:solidFill>
                  <a:srgbClr val="000000"/>
                </a:solidFill>
                <a:latin typeface="Courier New"/>
              </a:rPr>
              <a:t>JButton</a:t>
            </a:r>
            <a:r>
              <a:rPr lang="en-US" sz="1400" dirty="0" smtClean="0">
                <a:solidFill>
                  <a:srgbClr val="000000"/>
                </a:solidFill>
                <a:latin typeface="Courier New"/>
              </a:rPr>
              <a:t>(</a:t>
            </a:r>
            <a:r>
              <a:rPr lang="en-US" sz="1400" dirty="0" smtClean="0">
                <a:solidFill>
                  <a:srgbClr val="00CB00"/>
                </a:solidFill>
                <a:latin typeface="Courier New"/>
              </a:rPr>
              <a:t>"OK"</a:t>
            </a:r>
            <a:r>
              <a:rPr lang="en-US" sz="1400" dirty="0" smtClean="0">
                <a:solidFill>
                  <a:srgbClr val="000000"/>
                </a:solidFill>
                <a:latin typeface="Courier New"/>
              </a:rPr>
              <a:t>);</a:t>
            </a:r>
            <a:br>
              <a:rPr lang="en-US" sz="1400" dirty="0" smtClean="0">
                <a:solidFill>
                  <a:srgbClr val="000000"/>
                </a:solidFill>
                <a:latin typeface="Courier New"/>
              </a:rPr>
            </a:br>
            <a:r>
              <a:rPr lang="en-US" sz="1400" dirty="0" smtClean="0">
                <a:solidFill>
                  <a:srgbClr val="000000"/>
                </a:solidFill>
                <a:latin typeface="Courier New"/>
              </a:rPr>
              <a:t>        </a:t>
            </a:r>
            <a:r>
              <a:rPr lang="en-US" sz="1400" dirty="0" err="1" smtClean="0">
                <a:solidFill>
                  <a:srgbClr val="000000"/>
                </a:solidFill>
                <a:latin typeface="Courier New"/>
              </a:rPr>
              <a:t>contentPane.add</a:t>
            </a:r>
            <a:r>
              <a:rPr lang="en-US" sz="1400" dirty="0" smtClean="0">
                <a:solidFill>
                  <a:srgbClr val="000000"/>
                </a:solidFill>
                <a:latin typeface="Courier New"/>
              </a:rPr>
              <a:t>(</a:t>
            </a:r>
            <a:r>
              <a:rPr lang="en-US" sz="1400" dirty="0" err="1" smtClean="0">
                <a:solidFill>
                  <a:srgbClr val="000000"/>
                </a:solidFill>
                <a:latin typeface="Courier New"/>
              </a:rPr>
              <a:t>okButton</a:t>
            </a:r>
            <a:r>
              <a:rPr lang="en-US" sz="1400" dirty="0" smtClean="0">
                <a:solidFill>
                  <a:srgbClr val="000000"/>
                </a:solidFill>
                <a:latin typeface="Courier New"/>
              </a:rPr>
              <a:t>);</a:t>
            </a:r>
            <a:br>
              <a:rPr lang="en-US" sz="1400" dirty="0" smtClean="0">
                <a:solidFill>
                  <a:srgbClr val="000000"/>
                </a:solidFill>
                <a:latin typeface="Courier New"/>
              </a:rPr>
            </a:br>
            <a:r>
              <a:rPr lang="en-US" sz="1400" dirty="0" smtClean="0">
                <a:solidFill>
                  <a:srgbClr val="000000"/>
                </a:solidFill>
                <a:latin typeface="Courier New"/>
              </a:rPr>
              <a:t/>
            </a:r>
            <a:br>
              <a:rPr lang="en-US" sz="1400" dirty="0" smtClean="0">
                <a:solidFill>
                  <a:srgbClr val="000000"/>
                </a:solidFill>
                <a:latin typeface="Courier New"/>
              </a:rPr>
            </a:br>
            <a:r>
              <a:rPr lang="en-US" sz="1400" dirty="0" smtClean="0">
                <a:solidFill>
                  <a:srgbClr val="000000"/>
                </a:solidFill>
                <a:latin typeface="Courier New"/>
              </a:rPr>
              <a:t>        </a:t>
            </a:r>
            <a:r>
              <a:rPr lang="en-US" sz="1400" dirty="0" err="1" smtClean="0">
                <a:solidFill>
                  <a:srgbClr val="000000"/>
                </a:solidFill>
                <a:latin typeface="Courier New"/>
              </a:rPr>
              <a:t>cancelButton</a:t>
            </a:r>
            <a:r>
              <a:rPr lang="en-US" sz="1400" dirty="0" smtClean="0">
                <a:solidFill>
                  <a:srgbClr val="000000"/>
                </a:solidFill>
                <a:latin typeface="Courier New"/>
              </a:rPr>
              <a:t> = </a:t>
            </a:r>
            <a:r>
              <a:rPr lang="en-US" sz="1400" dirty="0" smtClean="0">
                <a:solidFill>
                  <a:srgbClr val="941EDF"/>
                </a:solidFill>
                <a:latin typeface="Courier New"/>
              </a:rPr>
              <a:t>new</a:t>
            </a:r>
            <a:r>
              <a:rPr lang="en-US" sz="1400" dirty="0" smtClean="0">
                <a:solidFill>
                  <a:srgbClr val="000000"/>
                </a:solidFill>
                <a:latin typeface="Courier New"/>
              </a:rPr>
              <a:t> </a:t>
            </a:r>
            <a:r>
              <a:rPr lang="en-US" sz="1400" dirty="0" err="1" smtClean="0">
                <a:solidFill>
                  <a:srgbClr val="000000"/>
                </a:solidFill>
                <a:latin typeface="Courier New"/>
              </a:rPr>
              <a:t>JButton</a:t>
            </a:r>
            <a:r>
              <a:rPr lang="en-US" sz="1400" dirty="0" smtClean="0">
                <a:solidFill>
                  <a:srgbClr val="000000"/>
                </a:solidFill>
                <a:latin typeface="Courier New"/>
              </a:rPr>
              <a:t>(</a:t>
            </a:r>
            <a:r>
              <a:rPr lang="en-US" sz="1400" dirty="0" smtClean="0">
                <a:solidFill>
                  <a:srgbClr val="00CB00"/>
                </a:solidFill>
                <a:latin typeface="Courier New"/>
              </a:rPr>
              <a:t>"CANCEL"</a:t>
            </a:r>
            <a:r>
              <a:rPr lang="en-US" sz="1400" dirty="0" smtClean="0">
                <a:solidFill>
                  <a:srgbClr val="000000"/>
                </a:solidFill>
                <a:latin typeface="Courier New"/>
              </a:rPr>
              <a:t>);</a:t>
            </a:r>
            <a:br>
              <a:rPr lang="en-US" sz="1400" dirty="0" smtClean="0">
                <a:solidFill>
                  <a:srgbClr val="000000"/>
                </a:solidFill>
                <a:latin typeface="Courier New"/>
              </a:rPr>
            </a:br>
            <a:r>
              <a:rPr lang="en-US" sz="1400" dirty="0" smtClean="0">
                <a:solidFill>
                  <a:srgbClr val="000000"/>
                </a:solidFill>
                <a:latin typeface="Courier New"/>
              </a:rPr>
              <a:t>        </a:t>
            </a:r>
            <a:r>
              <a:rPr lang="en-US" sz="1400" dirty="0" err="1" smtClean="0">
                <a:solidFill>
                  <a:srgbClr val="000000"/>
                </a:solidFill>
                <a:latin typeface="Courier New"/>
              </a:rPr>
              <a:t>contentPane.add</a:t>
            </a:r>
            <a:r>
              <a:rPr lang="en-US" sz="1400" dirty="0" smtClean="0">
                <a:solidFill>
                  <a:srgbClr val="000000"/>
                </a:solidFill>
                <a:latin typeface="Courier New"/>
              </a:rPr>
              <a:t>(</a:t>
            </a:r>
            <a:r>
              <a:rPr lang="en-US" sz="1400" dirty="0" err="1" smtClean="0">
                <a:solidFill>
                  <a:srgbClr val="000000"/>
                </a:solidFill>
                <a:latin typeface="Courier New"/>
              </a:rPr>
              <a:t>cancelButton</a:t>
            </a:r>
            <a:r>
              <a:rPr lang="en-US" sz="1400" dirty="0" smtClean="0">
                <a:solidFill>
                  <a:srgbClr val="000000"/>
                </a:solidFill>
                <a:latin typeface="Courier New"/>
              </a:rPr>
              <a:t>);</a:t>
            </a:r>
            <a:br>
              <a:rPr lang="en-US" sz="1400" dirty="0" smtClean="0">
                <a:solidFill>
                  <a:srgbClr val="000000"/>
                </a:solidFill>
                <a:latin typeface="Courier New"/>
              </a:rPr>
            </a:br>
            <a:r>
              <a:rPr lang="en-US" sz="1400" dirty="0" smtClean="0">
                <a:solidFill>
                  <a:srgbClr val="000000"/>
                </a:solidFill>
                <a:latin typeface="Courier New"/>
              </a:rPr>
              <a:t/>
            </a:r>
            <a:br>
              <a:rPr lang="en-US" sz="1400" dirty="0" smtClean="0">
                <a:solidFill>
                  <a:srgbClr val="000000"/>
                </a:solidFill>
                <a:latin typeface="Courier New"/>
              </a:rPr>
            </a:br>
            <a:r>
              <a:rPr lang="en-US" sz="1400" dirty="0" smtClean="0">
                <a:solidFill>
                  <a:srgbClr val="000000"/>
                </a:solidFill>
                <a:latin typeface="Courier New"/>
              </a:rPr>
              <a:t>        </a:t>
            </a:r>
            <a:r>
              <a:rPr lang="en-US" sz="1400" dirty="0" smtClean="0">
                <a:solidFill>
                  <a:srgbClr val="FA6400"/>
                </a:solidFill>
                <a:latin typeface="Courier New"/>
              </a:rPr>
              <a:t>//register this frame as an action listener of the two buttons</a:t>
            </a:r>
            <a:br>
              <a:rPr lang="en-US" sz="1400" dirty="0" smtClean="0">
                <a:solidFill>
                  <a:srgbClr val="FA6400"/>
                </a:solidFill>
                <a:latin typeface="Courier New"/>
              </a:rPr>
            </a:br>
            <a:r>
              <a:rPr lang="en-US" sz="1400" dirty="0" smtClean="0">
                <a:solidFill>
                  <a:srgbClr val="000000"/>
                </a:solidFill>
                <a:latin typeface="Courier New"/>
              </a:rPr>
              <a:t>        </a:t>
            </a:r>
            <a:r>
              <a:rPr lang="en-US" sz="1400" dirty="0" err="1" smtClean="0">
                <a:solidFill>
                  <a:srgbClr val="000000"/>
                </a:solidFill>
                <a:latin typeface="Courier New"/>
              </a:rPr>
              <a:t>cancelButton.addActionListener</a:t>
            </a:r>
            <a:r>
              <a:rPr lang="en-US" sz="1400" dirty="0" smtClean="0">
                <a:solidFill>
                  <a:srgbClr val="000000"/>
                </a:solidFill>
                <a:latin typeface="Courier New"/>
              </a:rPr>
              <a:t>(</a:t>
            </a:r>
            <a:r>
              <a:rPr lang="en-US" sz="1400" dirty="0" smtClean="0">
                <a:solidFill>
                  <a:srgbClr val="941EDF"/>
                </a:solidFill>
                <a:latin typeface="Courier New"/>
              </a:rPr>
              <a:t>this</a:t>
            </a:r>
            <a:r>
              <a:rPr lang="en-US" sz="1400" dirty="0" smtClean="0">
                <a:solidFill>
                  <a:srgbClr val="000000"/>
                </a:solidFill>
                <a:latin typeface="Courier New"/>
              </a:rPr>
              <a:t>);</a:t>
            </a:r>
            <a:br>
              <a:rPr lang="en-US" sz="1400" dirty="0" smtClean="0">
                <a:solidFill>
                  <a:srgbClr val="000000"/>
                </a:solidFill>
                <a:latin typeface="Courier New"/>
              </a:rPr>
            </a:br>
            <a:r>
              <a:rPr lang="en-US" sz="1400" dirty="0" smtClean="0">
                <a:solidFill>
                  <a:srgbClr val="000000"/>
                </a:solidFill>
                <a:latin typeface="Courier New"/>
              </a:rPr>
              <a:t>        </a:t>
            </a:r>
            <a:r>
              <a:rPr lang="en-US" sz="1400" dirty="0" err="1" smtClean="0">
                <a:solidFill>
                  <a:srgbClr val="000000"/>
                </a:solidFill>
                <a:latin typeface="Courier New"/>
              </a:rPr>
              <a:t>okButton.addActionListener</a:t>
            </a:r>
            <a:r>
              <a:rPr lang="en-US" sz="1400" dirty="0" smtClean="0">
                <a:solidFill>
                  <a:srgbClr val="000000"/>
                </a:solidFill>
                <a:latin typeface="Courier New"/>
              </a:rPr>
              <a:t>(</a:t>
            </a:r>
            <a:r>
              <a:rPr lang="en-US" sz="1400" dirty="0" smtClean="0">
                <a:solidFill>
                  <a:srgbClr val="941EDF"/>
                </a:solidFill>
                <a:latin typeface="Courier New"/>
              </a:rPr>
              <a:t>this</a:t>
            </a:r>
            <a:r>
              <a:rPr lang="en-US" sz="1400" dirty="0" smtClean="0">
                <a:solidFill>
                  <a:srgbClr val="000000"/>
                </a:solidFill>
                <a:latin typeface="Courier New"/>
              </a:rPr>
              <a:t>);</a:t>
            </a:r>
            <a:br>
              <a:rPr lang="en-US" sz="1400" dirty="0" smtClean="0">
                <a:solidFill>
                  <a:srgbClr val="000000"/>
                </a:solidFill>
                <a:latin typeface="Courier New"/>
              </a:rPr>
            </a:br>
            <a:r>
              <a:rPr lang="en-US" sz="1400" dirty="0" smtClean="0">
                <a:solidFill>
                  <a:srgbClr val="000000"/>
                </a:solidFill>
                <a:latin typeface="Courier New"/>
              </a:rPr>
              <a:t/>
            </a:r>
            <a:br>
              <a:rPr lang="en-US" sz="1400" dirty="0" smtClean="0">
                <a:solidFill>
                  <a:srgbClr val="000000"/>
                </a:solidFill>
                <a:latin typeface="Courier New"/>
              </a:rPr>
            </a:br>
            <a:r>
              <a:rPr lang="en-US" sz="1400" dirty="0" smtClean="0">
                <a:solidFill>
                  <a:srgbClr val="000000"/>
                </a:solidFill>
                <a:latin typeface="Courier New"/>
              </a:rPr>
              <a:t>        </a:t>
            </a:r>
            <a:r>
              <a:rPr lang="en-US" sz="1400" dirty="0" smtClean="0">
                <a:solidFill>
                  <a:srgbClr val="FA6400"/>
                </a:solidFill>
                <a:latin typeface="Courier New"/>
              </a:rPr>
              <a:t>//register 'Exit upon closing' as a default close operation</a:t>
            </a:r>
            <a:br>
              <a:rPr lang="en-US" sz="1400" dirty="0" smtClean="0">
                <a:solidFill>
                  <a:srgbClr val="FA6400"/>
                </a:solidFill>
                <a:latin typeface="Courier New"/>
              </a:rPr>
            </a:br>
            <a:r>
              <a:rPr lang="en-US" sz="1400" dirty="0" smtClean="0">
                <a:solidFill>
                  <a:srgbClr val="000000"/>
                </a:solidFill>
                <a:latin typeface="Courier New"/>
              </a:rPr>
              <a:t>        </a:t>
            </a:r>
            <a:r>
              <a:rPr lang="en-US" sz="1400" dirty="0" err="1" smtClean="0">
                <a:solidFill>
                  <a:srgbClr val="000000"/>
                </a:solidFill>
                <a:latin typeface="Courier New"/>
              </a:rPr>
              <a:t>setDefaultCloseOperation</a:t>
            </a:r>
            <a:r>
              <a:rPr lang="en-US" sz="1400" dirty="0" smtClean="0">
                <a:solidFill>
                  <a:srgbClr val="000000"/>
                </a:solidFill>
                <a:latin typeface="Courier New"/>
              </a:rPr>
              <a:t>( EXIT_ON_CLOSE );</a:t>
            </a:r>
            <a:br>
              <a:rPr lang="en-US" sz="1400" dirty="0" smtClean="0">
                <a:solidFill>
                  <a:srgbClr val="000000"/>
                </a:solidFill>
                <a:latin typeface="Courier New"/>
              </a:rPr>
            </a:br>
            <a:r>
              <a:rPr lang="en-US" sz="1400" dirty="0" smtClean="0">
                <a:solidFill>
                  <a:srgbClr val="000000"/>
                </a:solidFill>
                <a:latin typeface="Courier New"/>
              </a:rPr>
              <a:t>    }</a:t>
            </a:r>
            <a:br>
              <a:rPr lang="en-US" sz="1400" dirty="0" smtClean="0">
                <a:solidFill>
                  <a:srgbClr val="000000"/>
                </a:solidFill>
                <a:latin typeface="Courier New"/>
              </a:rPr>
            </a:br>
            <a:endParaRPr lang="en-US" sz="1400" dirty="0" smtClean="0"/>
          </a:p>
          <a:p>
            <a:pPr algn="l" rtl="0"/>
            <a:endParaRPr lang="en-US" sz="1400" dirty="0"/>
          </a:p>
        </p:txBody>
      </p:sp>
    </p:spTree>
    <p:extLst>
      <p:ext uri="{BB962C8B-B14F-4D97-AF65-F5344CB8AC3E}">
        <p14:creationId xmlns:p14="http://schemas.microsoft.com/office/powerpoint/2010/main" val="2243836597"/>
      </p:ext>
    </p:extLst>
  </p:cSld>
  <p:clrMapOvr>
    <a:masterClrMapping/>
  </p:clrMapOvr>
  <p:transition spd="slow" advClick="0">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8164" y="512186"/>
            <a:ext cx="6721478" cy="3350389"/>
          </a:xfrm>
          <a:solidFill>
            <a:schemeClr val="bg1"/>
          </a:solidFill>
          <a:effectLst>
            <a:outerShdw blurRad="50800" dist="50800" dir="5400000" sx="102000" sy="102000" algn="ctr" rotWithShape="0">
              <a:srgbClr val="000000">
                <a:alpha val="40000"/>
              </a:srgbClr>
            </a:outerShdw>
          </a:effectLst>
          <a:scene3d>
            <a:camera prst="orthographicFront"/>
            <a:lightRig rig="threePt" dir="t"/>
          </a:scene3d>
          <a:sp3d>
            <a:bevelT/>
          </a:sp3d>
        </p:spPr>
        <p:txBody>
          <a:bodyPr>
            <a:normAutofit/>
          </a:bodyPr>
          <a:lstStyle/>
          <a:p>
            <a:pPr algn="l" rtl="0">
              <a:buNone/>
            </a:pPr>
            <a:r>
              <a:rPr lang="en-US" sz="1400" dirty="0" smtClean="0">
                <a:solidFill>
                  <a:srgbClr val="000000"/>
                </a:solidFill>
                <a:latin typeface="Courier New"/>
              </a:rPr>
              <a:t> </a:t>
            </a:r>
            <a:r>
              <a:rPr lang="en-US" sz="1400" dirty="0" smtClean="0">
                <a:solidFill>
                  <a:srgbClr val="941EDF"/>
                </a:solidFill>
                <a:latin typeface="Courier New"/>
              </a:rPr>
              <a:t>public</a:t>
            </a:r>
            <a:r>
              <a:rPr lang="en-US" sz="1400" dirty="0" smtClean="0">
                <a:solidFill>
                  <a:srgbClr val="000000"/>
                </a:solidFill>
                <a:latin typeface="Courier New"/>
              </a:rPr>
              <a:t> </a:t>
            </a:r>
            <a:r>
              <a:rPr lang="en-US" sz="1400" dirty="0" smtClean="0">
                <a:solidFill>
                  <a:srgbClr val="941EDF"/>
                </a:solidFill>
                <a:latin typeface="Courier New"/>
              </a:rPr>
              <a:t>void</a:t>
            </a:r>
            <a:r>
              <a:rPr lang="en-US" sz="1400" dirty="0" smtClean="0">
                <a:solidFill>
                  <a:srgbClr val="000000"/>
                </a:solidFill>
                <a:latin typeface="Courier New"/>
              </a:rPr>
              <a:t> </a:t>
            </a:r>
            <a:r>
              <a:rPr lang="en-US" sz="1400" dirty="0" err="1" smtClean="0">
                <a:solidFill>
                  <a:srgbClr val="000000"/>
                </a:solidFill>
                <a:latin typeface="Courier New"/>
              </a:rPr>
              <a:t>actionPerformed</a:t>
            </a:r>
            <a:r>
              <a:rPr lang="en-US" sz="1400" dirty="0" smtClean="0">
                <a:solidFill>
                  <a:srgbClr val="000000"/>
                </a:solidFill>
                <a:latin typeface="Courier New"/>
              </a:rPr>
              <a:t>(</a:t>
            </a:r>
            <a:r>
              <a:rPr lang="en-US" sz="1400" dirty="0" err="1" smtClean="0">
                <a:solidFill>
                  <a:srgbClr val="000000"/>
                </a:solidFill>
                <a:latin typeface="Courier New"/>
              </a:rPr>
              <a:t>ActionEvent</a:t>
            </a:r>
            <a:r>
              <a:rPr lang="en-US" sz="1400" dirty="0" smtClean="0">
                <a:solidFill>
                  <a:srgbClr val="000000"/>
                </a:solidFill>
                <a:latin typeface="Courier New"/>
              </a:rPr>
              <a:t> event) {</a:t>
            </a:r>
          </a:p>
          <a:p>
            <a:pPr algn="l" rtl="0">
              <a:buNone/>
            </a:pPr>
            <a:r>
              <a:rPr lang="en-US" sz="1400" dirty="0" smtClean="0">
                <a:solidFill>
                  <a:srgbClr val="000000"/>
                </a:solidFill>
                <a:latin typeface="Courier New"/>
              </a:rPr>
              <a:t> </a:t>
            </a:r>
            <a:r>
              <a:rPr lang="en-US" sz="1400" dirty="0" smtClean="0">
                <a:solidFill>
                  <a:srgbClr val="941EDF"/>
                </a:solidFill>
                <a:latin typeface="Courier New"/>
              </a:rPr>
              <a:t>if</a:t>
            </a:r>
            <a:r>
              <a:rPr lang="en-US" sz="1400" dirty="0" smtClean="0">
                <a:solidFill>
                  <a:srgbClr val="000000"/>
                </a:solidFill>
                <a:latin typeface="Courier New"/>
              </a:rPr>
              <a:t> (</a:t>
            </a:r>
            <a:r>
              <a:rPr lang="en-US" sz="1400" dirty="0" err="1" smtClean="0">
                <a:solidFill>
                  <a:srgbClr val="000000"/>
                </a:solidFill>
                <a:latin typeface="Courier New"/>
              </a:rPr>
              <a:t>event.getSource</a:t>
            </a:r>
            <a:r>
              <a:rPr lang="en-US" sz="1400" dirty="0" smtClean="0">
                <a:solidFill>
                  <a:srgbClr val="000000"/>
                </a:solidFill>
                <a:latin typeface="Courier New"/>
              </a:rPr>
              <a:t>() </a:t>
            </a:r>
            <a:r>
              <a:rPr lang="en-US" sz="1400" dirty="0" err="1" smtClean="0">
                <a:solidFill>
                  <a:srgbClr val="941EDF"/>
                </a:solidFill>
                <a:latin typeface="Courier New"/>
              </a:rPr>
              <a:t>instanceof</a:t>
            </a:r>
            <a:r>
              <a:rPr lang="en-US" sz="1400" dirty="0" smtClean="0">
                <a:solidFill>
                  <a:srgbClr val="000000"/>
                </a:solidFill>
                <a:latin typeface="Courier New"/>
              </a:rPr>
              <a:t> </a:t>
            </a:r>
            <a:r>
              <a:rPr lang="en-US" sz="1400" dirty="0" err="1" smtClean="0">
                <a:solidFill>
                  <a:srgbClr val="000000"/>
                </a:solidFill>
                <a:latin typeface="Courier New"/>
              </a:rPr>
              <a:t>JButton</a:t>
            </a:r>
            <a:r>
              <a:rPr lang="en-US" sz="1400" dirty="0" smtClean="0">
                <a:solidFill>
                  <a:srgbClr val="000000"/>
                </a:solidFill>
                <a:latin typeface="Courier New"/>
              </a:rPr>
              <a:t>) {       </a:t>
            </a:r>
            <a:r>
              <a:rPr lang="en-US" sz="1400" dirty="0" err="1" smtClean="0">
                <a:solidFill>
                  <a:srgbClr val="000000"/>
                </a:solidFill>
                <a:latin typeface="Courier New"/>
              </a:rPr>
              <a:t>JButton</a:t>
            </a:r>
            <a:r>
              <a:rPr lang="en-US" sz="1400" dirty="0" smtClean="0">
                <a:solidFill>
                  <a:srgbClr val="000000"/>
                </a:solidFill>
                <a:latin typeface="Courier New"/>
              </a:rPr>
              <a:t> </a:t>
            </a:r>
            <a:r>
              <a:rPr lang="en-US" sz="1400" dirty="0" err="1" smtClean="0">
                <a:solidFill>
                  <a:srgbClr val="000000"/>
                </a:solidFill>
                <a:latin typeface="Courier New"/>
              </a:rPr>
              <a:t>clickedButton</a:t>
            </a:r>
            <a:r>
              <a:rPr lang="en-US" sz="1400" dirty="0" smtClean="0">
                <a:solidFill>
                  <a:srgbClr val="000000"/>
                </a:solidFill>
                <a:latin typeface="Courier New"/>
              </a:rPr>
              <a:t> = (</a:t>
            </a:r>
            <a:r>
              <a:rPr lang="en-US" sz="1400" dirty="0" err="1" smtClean="0">
                <a:solidFill>
                  <a:srgbClr val="000000"/>
                </a:solidFill>
                <a:latin typeface="Courier New"/>
              </a:rPr>
              <a:t>JButton</a:t>
            </a:r>
            <a:r>
              <a:rPr lang="en-US" sz="1400" dirty="0" smtClean="0">
                <a:solidFill>
                  <a:srgbClr val="000000"/>
                </a:solidFill>
                <a:latin typeface="Courier New"/>
              </a:rPr>
              <a:t>) </a:t>
            </a:r>
            <a:r>
              <a:rPr lang="en-US" sz="1400" dirty="0" err="1" smtClean="0">
                <a:solidFill>
                  <a:srgbClr val="000000"/>
                </a:solidFill>
                <a:latin typeface="Courier New"/>
              </a:rPr>
              <a:t>event.getSource</a:t>
            </a:r>
            <a:r>
              <a:rPr lang="en-US" sz="1400" dirty="0" smtClean="0">
                <a:solidFill>
                  <a:srgbClr val="000000"/>
                </a:solidFill>
                <a:latin typeface="Courier New"/>
              </a:rPr>
              <a:t>();</a:t>
            </a:r>
            <a:br>
              <a:rPr lang="en-US" sz="1400" dirty="0" smtClean="0">
                <a:solidFill>
                  <a:srgbClr val="000000"/>
                </a:solidFill>
                <a:latin typeface="Courier New"/>
              </a:rPr>
            </a:br>
            <a:r>
              <a:rPr lang="en-US" sz="1400" dirty="0" smtClean="0">
                <a:solidFill>
                  <a:srgbClr val="000000"/>
                </a:solidFill>
                <a:latin typeface="Courier New"/>
              </a:rPr>
              <a:t>String  </a:t>
            </a:r>
            <a:r>
              <a:rPr lang="en-US" sz="1400" dirty="0" err="1" smtClean="0">
                <a:solidFill>
                  <a:srgbClr val="000000"/>
                </a:solidFill>
                <a:latin typeface="Courier New"/>
              </a:rPr>
              <a:t>buttonText</a:t>
            </a:r>
            <a:r>
              <a:rPr lang="en-US" sz="1400" dirty="0" smtClean="0">
                <a:solidFill>
                  <a:srgbClr val="000000"/>
                </a:solidFill>
                <a:latin typeface="Courier New"/>
              </a:rPr>
              <a:t> = </a:t>
            </a:r>
            <a:r>
              <a:rPr lang="en-US" sz="1400" dirty="0" err="1" smtClean="0">
                <a:solidFill>
                  <a:srgbClr val="000000"/>
                </a:solidFill>
                <a:latin typeface="Courier New"/>
              </a:rPr>
              <a:t>clickedButton.getText</a:t>
            </a:r>
            <a:r>
              <a:rPr lang="en-US" sz="1400" dirty="0" smtClean="0">
                <a:solidFill>
                  <a:srgbClr val="000000"/>
                </a:solidFill>
                <a:latin typeface="Courier New"/>
              </a:rPr>
              <a:t>();</a:t>
            </a:r>
            <a:br>
              <a:rPr lang="en-US" sz="1400" dirty="0" smtClean="0">
                <a:solidFill>
                  <a:srgbClr val="000000"/>
                </a:solidFill>
                <a:latin typeface="Courier New"/>
              </a:rPr>
            </a:br>
            <a:r>
              <a:rPr lang="en-US" sz="1400" dirty="0" err="1" smtClean="0">
                <a:solidFill>
                  <a:srgbClr val="000000"/>
                </a:solidFill>
                <a:latin typeface="Courier New"/>
              </a:rPr>
              <a:t>setTitle</a:t>
            </a:r>
            <a:r>
              <a:rPr lang="en-US" sz="1400" dirty="0" smtClean="0">
                <a:solidFill>
                  <a:srgbClr val="000000"/>
                </a:solidFill>
                <a:latin typeface="Courier New"/>
              </a:rPr>
              <a:t>(</a:t>
            </a:r>
            <a:r>
              <a:rPr lang="en-US" sz="1400" dirty="0" smtClean="0">
                <a:solidFill>
                  <a:srgbClr val="00CB00"/>
                </a:solidFill>
                <a:latin typeface="Courier New"/>
              </a:rPr>
              <a:t>"You clicked "</a:t>
            </a:r>
            <a:r>
              <a:rPr lang="en-US" sz="1400" dirty="0" smtClean="0">
                <a:solidFill>
                  <a:srgbClr val="000000"/>
                </a:solidFill>
                <a:latin typeface="Courier New"/>
              </a:rPr>
              <a:t> + </a:t>
            </a:r>
            <a:r>
              <a:rPr lang="en-US" sz="1400" dirty="0" err="1" smtClean="0">
                <a:solidFill>
                  <a:srgbClr val="000000"/>
                </a:solidFill>
                <a:latin typeface="Courier New"/>
              </a:rPr>
              <a:t>buttonText</a:t>
            </a:r>
            <a:r>
              <a:rPr lang="en-US" sz="1400" dirty="0" smtClean="0">
                <a:solidFill>
                  <a:srgbClr val="000000"/>
                </a:solidFill>
                <a:latin typeface="Courier New"/>
              </a:rPr>
              <a:t>);</a:t>
            </a:r>
          </a:p>
          <a:p>
            <a:pPr algn="l" rtl="0">
              <a:buNone/>
            </a:pPr>
            <a:r>
              <a:rPr lang="en-US" sz="1400" dirty="0" smtClean="0">
                <a:solidFill>
                  <a:srgbClr val="000000"/>
                </a:solidFill>
                <a:latin typeface="Courier New"/>
              </a:rPr>
              <a:t>  }</a:t>
            </a:r>
          </a:p>
          <a:p>
            <a:pPr algn="l" rtl="0">
              <a:buNone/>
            </a:pPr>
            <a:r>
              <a:rPr lang="en-US" sz="1400" dirty="0" smtClean="0">
                <a:solidFill>
                  <a:srgbClr val="000000"/>
                </a:solidFill>
                <a:latin typeface="Courier New"/>
              </a:rPr>
              <a:t> </a:t>
            </a:r>
            <a:r>
              <a:rPr lang="en-US" sz="1400" dirty="0" smtClean="0">
                <a:solidFill>
                  <a:srgbClr val="941EDF"/>
                </a:solidFill>
                <a:latin typeface="Courier New"/>
              </a:rPr>
              <a:t>else</a:t>
            </a:r>
            <a:r>
              <a:rPr lang="en-US" sz="1400" dirty="0" smtClean="0">
                <a:solidFill>
                  <a:srgbClr val="000000"/>
                </a:solidFill>
                <a:latin typeface="Courier New"/>
              </a:rPr>
              <a:t> { </a:t>
            </a:r>
            <a:r>
              <a:rPr lang="en-US" sz="1400" dirty="0" smtClean="0">
                <a:solidFill>
                  <a:srgbClr val="FA6400"/>
                </a:solidFill>
                <a:latin typeface="Courier New"/>
              </a:rPr>
              <a:t>//the event source is </a:t>
            </a:r>
            <a:r>
              <a:rPr lang="en-US" sz="1400" dirty="0" err="1" smtClean="0">
                <a:solidFill>
                  <a:srgbClr val="FA6400"/>
                </a:solidFill>
                <a:latin typeface="Courier New"/>
              </a:rPr>
              <a:t>inputLine</a:t>
            </a:r>
            <a:endParaRPr lang="en-US" sz="1400" dirty="0" smtClean="0">
              <a:solidFill>
                <a:srgbClr val="FA6400"/>
              </a:solidFill>
              <a:latin typeface="Courier New"/>
            </a:endParaRPr>
          </a:p>
          <a:p>
            <a:pPr algn="l" rtl="0">
              <a:buNone/>
            </a:pPr>
            <a:r>
              <a:rPr lang="en-US" sz="1400" dirty="0" smtClean="0">
                <a:solidFill>
                  <a:srgbClr val="FA6400"/>
                </a:solidFill>
                <a:latin typeface="Courier New"/>
              </a:rPr>
              <a:t> </a:t>
            </a:r>
            <a:r>
              <a:rPr lang="en-US" sz="1400" dirty="0" err="1" smtClean="0">
                <a:solidFill>
                  <a:srgbClr val="000000"/>
                </a:solidFill>
                <a:latin typeface="Courier New"/>
              </a:rPr>
              <a:t>setTitle</a:t>
            </a:r>
            <a:r>
              <a:rPr lang="en-US" sz="1400" dirty="0" smtClean="0">
                <a:solidFill>
                  <a:srgbClr val="000000"/>
                </a:solidFill>
                <a:latin typeface="Courier New"/>
              </a:rPr>
              <a:t>(</a:t>
            </a:r>
            <a:r>
              <a:rPr lang="en-US" sz="1400" dirty="0" smtClean="0">
                <a:solidFill>
                  <a:srgbClr val="00CB00"/>
                </a:solidFill>
                <a:latin typeface="Courier New"/>
              </a:rPr>
              <a:t>"You entered '"</a:t>
            </a:r>
            <a:r>
              <a:rPr lang="en-US" sz="1400" dirty="0" smtClean="0">
                <a:solidFill>
                  <a:srgbClr val="000000"/>
                </a:solidFill>
                <a:latin typeface="Courier New"/>
              </a:rPr>
              <a:t> + </a:t>
            </a:r>
            <a:r>
              <a:rPr lang="en-US" sz="1400" dirty="0" err="1" smtClean="0">
                <a:solidFill>
                  <a:srgbClr val="000000"/>
                </a:solidFill>
                <a:latin typeface="Courier New"/>
              </a:rPr>
              <a:t>inputLine.getText</a:t>
            </a:r>
            <a:r>
              <a:rPr lang="en-US" sz="1400" dirty="0" smtClean="0">
                <a:solidFill>
                  <a:srgbClr val="000000"/>
                </a:solidFill>
                <a:latin typeface="Courier New"/>
              </a:rPr>
              <a:t>() + </a:t>
            </a:r>
            <a:r>
              <a:rPr lang="en-US" sz="1400" dirty="0" smtClean="0">
                <a:solidFill>
                  <a:srgbClr val="00CB00"/>
                </a:solidFill>
                <a:latin typeface="Courier New"/>
              </a:rPr>
              <a:t>"'"</a:t>
            </a:r>
            <a:r>
              <a:rPr lang="en-US" sz="1400" dirty="0" smtClean="0">
                <a:solidFill>
                  <a:srgbClr val="000000"/>
                </a:solidFill>
                <a:latin typeface="Courier New"/>
              </a:rPr>
              <a:t>);</a:t>
            </a:r>
            <a:br>
              <a:rPr lang="en-US" sz="1400" dirty="0" smtClean="0">
                <a:solidFill>
                  <a:srgbClr val="000000"/>
                </a:solidFill>
                <a:latin typeface="Courier New"/>
              </a:rPr>
            </a:br>
            <a:r>
              <a:rPr lang="en-US" sz="1400" dirty="0" smtClean="0">
                <a:solidFill>
                  <a:srgbClr val="000000"/>
                </a:solidFill>
                <a:latin typeface="Courier New"/>
              </a:rPr>
              <a:t>   }</a:t>
            </a:r>
          </a:p>
          <a:p>
            <a:pPr algn="l" rtl="0">
              <a:buNone/>
            </a:pPr>
            <a:r>
              <a:rPr lang="en-US" sz="1400" dirty="0" smtClean="0">
                <a:solidFill>
                  <a:srgbClr val="000000"/>
                </a:solidFill>
                <a:latin typeface="Courier New"/>
              </a:rPr>
              <a:t>}</a:t>
            </a:r>
          </a:p>
          <a:p>
            <a:pPr algn="l" rtl="0">
              <a:buNone/>
            </a:pPr>
            <a:r>
              <a:rPr lang="en-US" sz="1400" dirty="0" smtClean="0">
                <a:solidFill>
                  <a:srgbClr val="000000"/>
                </a:solidFill>
                <a:latin typeface="Courier New"/>
              </a:rPr>
              <a:t>}</a:t>
            </a:r>
            <a:endParaRPr lang="en-US" sz="1400" dirty="0"/>
          </a:p>
        </p:txBody>
      </p:sp>
      <p:pic>
        <p:nvPicPr>
          <p:cNvPr id="1026" name="Picture 2"/>
          <p:cNvPicPr>
            <a:picLocks noChangeAspect="1" noChangeArrowheads="1"/>
          </p:cNvPicPr>
          <p:nvPr/>
        </p:nvPicPr>
        <p:blipFill>
          <a:blip r:embed="rId3"/>
          <a:srcRect/>
          <a:stretch>
            <a:fillRect/>
          </a:stretch>
        </p:blipFill>
        <p:spPr bwMode="auto">
          <a:xfrm>
            <a:off x="6153150" y="4071607"/>
            <a:ext cx="2990850" cy="20193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a:srcRect/>
          <a:stretch>
            <a:fillRect/>
          </a:stretch>
        </p:blipFill>
        <p:spPr bwMode="auto">
          <a:xfrm>
            <a:off x="166365" y="4137165"/>
            <a:ext cx="2943225" cy="2019300"/>
          </a:xfrm>
          <a:prstGeom prst="rect">
            <a:avLst/>
          </a:prstGeom>
          <a:noFill/>
          <a:ln w="9525">
            <a:noFill/>
            <a:miter lim="800000"/>
            <a:headEnd/>
            <a:tailEnd/>
          </a:ln>
          <a:effectLst/>
        </p:spPr>
      </p:pic>
      <p:pic>
        <p:nvPicPr>
          <p:cNvPr id="1028" name="Picture 4"/>
          <p:cNvPicPr>
            <a:picLocks noChangeAspect="1" noChangeArrowheads="1"/>
          </p:cNvPicPr>
          <p:nvPr/>
        </p:nvPicPr>
        <p:blipFill>
          <a:blip r:embed="rId5"/>
          <a:srcRect/>
          <a:stretch>
            <a:fillRect/>
          </a:stretch>
        </p:blipFill>
        <p:spPr bwMode="auto">
          <a:xfrm>
            <a:off x="3167576" y="4117727"/>
            <a:ext cx="2943225" cy="1971675"/>
          </a:xfrm>
          <a:prstGeom prst="rect">
            <a:avLst/>
          </a:prstGeom>
          <a:noFill/>
          <a:ln w="9525">
            <a:noFill/>
            <a:miter lim="800000"/>
            <a:headEnd/>
            <a:tailEnd/>
          </a:ln>
          <a:effectLst/>
        </p:spPr>
      </p:pic>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118513043"/>
      </p:ext>
    </p:extLst>
  </p:cSld>
  <p:clrMapOvr>
    <a:masterClrMapping/>
  </p:clrMapOvr>
  <p:transition spd="slow" advClick="0">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JLabel</a:t>
            </a:r>
            <a:endParaRPr lang="en-US" dirty="0"/>
          </a:p>
        </p:txBody>
      </p:sp>
      <p:sp>
        <p:nvSpPr>
          <p:cNvPr id="5" name="Picture Placeholder 4"/>
          <p:cNvSpPr>
            <a:spLocks noGrp="1"/>
          </p:cNvSpPr>
          <p:nvPr>
            <p:ph type="pic" idx="1"/>
          </p:nvPr>
        </p:nvSpPr>
        <p:spPr/>
      </p:sp>
      <p:sp>
        <p:nvSpPr>
          <p:cNvPr id="6" name="Text Placeholder 5"/>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4265801704"/>
      </p:ext>
    </p:extLst>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Footer Placeholder 3"/>
          <p:cNvSpPr>
            <a:spLocks noGrp="1"/>
          </p:cNvSpPr>
          <p:nvPr>
            <p:ph type="ftr" sz="quarter" idx="10"/>
          </p:nvPr>
        </p:nvSpPr>
        <p:spPr>
          <a:noFill/>
        </p:spPr>
        <p:txBody>
          <a:bodyPr/>
          <a:lstStyle/>
          <a:p>
            <a:endParaRPr lang="en-US"/>
          </a:p>
          <a:p>
            <a:r>
              <a:rPr lang="en-US">
                <a:solidFill>
                  <a:srgbClr val="996633"/>
                </a:solidFill>
              </a:rPr>
              <a:t>©The McGraw-Hill Companies, Inc. Permission required for reproduction or display.</a:t>
            </a:r>
          </a:p>
        </p:txBody>
      </p:sp>
      <p:sp>
        <p:nvSpPr>
          <p:cNvPr id="8" name="Slide Number Placeholder 4"/>
          <p:cNvSpPr>
            <a:spLocks noGrp="1"/>
          </p:cNvSpPr>
          <p:nvPr>
            <p:ph type="sldNum" sz="quarter" idx="11"/>
          </p:nvPr>
        </p:nvSpPr>
        <p:spPr/>
        <p:txBody>
          <a:bodyPr/>
          <a:lstStyle/>
          <a:p>
            <a:endParaRPr lang="en-US"/>
          </a:p>
          <a:p>
            <a:r>
              <a:rPr lang="en-US">
                <a:solidFill>
                  <a:srgbClr val="996633"/>
                </a:solidFill>
              </a:rPr>
              <a:t>Chapter 14</a:t>
            </a:r>
            <a:r>
              <a:rPr lang="en-US" sz="1200">
                <a:solidFill>
                  <a:srgbClr val="996633"/>
                </a:solidFill>
                <a:latin typeface="Times New Roman" pitchFamily="18" charset="0"/>
              </a:rPr>
              <a:t> - </a:t>
            </a:r>
            <a:fld id="{87BE01FF-FA30-48EA-B5BA-684D974EEFA9}" type="slidenum">
              <a:rPr lang="en-US">
                <a:solidFill>
                  <a:srgbClr val="996633"/>
                </a:solidFill>
              </a:rPr>
              <a:pPr/>
              <a:t>25</a:t>
            </a:fld>
            <a:endParaRPr lang="en-US">
              <a:solidFill>
                <a:srgbClr val="996633"/>
              </a:solidFill>
            </a:endParaRPr>
          </a:p>
        </p:txBody>
      </p:sp>
      <p:sp>
        <p:nvSpPr>
          <p:cNvPr id="35844" name="Rectangle 2"/>
          <p:cNvSpPr>
            <a:spLocks noGrp="1" noChangeArrowheads="1"/>
          </p:cNvSpPr>
          <p:nvPr>
            <p:ph type="title"/>
          </p:nvPr>
        </p:nvSpPr>
        <p:spPr>
          <a:xfrm>
            <a:off x="590843" y="395623"/>
            <a:ext cx="7391400" cy="762000"/>
          </a:xfrm>
        </p:spPr>
        <p:txBody>
          <a:bodyPr/>
          <a:lstStyle/>
          <a:p>
            <a:pPr eaLnBrk="1" hangingPunct="1"/>
            <a:r>
              <a:rPr lang="en-US" dirty="0" err="1" smtClean="0"/>
              <a:t>JLabel</a:t>
            </a:r>
            <a:endParaRPr lang="en-US" dirty="0" smtClean="0"/>
          </a:p>
        </p:txBody>
      </p:sp>
      <p:sp>
        <p:nvSpPr>
          <p:cNvPr id="12291" name="Rectangle 3"/>
          <p:cNvSpPr>
            <a:spLocks noGrp="1" noChangeArrowheads="1"/>
          </p:cNvSpPr>
          <p:nvPr>
            <p:ph type="body" idx="1"/>
          </p:nvPr>
        </p:nvSpPr>
        <p:spPr>
          <a:xfrm>
            <a:off x="143582" y="2145507"/>
            <a:ext cx="8534400" cy="2267287"/>
          </a:xfrm>
        </p:spPr>
        <p:txBody>
          <a:bodyPr>
            <a:spAutoFit/>
          </a:bodyPr>
          <a:lstStyle/>
          <a:p>
            <a:pPr algn="l" rtl="0" eaLnBrk="1" hangingPunct="1"/>
            <a:r>
              <a:rPr lang="en-US" dirty="0" smtClean="0"/>
              <a:t>We use a </a:t>
            </a:r>
            <a:r>
              <a:rPr lang="en-US" dirty="0" err="1" smtClean="0">
                <a:solidFill>
                  <a:srgbClr val="A50021"/>
                </a:solidFill>
              </a:rPr>
              <a:t>JLabel</a:t>
            </a:r>
            <a:r>
              <a:rPr lang="en-US" dirty="0" smtClean="0"/>
              <a:t> object to display a label.</a:t>
            </a:r>
          </a:p>
          <a:p>
            <a:pPr algn="l" rtl="0" eaLnBrk="1" hangingPunct="1"/>
            <a:r>
              <a:rPr lang="en-US" dirty="0" smtClean="0"/>
              <a:t>A label can be a text or an image. </a:t>
            </a:r>
          </a:p>
          <a:p>
            <a:pPr algn="l" rtl="0" eaLnBrk="1" hangingPunct="1"/>
            <a:r>
              <a:rPr lang="en-US" dirty="0" smtClean="0"/>
              <a:t>When creating an image label, we pass </a:t>
            </a:r>
            <a:r>
              <a:rPr lang="en-US" dirty="0" err="1" smtClean="0">
                <a:solidFill>
                  <a:srgbClr val="A50021"/>
                </a:solidFill>
              </a:rPr>
              <a:t>ImageIcon</a:t>
            </a:r>
            <a:r>
              <a:rPr lang="en-US" dirty="0" smtClean="0"/>
              <a:t> object instead of a string. </a:t>
            </a:r>
          </a:p>
          <a:p>
            <a:pPr algn="l" rtl="0" eaLnBrk="1" hangingPunct="1"/>
            <a:endParaRPr lang="en-US" dirty="0" smtClean="0"/>
          </a:p>
          <a:p>
            <a:pPr algn="l" rtl="0" eaLnBrk="1" hangingPunct="1"/>
            <a:endParaRPr lang="en-US" dirty="0" smtClean="0"/>
          </a:p>
        </p:txBody>
      </p:sp>
      <p:grpSp>
        <p:nvGrpSpPr>
          <p:cNvPr id="2" name="Group 4"/>
          <p:cNvGrpSpPr>
            <a:grpSpLocks/>
          </p:cNvGrpSpPr>
          <p:nvPr/>
        </p:nvGrpSpPr>
        <p:grpSpPr bwMode="auto">
          <a:xfrm>
            <a:off x="170442" y="3851326"/>
            <a:ext cx="8720098" cy="3098703"/>
            <a:chOff x="697" y="531"/>
            <a:chExt cx="4469" cy="4148"/>
          </a:xfrm>
        </p:grpSpPr>
        <p:sp>
          <p:nvSpPr>
            <p:cNvPr id="12293" name="Rectangle 5"/>
            <p:cNvSpPr>
              <a:spLocks noChangeArrowheads="1"/>
            </p:cNvSpPr>
            <p:nvPr/>
          </p:nvSpPr>
          <p:spPr bwMode="auto">
            <a:xfrm>
              <a:off x="697" y="531"/>
              <a:ext cx="4469" cy="3671"/>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35848" name="Rectangle 6"/>
            <p:cNvSpPr>
              <a:spLocks noChangeArrowheads="1"/>
            </p:cNvSpPr>
            <p:nvPr/>
          </p:nvSpPr>
          <p:spPr bwMode="auto">
            <a:xfrm>
              <a:off x="806" y="875"/>
              <a:ext cx="4303" cy="3804"/>
            </a:xfrm>
            <a:prstGeom prst="rect">
              <a:avLst/>
            </a:prstGeom>
            <a:noFill/>
            <a:ln w="9525">
              <a:noFill/>
              <a:miter lim="800000"/>
              <a:headEnd/>
              <a:tailEnd/>
            </a:ln>
          </p:spPr>
          <p:txBody>
            <a:bodyPr>
              <a:spAutoFit/>
            </a:bodyPr>
            <a:lstStyle/>
            <a:p>
              <a:pPr>
                <a:lnSpc>
                  <a:spcPct val="80000"/>
                </a:lnSpc>
                <a:spcBef>
                  <a:spcPct val="50000"/>
                </a:spcBef>
                <a:tabLst>
                  <a:tab pos="457200" algn="l"/>
                </a:tabLst>
              </a:pPr>
              <a:r>
                <a:rPr lang="en-US" sz="1800" dirty="0" err="1">
                  <a:solidFill>
                    <a:schemeClr val="tx2"/>
                  </a:solidFill>
                  <a:latin typeface="Courier New" pitchFamily="49" charset="0"/>
                  <a:ea typeface="ＭＳ Ｐゴシック" pitchFamily="34" charset="-128"/>
                </a:rPr>
                <a:t>JLabel</a:t>
              </a:r>
              <a:r>
                <a:rPr lang="en-US" sz="1800" dirty="0">
                  <a:solidFill>
                    <a:schemeClr val="tx2"/>
                  </a:solidFill>
                  <a:latin typeface="Courier New" pitchFamily="49" charset="0"/>
                  <a:ea typeface="ＭＳ Ｐゴシック" pitchFamily="34" charset="-128"/>
                </a:rPr>
                <a:t> </a:t>
              </a:r>
              <a:r>
                <a:rPr lang="en-US" sz="1800" dirty="0" err="1">
                  <a:solidFill>
                    <a:schemeClr val="tx2"/>
                  </a:solidFill>
                  <a:latin typeface="Courier New" pitchFamily="49" charset="0"/>
                  <a:ea typeface="ＭＳ Ｐゴシック" pitchFamily="34" charset="-128"/>
                </a:rPr>
                <a:t>textLabel</a:t>
              </a:r>
              <a:r>
                <a:rPr lang="en-US" sz="1800" dirty="0">
                  <a:solidFill>
                    <a:schemeClr val="tx2"/>
                  </a:solidFill>
                  <a:latin typeface="Courier New" pitchFamily="49" charset="0"/>
                  <a:ea typeface="ＭＳ Ｐゴシック" pitchFamily="34" charset="-128"/>
                </a:rPr>
                <a:t> = </a:t>
              </a:r>
              <a:r>
                <a:rPr lang="en-US" sz="1800" dirty="0">
                  <a:solidFill>
                    <a:schemeClr val="accent2"/>
                  </a:solidFill>
                  <a:latin typeface="Courier New" pitchFamily="49" charset="0"/>
                  <a:ea typeface="ＭＳ Ｐゴシック" pitchFamily="34" charset="-128"/>
                </a:rPr>
                <a:t>new</a:t>
              </a:r>
              <a:r>
                <a:rPr lang="en-US" sz="1800" dirty="0">
                  <a:solidFill>
                    <a:schemeClr val="tx2"/>
                  </a:solidFill>
                  <a:latin typeface="Courier New" pitchFamily="49" charset="0"/>
                  <a:ea typeface="ＭＳ Ｐゴシック" pitchFamily="34" charset="-128"/>
                </a:rPr>
                <a:t> </a:t>
              </a:r>
              <a:r>
                <a:rPr lang="en-US" sz="1800" dirty="0" err="1" smtClean="0">
                  <a:solidFill>
                    <a:schemeClr val="tx2"/>
                  </a:solidFill>
                  <a:latin typeface="Courier New" pitchFamily="49" charset="0"/>
                  <a:ea typeface="ＭＳ Ｐゴシック" pitchFamily="34" charset="-128"/>
                </a:rPr>
                <a:t>JLabel</a:t>
              </a:r>
              <a:r>
                <a:rPr lang="en-US" sz="1800" dirty="0" smtClean="0">
                  <a:solidFill>
                    <a:schemeClr val="tx2"/>
                  </a:solidFill>
                  <a:latin typeface="Courier New" pitchFamily="49" charset="0"/>
                  <a:ea typeface="ＭＳ Ｐゴシック" pitchFamily="34" charset="-128"/>
                </a:rPr>
                <a:t>();</a:t>
              </a:r>
            </a:p>
            <a:p>
              <a:pPr>
                <a:lnSpc>
                  <a:spcPct val="80000"/>
                </a:lnSpc>
                <a:spcBef>
                  <a:spcPct val="50000"/>
                </a:spcBef>
                <a:tabLst>
                  <a:tab pos="457200" algn="l"/>
                </a:tabLst>
              </a:pPr>
              <a:r>
                <a:rPr lang="en-US" sz="1800" dirty="0" err="1" smtClean="0">
                  <a:solidFill>
                    <a:schemeClr val="tx2"/>
                  </a:solidFill>
                  <a:latin typeface="Courier New" pitchFamily="49" charset="0"/>
                  <a:ea typeface="ＭＳ Ｐゴシック" pitchFamily="34" charset="-128"/>
                </a:rPr>
                <a:t>textLabel.setText</a:t>
              </a:r>
              <a:r>
                <a:rPr lang="en-US" sz="1800" dirty="0" smtClean="0">
                  <a:solidFill>
                    <a:srgbClr val="A50021"/>
                  </a:solidFill>
                  <a:latin typeface="Courier New" pitchFamily="49" charset="0"/>
                  <a:ea typeface="ＭＳ Ｐゴシック" pitchFamily="34" charset="-128"/>
                </a:rPr>
                <a:t>(</a:t>
              </a:r>
              <a:r>
                <a:rPr lang="en-US" sz="1800" dirty="0" smtClean="0">
                  <a:solidFill>
                    <a:srgbClr val="0066CC"/>
                  </a:solidFill>
                  <a:latin typeface="Courier New" pitchFamily="49" charset="0"/>
                  <a:ea typeface="ＭＳ Ｐゴシック" pitchFamily="34" charset="-128"/>
                </a:rPr>
                <a:t>"</a:t>
              </a:r>
              <a:r>
                <a:rPr lang="en-US" sz="1800" dirty="0">
                  <a:solidFill>
                    <a:srgbClr val="0066CC"/>
                  </a:solidFill>
                  <a:latin typeface="Courier New" pitchFamily="49" charset="0"/>
                  <a:ea typeface="ＭＳ Ｐゴシック" pitchFamily="34" charset="-128"/>
                </a:rPr>
                <a:t>Please enter your name</a:t>
              </a:r>
              <a:r>
                <a:rPr lang="en-US" sz="1800" dirty="0" smtClean="0">
                  <a:solidFill>
                    <a:srgbClr val="0066CC"/>
                  </a:solidFill>
                  <a:latin typeface="Courier New" pitchFamily="49" charset="0"/>
                  <a:ea typeface="ＭＳ Ｐゴシック" pitchFamily="34" charset="-128"/>
                </a:rPr>
                <a:t>"</a:t>
              </a:r>
              <a:r>
                <a:rPr lang="en-US" sz="1800" dirty="0" smtClean="0">
                  <a:solidFill>
                    <a:srgbClr val="A50021"/>
                  </a:solidFill>
                  <a:latin typeface="Courier New" pitchFamily="49" charset="0"/>
                  <a:ea typeface="ＭＳ Ｐゴシック" pitchFamily="34" charset="-128"/>
                </a:rPr>
                <a:t>)</a:t>
              </a:r>
              <a:r>
                <a:rPr lang="en-US" sz="1800" dirty="0" smtClean="0">
                  <a:solidFill>
                    <a:schemeClr val="tx2"/>
                  </a:solidFill>
                  <a:latin typeface="Courier New" pitchFamily="49" charset="0"/>
                  <a:ea typeface="ＭＳ Ｐゴシック" pitchFamily="34" charset="-128"/>
                </a:rPr>
                <a:t>;</a:t>
              </a:r>
            </a:p>
            <a:p>
              <a:pPr>
                <a:lnSpc>
                  <a:spcPct val="80000"/>
                </a:lnSpc>
                <a:spcBef>
                  <a:spcPct val="50000"/>
                </a:spcBef>
                <a:tabLst>
                  <a:tab pos="457200" algn="l"/>
                </a:tabLst>
              </a:pPr>
              <a:r>
                <a:rPr lang="en-US" sz="1800" dirty="0" err="1" smtClean="0">
                  <a:solidFill>
                    <a:schemeClr val="tx2"/>
                  </a:solidFill>
                  <a:latin typeface="Courier New" pitchFamily="49" charset="0"/>
                  <a:ea typeface="ＭＳ Ｐゴシック" pitchFamily="34" charset="-128"/>
                </a:rPr>
                <a:t>textLabel.setSize</a:t>
              </a:r>
              <a:r>
                <a:rPr lang="en-US" sz="1800" dirty="0" smtClean="0">
                  <a:solidFill>
                    <a:schemeClr val="tx2"/>
                  </a:solidFill>
                  <a:latin typeface="Courier New" pitchFamily="49" charset="0"/>
                  <a:ea typeface="ＭＳ Ｐゴシック" pitchFamily="34" charset="-128"/>
                </a:rPr>
                <a:t>(150,25);</a:t>
              </a:r>
              <a:endParaRPr lang="en-US" sz="1800" dirty="0">
                <a:solidFill>
                  <a:schemeClr val="tx2"/>
                </a:solidFill>
                <a:latin typeface="Courier New" pitchFamily="49" charset="0"/>
                <a:ea typeface="ＭＳ Ｐゴシック" pitchFamily="34" charset="-128"/>
              </a:endParaRPr>
            </a:p>
            <a:p>
              <a:pPr>
                <a:lnSpc>
                  <a:spcPct val="80000"/>
                </a:lnSpc>
                <a:spcBef>
                  <a:spcPct val="50000"/>
                </a:spcBef>
                <a:tabLst>
                  <a:tab pos="457200" algn="l"/>
                </a:tabLst>
              </a:pPr>
              <a:r>
                <a:rPr lang="en-US" sz="1800" dirty="0" err="1">
                  <a:solidFill>
                    <a:schemeClr val="tx2"/>
                  </a:solidFill>
                  <a:latin typeface="Courier New" pitchFamily="49" charset="0"/>
                  <a:ea typeface="ＭＳ Ｐゴシック" pitchFamily="34" charset="-128"/>
                </a:rPr>
                <a:t>contentPane.add</a:t>
              </a:r>
              <a:r>
                <a:rPr lang="en-US" sz="1800" dirty="0">
                  <a:solidFill>
                    <a:schemeClr val="tx2"/>
                  </a:solidFill>
                  <a:latin typeface="Courier New" pitchFamily="49" charset="0"/>
                  <a:ea typeface="ＭＳ Ｐゴシック" pitchFamily="34" charset="-128"/>
                </a:rPr>
                <a:t>(</a:t>
              </a:r>
              <a:r>
                <a:rPr lang="en-US" sz="1800" dirty="0" err="1">
                  <a:solidFill>
                    <a:schemeClr val="tx2"/>
                  </a:solidFill>
                  <a:latin typeface="Courier New" pitchFamily="49" charset="0"/>
                  <a:ea typeface="ＭＳ Ｐゴシック" pitchFamily="34" charset="-128"/>
                </a:rPr>
                <a:t>textLabel</a:t>
              </a:r>
              <a:r>
                <a:rPr lang="en-US" sz="1800" dirty="0" smtClean="0">
                  <a:solidFill>
                    <a:schemeClr val="tx2"/>
                  </a:solidFill>
                  <a:latin typeface="Courier New" pitchFamily="49" charset="0"/>
                  <a:ea typeface="ＭＳ Ｐゴシック" pitchFamily="34" charset="-128"/>
                </a:rPr>
                <a:t>);</a:t>
              </a:r>
            </a:p>
            <a:p>
              <a:pPr>
                <a:lnSpc>
                  <a:spcPct val="80000"/>
                </a:lnSpc>
                <a:spcBef>
                  <a:spcPct val="50000"/>
                </a:spcBef>
                <a:tabLst>
                  <a:tab pos="457200" algn="l"/>
                </a:tabLst>
              </a:pPr>
              <a:r>
                <a:rPr lang="en-US" sz="1800" dirty="0" smtClean="0">
                  <a:solidFill>
                    <a:srgbClr val="CC3300"/>
                  </a:solidFill>
                  <a:latin typeface="Courier New" pitchFamily="49" charset="0"/>
                  <a:ea typeface="ＭＳ Ｐゴシック" pitchFamily="34" charset="-128"/>
                </a:rPr>
                <a:t>//we can also set the text at the time of object creation.</a:t>
              </a:r>
            </a:p>
            <a:p>
              <a:pPr>
                <a:lnSpc>
                  <a:spcPct val="80000"/>
                </a:lnSpc>
                <a:spcBef>
                  <a:spcPct val="50000"/>
                </a:spcBef>
                <a:tabLst>
                  <a:tab pos="457200" algn="l"/>
                </a:tabLst>
              </a:pPr>
              <a:r>
                <a:rPr lang="en-US" sz="1800" dirty="0" err="1" smtClean="0">
                  <a:solidFill>
                    <a:schemeClr val="tx2"/>
                  </a:solidFill>
                  <a:latin typeface="Courier New" pitchFamily="49" charset="0"/>
                  <a:ea typeface="ＭＳ Ｐゴシック" pitchFamily="34" charset="-128"/>
                </a:rPr>
                <a:t>JLabel</a:t>
              </a:r>
              <a:r>
                <a:rPr lang="en-US" sz="1800" dirty="0" smtClean="0">
                  <a:solidFill>
                    <a:schemeClr val="tx2"/>
                  </a:solidFill>
                  <a:latin typeface="Courier New" pitchFamily="49" charset="0"/>
                  <a:ea typeface="ＭＳ Ｐゴシック" pitchFamily="34" charset="-128"/>
                </a:rPr>
                <a:t> Prompt = new </a:t>
              </a:r>
              <a:r>
                <a:rPr lang="en-US" sz="1800" dirty="0" err="1" smtClean="0">
                  <a:solidFill>
                    <a:schemeClr val="tx2"/>
                  </a:solidFill>
                  <a:latin typeface="Courier New" pitchFamily="49" charset="0"/>
                  <a:ea typeface="ＭＳ Ｐゴシック" pitchFamily="34" charset="-128"/>
                </a:rPr>
                <a:t>JLabel</a:t>
              </a:r>
              <a:r>
                <a:rPr lang="en-US" sz="1800" dirty="0" smtClean="0">
                  <a:solidFill>
                    <a:srgbClr val="A50021"/>
                  </a:solidFill>
                  <a:latin typeface="Courier New" pitchFamily="49" charset="0"/>
                  <a:ea typeface="ＭＳ Ｐゴシック" pitchFamily="34" charset="-128"/>
                </a:rPr>
                <a:t> (</a:t>
              </a:r>
              <a:r>
                <a:rPr lang="en-US" sz="1800" dirty="0" smtClean="0">
                  <a:solidFill>
                    <a:srgbClr val="0066CC"/>
                  </a:solidFill>
                  <a:latin typeface="Courier New" pitchFamily="49" charset="0"/>
                  <a:ea typeface="ＭＳ Ｐゴシック" pitchFamily="34" charset="-128"/>
                </a:rPr>
                <a:t>"Please enter your age"</a:t>
              </a:r>
              <a:r>
                <a:rPr lang="en-US" sz="1800" dirty="0" smtClean="0">
                  <a:solidFill>
                    <a:srgbClr val="A50021"/>
                  </a:solidFill>
                  <a:latin typeface="Courier New" pitchFamily="49" charset="0"/>
                  <a:ea typeface="ＭＳ Ｐゴシック" pitchFamily="34" charset="-128"/>
                </a:rPr>
                <a:t>)</a:t>
              </a:r>
              <a:r>
                <a:rPr lang="en-US" sz="1800" dirty="0" smtClean="0">
                  <a:solidFill>
                    <a:schemeClr val="tx2"/>
                  </a:solidFill>
                  <a:latin typeface="Courier New" pitchFamily="49" charset="0"/>
                  <a:ea typeface="ＭＳ Ｐゴシック" pitchFamily="34" charset="-128"/>
                </a:rPr>
                <a:t>;</a:t>
              </a:r>
            </a:p>
            <a:p>
              <a:pPr>
                <a:lnSpc>
                  <a:spcPct val="80000"/>
                </a:lnSpc>
                <a:spcBef>
                  <a:spcPct val="50000"/>
                </a:spcBef>
                <a:tabLst>
                  <a:tab pos="457200" algn="l"/>
                </a:tabLst>
              </a:pPr>
              <a:r>
                <a:rPr lang="en-US" sz="1800" dirty="0" smtClean="0">
                  <a:solidFill>
                    <a:schemeClr val="tx2"/>
                  </a:solidFill>
                  <a:latin typeface="Courier New" pitchFamily="49" charset="0"/>
                  <a:ea typeface="ＭＳ Ｐゴシック" pitchFamily="34" charset="-128"/>
                </a:rPr>
                <a:t>...</a:t>
              </a:r>
              <a:endParaRPr lang="en-US" sz="1800" dirty="0">
                <a:solidFill>
                  <a:schemeClr val="tx2"/>
                </a:solidFill>
                <a:latin typeface="Courier New" pitchFamily="49" charset="0"/>
                <a:ea typeface="ＭＳ Ｐゴシック" pitchFamily="34" charset="-128"/>
              </a:endParaRPr>
            </a:p>
            <a:p>
              <a:pPr>
                <a:lnSpc>
                  <a:spcPct val="80000"/>
                </a:lnSpc>
                <a:spcBef>
                  <a:spcPct val="50000"/>
                </a:spcBef>
                <a:tabLst>
                  <a:tab pos="457200" algn="l"/>
                </a:tabLst>
              </a:pPr>
              <a:endParaRPr lang="en-US" sz="1800" dirty="0">
                <a:solidFill>
                  <a:schemeClr val="tx2"/>
                </a:solidFill>
                <a:latin typeface="Courier New" pitchFamily="49" charset="0"/>
                <a:ea typeface="ＭＳ Ｐゴシック" pitchFamily="34" charset="-128"/>
              </a:endParaRPr>
            </a:p>
          </p:txBody>
        </p:sp>
      </p:grpSp>
    </p:spTree>
    <p:custDataLst>
      <p:tags r:id="rId1"/>
    </p:custDataLst>
    <p:extLst>
      <p:ext uri="{BB962C8B-B14F-4D97-AF65-F5344CB8AC3E}">
        <p14:creationId xmlns:p14="http://schemas.microsoft.com/office/powerpoint/2010/main" val="2463045971"/>
      </p:ext>
    </p:extLst>
  </p:cSld>
  <p:clrMapOvr>
    <a:masterClrMapping/>
  </p:clrMapOvr>
  <p:transition spd="med" advClick="0">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3"/>
          <p:cNvSpPr>
            <a:spLocks noGrp="1"/>
          </p:cNvSpPr>
          <p:nvPr>
            <p:ph type="ftr" sz="quarter" idx="10"/>
          </p:nvPr>
        </p:nvSpPr>
        <p:spPr>
          <a:noFill/>
        </p:spPr>
        <p:txBody>
          <a:bodyPr/>
          <a:lstStyle/>
          <a:p>
            <a:endParaRPr lang="en-US"/>
          </a:p>
          <a:p>
            <a:r>
              <a:rPr lang="en-US">
                <a:solidFill>
                  <a:srgbClr val="996633"/>
                </a:solidFill>
              </a:rPr>
              <a:t>©The McGraw-Hill Companies, Inc. Permission required for reproduction or display.</a:t>
            </a:r>
          </a:p>
        </p:txBody>
      </p:sp>
      <p:sp>
        <p:nvSpPr>
          <p:cNvPr id="14" name="Slide Number Placeholder 4"/>
          <p:cNvSpPr>
            <a:spLocks noGrp="1"/>
          </p:cNvSpPr>
          <p:nvPr>
            <p:ph type="sldNum" sz="quarter" idx="11"/>
          </p:nvPr>
        </p:nvSpPr>
        <p:spPr/>
        <p:txBody>
          <a:bodyPr/>
          <a:lstStyle/>
          <a:p>
            <a:endParaRPr lang="en-US"/>
          </a:p>
          <a:p>
            <a:r>
              <a:rPr lang="en-US">
                <a:solidFill>
                  <a:srgbClr val="996633"/>
                </a:solidFill>
              </a:rPr>
              <a:t>Chapter 14</a:t>
            </a:r>
            <a:r>
              <a:rPr lang="en-US" sz="1200">
                <a:solidFill>
                  <a:srgbClr val="996633"/>
                </a:solidFill>
                <a:latin typeface="Times New Roman" pitchFamily="18" charset="0"/>
              </a:rPr>
              <a:t> - </a:t>
            </a:r>
            <a:fld id="{EFA090D5-7F11-48F9-B8BD-5FF48A45A8AE}" type="slidenum">
              <a:rPr lang="en-US">
                <a:solidFill>
                  <a:srgbClr val="996633"/>
                </a:solidFill>
              </a:rPr>
              <a:pPr/>
              <a:t>26</a:t>
            </a:fld>
            <a:endParaRPr lang="en-US">
              <a:solidFill>
                <a:srgbClr val="996633"/>
              </a:solidFill>
            </a:endParaRPr>
          </a:p>
        </p:txBody>
      </p:sp>
      <p:pic>
        <p:nvPicPr>
          <p:cNvPr id="36868" name="Picture 13" descr="ch14-3"/>
          <p:cNvPicPr>
            <a:picLocks noChangeAspect="1" noChangeArrowheads="1"/>
          </p:cNvPicPr>
          <p:nvPr/>
        </p:nvPicPr>
        <p:blipFill>
          <a:blip r:embed="rId4"/>
          <a:srcRect/>
          <a:stretch>
            <a:fillRect/>
          </a:stretch>
        </p:blipFill>
        <p:spPr bwMode="auto">
          <a:xfrm>
            <a:off x="2117993" y="2623850"/>
            <a:ext cx="5105400" cy="3438525"/>
          </a:xfrm>
          <a:prstGeom prst="rect">
            <a:avLst/>
          </a:prstGeom>
          <a:noFill/>
          <a:ln w="9525">
            <a:noFill/>
            <a:miter lim="800000"/>
            <a:headEnd/>
            <a:tailEnd/>
          </a:ln>
        </p:spPr>
      </p:pic>
      <p:sp>
        <p:nvSpPr>
          <p:cNvPr id="36869" name="Rectangle 2"/>
          <p:cNvSpPr>
            <a:spLocks noGrp="1" noChangeArrowheads="1"/>
          </p:cNvSpPr>
          <p:nvPr>
            <p:ph type="title"/>
          </p:nvPr>
        </p:nvSpPr>
        <p:spPr>
          <a:xfrm>
            <a:off x="820756" y="404870"/>
            <a:ext cx="7391400" cy="762000"/>
          </a:xfrm>
        </p:spPr>
        <p:txBody>
          <a:bodyPr/>
          <a:lstStyle/>
          <a:p>
            <a:pPr eaLnBrk="1" hangingPunct="1"/>
            <a:r>
              <a:rPr lang="en-US" sz="2800" dirty="0" err="1" smtClean="0"/>
              <a:t>JLabel</a:t>
            </a:r>
            <a:r>
              <a:rPr lang="en-US" sz="2800" dirty="0" smtClean="0"/>
              <a:t> with an Image</a:t>
            </a:r>
          </a:p>
        </p:txBody>
      </p:sp>
      <p:grpSp>
        <p:nvGrpSpPr>
          <p:cNvPr id="2" name="Group 4"/>
          <p:cNvGrpSpPr>
            <a:grpSpLocks/>
          </p:cNvGrpSpPr>
          <p:nvPr/>
        </p:nvGrpSpPr>
        <p:grpSpPr bwMode="auto">
          <a:xfrm>
            <a:off x="311973" y="3429670"/>
            <a:ext cx="2238375" cy="641350"/>
            <a:chOff x="141" y="1633"/>
            <a:chExt cx="1410" cy="404"/>
          </a:xfrm>
        </p:grpSpPr>
        <p:sp>
          <p:nvSpPr>
            <p:cNvPr id="36877" name="Text Box 5"/>
            <p:cNvSpPr txBox="1">
              <a:spLocks noChangeArrowheads="1"/>
            </p:cNvSpPr>
            <p:nvPr/>
          </p:nvSpPr>
          <p:spPr bwMode="auto">
            <a:xfrm>
              <a:off x="141" y="1633"/>
              <a:ext cx="1006" cy="404"/>
            </a:xfrm>
            <a:prstGeom prst="rect">
              <a:avLst/>
            </a:prstGeom>
            <a:noFill/>
            <a:ln w="9525">
              <a:noFill/>
              <a:miter lim="800000"/>
              <a:headEnd/>
              <a:tailEnd/>
            </a:ln>
          </p:spPr>
          <p:txBody>
            <a:bodyPr>
              <a:spAutoFit/>
            </a:bodyPr>
            <a:lstStyle/>
            <a:p>
              <a:pPr algn="ctr"/>
              <a:r>
                <a:rPr lang="en-US" sz="2000">
                  <a:solidFill>
                    <a:srgbClr val="0033CC"/>
                  </a:solidFill>
                  <a:latin typeface="Arial" pitchFamily="34" charset="0"/>
                </a:rPr>
                <a:t>JLabel</a:t>
              </a:r>
            </a:p>
            <a:p>
              <a:pPr algn="ctr"/>
              <a:r>
                <a:rPr lang="en-US" sz="1600">
                  <a:solidFill>
                    <a:srgbClr val="0033CC"/>
                  </a:solidFill>
                  <a:latin typeface="Arial" pitchFamily="34" charset="0"/>
                </a:rPr>
                <a:t>(with an image)</a:t>
              </a:r>
            </a:p>
          </p:txBody>
        </p:sp>
        <p:sp>
          <p:nvSpPr>
            <p:cNvPr id="36878" name="Line 6"/>
            <p:cNvSpPr>
              <a:spLocks noChangeShapeType="1"/>
            </p:cNvSpPr>
            <p:nvPr/>
          </p:nvSpPr>
          <p:spPr bwMode="auto">
            <a:xfrm>
              <a:off x="967" y="1774"/>
              <a:ext cx="584" cy="0"/>
            </a:xfrm>
            <a:prstGeom prst="line">
              <a:avLst/>
            </a:prstGeom>
            <a:noFill/>
            <a:ln w="19050">
              <a:solidFill>
                <a:srgbClr val="A50021"/>
              </a:solidFill>
              <a:miter lim="800000"/>
              <a:headEnd/>
              <a:tailEnd type="triangle" w="med" len="med"/>
            </a:ln>
          </p:spPr>
          <p:txBody>
            <a:bodyPr wrap="none"/>
            <a:lstStyle/>
            <a:p>
              <a:endParaRPr lang="en-US"/>
            </a:p>
          </p:txBody>
        </p:sp>
      </p:grpSp>
      <p:grpSp>
        <p:nvGrpSpPr>
          <p:cNvPr id="3" name="Group 7"/>
          <p:cNvGrpSpPr>
            <a:grpSpLocks/>
          </p:cNvGrpSpPr>
          <p:nvPr/>
        </p:nvGrpSpPr>
        <p:grpSpPr bwMode="auto">
          <a:xfrm>
            <a:off x="6001439" y="3004316"/>
            <a:ext cx="2971800" cy="641350"/>
            <a:chOff x="3668" y="1290"/>
            <a:chExt cx="1872" cy="404"/>
          </a:xfrm>
        </p:grpSpPr>
        <p:sp>
          <p:nvSpPr>
            <p:cNvPr id="36875" name="Text Box 8"/>
            <p:cNvSpPr txBox="1">
              <a:spLocks noChangeArrowheads="1"/>
            </p:cNvSpPr>
            <p:nvPr/>
          </p:nvSpPr>
          <p:spPr bwMode="auto">
            <a:xfrm>
              <a:off x="4534" y="1290"/>
              <a:ext cx="1006" cy="404"/>
            </a:xfrm>
            <a:prstGeom prst="rect">
              <a:avLst/>
            </a:prstGeom>
            <a:noFill/>
            <a:ln w="9525">
              <a:noFill/>
              <a:miter lim="800000"/>
              <a:headEnd/>
              <a:tailEnd/>
            </a:ln>
          </p:spPr>
          <p:txBody>
            <a:bodyPr>
              <a:spAutoFit/>
            </a:bodyPr>
            <a:lstStyle/>
            <a:p>
              <a:pPr algn="ctr"/>
              <a:r>
                <a:rPr lang="en-US" sz="2000">
                  <a:solidFill>
                    <a:srgbClr val="0033CC"/>
                  </a:solidFill>
                  <a:latin typeface="Arial" pitchFamily="34" charset="0"/>
                </a:rPr>
                <a:t>JLabel</a:t>
              </a:r>
            </a:p>
            <a:p>
              <a:pPr algn="ctr"/>
              <a:r>
                <a:rPr lang="en-US" sz="1600">
                  <a:solidFill>
                    <a:srgbClr val="0033CC"/>
                  </a:solidFill>
                  <a:latin typeface="Arial" pitchFamily="34" charset="0"/>
                </a:rPr>
                <a:t>(with a text)</a:t>
              </a:r>
            </a:p>
          </p:txBody>
        </p:sp>
        <p:sp>
          <p:nvSpPr>
            <p:cNvPr id="36876" name="Line 9"/>
            <p:cNvSpPr>
              <a:spLocks noChangeShapeType="1"/>
            </p:cNvSpPr>
            <p:nvPr/>
          </p:nvSpPr>
          <p:spPr bwMode="auto">
            <a:xfrm flipH="1">
              <a:off x="3668" y="1455"/>
              <a:ext cx="1051" cy="223"/>
            </a:xfrm>
            <a:prstGeom prst="line">
              <a:avLst/>
            </a:prstGeom>
            <a:noFill/>
            <a:ln w="19050">
              <a:solidFill>
                <a:srgbClr val="A50021"/>
              </a:solidFill>
              <a:miter lim="800000"/>
              <a:headEnd/>
              <a:tailEnd type="triangle" w="med" len="med"/>
            </a:ln>
          </p:spPr>
          <p:txBody>
            <a:bodyPr wrap="none"/>
            <a:lstStyle/>
            <a:p>
              <a:endParaRPr lang="en-US"/>
            </a:p>
          </p:txBody>
        </p:sp>
      </p:grpSp>
      <p:grpSp>
        <p:nvGrpSpPr>
          <p:cNvPr id="4" name="Group 10"/>
          <p:cNvGrpSpPr>
            <a:grpSpLocks/>
          </p:cNvGrpSpPr>
          <p:nvPr/>
        </p:nvGrpSpPr>
        <p:grpSpPr bwMode="auto">
          <a:xfrm>
            <a:off x="6059487" y="4335366"/>
            <a:ext cx="3084513" cy="704850"/>
            <a:chOff x="3648" y="1998"/>
            <a:chExt cx="1943" cy="444"/>
          </a:xfrm>
        </p:grpSpPr>
        <p:sp>
          <p:nvSpPr>
            <p:cNvPr id="36873" name="Text Box 11"/>
            <p:cNvSpPr txBox="1">
              <a:spLocks noChangeArrowheads="1"/>
            </p:cNvSpPr>
            <p:nvPr/>
          </p:nvSpPr>
          <p:spPr bwMode="auto">
            <a:xfrm>
              <a:off x="4585" y="2192"/>
              <a:ext cx="1006" cy="250"/>
            </a:xfrm>
            <a:prstGeom prst="rect">
              <a:avLst/>
            </a:prstGeom>
            <a:noFill/>
            <a:ln w="9525">
              <a:noFill/>
              <a:miter lim="800000"/>
              <a:headEnd/>
              <a:tailEnd/>
            </a:ln>
          </p:spPr>
          <p:txBody>
            <a:bodyPr>
              <a:spAutoFit/>
            </a:bodyPr>
            <a:lstStyle/>
            <a:p>
              <a:pPr algn="ctr"/>
              <a:r>
                <a:rPr lang="en-US" sz="2000" dirty="0" err="1">
                  <a:solidFill>
                    <a:srgbClr val="0033CC"/>
                  </a:solidFill>
                  <a:latin typeface="Arial" pitchFamily="34" charset="0"/>
                </a:rPr>
                <a:t>JTextField</a:t>
              </a:r>
              <a:endParaRPr lang="en-US" sz="1600" dirty="0">
                <a:solidFill>
                  <a:srgbClr val="0033CC"/>
                </a:solidFill>
                <a:latin typeface="Arial" pitchFamily="34" charset="0"/>
              </a:endParaRPr>
            </a:p>
          </p:txBody>
        </p:sp>
        <p:sp>
          <p:nvSpPr>
            <p:cNvPr id="36874" name="Line 12"/>
            <p:cNvSpPr>
              <a:spLocks noChangeShapeType="1"/>
            </p:cNvSpPr>
            <p:nvPr/>
          </p:nvSpPr>
          <p:spPr bwMode="auto">
            <a:xfrm flipH="1" flipV="1">
              <a:off x="3648" y="1998"/>
              <a:ext cx="1020" cy="283"/>
            </a:xfrm>
            <a:prstGeom prst="line">
              <a:avLst/>
            </a:prstGeom>
            <a:noFill/>
            <a:ln w="19050">
              <a:solidFill>
                <a:srgbClr val="A50021"/>
              </a:solidFill>
              <a:miter lim="800000"/>
              <a:headEnd/>
              <a:tailEnd type="triangle" w="med" len="med"/>
            </a:ln>
          </p:spPr>
          <p:txBody>
            <a:bodyPr wrap="none"/>
            <a:lstStyle/>
            <a:p>
              <a:endParaRPr lang="en-US"/>
            </a:p>
          </p:txBody>
        </p:sp>
      </p:grpSp>
      <p:sp>
        <p:nvSpPr>
          <p:cNvPr id="15" name="Rectangle 14"/>
          <p:cNvSpPr/>
          <p:nvPr/>
        </p:nvSpPr>
        <p:spPr>
          <a:xfrm>
            <a:off x="176270" y="1145755"/>
            <a:ext cx="8593157" cy="1410158"/>
          </a:xfrm>
          <a:prstGeom prst="rect">
            <a:avLst/>
          </a:prstGeom>
          <a:solidFill>
            <a:schemeClr val="bg1"/>
          </a:solidFill>
          <a:effectLst>
            <a:outerShdw blurRad="50800" dist="50800" dir="5400000" sx="102000" sy="102000" algn="ctr" rotWithShape="0">
              <a:srgbClr val="000000">
                <a:alpha val="40000"/>
              </a:srgbClr>
            </a:outerShdw>
          </a:effectLst>
          <a:scene3d>
            <a:camera prst="orthographicFront"/>
            <a:lightRig rig="threePt" dir="t"/>
          </a:scene3d>
          <a:sp3d>
            <a:bevelT/>
          </a:sp3d>
        </p:spPr>
        <p:txBody>
          <a:bodyPr wrap="square">
            <a:noAutofit/>
          </a:bodyPr>
          <a:lstStyle/>
          <a:p>
            <a:pPr>
              <a:lnSpc>
                <a:spcPct val="80000"/>
              </a:lnSpc>
              <a:spcBef>
                <a:spcPct val="50000"/>
              </a:spcBef>
              <a:tabLst>
                <a:tab pos="457200" algn="l"/>
              </a:tabLst>
            </a:pPr>
            <a:endParaRPr lang="en-US" sz="2000" dirty="0" smtClean="0">
              <a:solidFill>
                <a:schemeClr val="tx2"/>
              </a:solidFill>
              <a:latin typeface="Courier New" pitchFamily="49" charset="0"/>
              <a:ea typeface="ＭＳ Ｐゴシック" pitchFamily="34" charset="-128"/>
            </a:endParaRPr>
          </a:p>
          <a:p>
            <a:pPr>
              <a:lnSpc>
                <a:spcPct val="80000"/>
              </a:lnSpc>
              <a:spcBef>
                <a:spcPct val="50000"/>
              </a:spcBef>
              <a:tabLst>
                <a:tab pos="457200" algn="l"/>
              </a:tabLst>
            </a:pPr>
            <a:r>
              <a:rPr lang="en-US" sz="2000" dirty="0" err="1" smtClean="0">
                <a:solidFill>
                  <a:schemeClr val="tx2"/>
                </a:solidFill>
                <a:latin typeface="Courier New" pitchFamily="49" charset="0"/>
                <a:ea typeface="ＭＳ Ｐゴシック" pitchFamily="34" charset="-128"/>
              </a:rPr>
              <a:t>JLabel</a:t>
            </a:r>
            <a:r>
              <a:rPr lang="en-US" sz="2000" dirty="0" smtClean="0">
                <a:solidFill>
                  <a:schemeClr val="tx2"/>
                </a:solidFill>
                <a:latin typeface="Courier New" pitchFamily="49" charset="0"/>
                <a:ea typeface="ＭＳ Ｐゴシック" pitchFamily="34" charset="-128"/>
              </a:rPr>
              <a:t> </a:t>
            </a:r>
            <a:r>
              <a:rPr lang="en-US" sz="2000" dirty="0" err="1" smtClean="0">
                <a:solidFill>
                  <a:schemeClr val="tx2"/>
                </a:solidFill>
                <a:latin typeface="Courier New" pitchFamily="49" charset="0"/>
                <a:ea typeface="ＭＳ Ｐゴシック" pitchFamily="34" charset="-128"/>
              </a:rPr>
              <a:t>imgLabel</a:t>
            </a:r>
            <a:r>
              <a:rPr lang="en-US" sz="2000" dirty="0" smtClean="0">
                <a:solidFill>
                  <a:schemeClr val="tx2"/>
                </a:solidFill>
                <a:latin typeface="Courier New" pitchFamily="49" charset="0"/>
                <a:ea typeface="ＭＳ Ｐゴシック" pitchFamily="34" charset="-128"/>
              </a:rPr>
              <a:t> = </a:t>
            </a:r>
            <a:r>
              <a:rPr lang="en-US" sz="2000" dirty="0" smtClean="0">
                <a:solidFill>
                  <a:schemeClr val="accent2"/>
                </a:solidFill>
                <a:latin typeface="Courier New" pitchFamily="49" charset="0"/>
                <a:ea typeface="ＭＳ Ｐゴシック" pitchFamily="34" charset="-128"/>
              </a:rPr>
              <a:t>new</a:t>
            </a:r>
            <a:r>
              <a:rPr lang="en-US" sz="2000" dirty="0" smtClean="0">
                <a:solidFill>
                  <a:schemeClr val="tx2"/>
                </a:solidFill>
                <a:latin typeface="Courier New" pitchFamily="49" charset="0"/>
                <a:ea typeface="ＭＳ Ｐゴシック" pitchFamily="34" charset="-128"/>
              </a:rPr>
              <a:t> </a:t>
            </a:r>
            <a:r>
              <a:rPr lang="en-US" sz="2000" dirty="0" err="1" smtClean="0">
                <a:solidFill>
                  <a:schemeClr val="tx2"/>
                </a:solidFill>
                <a:latin typeface="Courier New" pitchFamily="49" charset="0"/>
                <a:ea typeface="ＭＳ Ｐゴシック" pitchFamily="34" charset="-128"/>
              </a:rPr>
              <a:t>JLabel</a:t>
            </a:r>
            <a:r>
              <a:rPr lang="en-US" sz="2000" dirty="0" smtClean="0">
                <a:solidFill>
                  <a:srgbClr val="A50021"/>
                </a:solidFill>
                <a:latin typeface="Courier New" pitchFamily="49" charset="0"/>
                <a:ea typeface="ＭＳ Ｐゴシック" pitchFamily="34" charset="-128"/>
              </a:rPr>
              <a:t>(</a:t>
            </a:r>
            <a:r>
              <a:rPr lang="en-US" sz="2000" dirty="0" smtClean="0">
                <a:solidFill>
                  <a:srgbClr val="0066CC"/>
                </a:solidFill>
                <a:latin typeface="Courier New" pitchFamily="49" charset="0"/>
                <a:ea typeface="ＭＳ Ｐゴシック" pitchFamily="34" charset="-128"/>
              </a:rPr>
              <a:t>new </a:t>
            </a:r>
            <a:r>
              <a:rPr lang="en-US" sz="2000" dirty="0" err="1" smtClean="0">
                <a:solidFill>
                  <a:schemeClr val="tx2"/>
                </a:solidFill>
                <a:latin typeface="Courier New" pitchFamily="49" charset="0"/>
                <a:ea typeface="ＭＳ Ｐゴシック" pitchFamily="34" charset="-128"/>
              </a:rPr>
              <a:t>ImageIcon</a:t>
            </a:r>
            <a:r>
              <a:rPr lang="en-US" sz="2000" dirty="0" smtClean="0">
                <a:solidFill>
                  <a:schemeClr val="tx2"/>
                </a:solidFill>
                <a:latin typeface="Courier New" pitchFamily="49" charset="0"/>
                <a:ea typeface="ＭＳ Ｐゴシック" pitchFamily="34" charset="-128"/>
              </a:rPr>
              <a:t>("cat.gif")</a:t>
            </a:r>
            <a:r>
              <a:rPr lang="en-US" sz="2000" dirty="0" smtClean="0">
                <a:solidFill>
                  <a:srgbClr val="A50021"/>
                </a:solidFill>
                <a:latin typeface="Courier New" pitchFamily="49" charset="0"/>
                <a:ea typeface="ＭＳ Ｐゴシック" pitchFamily="34" charset="-128"/>
              </a:rPr>
              <a:t>)</a:t>
            </a:r>
            <a:r>
              <a:rPr lang="en-US" sz="2000" dirty="0" smtClean="0">
                <a:solidFill>
                  <a:schemeClr val="tx2"/>
                </a:solidFill>
                <a:latin typeface="Courier New" pitchFamily="49" charset="0"/>
                <a:ea typeface="ＭＳ Ｐゴシック" pitchFamily="34" charset="-128"/>
              </a:rPr>
              <a:t>;</a:t>
            </a:r>
          </a:p>
          <a:p>
            <a:pPr>
              <a:lnSpc>
                <a:spcPct val="80000"/>
              </a:lnSpc>
              <a:spcBef>
                <a:spcPct val="50000"/>
              </a:spcBef>
              <a:tabLst>
                <a:tab pos="457200" algn="l"/>
              </a:tabLst>
            </a:pPr>
            <a:r>
              <a:rPr lang="en-US" sz="2000" dirty="0" err="1" smtClean="0">
                <a:solidFill>
                  <a:schemeClr val="tx2"/>
                </a:solidFill>
                <a:latin typeface="Courier New" pitchFamily="49" charset="0"/>
                <a:ea typeface="ＭＳ Ｐゴシック" pitchFamily="34" charset="-128"/>
              </a:rPr>
              <a:t>contentPane.add</a:t>
            </a:r>
            <a:r>
              <a:rPr lang="en-US" sz="2000" dirty="0" smtClean="0">
                <a:solidFill>
                  <a:schemeClr val="tx2"/>
                </a:solidFill>
                <a:latin typeface="Courier New" pitchFamily="49" charset="0"/>
                <a:ea typeface="ＭＳ Ｐゴシック" pitchFamily="34" charset="-128"/>
              </a:rPr>
              <a:t>(</a:t>
            </a:r>
            <a:r>
              <a:rPr lang="en-US" sz="2000" dirty="0" err="1" smtClean="0">
                <a:solidFill>
                  <a:schemeClr val="tx2"/>
                </a:solidFill>
                <a:latin typeface="Courier New" pitchFamily="49" charset="0"/>
                <a:ea typeface="ＭＳ Ｐゴシック" pitchFamily="34" charset="-128"/>
              </a:rPr>
              <a:t>imgLabel</a:t>
            </a:r>
            <a:r>
              <a:rPr lang="en-US" sz="2000" dirty="0" smtClean="0">
                <a:solidFill>
                  <a:schemeClr val="tx2"/>
                </a:solidFill>
                <a:latin typeface="Courier New" pitchFamily="49" charset="0"/>
                <a:ea typeface="ＭＳ Ｐゴシック" pitchFamily="34" charset="-128"/>
              </a:rPr>
              <a:t>);</a:t>
            </a:r>
            <a:endParaRPr lang="en-US" sz="2000" dirty="0">
              <a:solidFill>
                <a:schemeClr val="tx2"/>
              </a:solidFill>
              <a:latin typeface="Courier New" pitchFamily="49" charset="0"/>
              <a:ea typeface="ＭＳ Ｐゴシック" pitchFamily="34" charset="-128"/>
            </a:endParaRPr>
          </a:p>
        </p:txBody>
      </p:sp>
    </p:spTree>
    <p:custDataLst>
      <p:tags r:id="rId1"/>
    </p:custDataLst>
    <p:extLst>
      <p:ext uri="{BB962C8B-B14F-4D97-AF65-F5344CB8AC3E}">
        <p14:creationId xmlns:p14="http://schemas.microsoft.com/office/powerpoint/2010/main" val="1509407538"/>
      </p:ext>
    </p:extLst>
  </p:cSld>
  <p:clrMapOvr>
    <a:masterClrMapping/>
  </p:clrMapOvr>
  <p:transition spd="slow" advClick="0">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JTextArea</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525995953"/>
      </p:ext>
    </p:extLst>
  </p:cSld>
  <p:clrMapOvr>
    <a:masterClrMapping/>
  </p:clrMapOvr>
  <p:transition spd="slow">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Footer Placeholder 3"/>
          <p:cNvSpPr>
            <a:spLocks noGrp="1"/>
          </p:cNvSpPr>
          <p:nvPr>
            <p:ph type="ftr" sz="quarter" idx="10"/>
          </p:nvPr>
        </p:nvSpPr>
        <p:spPr>
          <a:noFill/>
        </p:spPr>
        <p:txBody>
          <a:bodyPr/>
          <a:lstStyle/>
          <a:p>
            <a:endParaRPr lang="en-US"/>
          </a:p>
          <a:p>
            <a:r>
              <a:rPr lang="en-US">
                <a:solidFill>
                  <a:srgbClr val="996633"/>
                </a:solidFill>
              </a:rPr>
              <a:t>©The McGraw-Hill Companies, Inc. Permission required for reproduction or display.</a:t>
            </a:r>
          </a:p>
        </p:txBody>
      </p:sp>
      <p:sp>
        <p:nvSpPr>
          <p:cNvPr id="13" name="Slide Number Placeholder 4"/>
          <p:cNvSpPr>
            <a:spLocks noGrp="1"/>
          </p:cNvSpPr>
          <p:nvPr>
            <p:ph type="sldNum" sz="quarter" idx="11"/>
          </p:nvPr>
        </p:nvSpPr>
        <p:spPr/>
        <p:txBody>
          <a:bodyPr/>
          <a:lstStyle/>
          <a:p>
            <a:endParaRPr lang="en-US"/>
          </a:p>
          <a:p>
            <a:r>
              <a:rPr lang="en-US">
                <a:solidFill>
                  <a:srgbClr val="996633"/>
                </a:solidFill>
              </a:rPr>
              <a:t>Chapter 14</a:t>
            </a:r>
            <a:r>
              <a:rPr lang="en-US" sz="1200">
                <a:solidFill>
                  <a:srgbClr val="996633"/>
                </a:solidFill>
                <a:latin typeface="Times New Roman" pitchFamily="18" charset="0"/>
              </a:rPr>
              <a:t> - </a:t>
            </a:r>
            <a:fld id="{4756DAA4-3278-45BE-BFBB-24D2FF569E71}" type="slidenum">
              <a:rPr lang="en-US">
                <a:solidFill>
                  <a:srgbClr val="996633"/>
                </a:solidFill>
              </a:rPr>
              <a:pPr/>
              <a:t>28</a:t>
            </a:fld>
            <a:endParaRPr lang="en-US">
              <a:solidFill>
                <a:srgbClr val="996633"/>
              </a:solidFill>
            </a:endParaRPr>
          </a:p>
        </p:txBody>
      </p:sp>
      <p:sp>
        <p:nvSpPr>
          <p:cNvPr id="37892" name="Rectangle 2"/>
          <p:cNvSpPr>
            <a:spLocks noGrp="1" noChangeArrowheads="1"/>
          </p:cNvSpPr>
          <p:nvPr>
            <p:ph type="title"/>
          </p:nvPr>
        </p:nvSpPr>
        <p:spPr>
          <a:xfrm>
            <a:off x="590843" y="787142"/>
            <a:ext cx="7391400" cy="762000"/>
          </a:xfrm>
        </p:spPr>
        <p:txBody>
          <a:bodyPr/>
          <a:lstStyle/>
          <a:p>
            <a:pPr eaLnBrk="1" hangingPunct="1"/>
            <a:r>
              <a:rPr lang="en-US" dirty="0" err="1" smtClean="0"/>
              <a:t>JTextArea</a:t>
            </a:r>
            <a:endParaRPr lang="en-US" dirty="0" smtClean="0"/>
          </a:p>
        </p:txBody>
      </p:sp>
      <p:sp>
        <p:nvSpPr>
          <p:cNvPr id="16387" name="Rectangle 3"/>
          <p:cNvSpPr>
            <a:spLocks noGrp="1" noChangeArrowheads="1"/>
          </p:cNvSpPr>
          <p:nvPr>
            <p:ph type="body" idx="1"/>
          </p:nvPr>
        </p:nvSpPr>
        <p:spPr>
          <a:xfrm>
            <a:off x="183438" y="2049854"/>
            <a:ext cx="8534400" cy="2209800"/>
          </a:xfrm>
        </p:spPr>
        <p:txBody>
          <a:bodyPr>
            <a:normAutofit/>
          </a:bodyPr>
          <a:lstStyle/>
          <a:p>
            <a:pPr algn="l" rtl="0" eaLnBrk="1" hangingPunct="1"/>
            <a:r>
              <a:rPr lang="en-US" sz="2000" dirty="0" smtClean="0"/>
              <a:t>We use a </a:t>
            </a:r>
            <a:r>
              <a:rPr lang="en-US" sz="2000" dirty="0" err="1" smtClean="0">
                <a:solidFill>
                  <a:srgbClr val="A50021"/>
                </a:solidFill>
              </a:rPr>
              <a:t>JTextArea</a:t>
            </a:r>
            <a:r>
              <a:rPr lang="en-US" sz="2000" dirty="0" smtClean="0"/>
              <a:t> object to display or allow the user to enter multiple lines of text.</a:t>
            </a:r>
          </a:p>
          <a:p>
            <a:pPr algn="l" rtl="0" eaLnBrk="1" hangingPunct="1"/>
            <a:r>
              <a:rPr lang="en-US" sz="2000" dirty="0" smtClean="0"/>
              <a:t>The </a:t>
            </a:r>
            <a:r>
              <a:rPr lang="en-US" sz="2000" dirty="0" err="1" smtClean="0">
                <a:solidFill>
                  <a:srgbClr val="A50021"/>
                </a:solidFill>
              </a:rPr>
              <a:t>setText</a:t>
            </a:r>
            <a:r>
              <a:rPr lang="en-US" sz="2000" dirty="0" smtClean="0"/>
              <a:t> method assigns the text to a </a:t>
            </a:r>
            <a:r>
              <a:rPr lang="en-US" sz="2000" dirty="0" err="1" smtClean="0"/>
              <a:t>JTextArea</a:t>
            </a:r>
            <a:r>
              <a:rPr lang="en-US" sz="2000" dirty="0" smtClean="0"/>
              <a:t>, replacing the current content.</a:t>
            </a:r>
          </a:p>
          <a:p>
            <a:pPr algn="l" rtl="0" eaLnBrk="1" hangingPunct="1"/>
            <a:r>
              <a:rPr lang="en-US" sz="2000" dirty="0" smtClean="0"/>
              <a:t>The </a:t>
            </a:r>
            <a:r>
              <a:rPr lang="en-US" sz="2000" dirty="0" smtClean="0">
                <a:solidFill>
                  <a:srgbClr val="A50021"/>
                </a:solidFill>
              </a:rPr>
              <a:t>append</a:t>
            </a:r>
            <a:r>
              <a:rPr lang="en-US" sz="2000" dirty="0" smtClean="0"/>
              <a:t> method appends the text to the current text. </a:t>
            </a:r>
          </a:p>
        </p:txBody>
      </p:sp>
      <p:grpSp>
        <p:nvGrpSpPr>
          <p:cNvPr id="2" name="Group 4"/>
          <p:cNvGrpSpPr>
            <a:grpSpLocks/>
          </p:cNvGrpSpPr>
          <p:nvPr/>
        </p:nvGrpSpPr>
        <p:grpSpPr bwMode="auto">
          <a:xfrm>
            <a:off x="213308" y="4050506"/>
            <a:ext cx="4614863" cy="2560637"/>
            <a:chOff x="691" y="737"/>
            <a:chExt cx="4469" cy="2598"/>
          </a:xfrm>
        </p:grpSpPr>
        <p:sp>
          <p:nvSpPr>
            <p:cNvPr id="16389" name="Rectangle 5"/>
            <p:cNvSpPr>
              <a:spLocks noChangeArrowheads="1"/>
            </p:cNvSpPr>
            <p:nvPr/>
          </p:nvSpPr>
          <p:spPr bwMode="auto">
            <a:xfrm>
              <a:off x="691" y="737"/>
              <a:ext cx="4469" cy="2598"/>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37901" name="Rectangle 6"/>
            <p:cNvSpPr>
              <a:spLocks noChangeArrowheads="1"/>
            </p:cNvSpPr>
            <p:nvPr/>
          </p:nvSpPr>
          <p:spPr bwMode="auto">
            <a:xfrm>
              <a:off x="806" y="876"/>
              <a:ext cx="4303" cy="2127"/>
            </a:xfrm>
            <a:prstGeom prst="rect">
              <a:avLst/>
            </a:prstGeom>
            <a:noFill/>
            <a:ln w="9525">
              <a:noFill/>
              <a:miter lim="800000"/>
              <a:headEnd/>
              <a:tailEnd/>
            </a:ln>
          </p:spPr>
          <p:txBody>
            <a:bodyPr>
              <a:spAutoFit/>
            </a:bodyPr>
            <a:lstStyle/>
            <a:p>
              <a:pPr>
                <a:lnSpc>
                  <a:spcPct val="80000"/>
                </a:lnSpc>
                <a:spcBef>
                  <a:spcPct val="50000"/>
                </a:spcBef>
                <a:tabLst>
                  <a:tab pos="457200" algn="l"/>
                </a:tabLst>
              </a:pPr>
              <a:r>
                <a:rPr lang="en-US" sz="1800">
                  <a:solidFill>
                    <a:schemeClr val="tx2"/>
                  </a:solidFill>
                  <a:latin typeface="Courier New" pitchFamily="49" charset="0"/>
                  <a:ea typeface="ＭＳ Ｐゴシック" pitchFamily="34" charset="-128"/>
                </a:rPr>
                <a:t>JTextArea textArea </a:t>
              </a:r>
            </a:p>
            <a:p>
              <a:pPr>
                <a:lnSpc>
                  <a:spcPct val="80000"/>
                </a:lnSpc>
                <a:spcBef>
                  <a:spcPct val="50000"/>
                </a:spcBef>
                <a:tabLst>
                  <a:tab pos="457200" algn="l"/>
                </a:tabLst>
              </a:pPr>
              <a:r>
                <a:rPr lang="en-US" sz="1800">
                  <a:solidFill>
                    <a:schemeClr val="tx2"/>
                  </a:solidFill>
                  <a:latin typeface="Courier New" pitchFamily="49" charset="0"/>
                  <a:ea typeface="ＭＳ Ｐゴシック" pitchFamily="34" charset="-128"/>
                </a:rPr>
                <a:t>		= </a:t>
              </a:r>
              <a:r>
                <a:rPr lang="en-US" sz="1800">
                  <a:solidFill>
                    <a:schemeClr val="accent2"/>
                  </a:solidFill>
                  <a:latin typeface="Courier New" pitchFamily="49" charset="0"/>
                  <a:ea typeface="ＭＳ Ｐゴシック" pitchFamily="34" charset="-128"/>
                </a:rPr>
                <a:t>new</a:t>
              </a:r>
              <a:r>
                <a:rPr lang="en-US" sz="1800">
                  <a:solidFill>
                    <a:schemeClr val="tx2"/>
                  </a:solidFill>
                  <a:latin typeface="Courier New" pitchFamily="49" charset="0"/>
                  <a:ea typeface="ＭＳ Ｐゴシック" pitchFamily="34" charset="-128"/>
                </a:rPr>
                <a:t> JTextArea</a:t>
              </a:r>
              <a:r>
                <a:rPr lang="en-US" sz="1800">
                  <a:solidFill>
                    <a:srgbClr val="A50021"/>
                  </a:solidFill>
                  <a:latin typeface="Courier New" pitchFamily="49" charset="0"/>
                  <a:ea typeface="ＭＳ Ｐゴシック" pitchFamily="34" charset="-128"/>
                </a:rPr>
                <a:t>( )</a:t>
              </a:r>
              <a:r>
                <a:rPr lang="en-US" sz="1800">
                  <a:solidFill>
                    <a:schemeClr val="tx2"/>
                  </a:solidFill>
                  <a:latin typeface="Courier New" pitchFamily="49" charset="0"/>
                  <a:ea typeface="ＭＳ Ｐゴシック" pitchFamily="34" charset="-128"/>
                </a:rPr>
                <a:t>;</a:t>
              </a:r>
            </a:p>
            <a:p>
              <a:pPr>
                <a:lnSpc>
                  <a:spcPct val="80000"/>
                </a:lnSpc>
                <a:spcBef>
                  <a:spcPct val="50000"/>
                </a:spcBef>
                <a:tabLst>
                  <a:tab pos="457200" algn="l"/>
                </a:tabLst>
              </a:pPr>
              <a:r>
                <a:rPr lang="en-US" sz="1800">
                  <a:solidFill>
                    <a:schemeClr val="tx2"/>
                  </a:solidFill>
                  <a:latin typeface="Courier New" pitchFamily="49" charset="0"/>
                  <a:ea typeface="ＭＳ Ｐゴシック" pitchFamily="34" charset="-128"/>
                </a:rPr>
                <a:t>. . .</a:t>
              </a:r>
            </a:p>
            <a:p>
              <a:pPr>
                <a:lnSpc>
                  <a:spcPct val="80000"/>
                </a:lnSpc>
                <a:spcBef>
                  <a:spcPct val="50000"/>
                </a:spcBef>
                <a:tabLst>
                  <a:tab pos="457200" algn="l"/>
                </a:tabLst>
              </a:pPr>
              <a:r>
                <a:rPr lang="en-US" sz="1800">
                  <a:solidFill>
                    <a:schemeClr val="tx2"/>
                  </a:solidFill>
                  <a:latin typeface="Courier New" pitchFamily="49" charset="0"/>
                  <a:ea typeface="ＭＳ Ｐゴシック" pitchFamily="34" charset="-128"/>
                </a:rPr>
                <a:t>textArea.setText</a:t>
              </a:r>
              <a:r>
                <a:rPr lang="en-US" sz="1800">
                  <a:solidFill>
                    <a:srgbClr val="A50021"/>
                  </a:solidFill>
                  <a:latin typeface="Courier New" pitchFamily="49" charset="0"/>
                  <a:ea typeface="ＭＳ Ｐゴシック" pitchFamily="34" charset="-128"/>
                </a:rPr>
                <a:t>(</a:t>
              </a:r>
              <a:r>
                <a:rPr lang="en-US" sz="1800">
                  <a:solidFill>
                    <a:srgbClr val="0066CC"/>
                  </a:solidFill>
                  <a:latin typeface="Courier New" pitchFamily="49" charset="0"/>
                  <a:ea typeface="ＭＳ Ｐゴシック" pitchFamily="34" charset="-128"/>
                </a:rPr>
                <a:t>"Hello\n"</a:t>
              </a:r>
              <a:r>
                <a:rPr lang="en-US" sz="1800">
                  <a:solidFill>
                    <a:srgbClr val="A50021"/>
                  </a:solidFill>
                  <a:latin typeface="Courier New" pitchFamily="49" charset="0"/>
                  <a:ea typeface="ＭＳ Ｐゴシック" pitchFamily="34" charset="-128"/>
                </a:rPr>
                <a:t>)</a:t>
              </a:r>
              <a:r>
                <a:rPr lang="en-US" sz="1800">
                  <a:solidFill>
                    <a:schemeClr val="tx2"/>
                  </a:solidFill>
                  <a:latin typeface="Courier New" pitchFamily="49" charset="0"/>
                  <a:ea typeface="ＭＳ Ｐゴシック" pitchFamily="34" charset="-128"/>
                </a:rPr>
                <a:t>;</a:t>
              </a:r>
            </a:p>
            <a:p>
              <a:pPr>
                <a:lnSpc>
                  <a:spcPct val="80000"/>
                </a:lnSpc>
                <a:spcBef>
                  <a:spcPct val="50000"/>
                </a:spcBef>
                <a:tabLst>
                  <a:tab pos="457200" algn="l"/>
                </a:tabLst>
              </a:pPr>
              <a:r>
                <a:rPr lang="en-US" sz="1800">
                  <a:solidFill>
                    <a:schemeClr val="tx2"/>
                  </a:solidFill>
                  <a:latin typeface="Courier New" pitchFamily="49" charset="0"/>
                  <a:ea typeface="ＭＳ Ｐゴシック" pitchFamily="34" charset="-128"/>
                </a:rPr>
                <a:t>textArea.append</a:t>
              </a:r>
              <a:r>
                <a:rPr lang="en-US" sz="1800">
                  <a:solidFill>
                    <a:srgbClr val="A50021"/>
                  </a:solidFill>
                  <a:latin typeface="Courier New" pitchFamily="49" charset="0"/>
                  <a:ea typeface="ＭＳ Ｐゴシック" pitchFamily="34" charset="-128"/>
                </a:rPr>
                <a:t>(</a:t>
              </a:r>
              <a:r>
                <a:rPr lang="en-US" sz="1800">
                  <a:solidFill>
                    <a:srgbClr val="0066CC"/>
                  </a:solidFill>
                  <a:latin typeface="Courier New" pitchFamily="49" charset="0"/>
                  <a:ea typeface="ＭＳ Ｐゴシック" pitchFamily="34" charset="-128"/>
                </a:rPr>
                <a:t>"the lost "</a:t>
              </a:r>
              <a:r>
                <a:rPr lang="en-US" sz="1800">
                  <a:solidFill>
                    <a:srgbClr val="A50021"/>
                  </a:solidFill>
                  <a:latin typeface="Courier New" pitchFamily="49" charset="0"/>
                  <a:ea typeface="ＭＳ Ｐゴシック" pitchFamily="34" charset="-128"/>
                </a:rPr>
                <a:t>)</a:t>
              </a:r>
              <a:r>
                <a:rPr lang="en-US" sz="1800">
                  <a:solidFill>
                    <a:schemeClr val="tx2"/>
                  </a:solidFill>
                  <a:latin typeface="Courier New" pitchFamily="49" charset="0"/>
                  <a:ea typeface="ＭＳ Ｐゴシック" pitchFamily="34" charset="-128"/>
                </a:rPr>
                <a:t>;</a:t>
              </a:r>
            </a:p>
            <a:p>
              <a:pPr>
                <a:lnSpc>
                  <a:spcPct val="80000"/>
                </a:lnSpc>
                <a:spcBef>
                  <a:spcPct val="50000"/>
                </a:spcBef>
                <a:tabLst>
                  <a:tab pos="457200" algn="l"/>
                </a:tabLst>
              </a:pPr>
              <a:r>
                <a:rPr lang="en-US" sz="1800">
                  <a:solidFill>
                    <a:schemeClr val="tx2"/>
                  </a:solidFill>
                  <a:latin typeface="Courier New" pitchFamily="49" charset="0"/>
                  <a:ea typeface="ＭＳ Ｐゴシック" pitchFamily="34" charset="-128"/>
                </a:rPr>
                <a:t>textArea.append</a:t>
              </a:r>
              <a:r>
                <a:rPr lang="en-US" sz="1800">
                  <a:solidFill>
                    <a:srgbClr val="A50021"/>
                  </a:solidFill>
                  <a:latin typeface="Courier New" pitchFamily="49" charset="0"/>
                  <a:ea typeface="ＭＳ Ｐゴシック" pitchFamily="34" charset="-128"/>
                </a:rPr>
                <a:t>(</a:t>
              </a:r>
              <a:r>
                <a:rPr lang="en-US" sz="1800">
                  <a:solidFill>
                    <a:srgbClr val="0066CC"/>
                  </a:solidFill>
                  <a:latin typeface="Courier New" pitchFamily="49" charset="0"/>
                  <a:ea typeface="ＭＳ Ｐゴシック" pitchFamily="34" charset="-128"/>
                </a:rPr>
                <a:t>"world"</a:t>
              </a:r>
              <a:r>
                <a:rPr lang="en-US" sz="1800">
                  <a:solidFill>
                    <a:srgbClr val="A50021"/>
                  </a:solidFill>
                  <a:latin typeface="Courier New" pitchFamily="49" charset="0"/>
                  <a:ea typeface="ＭＳ Ｐゴシック" pitchFamily="34" charset="-128"/>
                </a:rPr>
                <a:t>)</a:t>
              </a:r>
              <a:r>
                <a:rPr lang="en-US" sz="1800">
                  <a:solidFill>
                    <a:schemeClr val="tx2"/>
                  </a:solidFill>
                  <a:latin typeface="Courier New" pitchFamily="49" charset="0"/>
                  <a:ea typeface="ＭＳ Ｐゴシック" pitchFamily="34" charset="-128"/>
                </a:rPr>
                <a:t>;</a:t>
              </a:r>
            </a:p>
          </p:txBody>
        </p:sp>
      </p:grpSp>
      <p:sp>
        <p:nvSpPr>
          <p:cNvPr id="37897" name="Rectangle 8"/>
          <p:cNvSpPr>
            <a:spLocks noChangeArrowheads="1"/>
          </p:cNvSpPr>
          <p:nvPr/>
        </p:nvSpPr>
        <p:spPr bwMode="auto">
          <a:xfrm>
            <a:off x="6032479" y="4225114"/>
            <a:ext cx="2328862" cy="1730375"/>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7898" name="Text Box 9"/>
          <p:cNvSpPr txBox="1">
            <a:spLocks noChangeArrowheads="1"/>
          </p:cNvSpPr>
          <p:nvPr/>
        </p:nvSpPr>
        <p:spPr bwMode="auto">
          <a:xfrm>
            <a:off x="6135666" y="4391802"/>
            <a:ext cx="2095500" cy="641350"/>
          </a:xfrm>
          <a:prstGeom prst="rect">
            <a:avLst/>
          </a:prstGeom>
          <a:noFill/>
          <a:ln w="9525">
            <a:noFill/>
            <a:miter lim="800000"/>
            <a:headEnd/>
            <a:tailEnd/>
          </a:ln>
        </p:spPr>
        <p:txBody>
          <a:bodyPr wrap="none">
            <a:spAutoFit/>
          </a:bodyPr>
          <a:lstStyle/>
          <a:p>
            <a:r>
              <a:rPr lang="en-US" sz="1800">
                <a:latin typeface="Courier New" pitchFamily="49" charset="0"/>
              </a:rPr>
              <a:t>Hello</a:t>
            </a:r>
          </a:p>
          <a:p>
            <a:r>
              <a:rPr lang="en-US" sz="1800">
                <a:latin typeface="Courier New" pitchFamily="49" charset="0"/>
              </a:rPr>
              <a:t>the lost world</a:t>
            </a:r>
          </a:p>
        </p:txBody>
      </p:sp>
      <p:sp>
        <p:nvSpPr>
          <p:cNvPr id="37899" name="Text Box 10"/>
          <p:cNvSpPr txBox="1">
            <a:spLocks noChangeArrowheads="1"/>
          </p:cNvSpPr>
          <p:nvPr/>
        </p:nvSpPr>
        <p:spPr bwMode="auto">
          <a:xfrm>
            <a:off x="6415066" y="5980889"/>
            <a:ext cx="1573212" cy="457200"/>
          </a:xfrm>
          <a:prstGeom prst="rect">
            <a:avLst/>
          </a:prstGeom>
          <a:noFill/>
          <a:ln w="9525">
            <a:noFill/>
            <a:miter lim="800000"/>
            <a:headEnd/>
            <a:tailEnd/>
          </a:ln>
        </p:spPr>
        <p:txBody>
          <a:bodyPr wrap="none">
            <a:spAutoFit/>
          </a:bodyPr>
          <a:lstStyle/>
          <a:p>
            <a:r>
              <a:rPr lang="en-US" dirty="0" err="1">
                <a:solidFill>
                  <a:srgbClr val="003399"/>
                </a:solidFill>
                <a:latin typeface="Arial" pitchFamily="34" charset="0"/>
              </a:rPr>
              <a:t>JTextArea</a:t>
            </a:r>
            <a:endParaRPr lang="en-US" dirty="0">
              <a:solidFill>
                <a:srgbClr val="003399"/>
              </a:solidFill>
              <a:latin typeface="Arial" pitchFamily="34" charset="0"/>
            </a:endParaRPr>
          </a:p>
        </p:txBody>
      </p:sp>
      <p:sp>
        <p:nvSpPr>
          <p:cNvPr id="16395" name="AutoShape 11"/>
          <p:cNvSpPr>
            <a:spLocks noChangeArrowheads="1"/>
          </p:cNvSpPr>
          <p:nvPr/>
        </p:nvSpPr>
        <p:spPr bwMode="auto">
          <a:xfrm>
            <a:off x="5129191" y="4993464"/>
            <a:ext cx="817563" cy="292100"/>
          </a:xfrm>
          <a:prstGeom prst="rightArrow">
            <a:avLst>
              <a:gd name="adj1" fmla="val 50000"/>
              <a:gd name="adj2" fmla="val 69973"/>
            </a:avLst>
          </a:prstGeom>
          <a:solidFill>
            <a:schemeClr val="hlink"/>
          </a:solidFill>
          <a:ln w="9525">
            <a:solidFill>
              <a:schemeClr val="tx1"/>
            </a:solidFill>
            <a:miter lim="800000"/>
            <a:headEnd/>
            <a:tailEnd/>
          </a:ln>
          <a:effectLst>
            <a:outerShdw dist="35921" dir="2700000" algn="ctr" rotWithShape="0">
              <a:srgbClr val="A50021"/>
            </a:outerShdw>
          </a:effectLst>
        </p:spPr>
        <p:txBody>
          <a:bodyPr wrap="none" anchor="ctr"/>
          <a:lstStyle/>
          <a:p>
            <a:endParaRPr lang="en-US"/>
          </a:p>
        </p:txBody>
      </p:sp>
    </p:spTree>
    <p:custDataLst>
      <p:tags r:id="rId1"/>
    </p:custDataLst>
    <p:extLst>
      <p:ext uri="{BB962C8B-B14F-4D97-AF65-F5344CB8AC3E}">
        <p14:creationId xmlns:p14="http://schemas.microsoft.com/office/powerpoint/2010/main" val="251373935"/>
      </p:ext>
    </p:extLst>
  </p:cSld>
  <p:clrMapOvr>
    <a:masterClrMapping/>
  </p:clrMapOvr>
  <p:transition spd="med" advClick="0">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endParaRPr lang="en-US" smtClean="0"/>
          </a:p>
          <a:p>
            <a:r>
              <a:rPr lang="en-US" smtClean="0"/>
              <a:t>©The McGraw-Hill Companies, Inc. Permission required for reproduction or display.</a:t>
            </a:r>
            <a:endParaRPr lang="en-US"/>
          </a:p>
        </p:txBody>
      </p:sp>
      <p:sp>
        <p:nvSpPr>
          <p:cNvPr id="5" name="Slide Number Placeholder 4"/>
          <p:cNvSpPr>
            <a:spLocks noGrp="1"/>
          </p:cNvSpPr>
          <p:nvPr>
            <p:ph type="sldNum" sz="quarter" idx="11"/>
          </p:nvPr>
        </p:nvSpPr>
        <p:spPr/>
        <p:txBody>
          <a:bodyPr/>
          <a:lstStyle/>
          <a:p>
            <a:endParaRPr lang="en-US" smtClean="0"/>
          </a:p>
          <a:p>
            <a:r>
              <a:rPr lang="en-US" smtClean="0"/>
              <a:t>Chapter 14</a:t>
            </a:r>
            <a:r>
              <a:rPr lang="en-US" sz="1200" smtClean="0">
                <a:latin typeface="Times New Roman" pitchFamily="18" charset="0"/>
              </a:rPr>
              <a:t> - </a:t>
            </a:r>
            <a:fld id="{64D05F37-E540-4CDB-AC3E-846E260CE97E}" type="slidenum">
              <a:rPr lang="en-US" smtClean="0"/>
              <a:pPr/>
              <a:t>29</a:t>
            </a:fld>
            <a:endParaRPr lang="en-US"/>
          </a:p>
        </p:txBody>
      </p:sp>
      <p:pic>
        <p:nvPicPr>
          <p:cNvPr id="2050" name="Picture 2"/>
          <p:cNvPicPr>
            <a:picLocks noGrp="1" noChangeAspect="1" noChangeArrowheads="1"/>
          </p:cNvPicPr>
          <p:nvPr>
            <p:ph idx="1"/>
          </p:nvPr>
        </p:nvPicPr>
        <p:blipFill>
          <a:blip r:embed="rId2"/>
          <a:srcRect/>
          <a:stretch>
            <a:fillRect/>
          </a:stretch>
        </p:blipFill>
        <p:spPr bwMode="auto">
          <a:xfrm>
            <a:off x="724217" y="4315302"/>
            <a:ext cx="2924175" cy="2505075"/>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3953654" y="4328213"/>
            <a:ext cx="2943225" cy="2476500"/>
          </a:xfrm>
          <a:prstGeom prst="rect">
            <a:avLst/>
          </a:prstGeom>
          <a:noFill/>
          <a:ln w="9525">
            <a:noFill/>
            <a:miter lim="800000"/>
            <a:headEnd/>
            <a:tailEnd/>
          </a:ln>
          <a:effectLst/>
        </p:spPr>
      </p:pic>
      <p:sp>
        <p:nvSpPr>
          <p:cNvPr id="8" name="TextBox 7"/>
          <p:cNvSpPr txBox="1"/>
          <p:nvPr/>
        </p:nvSpPr>
        <p:spPr>
          <a:xfrm>
            <a:off x="304804" y="2178665"/>
            <a:ext cx="8291667" cy="1938992"/>
          </a:xfrm>
          <a:prstGeom prst="rect">
            <a:avLst/>
          </a:prstGeom>
          <a:noFill/>
        </p:spPr>
        <p:txBody>
          <a:bodyPr wrap="square" rtlCol="0">
            <a:spAutoFit/>
          </a:bodyPr>
          <a:lstStyle/>
          <a:p>
            <a:pPr marL="341313" indent="-341313">
              <a:buFont typeface="Arial" pitchFamily="34" charset="0"/>
              <a:buChar char="•"/>
            </a:pPr>
            <a:r>
              <a:rPr lang="en-US" sz="2000" dirty="0" smtClean="0">
                <a:latin typeface="+mj-lt"/>
              </a:rPr>
              <a:t>We want to create a frame with a </a:t>
            </a:r>
            <a:r>
              <a:rPr lang="en-US" sz="2000" dirty="0" err="1" smtClean="0">
                <a:latin typeface="+mj-lt"/>
              </a:rPr>
              <a:t>JTextField</a:t>
            </a:r>
            <a:r>
              <a:rPr lang="en-US" sz="2000" dirty="0" smtClean="0">
                <a:latin typeface="+mj-lt"/>
              </a:rPr>
              <a:t> and a </a:t>
            </a:r>
            <a:r>
              <a:rPr lang="en-US" sz="2000" dirty="0" err="1" smtClean="0">
                <a:latin typeface="+mj-lt"/>
              </a:rPr>
              <a:t>JTextArea</a:t>
            </a:r>
            <a:r>
              <a:rPr lang="en-US" sz="2000" dirty="0" smtClean="0">
                <a:latin typeface="+mj-lt"/>
              </a:rPr>
              <a:t> </a:t>
            </a:r>
          </a:p>
          <a:p>
            <a:pPr marL="341313" indent="-341313">
              <a:buFont typeface="Arial" pitchFamily="34" charset="0"/>
              <a:buChar char="•"/>
            </a:pPr>
            <a:r>
              <a:rPr lang="en-US" sz="2000" dirty="0" smtClean="0">
                <a:latin typeface="+mj-lt"/>
              </a:rPr>
              <a:t>When the user enters a text in the </a:t>
            </a:r>
            <a:r>
              <a:rPr lang="en-US" sz="2000" dirty="0" err="1" smtClean="0">
                <a:latin typeface="+mj-lt"/>
              </a:rPr>
              <a:t>JTextField</a:t>
            </a:r>
            <a:r>
              <a:rPr lang="en-US" sz="2000" dirty="0" smtClean="0">
                <a:latin typeface="+mj-lt"/>
              </a:rPr>
              <a:t>, and then presses Enter or clicks the ADD </a:t>
            </a:r>
            <a:r>
              <a:rPr lang="en-US" sz="2000" dirty="0" err="1" smtClean="0">
                <a:latin typeface="+mj-lt"/>
              </a:rPr>
              <a:t>button,the</a:t>
            </a:r>
            <a:r>
              <a:rPr lang="en-US" sz="2000" dirty="0" smtClean="0">
                <a:latin typeface="+mj-lt"/>
              </a:rPr>
              <a:t> entered text will be appended to the </a:t>
            </a:r>
            <a:r>
              <a:rPr lang="en-US" sz="2000" dirty="0" err="1" smtClean="0">
                <a:latin typeface="+mj-lt"/>
              </a:rPr>
              <a:t>JTextArea</a:t>
            </a:r>
            <a:endParaRPr lang="en-US" sz="2000" dirty="0" smtClean="0">
              <a:latin typeface="+mj-lt"/>
            </a:endParaRPr>
          </a:p>
          <a:p>
            <a:pPr marL="341313" indent="-341313">
              <a:buFont typeface="Arial" pitchFamily="34" charset="0"/>
              <a:buChar char="•"/>
            </a:pPr>
            <a:r>
              <a:rPr lang="en-US" sz="2000" dirty="0" smtClean="0"/>
              <a:t>When the user clicks CLEAR the text in the </a:t>
            </a:r>
            <a:r>
              <a:rPr lang="en-US" sz="2000" dirty="0" err="1" smtClean="0"/>
              <a:t>JTextArea</a:t>
            </a:r>
            <a:r>
              <a:rPr lang="en-US" sz="2000" dirty="0" smtClean="0"/>
              <a:t> will be cleared</a:t>
            </a:r>
            <a:endParaRPr lang="en-US" sz="2000" dirty="0" smtClean="0">
              <a:latin typeface="+mj-lt"/>
            </a:endParaRPr>
          </a:p>
          <a:p>
            <a:pPr marL="341313" indent="-341313"/>
            <a:endParaRPr lang="en-US" sz="2000" dirty="0">
              <a:latin typeface="+mj-lt"/>
            </a:endParaRPr>
          </a:p>
        </p:txBody>
      </p:sp>
      <p:grpSp>
        <p:nvGrpSpPr>
          <p:cNvPr id="9" name="Group 10"/>
          <p:cNvGrpSpPr>
            <a:grpSpLocks/>
          </p:cNvGrpSpPr>
          <p:nvPr/>
        </p:nvGrpSpPr>
        <p:grpSpPr bwMode="auto">
          <a:xfrm>
            <a:off x="5789031" y="4908435"/>
            <a:ext cx="3084513" cy="704850"/>
            <a:chOff x="3648" y="1998"/>
            <a:chExt cx="1943" cy="444"/>
          </a:xfrm>
        </p:grpSpPr>
        <p:sp>
          <p:nvSpPr>
            <p:cNvPr id="10" name="Text Box 11"/>
            <p:cNvSpPr txBox="1">
              <a:spLocks noChangeArrowheads="1"/>
            </p:cNvSpPr>
            <p:nvPr/>
          </p:nvSpPr>
          <p:spPr bwMode="auto">
            <a:xfrm>
              <a:off x="4585" y="2192"/>
              <a:ext cx="1006" cy="250"/>
            </a:xfrm>
            <a:prstGeom prst="rect">
              <a:avLst/>
            </a:prstGeom>
            <a:noFill/>
            <a:ln w="9525">
              <a:noFill/>
              <a:miter lim="800000"/>
              <a:headEnd/>
              <a:tailEnd/>
            </a:ln>
          </p:spPr>
          <p:txBody>
            <a:bodyPr>
              <a:spAutoFit/>
            </a:bodyPr>
            <a:lstStyle/>
            <a:p>
              <a:pPr algn="ctr"/>
              <a:r>
                <a:rPr lang="en-US" sz="2000" dirty="0" err="1" smtClean="0">
                  <a:solidFill>
                    <a:srgbClr val="0033CC"/>
                  </a:solidFill>
                  <a:latin typeface="Arial" pitchFamily="34" charset="0"/>
                </a:rPr>
                <a:t>JTextArea</a:t>
              </a:r>
              <a:endParaRPr lang="en-US" sz="1600" dirty="0">
                <a:solidFill>
                  <a:srgbClr val="0033CC"/>
                </a:solidFill>
                <a:latin typeface="Arial" pitchFamily="34" charset="0"/>
              </a:endParaRPr>
            </a:p>
          </p:txBody>
        </p:sp>
        <p:sp>
          <p:nvSpPr>
            <p:cNvPr id="11" name="Line 12"/>
            <p:cNvSpPr>
              <a:spLocks noChangeShapeType="1"/>
            </p:cNvSpPr>
            <p:nvPr/>
          </p:nvSpPr>
          <p:spPr bwMode="auto">
            <a:xfrm flipH="1" flipV="1">
              <a:off x="3648" y="1998"/>
              <a:ext cx="1020" cy="283"/>
            </a:xfrm>
            <a:prstGeom prst="line">
              <a:avLst/>
            </a:prstGeom>
            <a:noFill/>
            <a:ln w="19050">
              <a:solidFill>
                <a:srgbClr val="A50021"/>
              </a:solidFill>
              <a:miter lim="800000"/>
              <a:headEnd/>
              <a:tailEnd type="triangle" w="med" len="med"/>
            </a:ln>
          </p:spPr>
          <p:txBody>
            <a:bodyPr wrap="none"/>
            <a:lstStyle/>
            <a:p>
              <a:endParaRPr lang="en-US"/>
            </a:p>
          </p:txBody>
        </p:sp>
      </p:grpSp>
      <p:grpSp>
        <p:nvGrpSpPr>
          <p:cNvPr id="12" name="Group 10"/>
          <p:cNvGrpSpPr>
            <a:grpSpLocks/>
          </p:cNvGrpSpPr>
          <p:nvPr/>
        </p:nvGrpSpPr>
        <p:grpSpPr bwMode="auto">
          <a:xfrm>
            <a:off x="5800143" y="5987731"/>
            <a:ext cx="3073400" cy="606426"/>
            <a:chOff x="3655" y="2317"/>
            <a:chExt cx="1936" cy="382"/>
          </a:xfrm>
        </p:grpSpPr>
        <p:sp>
          <p:nvSpPr>
            <p:cNvPr id="13" name="Text Box 11"/>
            <p:cNvSpPr txBox="1">
              <a:spLocks noChangeArrowheads="1"/>
            </p:cNvSpPr>
            <p:nvPr/>
          </p:nvSpPr>
          <p:spPr bwMode="auto">
            <a:xfrm>
              <a:off x="4585" y="2449"/>
              <a:ext cx="1006" cy="250"/>
            </a:xfrm>
            <a:prstGeom prst="rect">
              <a:avLst/>
            </a:prstGeom>
            <a:noFill/>
            <a:ln w="9525">
              <a:noFill/>
              <a:miter lim="800000"/>
              <a:headEnd/>
              <a:tailEnd/>
            </a:ln>
          </p:spPr>
          <p:txBody>
            <a:bodyPr>
              <a:spAutoFit/>
            </a:bodyPr>
            <a:lstStyle/>
            <a:p>
              <a:pPr algn="ctr"/>
              <a:r>
                <a:rPr lang="en-US" sz="2000" dirty="0" err="1">
                  <a:solidFill>
                    <a:srgbClr val="0033CC"/>
                  </a:solidFill>
                  <a:latin typeface="Arial" pitchFamily="34" charset="0"/>
                </a:rPr>
                <a:t>JTextField</a:t>
              </a:r>
              <a:endParaRPr lang="en-US" sz="1600" dirty="0">
                <a:solidFill>
                  <a:srgbClr val="0033CC"/>
                </a:solidFill>
                <a:latin typeface="Arial" pitchFamily="34" charset="0"/>
              </a:endParaRPr>
            </a:p>
          </p:txBody>
        </p:sp>
        <p:sp>
          <p:nvSpPr>
            <p:cNvPr id="14" name="Line 12"/>
            <p:cNvSpPr>
              <a:spLocks noChangeShapeType="1"/>
            </p:cNvSpPr>
            <p:nvPr/>
          </p:nvSpPr>
          <p:spPr bwMode="auto">
            <a:xfrm flipH="1" flipV="1">
              <a:off x="3655" y="2317"/>
              <a:ext cx="1020" cy="283"/>
            </a:xfrm>
            <a:prstGeom prst="line">
              <a:avLst/>
            </a:prstGeom>
            <a:noFill/>
            <a:ln w="19050">
              <a:solidFill>
                <a:srgbClr val="A50021"/>
              </a:solidFill>
              <a:miter lim="800000"/>
              <a:headEnd/>
              <a:tailEnd type="triangle" w="med" len="med"/>
            </a:ln>
          </p:spPr>
          <p:txBody>
            <a:bodyPr wrap="none"/>
            <a:lstStyle/>
            <a:p>
              <a:endParaRPr lang="en-US"/>
            </a:p>
          </p:txBody>
        </p:sp>
      </p:grpSp>
      <p:sp>
        <p:nvSpPr>
          <p:cNvPr id="15" name="Rectangle 2"/>
          <p:cNvSpPr>
            <a:spLocks noGrp="1" noChangeArrowheads="1"/>
          </p:cNvSpPr>
          <p:nvPr>
            <p:ph type="title"/>
          </p:nvPr>
        </p:nvSpPr>
        <p:spPr>
          <a:xfrm>
            <a:off x="590843" y="640276"/>
            <a:ext cx="7391400" cy="762000"/>
          </a:xfrm>
        </p:spPr>
        <p:txBody>
          <a:bodyPr/>
          <a:lstStyle/>
          <a:p>
            <a:pPr eaLnBrk="1" hangingPunct="1"/>
            <a:r>
              <a:rPr lang="en-US" dirty="0" err="1" smtClean="0"/>
              <a:t>JTextArea</a:t>
            </a:r>
            <a:endParaRPr lang="en-US" dirty="0" smtClean="0"/>
          </a:p>
        </p:txBody>
      </p:sp>
    </p:spTree>
    <p:extLst>
      <p:ext uri="{BB962C8B-B14F-4D97-AF65-F5344CB8AC3E}">
        <p14:creationId xmlns:p14="http://schemas.microsoft.com/office/powerpoint/2010/main" val="1405012214"/>
      </p:ext>
    </p:extLst>
  </p:cSld>
  <p:clrMapOvr>
    <a:masterClrMapping/>
  </p:clrMapOvr>
  <p:transition spd="slow" advClick="0">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a:xfrm>
            <a:off x="649747" y="930577"/>
            <a:ext cx="7391400" cy="762000"/>
          </a:xfrm>
        </p:spPr>
        <p:txBody>
          <a:bodyPr/>
          <a:lstStyle/>
          <a:p>
            <a:pPr eaLnBrk="1" hangingPunct="1"/>
            <a:r>
              <a:rPr lang="en-US" sz="2800" dirty="0" smtClean="0"/>
              <a:t>Event Source and Event Listeners Objects</a:t>
            </a:r>
          </a:p>
        </p:txBody>
      </p:sp>
      <p:sp>
        <p:nvSpPr>
          <p:cNvPr id="34819" name="Rectangle 3"/>
          <p:cNvSpPr>
            <a:spLocks noGrp="1" noChangeArrowheads="1"/>
          </p:cNvSpPr>
          <p:nvPr>
            <p:ph idx="1"/>
          </p:nvPr>
        </p:nvSpPr>
        <p:spPr>
          <a:xfrm>
            <a:off x="649747" y="2360410"/>
            <a:ext cx="7919010" cy="3950237"/>
          </a:xfrm>
        </p:spPr>
        <p:txBody>
          <a:bodyPr/>
          <a:lstStyle/>
          <a:p>
            <a:pPr algn="l" rtl="0" eaLnBrk="1" hangingPunct="1"/>
            <a:r>
              <a:rPr lang="en-US" dirty="0" smtClean="0"/>
              <a:t>An </a:t>
            </a:r>
            <a:r>
              <a:rPr lang="en-US" dirty="0" smtClean="0">
                <a:solidFill>
                  <a:srgbClr val="C00000"/>
                </a:solidFill>
              </a:rPr>
              <a:t>event source </a:t>
            </a:r>
            <a:r>
              <a:rPr lang="en-US" dirty="0" smtClean="0"/>
              <a:t>is a GUI object where an event occurs. We say an event source generates events.</a:t>
            </a:r>
          </a:p>
          <a:p>
            <a:pPr algn="l" rtl="0" eaLnBrk="1" hangingPunct="1"/>
            <a:r>
              <a:rPr lang="en-US" dirty="0" smtClean="0"/>
              <a:t>Buttons, text boxes, list boxes, and menus are common event sources in GUI-based applications. </a:t>
            </a:r>
          </a:p>
          <a:p>
            <a:pPr algn="l" rtl="0" eaLnBrk="1" hangingPunct="1"/>
            <a:r>
              <a:rPr lang="en-US" dirty="0" smtClean="0"/>
              <a:t>An </a:t>
            </a:r>
            <a:r>
              <a:rPr lang="en-US" dirty="0" smtClean="0">
                <a:solidFill>
                  <a:srgbClr val="C00000"/>
                </a:solidFill>
              </a:rPr>
              <a:t>event listener </a:t>
            </a:r>
            <a:r>
              <a:rPr lang="en-US" dirty="0" smtClean="0"/>
              <a:t>object is an object that includes a method that gets executed in response to the generated events.</a:t>
            </a:r>
          </a:p>
          <a:p>
            <a:pPr algn="l" rtl="0" eaLnBrk="1" hangingPunct="1"/>
            <a:r>
              <a:rPr lang="en-US" dirty="0" smtClean="0"/>
              <a:t>A listener must be associated, or registered, to a source, so it can be notified when the source generates events. </a:t>
            </a:r>
          </a:p>
          <a:p>
            <a:pPr algn="l" rtl="0" eaLnBrk="1" hangingPunct="1"/>
            <a:endParaRPr lang="en-US" dirty="0" smtClean="0"/>
          </a:p>
        </p:txBody>
      </p:sp>
    </p:spTree>
    <p:custDataLst>
      <p:tags r:id="rId1"/>
    </p:custDataLst>
  </p:cSld>
  <p:clrMapOvr>
    <a:masterClrMapping/>
  </p:clrMapOvr>
  <p:transition spd="med" advClick="0">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4221" y="515155"/>
            <a:ext cx="8452834" cy="5464935"/>
          </a:xfrm>
          <a:solidFill>
            <a:schemeClr val="bg1"/>
          </a:solidFill>
          <a:effectLst>
            <a:outerShdw blurRad="50800" dist="50800" dir="5400000" sx="102000" sy="102000" algn="ctr" rotWithShape="0">
              <a:srgbClr val="000000">
                <a:alpha val="40000"/>
              </a:srgbClr>
            </a:outerShdw>
          </a:effectLst>
          <a:scene3d>
            <a:camera prst="orthographicFront"/>
            <a:lightRig rig="threePt" dir="t"/>
          </a:scene3d>
          <a:sp3d>
            <a:bevelT/>
          </a:sp3d>
        </p:spPr>
        <p:txBody>
          <a:bodyPr/>
          <a:lstStyle/>
          <a:p>
            <a:pPr algn="l" rtl="0">
              <a:buNone/>
            </a:pPr>
            <a:r>
              <a:rPr lang="en-US" sz="1400" dirty="0" smtClean="0">
                <a:solidFill>
                  <a:srgbClr val="941EDF"/>
                </a:solidFill>
                <a:latin typeface="Courier New"/>
                <a:ea typeface="Calibri"/>
              </a:rPr>
              <a:t>   import</a:t>
            </a:r>
            <a:r>
              <a:rPr lang="en-US" sz="1400" dirty="0" smtClean="0">
                <a:solidFill>
                  <a:srgbClr val="000000"/>
                </a:solidFill>
                <a:latin typeface="Courier New"/>
                <a:ea typeface="Calibri"/>
              </a:rPr>
              <a:t> </a:t>
            </a:r>
            <a:r>
              <a:rPr lang="en-US" sz="1400" dirty="0" err="1" smtClean="0">
                <a:solidFill>
                  <a:srgbClr val="000000"/>
                </a:solidFill>
                <a:latin typeface="Courier New"/>
                <a:ea typeface="Calibri"/>
              </a:rPr>
              <a:t>javax.swing</a:t>
            </a:r>
            <a:r>
              <a:rPr lang="en-US" sz="1400" dirty="0" smtClean="0">
                <a:solidFill>
                  <a:srgbClr val="000000"/>
                </a:solidFill>
                <a:latin typeface="Courier New"/>
                <a:ea typeface="Calibri"/>
              </a:rPr>
              <a:t>.*;</a:t>
            </a:r>
            <a:br>
              <a:rPr lang="en-US" sz="1400" dirty="0" smtClean="0">
                <a:solidFill>
                  <a:srgbClr val="000000"/>
                </a:solidFill>
                <a:latin typeface="Courier New"/>
                <a:ea typeface="Calibri"/>
              </a:rPr>
            </a:br>
            <a:r>
              <a:rPr lang="en-US" sz="1400" dirty="0" smtClean="0">
                <a:solidFill>
                  <a:srgbClr val="941EDF"/>
                </a:solidFill>
                <a:latin typeface="Courier New"/>
                <a:ea typeface="Calibri"/>
              </a:rPr>
              <a:t>import</a:t>
            </a:r>
            <a:r>
              <a:rPr lang="en-US" sz="1400" dirty="0" smtClean="0">
                <a:solidFill>
                  <a:srgbClr val="000000"/>
                </a:solidFill>
                <a:latin typeface="Courier New"/>
                <a:ea typeface="Calibri"/>
              </a:rPr>
              <a:t> java.awt.*;</a:t>
            </a:r>
            <a:br>
              <a:rPr lang="en-US" sz="1400" dirty="0" smtClean="0">
                <a:solidFill>
                  <a:srgbClr val="000000"/>
                </a:solidFill>
                <a:latin typeface="Courier New"/>
                <a:ea typeface="Calibri"/>
              </a:rPr>
            </a:br>
            <a:r>
              <a:rPr lang="en-US" sz="1400" dirty="0" smtClean="0">
                <a:solidFill>
                  <a:srgbClr val="941EDF"/>
                </a:solidFill>
                <a:latin typeface="Courier New"/>
                <a:ea typeface="Calibri"/>
              </a:rPr>
              <a:t>import</a:t>
            </a:r>
            <a:r>
              <a:rPr lang="en-US" sz="1400" dirty="0" smtClean="0">
                <a:solidFill>
                  <a:srgbClr val="000000"/>
                </a:solidFill>
                <a:latin typeface="Courier New"/>
                <a:ea typeface="Calibri"/>
              </a:rPr>
              <a:t> </a:t>
            </a:r>
            <a:r>
              <a:rPr lang="en-US" sz="1400" dirty="0" err="1" smtClean="0">
                <a:solidFill>
                  <a:srgbClr val="000000"/>
                </a:solidFill>
                <a:latin typeface="Courier New"/>
                <a:ea typeface="Calibri"/>
              </a:rPr>
              <a:t>java.awt.event</a:t>
            </a:r>
            <a:r>
              <a:rPr lang="en-US" sz="1400" dirty="0" smtClean="0">
                <a:solidFill>
                  <a:srgbClr val="000000"/>
                </a:solidFill>
                <a:latin typeface="Courier New"/>
                <a:ea typeface="Calibri"/>
              </a:rPr>
              <a:t>.*;</a:t>
            </a:r>
            <a:br>
              <a:rPr lang="en-US" sz="1400" dirty="0" smtClean="0">
                <a:solidFill>
                  <a:srgbClr val="000000"/>
                </a:solidFill>
                <a:latin typeface="Courier New"/>
                <a:ea typeface="Calibri"/>
              </a:rPr>
            </a:br>
            <a:r>
              <a:rPr lang="en-US" sz="1400" dirty="0" smtClean="0">
                <a:solidFill>
                  <a:srgbClr val="941EDF"/>
                </a:solidFill>
                <a:latin typeface="Courier New"/>
                <a:ea typeface="Calibri"/>
              </a:rPr>
              <a:t>class</a:t>
            </a:r>
            <a:r>
              <a:rPr lang="en-US" sz="1400" dirty="0" smtClean="0">
                <a:solidFill>
                  <a:srgbClr val="000000"/>
                </a:solidFill>
                <a:latin typeface="Courier New"/>
                <a:ea typeface="Calibri"/>
              </a:rPr>
              <a:t> Ch14TextFrame3 </a:t>
            </a:r>
            <a:r>
              <a:rPr lang="en-US" sz="1400" dirty="0" smtClean="0">
                <a:solidFill>
                  <a:srgbClr val="941EDF"/>
                </a:solidFill>
                <a:latin typeface="Courier New"/>
                <a:ea typeface="Calibri"/>
              </a:rPr>
              <a:t>extends</a:t>
            </a:r>
            <a:r>
              <a:rPr lang="en-US" sz="1400" dirty="0" smtClean="0">
                <a:solidFill>
                  <a:srgbClr val="000000"/>
                </a:solidFill>
                <a:latin typeface="Courier New"/>
                <a:ea typeface="Calibri"/>
              </a:rPr>
              <a:t> </a:t>
            </a:r>
            <a:r>
              <a:rPr lang="en-US" sz="1400" dirty="0" err="1" smtClean="0">
                <a:solidFill>
                  <a:srgbClr val="000000"/>
                </a:solidFill>
                <a:latin typeface="Courier New"/>
                <a:ea typeface="Calibri"/>
              </a:rPr>
              <a:t>JFrame</a:t>
            </a:r>
            <a:r>
              <a:rPr lang="en-US" sz="1400" dirty="0" smtClean="0">
                <a:solidFill>
                  <a:srgbClr val="000000"/>
                </a:solidFill>
                <a:latin typeface="Courier New"/>
                <a:ea typeface="Calibri"/>
              </a:rPr>
              <a:t> </a:t>
            </a:r>
            <a:r>
              <a:rPr lang="en-US" sz="1400" dirty="0" smtClean="0">
                <a:solidFill>
                  <a:srgbClr val="941EDF"/>
                </a:solidFill>
                <a:latin typeface="Courier New"/>
                <a:ea typeface="Calibri"/>
              </a:rPr>
              <a:t>implements</a:t>
            </a:r>
            <a:r>
              <a:rPr lang="en-US" sz="1400" dirty="0" smtClean="0">
                <a:solidFill>
                  <a:srgbClr val="000000"/>
                </a:solidFill>
                <a:latin typeface="Courier New"/>
                <a:ea typeface="Calibri"/>
              </a:rPr>
              <a:t> </a:t>
            </a:r>
            <a:r>
              <a:rPr lang="en-US" sz="1400" dirty="0" err="1" smtClean="0">
                <a:solidFill>
                  <a:srgbClr val="000000"/>
                </a:solidFill>
                <a:latin typeface="Courier New"/>
                <a:ea typeface="Calibri"/>
              </a:rPr>
              <a:t>ActionListener</a:t>
            </a:r>
            <a:r>
              <a:rPr lang="en-US" sz="1400" dirty="0" smtClean="0">
                <a:solidFill>
                  <a:srgbClr val="000000"/>
                </a:solidFill>
                <a:latin typeface="Courier New"/>
                <a:ea typeface="Calibri"/>
              </a:rPr>
              <a:t> {</a:t>
            </a:r>
            <a:br>
              <a:rPr lang="en-US" sz="1400" dirty="0" smtClean="0">
                <a:solidFill>
                  <a:srgbClr val="000000"/>
                </a:solidFill>
                <a:latin typeface="Courier New"/>
                <a:ea typeface="Calibri"/>
              </a:rPr>
            </a:br>
            <a:r>
              <a:rPr lang="en-US" sz="1400" dirty="0" smtClean="0">
                <a:solidFill>
                  <a:srgbClr val="000000"/>
                </a:solidFill>
                <a:latin typeface="Courier New"/>
                <a:ea typeface="Calibri"/>
              </a:rPr>
              <a:t/>
            </a:r>
            <a:br>
              <a:rPr lang="en-US" sz="1400" dirty="0" smtClean="0">
                <a:solidFill>
                  <a:srgbClr val="000000"/>
                </a:solidFill>
                <a:latin typeface="Courier New"/>
                <a:ea typeface="Calibri"/>
              </a:rPr>
            </a:br>
            <a:r>
              <a:rPr lang="en-US" sz="1400" dirty="0" smtClean="0">
                <a:solidFill>
                  <a:srgbClr val="000000"/>
                </a:solidFill>
                <a:latin typeface="Courier New"/>
                <a:ea typeface="Calibri"/>
              </a:rPr>
              <a:t>    </a:t>
            </a:r>
            <a:r>
              <a:rPr lang="en-US" sz="1400" dirty="0" smtClean="0">
                <a:solidFill>
                  <a:srgbClr val="941EDF"/>
                </a:solidFill>
                <a:latin typeface="Courier New"/>
                <a:ea typeface="Calibri"/>
              </a:rPr>
              <a:t>private</a:t>
            </a:r>
            <a:r>
              <a:rPr lang="en-US" sz="1400" dirty="0" smtClean="0">
                <a:solidFill>
                  <a:srgbClr val="000000"/>
                </a:solidFill>
                <a:latin typeface="Courier New"/>
                <a:ea typeface="Calibri"/>
              </a:rPr>
              <a:t> </a:t>
            </a:r>
            <a:r>
              <a:rPr lang="en-US" sz="1400" dirty="0" smtClean="0">
                <a:solidFill>
                  <a:srgbClr val="941EDF"/>
                </a:solidFill>
                <a:latin typeface="Courier New"/>
                <a:ea typeface="Calibri"/>
              </a:rPr>
              <a:t>static</a:t>
            </a:r>
            <a:r>
              <a:rPr lang="en-US" sz="1400" dirty="0" smtClean="0">
                <a:solidFill>
                  <a:srgbClr val="000000"/>
                </a:solidFill>
                <a:latin typeface="Courier New"/>
                <a:ea typeface="Calibri"/>
              </a:rPr>
              <a:t> </a:t>
            </a:r>
            <a:r>
              <a:rPr lang="en-US" sz="1400" dirty="0" smtClean="0">
                <a:solidFill>
                  <a:srgbClr val="941EDF"/>
                </a:solidFill>
                <a:latin typeface="Courier New"/>
                <a:ea typeface="Calibri"/>
              </a:rPr>
              <a:t>final</a:t>
            </a:r>
            <a:r>
              <a:rPr lang="en-US" sz="1400" dirty="0" smtClean="0">
                <a:solidFill>
                  <a:srgbClr val="000000"/>
                </a:solidFill>
                <a:latin typeface="Courier New"/>
                <a:ea typeface="Calibri"/>
              </a:rPr>
              <a:t> </a:t>
            </a:r>
            <a:r>
              <a:rPr lang="en-US" sz="1400" dirty="0" err="1" smtClean="0">
                <a:solidFill>
                  <a:srgbClr val="941EDF"/>
                </a:solidFill>
                <a:latin typeface="Courier New"/>
                <a:ea typeface="Calibri"/>
              </a:rPr>
              <a:t>int</a:t>
            </a:r>
            <a:r>
              <a:rPr lang="en-US" sz="1400" dirty="0" smtClean="0">
                <a:solidFill>
                  <a:srgbClr val="000000"/>
                </a:solidFill>
                <a:latin typeface="Courier New"/>
                <a:ea typeface="Calibri"/>
              </a:rPr>
              <a:t> FRAME_WIDTH    = 300;</a:t>
            </a:r>
            <a:br>
              <a:rPr lang="en-US" sz="1400" dirty="0" smtClean="0">
                <a:solidFill>
                  <a:srgbClr val="000000"/>
                </a:solidFill>
                <a:latin typeface="Courier New"/>
                <a:ea typeface="Calibri"/>
              </a:rPr>
            </a:br>
            <a:r>
              <a:rPr lang="en-US" sz="1400" dirty="0" smtClean="0">
                <a:solidFill>
                  <a:srgbClr val="000000"/>
                </a:solidFill>
                <a:latin typeface="Courier New"/>
                <a:ea typeface="Calibri"/>
              </a:rPr>
              <a:t>    </a:t>
            </a:r>
            <a:r>
              <a:rPr lang="en-US" sz="1400" dirty="0" smtClean="0">
                <a:solidFill>
                  <a:srgbClr val="941EDF"/>
                </a:solidFill>
                <a:latin typeface="Courier New"/>
                <a:ea typeface="Calibri"/>
              </a:rPr>
              <a:t>private</a:t>
            </a:r>
            <a:r>
              <a:rPr lang="en-US" sz="1400" dirty="0" smtClean="0">
                <a:solidFill>
                  <a:srgbClr val="000000"/>
                </a:solidFill>
                <a:latin typeface="Courier New"/>
                <a:ea typeface="Calibri"/>
              </a:rPr>
              <a:t> </a:t>
            </a:r>
            <a:r>
              <a:rPr lang="en-US" sz="1400" dirty="0" smtClean="0">
                <a:solidFill>
                  <a:srgbClr val="941EDF"/>
                </a:solidFill>
                <a:latin typeface="Courier New"/>
                <a:ea typeface="Calibri"/>
              </a:rPr>
              <a:t>static</a:t>
            </a:r>
            <a:r>
              <a:rPr lang="en-US" sz="1400" dirty="0" smtClean="0">
                <a:solidFill>
                  <a:srgbClr val="000000"/>
                </a:solidFill>
                <a:latin typeface="Courier New"/>
                <a:ea typeface="Calibri"/>
              </a:rPr>
              <a:t> </a:t>
            </a:r>
            <a:r>
              <a:rPr lang="en-US" sz="1400" dirty="0" smtClean="0">
                <a:solidFill>
                  <a:srgbClr val="941EDF"/>
                </a:solidFill>
                <a:latin typeface="Courier New"/>
                <a:ea typeface="Calibri"/>
              </a:rPr>
              <a:t>final</a:t>
            </a:r>
            <a:r>
              <a:rPr lang="en-US" sz="1400" dirty="0" smtClean="0">
                <a:solidFill>
                  <a:srgbClr val="000000"/>
                </a:solidFill>
                <a:latin typeface="Courier New"/>
                <a:ea typeface="Calibri"/>
              </a:rPr>
              <a:t> </a:t>
            </a:r>
            <a:r>
              <a:rPr lang="en-US" sz="1400" dirty="0" err="1" smtClean="0">
                <a:solidFill>
                  <a:srgbClr val="941EDF"/>
                </a:solidFill>
                <a:latin typeface="Courier New"/>
                <a:ea typeface="Calibri"/>
              </a:rPr>
              <a:t>int</a:t>
            </a:r>
            <a:r>
              <a:rPr lang="en-US" sz="1400" dirty="0" smtClean="0">
                <a:solidFill>
                  <a:srgbClr val="000000"/>
                </a:solidFill>
                <a:latin typeface="Courier New"/>
                <a:ea typeface="Calibri"/>
              </a:rPr>
              <a:t> FRAME_HEIGHT   = 250;</a:t>
            </a:r>
            <a:br>
              <a:rPr lang="en-US" sz="1400" dirty="0" smtClean="0">
                <a:solidFill>
                  <a:srgbClr val="000000"/>
                </a:solidFill>
                <a:latin typeface="Courier New"/>
                <a:ea typeface="Calibri"/>
              </a:rPr>
            </a:br>
            <a:r>
              <a:rPr lang="en-US" sz="1400" dirty="0" smtClean="0">
                <a:solidFill>
                  <a:srgbClr val="000000"/>
                </a:solidFill>
                <a:latin typeface="Courier New"/>
                <a:ea typeface="Calibri"/>
              </a:rPr>
              <a:t>    </a:t>
            </a:r>
            <a:r>
              <a:rPr lang="en-US" sz="1400" dirty="0" smtClean="0">
                <a:solidFill>
                  <a:srgbClr val="941EDF"/>
                </a:solidFill>
                <a:latin typeface="Courier New"/>
                <a:ea typeface="Calibri"/>
              </a:rPr>
              <a:t>private</a:t>
            </a:r>
            <a:r>
              <a:rPr lang="en-US" sz="1400" dirty="0" smtClean="0">
                <a:solidFill>
                  <a:srgbClr val="000000"/>
                </a:solidFill>
                <a:latin typeface="Courier New"/>
                <a:ea typeface="Calibri"/>
              </a:rPr>
              <a:t> </a:t>
            </a:r>
            <a:r>
              <a:rPr lang="en-US" sz="1400" dirty="0" smtClean="0">
                <a:solidFill>
                  <a:srgbClr val="941EDF"/>
                </a:solidFill>
                <a:latin typeface="Courier New"/>
                <a:ea typeface="Calibri"/>
              </a:rPr>
              <a:t>static</a:t>
            </a:r>
            <a:r>
              <a:rPr lang="en-US" sz="1400" dirty="0" smtClean="0">
                <a:solidFill>
                  <a:srgbClr val="000000"/>
                </a:solidFill>
                <a:latin typeface="Courier New"/>
                <a:ea typeface="Calibri"/>
              </a:rPr>
              <a:t> </a:t>
            </a:r>
            <a:r>
              <a:rPr lang="en-US" sz="1400" dirty="0" smtClean="0">
                <a:solidFill>
                  <a:srgbClr val="941EDF"/>
                </a:solidFill>
                <a:latin typeface="Courier New"/>
                <a:ea typeface="Calibri"/>
              </a:rPr>
              <a:t>final</a:t>
            </a:r>
            <a:r>
              <a:rPr lang="en-US" sz="1400" dirty="0" smtClean="0">
                <a:solidFill>
                  <a:srgbClr val="000000"/>
                </a:solidFill>
                <a:latin typeface="Courier New"/>
                <a:ea typeface="Calibri"/>
              </a:rPr>
              <a:t> </a:t>
            </a:r>
            <a:r>
              <a:rPr lang="en-US" sz="1400" dirty="0" err="1" smtClean="0">
                <a:solidFill>
                  <a:srgbClr val="941EDF"/>
                </a:solidFill>
                <a:latin typeface="Courier New"/>
                <a:ea typeface="Calibri"/>
              </a:rPr>
              <a:t>int</a:t>
            </a:r>
            <a:r>
              <a:rPr lang="en-US" sz="1400" dirty="0" smtClean="0">
                <a:solidFill>
                  <a:srgbClr val="000000"/>
                </a:solidFill>
                <a:latin typeface="Courier New"/>
                <a:ea typeface="Calibri"/>
              </a:rPr>
              <a:t> FRAME_X_ORIGIN = 150;</a:t>
            </a:r>
            <a:br>
              <a:rPr lang="en-US" sz="1400" dirty="0" smtClean="0">
                <a:solidFill>
                  <a:srgbClr val="000000"/>
                </a:solidFill>
                <a:latin typeface="Courier New"/>
                <a:ea typeface="Calibri"/>
              </a:rPr>
            </a:br>
            <a:r>
              <a:rPr lang="en-US" sz="1400" dirty="0" smtClean="0">
                <a:solidFill>
                  <a:srgbClr val="000000"/>
                </a:solidFill>
                <a:latin typeface="Courier New"/>
                <a:ea typeface="Calibri"/>
              </a:rPr>
              <a:t>    </a:t>
            </a:r>
            <a:r>
              <a:rPr lang="en-US" sz="1400" dirty="0" smtClean="0">
                <a:solidFill>
                  <a:srgbClr val="941EDF"/>
                </a:solidFill>
                <a:latin typeface="Courier New"/>
                <a:ea typeface="Calibri"/>
              </a:rPr>
              <a:t>private</a:t>
            </a:r>
            <a:r>
              <a:rPr lang="en-US" sz="1400" dirty="0" smtClean="0">
                <a:solidFill>
                  <a:srgbClr val="000000"/>
                </a:solidFill>
                <a:latin typeface="Courier New"/>
                <a:ea typeface="Calibri"/>
              </a:rPr>
              <a:t> </a:t>
            </a:r>
            <a:r>
              <a:rPr lang="en-US" sz="1400" dirty="0" smtClean="0">
                <a:solidFill>
                  <a:srgbClr val="941EDF"/>
                </a:solidFill>
                <a:latin typeface="Courier New"/>
                <a:ea typeface="Calibri"/>
              </a:rPr>
              <a:t>static</a:t>
            </a:r>
            <a:r>
              <a:rPr lang="en-US" sz="1400" dirty="0" smtClean="0">
                <a:solidFill>
                  <a:srgbClr val="000000"/>
                </a:solidFill>
                <a:latin typeface="Courier New"/>
                <a:ea typeface="Calibri"/>
              </a:rPr>
              <a:t> </a:t>
            </a:r>
            <a:r>
              <a:rPr lang="en-US" sz="1400" dirty="0" smtClean="0">
                <a:solidFill>
                  <a:srgbClr val="941EDF"/>
                </a:solidFill>
                <a:latin typeface="Courier New"/>
                <a:ea typeface="Calibri"/>
              </a:rPr>
              <a:t>final</a:t>
            </a:r>
            <a:r>
              <a:rPr lang="en-US" sz="1400" dirty="0" smtClean="0">
                <a:solidFill>
                  <a:srgbClr val="000000"/>
                </a:solidFill>
                <a:latin typeface="Courier New"/>
                <a:ea typeface="Calibri"/>
              </a:rPr>
              <a:t> </a:t>
            </a:r>
            <a:r>
              <a:rPr lang="en-US" sz="1400" dirty="0" err="1" smtClean="0">
                <a:solidFill>
                  <a:srgbClr val="941EDF"/>
                </a:solidFill>
                <a:latin typeface="Courier New"/>
                <a:ea typeface="Calibri"/>
              </a:rPr>
              <a:t>int</a:t>
            </a:r>
            <a:r>
              <a:rPr lang="en-US" sz="1400" dirty="0" smtClean="0">
                <a:solidFill>
                  <a:srgbClr val="000000"/>
                </a:solidFill>
                <a:latin typeface="Courier New"/>
                <a:ea typeface="Calibri"/>
              </a:rPr>
              <a:t> FRAME_Y_ORIGIN = 250;</a:t>
            </a:r>
            <a:br>
              <a:rPr lang="en-US" sz="1400" dirty="0" smtClean="0">
                <a:solidFill>
                  <a:srgbClr val="000000"/>
                </a:solidFill>
                <a:latin typeface="Courier New"/>
                <a:ea typeface="Calibri"/>
              </a:rPr>
            </a:br>
            <a:r>
              <a:rPr lang="en-US" sz="1400" dirty="0" smtClean="0">
                <a:solidFill>
                  <a:srgbClr val="000000"/>
                </a:solidFill>
                <a:latin typeface="Courier New"/>
                <a:ea typeface="Calibri"/>
              </a:rPr>
              <a:t>    </a:t>
            </a:r>
            <a:r>
              <a:rPr lang="en-US" sz="1400" dirty="0" smtClean="0">
                <a:solidFill>
                  <a:srgbClr val="941EDF"/>
                </a:solidFill>
                <a:latin typeface="Courier New"/>
                <a:ea typeface="Calibri"/>
              </a:rPr>
              <a:t>private</a:t>
            </a:r>
            <a:r>
              <a:rPr lang="en-US" sz="1400" dirty="0" smtClean="0">
                <a:solidFill>
                  <a:srgbClr val="000000"/>
                </a:solidFill>
                <a:latin typeface="Courier New"/>
                <a:ea typeface="Calibri"/>
              </a:rPr>
              <a:t> </a:t>
            </a:r>
            <a:r>
              <a:rPr lang="en-US" sz="1400" dirty="0" smtClean="0">
                <a:solidFill>
                  <a:srgbClr val="941EDF"/>
                </a:solidFill>
                <a:latin typeface="Courier New"/>
                <a:ea typeface="Calibri"/>
              </a:rPr>
              <a:t>static</a:t>
            </a:r>
            <a:r>
              <a:rPr lang="en-US" sz="1400" dirty="0" smtClean="0">
                <a:solidFill>
                  <a:srgbClr val="000000"/>
                </a:solidFill>
                <a:latin typeface="Courier New"/>
                <a:ea typeface="Calibri"/>
              </a:rPr>
              <a:t> </a:t>
            </a:r>
            <a:r>
              <a:rPr lang="en-US" sz="1400" dirty="0" smtClean="0">
                <a:solidFill>
                  <a:srgbClr val="941EDF"/>
                </a:solidFill>
                <a:latin typeface="Courier New"/>
                <a:ea typeface="Calibri"/>
              </a:rPr>
              <a:t>final</a:t>
            </a:r>
            <a:r>
              <a:rPr lang="en-US" sz="1400" dirty="0" smtClean="0">
                <a:solidFill>
                  <a:srgbClr val="000000"/>
                </a:solidFill>
                <a:latin typeface="Courier New"/>
                <a:ea typeface="Calibri"/>
              </a:rPr>
              <a:t> String EMPTY_STRING = </a:t>
            </a:r>
            <a:r>
              <a:rPr lang="en-US" sz="1400" dirty="0" smtClean="0">
                <a:solidFill>
                  <a:srgbClr val="00CB00"/>
                </a:solidFill>
                <a:latin typeface="Courier New"/>
                <a:ea typeface="Calibri"/>
              </a:rPr>
              <a:t>""</a:t>
            </a:r>
            <a:r>
              <a:rPr lang="en-US" sz="1400" dirty="0" smtClean="0">
                <a:solidFill>
                  <a:srgbClr val="000000"/>
                </a:solidFill>
                <a:latin typeface="Courier New"/>
                <a:ea typeface="Calibri"/>
              </a:rPr>
              <a:t>;</a:t>
            </a:r>
            <a:br>
              <a:rPr lang="en-US" sz="1400" dirty="0" smtClean="0">
                <a:solidFill>
                  <a:srgbClr val="000000"/>
                </a:solidFill>
                <a:latin typeface="Courier New"/>
                <a:ea typeface="Calibri"/>
              </a:rPr>
            </a:br>
            <a:r>
              <a:rPr lang="en-US" sz="1400" dirty="0" smtClean="0">
                <a:solidFill>
                  <a:srgbClr val="000000"/>
                </a:solidFill>
                <a:latin typeface="Courier New"/>
                <a:ea typeface="Calibri"/>
              </a:rPr>
              <a:t/>
            </a:r>
            <a:br>
              <a:rPr lang="en-US" sz="1400" dirty="0" smtClean="0">
                <a:solidFill>
                  <a:srgbClr val="000000"/>
                </a:solidFill>
                <a:latin typeface="Courier New"/>
                <a:ea typeface="Calibri"/>
              </a:rPr>
            </a:br>
            <a:r>
              <a:rPr lang="en-US" sz="1400" dirty="0" smtClean="0">
                <a:solidFill>
                  <a:srgbClr val="000000"/>
                </a:solidFill>
                <a:latin typeface="Courier New"/>
                <a:ea typeface="Calibri"/>
              </a:rPr>
              <a:t>    </a:t>
            </a:r>
            <a:r>
              <a:rPr lang="en-US" sz="1400" dirty="0" smtClean="0">
                <a:solidFill>
                  <a:srgbClr val="941EDF"/>
                </a:solidFill>
                <a:latin typeface="Courier New"/>
                <a:ea typeface="Calibri"/>
              </a:rPr>
              <a:t>private</a:t>
            </a:r>
            <a:r>
              <a:rPr lang="en-US" sz="1400" dirty="0" smtClean="0">
                <a:solidFill>
                  <a:srgbClr val="000000"/>
                </a:solidFill>
                <a:latin typeface="Courier New"/>
                <a:ea typeface="Calibri"/>
              </a:rPr>
              <a:t> </a:t>
            </a:r>
            <a:r>
              <a:rPr lang="en-US" sz="1400" dirty="0" smtClean="0">
                <a:solidFill>
                  <a:srgbClr val="941EDF"/>
                </a:solidFill>
                <a:latin typeface="Courier New"/>
                <a:ea typeface="Calibri"/>
              </a:rPr>
              <a:t>static</a:t>
            </a:r>
            <a:r>
              <a:rPr lang="en-US" sz="1400" dirty="0" smtClean="0">
                <a:solidFill>
                  <a:srgbClr val="000000"/>
                </a:solidFill>
                <a:latin typeface="Courier New"/>
                <a:ea typeface="Calibri"/>
              </a:rPr>
              <a:t> </a:t>
            </a:r>
            <a:r>
              <a:rPr lang="en-US" sz="1400" dirty="0" smtClean="0">
                <a:solidFill>
                  <a:srgbClr val="941EDF"/>
                </a:solidFill>
                <a:latin typeface="Courier New"/>
                <a:ea typeface="Calibri"/>
              </a:rPr>
              <a:t>final</a:t>
            </a:r>
            <a:r>
              <a:rPr lang="en-US" sz="1400" dirty="0" smtClean="0">
                <a:solidFill>
                  <a:srgbClr val="000000"/>
                </a:solidFill>
                <a:latin typeface="Courier New"/>
                <a:ea typeface="Calibri"/>
              </a:rPr>
              <a:t> String NEWLINE = </a:t>
            </a:r>
            <a:r>
              <a:rPr lang="en-US" sz="1400" dirty="0" smtClean="0">
                <a:solidFill>
                  <a:srgbClr val="00CB00"/>
                </a:solidFill>
                <a:latin typeface="Courier New"/>
                <a:ea typeface="Calibri"/>
              </a:rPr>
              <a:t>"\n";</a:t>
            </a:r>
            <a:r>
              <a:rPr lang="en-US" sz="1400" dirty="0" smtClean="0">
                <a:solidFill>
                  <a:srgbClr val="000000"/>
                </a:solidFill>
                <a:latin typeface="Courier New"/>
                <a:ea typeface="Calibri"/>
              </a:rPr>
              <a:t/>
            </a:r>
            <a:br>
              <a:rPr lang="en-US" sz="1400" dirty="0" smtClean="0">
                <a:solidFill>
                  <a:srgbClr val="000000"/>
                </a:solidFill>
                <a:latin typeface="Courier New"/>
                <a:ea typeface="Calibri"/>
              </a:rPr>
            </a:br>
            <a:r>
              <a:rPr lang="en-US" sz="1400" dirty="0" smtClean="0">
                <a:solidFill>
                  <a:srgbClr val="000000"/>
                </a:solidFill>
                <a:latin typeface="Courier New"/>
                <a:ea typeface="Calibri"/>
              </a:rPr>
              <a:t>    </a:t>
            </a:r>
            <a:r>
              <a:rPr lang="en-US" sz="1400" dirty="0" smtClean="0">
                <a:solidFill>
                  <a:srgbClr val="941EDF"/>
                </a:solidFill>
                <a:latin typeface="Courier New"/>
                <a:ea typeface="Calibri"/>
              </a:rPr>
              <a:t>private</a:t>
            </a:r>
            <a:r>
              <a:rPr lang="en-US" sz="1400" dirty="0" smtClean="0">
                <a:solidFill>
                  <a:srgbClr val="000000"/>
                </a:solidFill>
                <a:latin typeface="Courier New"/>
                <a:ea typeface="Calibri"/>
              </a:rPr>
              <a:t> </a:t>
            </a:r>
            <a:r>
              <a:rPr lang="en-US" sz="1400" dirty="0" err="1" smtClean="0">
                <a:solidFill>
                  <a:srgbClr val="000000"/>
                </a:solidFill>
                <a:latin typeface="Courier New"/>
                <a:ea typeface="Calibri"/>
              </a:rPr>
              <a:t>JButton</a:t>
            </a:r>
            <a:r>
              <a:rPr lang="en-US" sz="1400" dirty="0" smtClean="0">
                <a:solidFill>
                  <a:srgbClr val="000000"/>
                </a:solidFill>
                <a:latin typeface="Courier New"/>
                <a:ea typeface="Calibri"/>
              </a:rPr>
              <a:t> </a:t>
            </a:r>
            <a:r>
              <a:rPr lang="en-US" sz="1400" dirty="0" err="1" smtClean="0">
                <a:solidFill>
                  <a:srgbClr val="000000"/>
                </a:solidFill>
                <a:latin typeface="Courier New"/>
                <a:ea typeface="Calibri"/>
              </a:rPr>
              <a:t>clearButton</a:t>
            </a:r>
            <a:r>
              <a:rPr lang="en-US" sz="1400" dirty="0" smtClean="0">
                <a:solidFill>
                  <a:srgbClr val="000000"/>
                </a:solidFill>
                <a:latin typeface="Courier New"/>
                <a:ea typeface="Calibri"/>
              </a:rPr>
              <a:t>;</a:t>
            </a:r>
            <a:br>
              <a:rPr lang="en-US" sz="1400" dirty="0" smtClean="0">
                <a:solidFill>
                  <a:srgbClr val="000000"/>
                </a:solidFill>
                <a:latin typeface="Courier New"/>
                <a:ea typeface="Calibri"/>
              </a:rPr>
            </a:br>
            <a:r>
              <a:rPr lang="en-US" sz="1400" dirty="0" smtClean="0">
                <a:solidFill>
                  <a:srgbClr val="000000"/>
                </a:solidFill>
                <a:latin typeface="Courier New"/>
                <a:ea typeface="Calibri"/>
              </a:rPr>
              <a:t>    </a:t>
            </a:r>
            <a:r>
              <a:rPr lang="en-US" sz="1400" dirty="0" smtClean="0">
                <a:solidFill>
                  <a:srgbClr val="941EDF"/>
                </a:solidFill>
                <a:latin typeface="Courier New"/>
                <a:ea typeface="Calibri"/>
              </a:rPr>
              <a:t>private</a:t>
            </a:r>
            <a:r>
              <a:rPr lang="en-US" sz="1400" dirty="0" smtClean="0">
                <a:solidFill>
                  <a:srgbClr val="000000"/>
                </a:solidFill>
                <a:latin typeface="Courier New"/>
                <a:ea typeface="Calibri"/>
              </a:rPr>
              <a:t> </a:t>
            </a:r>
            <a:r>
              <a:rPr lang="en-US" sz="1400" dirty="0" err="1" smtClean="0">
                <a:solidFill>
                  <a:srgbClr val="000000"/>
                </a:solidFill>
                <a:latin typeface="Courier New"/>
                <a:ea typeface="Calibri"/>
              </a:rPr>
              <a:t>JButton</a:t>
            </a:r>
            <a:r>
              <a:rPr lang="en-US" sz="1400" dirty="0" smtClean="0">
                <a:solidFill>
                  <a:srgbClr val="000000"/>
                </a:solidFill>
                <a:latin typeface="Courier New"/>
                <a:ea typeface="Calibri"/>
              </a:rPr>
              <a:t> </a:t>
            </a:r>
            <a:r>
              <a:rPr lang="en-US" sz="1400" dirty="0" err="1" smtClean="0">
                <a:solidFill>
                  <a:srgbClr val="000000"/>
                </a:solidFill>
                <a:latin typeface="Courier New"/>
                <a:ea typeface="Calibri"/>
              </a:rPr>
              <a:t>addButton</a:t>
            </a:r>
            <a:r>
              <a:rPr lang="en-US" sz="1400" dirty="0" smtClean="0">
                <a:solidFill>
                  <a:srgbClr val="000000"/>
                </a:solidFill>
                <a:latin typeface="Courier New"/>
                <a:ea typeface="Calibri"/>
              </a:rPr>
              <a:t>;</a:t>
            </a:r>
            <a:r>
              <a:rPr lang="en-US" sz="1400" dirty="0" smtClean="0">
                <a:solidFill>
                  <a:srgbClr val="FA6400"/>
                </a:solidFill>
                <a:latin typeface="Courier New"/>
                <a:ea typeface="Calibri"/>
              </a:rPr>
              <a:t/>
            </a:r>
            <a:br>
              <a:rPr lang="en-US" sz="1400" dirty="0" smtClean="0">
                <a:solidFill>
                  <a:srgbClr val="FA6400"/>
                </a:solidFill>
                <a:latin typeface="Courier New"/>
                <a:ea typeface="Calibri"/>
              </a:rPr>
            </a:br>
            <a:r>
              <a:rPr lang="en-US" sz="1400" dirty="0" smtClean="0">
                <a:solidFill>
                  <a:srgbClr val="000000"/>
                </a:solidFill>
                <a:latin typeface="Courier New"/>
                <a:ea typeface="Calibri"/>
              </a:rPr>
              <a:t>    </a:t>
            </a:r>
            <a:r>
              <a:rPr lang="en-US" sz="1400" dirty="0" smtClean="0">
                <a:solidFill>
                  <a:srgbClr val="941EDF"/>
                </a:solidFill>
                <a:latin typeface="Courier New"/>
                <a:ea typeface="Calibri"/>
              </a:rPr>
              <a:t>private</a:t>
            </a:r>
            <a:r>
              <a:rPr lang="en-US" sz="1400" dirty="0" smtClean="0">
                <a:solidFill>
                  <a:srgbClr val="000000"/>
                </a:solidFill>
                <a:latin typeface="Courier New"/>
                <a:ea typeface="Calibri"/>
              </a:rPr>
              <a:t> </a:t>
            </a:r>
            <a:r>
              <a:rPr lang="en-US" sz="1400" dirty="0" err="1" smtClean="0">
                <a:solidFill>
                  <a:srgbClr val="000000"/>
                </a:solidFill>
                <a:latin typeface="Courier New"/>
                <a:ea typeface="Calibri"/>
              </a:rPr>
              <a:t>JTextField</a:t>
            </a:r>
            <a:r>
              <a:rPr lang="en-US" sz="1400" dirty="0" smtClean="0">
                <a:solidFill>
                  <a:srgbClr val="000000"/>
                </a:solidFill>
                <a:latin typeface="Courier New"/>
                <a:ea typeface="Calibri"/>
              </a:rPr>
              <a:t> </a:t>
            </a:r>
            <a:r>
              <a:rPr lang="en-US" sz="1400" dirty="0" err="1" smtClean="0">
                <a:solidFill>
                  <a:srgbClr val="000000"/>
                </a:solidFill>
                <a:latin typeface="Courier New"/>
                <a:ea typeface="Calibri"/>
              </a:rPr>
              <a:t>inputLine</a:t>
            </a:r>
            <a:r>
              <a:rPr lang="en-US" sz="1400" dirty="0" smtClean="0">
                <a:solidFill>
                  <a:srgbClr val="000000"/>
                </a:solidFill>
                <a:latin typeface="Courier New"/>
                <a:ea typeface="Calibri"/>
              </a:rPr>
              <a:t>;</a:t>
            </a:r>
            <a:br>
              <a:rPr lang="en-US" sz="1400" dirty="0" smtClean="0">
                <a:solidFill>
                  <a:srgbClr val="000000"/>
                </a:solidFill>
                <a:latin typeface="Courier New"/>
                <a:ea typeface="Calibri"/>
              </a:rPr>
            </a:br>
            <a:r>
              <a:rPr lang="en-US" sz="1400" dirty="0" smtClean="0">
                <a:solidFill>
                  <a:srgbClr val="000000"/>
                </a:solidFill>
                <a:latin typeface="Courier New"/>
                <a:ea typeface="Calibri"/>
              </a:rPr>
              <a:t>    </a:t>
            </a:r>
            <a:r>
              <a:rPr lang="en-US" sz="1400" dirty="0" smtClean="0">
                <a:solidFill>
                  <a:srgbClr val="941EDF"/>
                </a:solidFill>
                <a:latin typeface="Courier New"/>
                <a:ea typeface="Calibri"/>
              </a:rPr>
              <a:t>private</a:t>
            </a:r>
            <a:r>
              <a:rPr lang="en-US" sz="1400" dirty="0" smtClean="0">
                <a:solidFill>
                  <a:srgbClr val="000000"/>
                </a:solidFill>
                <a:latin typeface="Courier New"/>
                <a:ea typeface="Calibri"/>
              </a:rPr>
              <a:t> </a:t>
            </a:r>
            <a:r>
              <a:rPr lang="en-US" sz="1400" dirty="0" err="1" smtClean="0">
                <a:solidFill>
                  <a:srgbClr val="000000"/>
                </a:solidFill>
                <a:latin typeface="Courier New"/>
                <a:ea typeface="Calibri"/>
              </a:rPr>
              <a:t>JTextArea</a:t>
            </a:r>
            <a:r>
              <a:rPr lang="en-US" sz="1400" dirty="0" smtClean="0">
                <a:solidFill>
                  <a:srgbClr val="000000"/>
                </a:solidFill>
                <a:latin typeface="Courier New"/>
                <a:ea typeface="Calibri"/>
              </a:rPr>
              <a:t>  </a:t>
            </a:r>
            <a:r>
              <a:rPr lang="en-US" sz="1400" dirty="0" err="1" smtClean="0">
                <a:solidFill>
                  <a:srgbClr val="000000"/>
                </a:solidFill>
                <a:latin typeface="Courier New"/>
                <a:ea typeface="Calibri"/>
              </a:rPr>
              <a:t>textArea</a:t>
            </a:r>
            <a:r>
              <a:rPr lang="en-US" sz="1400" dirty="0" smtClean="0">
                <a:solidFill>
                  <a:srgbClr val="000000"/>
                </a:solidFill>
                <a:latin typeface="Courier New"/>
                <a:ea typeface="Calibri"/>
              </a:rPr>
              <a:t>;</a:t>
            </a:r>
            <a:br>
              <a:rPr lang="en-US" sz="1400" dirty="0" smtClean="0">
                <a:solidFill>
                  <a:srgbClr val="000000"/>
                </a:solidFill>
                <a:latin typeface="Courier New"/>
                <a:ea typeface="Calibri"/>
              </a:rPr>
            </a:br>
            <a:r>
              <a:rPr lang="en-US" sz="1400" dirty="0" smtClean="0">
                <a:solidFill>
                  <a:srgbClr val="FA6400"/>
                </a:solidFill>
                <a:latin typeface="Courier New"/>
                <a:ea typeface="Calibri"/>
              </a:rPr>
              <a:t/>
            </a:r>
            <a:br>
              <a:rPr lang="en-US" sz="1400" dirty="0" smtClean="0">
                <a:solidFill>
                  <a:srgbClr val="FA6400"/>
                </a:solidFill>
                <a:latin typeface="Courier New"/>
                <a:ea typeface="Calibri"/>
              </a:rPr>
            </a:br>
            <a:r>
              <a:rPr lang="en-US" sz="1400" dirty="0" smtClean="0">
                <a:solidFill>
                  <a:srgbClr val="000000"/>
                </a:solidFill>
                <a:latin typeface="Courier New"/>
                <a:ea typeface="Calibri"/>
              </a:rPr>
              <a:t>    </a:t>
            </a:r>
            <a:r>
              <a:rPr lang="en-US" sz="1400" dirty="0" smtClean="0">
                <a:solidFill>
                  <a:srgbClr val="941EDF"/>
                </a:solidFill>
                <a:latin typeface="Courier New"/>
                <a:ea typeface="Calibri"/>
              </a:rPr>
              <a:t>public</a:t>
            </a:r>
            <a:r>
              <a:rPr lang="en-US" sz="1400" dirty="0" smtClean="0">
                <a:solidFill>
                  <a:srgbClr val="000000"/>
                </a:solidFill>
                <a:latin typeface="Courier New"/>
                <a:ea typeface="Calibri"/>
              </a:rPr>
              <a:t> </a:t>
            </a:r>
            <a:r>
              <a:rPr lang="en-US" sz="1400" dirty="0" smtClean="0">
                <a:solidFill>
                  <a:srgbClr val="941EDF"/>
                </a:solidFill>
                <a:latin typeface="Courier New"/>
                <a:ea typeface="Calibri"/>
              </a:rPr>
              <a:t>static</a:t>
            </a:r>
            <a:r>
              <a:rPr lang="en-US" sz="1400" dirty="0" smtClean="0">
                <a:solidFill>
                  <a:srgbClr val="000000"/>
                </a:solidFill>
                <a:latin typeface="Courier New"/>
                <a:ea typeface="Calibri"/>
              </a:rPr>
              <a:t> </a:t>
            </a:r>
            <a:r>
              <a:rPr lang="en-US" sz="1400" dirty="0" smtClean="0">
                <a:solidFill>
                  <a:srgbClr val="941EDF"/>
                </a:solidFill>
                <a:latin typeface="Courier New"/>
                <a:ea typeface="Calibri"/>
              </a:rPr>
              <a:t>void</a:t>
            </a:r>
            <a:r>
              <a:rPr lang="en-US" sz="1400" dirty="0" smtClean="0">
                <a:solidFill>
                  <a:srgbClr val="000000"/>
                </a:solidFill>
                <a:latin typeface="Courier New"/>
                <a:ea typeface="Calibri"/>
              </a:rPr>
              <a:t> main(String[] </a:t>
            </a:r>
            <a:r>
              <a:rPr lang="en-US" sz="1400" dirty="0" err="1" smtClean="0">
                <a:solidFill>
                  <a:srgbClr val="000000"/>
                </a:solidFill>
                <a:latin typeface="Courier New"/>
                <a:ea typeface="Calibri"/>
              </a:rPr>
              <a:t>args</a:t>
            </a:r>
            <a:r>
              <a:rPr lang="en-US" sz="1400" dirty="0" smtClean="0">
                <a:solidFill>
                  <a:srgbClr val="000000"/>
                </a:solidFill>
                <a:latin typeface="Courier New"/>
                <a:ea typeface="Calibri"/>
              </a:rPr>
              <a:t>) {</a:t>
            </a:r>
            <a:br>
              <a:rPr lang="en-US" sz="1400" dirty="0" smtClean="0">
                <a:solidFill>
                  <a:srgbClr val="000000"/>
                </a:solidFill>
                <a:latin typeface="Courier New"/>
                <a:ea typeface="Calibri"/>
              </a:rPr>
            </a:br>
            <a:r>
              <a:rPr lang="en-US" sz="1400" dirty="0" smtClean="0">
                <a:solidFill>
                  <a:srgbClr val="000000"/>
                </a:solidFill>
                <a:latin typeface="Courier New"/>
                <a:ea typeface="Calibri"/>
              </a:rPr>
              <a:t>        Ch14TextFrame3 frame = </a:t>
            </a:r>
            <a:r>
              <a:rPr lang="en-US" sz="1400" dirty="0" smtClean="0">
                <a:solidFill>
                  <a:srgbClr val="941EDF"/>
                </a:solidFill>
                <a:latin typeface="Courier New"/>
                <a:ea typeface="Calibri"/>
              </a:rPr>
              <a:t>new</a:t>
            </a:r>
            <a:r>
              <a:rPr lang="en-US" sz="1400" dirty="0" smtClean="0">
                <a:solidFill>
                  <a:srgbClr val="000000"/>
                </a:solidFill>
                <a:latin typeface="Courier New"/>
                <a:ea typeface="Calibri"/>
              </a:rPr>
              <a:t> Ch14TextFrame3();</a:t>
            </a:r>
            <a:br>
              <a:rPr lang="en-US" sz="1400" dirty="0" smtClean="0">
                <a:solidFill>
                  <a:srgbClr val="000000"/>
                </a:solidFill>
                <a:latin typeface="Courier New"/>
                <a:ea typeface="Calibri"/>
              </a:rPr>
            </a:br>
            <a:r>
              <a:rPr lang="en-US" sz="1400" dirty="0" smtClean="0">
                <a:solidFill>
                  <a:srgbClr val="000000"/>
                </a:solidFill>
                <a:latin typeface="Courier New"/>
                <a:ea typeface="Calibri"/>
              </a:rPr>
              <a:t>        </a:t>
            </a:r>
            <a:r>
              <a:rPr lang="en-US" sz="1400" dirty="0" err="1" smtClean="0">
                <a:solidFill>
                  <a:srgbClr val="000000"/>
                </a:solidFill>
                <a:latin typeface="Courier New"/>
                <a:ea typeface="Calibri"/>
              </a:rPr>
              <a:t>frame.setVisible</a:t>
            </a:r>
            <a:r>
              <a:rPr lang="en-US" sz="1400" dirty="0" smtClean="0">
                <a:solidFill>
                  <a:srgbClr val="000000"/>
                </a:solidFill>
                <a:latin typeface="Courier New"/>
                <a:ea typeface="Calibri"/>
              </a:rPr>
              <a:t>(</a:t>
            </a:r>
            <a:r>
              <a:rPr lang="en-US" sz="1400" dirty="0" smtClean="0">
                <a:solidFill>
                  <a:srgbClr val="941EDF"/>
                </a:solidFill>
                <a:latin typeface="Courier New"/>
                <a:ea typeface="Calibri"/>
              </a:rPr>
              <a:t>true</a:t>
            </a:r>
            <a:r>
              <a:rPr lang="en-US" sz="1400" dirty="0" smtClean="0">
                <a:solidFill>
                  <a:srgbClr val="000000"/>
                </a:solidFill>
                <a:latin typeface="Courier New"/>
                <a:ea typeface="Calibri"/>
              </a:rPr>
              <a:t>);</a:t>
            </a:r>
            <a:br>
              <a:rPr lang="en-US" sz="1400" dirty="0" smtClean="0">
                <a:solidFill>
                  <a:srgbClr val="000000"/>
                </a:solidFill>
                <a:latin typeface="Courier New"/>
                <a:ea typeface="Calibri"/>
              </a:rPr>
            </a:br>
            <a:r>
              <a:rPr lang="en-US" sz="1400" dirty="0" smtClean="0">
                <a:solidFill>
                  <a:srgbClr val="000000"/>
                </a:solidFill>
                <a:latin typeface="Courier New"/>
                <a:ea typeface="Calibri"/>
              </a:rPr>
              <a:t>    }</a:t>
            </a:r>
            <a:br>
              <a:rPr lang="en-US" sz="1400" dirty="0" smtClean="0">
                <a:solidFill>
                  <a:srgbClr val="000000"/>
                </a:solidFill>
                <a:latin typeface="Courier New"/>
                <a:ea typeface="Calibri"/>
              </a:rPr>
            </a:br>
            <a:endParaRPr lang="en-US" sz="1400" dirty="0"/>
          </a:p>
        </p:txBody>
      </p:sp>
      <p:sp>
        <p:nvSpPr>
          <p:cNvPr id="4" name="Footer Placeholder 3"/>
          <p:cNvSpPr>
            <a:spLocks noGrp="1"/>
          </p:cNvSpPr>
          <p:nvPr>
            <p:ph type="ftr" sz="quarter" idx="10"/>
          </p:nvPr>
        </p:nvSpPr>
        <p:spPr/>
        <p:txBody>
          <a:bodyPr/>
          <a:lstStyle/>
          <a:p>
            <a:endParaRPr lang="en-US" smtClean="0"/>
          </a:p>
          <a:p>
            <a:r>
              <a:rPr lang="en-US" smtClean="0"/>
              <a:t>©The McGraw-Hill Companies, Inc. Permission required for reproduction or display.</a:t>
            </a:r>
            <a:endParaRPr lang="en-US"/>
          </a:p>
        </p:txBody>
      </p:sp>
      <p:sp>
        <p:nvSpPr>
          <p:cNvPr id="5" name="Slide Number Placeholder 4"/>
          <p:cNvSpPr>
            <a:spLocks noGrp="1"/>
          </p:cNvSpPr>
          <p:nvPr>
            <p:ph type="sldNum" sz="quarter" idx="11"/>
          </p:nvPr>
        </p:nvSpPr>
        <p:spPr/>
        <p:txBody>
          <a:bodyPr/>
          <a:lstStyle/>
          <a:p>
            <a:endParaRPr lang="en-US" smtClean="0"/>
          </a:p>
          <a:p>
            <a:r>
              <a:rPr lang="en-US" smtClean="0"/>
              <a:t>Chapter 14</a:t>
            </a:r>
            <a:r>
              <a:rPr lang="en-US" sz="1200" smtClean="0">
                <a:latin typeface="Times New Roman" pitchFamily="18" charset="0"/>
              </a:rPr>
              <a:t> - </a:t>
            </a:r>
            <a:fld id="{64D05F37-E540-4CDB-AC3E-846E260CE97E}" type="slidenum">
              <a:rPr lang="en-US" smtClean="0"/>
              <a:pPr/>
              <a:t>30</a:t>
            </a:fld>
            <a:endParaRPr lang="en-US"/>
          </a:p>
        </p:txBody>
      </p:sp>
    </p:spTree>
    <p:extLst>
      <p:ext uri="{BB962C8B-B14F-4D97-AF65-F5344CB8AC3E}">
        <p14:creationId xmlns:p14="http://schemas.microsoft.com/office/powerpoint/2010/main" val="1836183352"/>
      </p:ext>
    </p:extLst>
  </p:cSld>
  <p:clrMapOvr>
    <a:masterClrMapping/>
  </p:clrMapOvr>
  <p:transition spd="slow" advClick="0">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608" y="888642"/>
            <a:ext cx="8034245" cy="5207358"/>
          </a:xfrm>
          <a:solidFill>
            <a:schemeClr val="bg1"/>
          </a:solidFill>
          <a:effectLst>
            <a:outerShdw blurRad="50800" dist="50800" dir="5400000" sx="102000" sy="102000" algn="ctr" rotWithShape="0">
              <a:srgbClr val="000000">
                <a:alpha val="38000"/>
              </a:srgbClr>
            </a:outerShdw>
          </a:effectLst>
          <a:scene3d>
            <a:camera prst="orthographicFront"/>
            <a:lightRig rig="threePt" dir="t"/>
          </a:scene3d>
          <a:sp3d>
            <a:bevelT/>
          </a:sp3d>
        </p:spPr>
        <p:txBody>
          <a:bodyPr>
            <a:normAutofit lnSpcReduction="10000"/>
          </a:bodyPr>
          <a:lstStyle/>
          <a:p>
            <a:pPr algn="l" rtl="0">
              <a:buNone/>
            </a:pPr>
            <a:r>
              <a:rPr lang="en-US" sz="1400" dirty="0" smtClean="0">
                <a:solidFill>
                  <a:srgbClr val="941EDF"/>
                </a:solidFill>
                <a:latin typeface="Courier New"/>
              </a:rPr>
              <a:t>public</a:t>
            </a:r>
            <a:r>
              <a:rPr lang="en-US" sz="1400" dirty="0" smtClean="0">
                <a:solidFill>
                  <a:srgbClr val="000000"/>
                </a:solidFill>
                <a:latin typeface="Courier New"/>
              </a:rPr>
              <a:t> Ch14TextFrame3() {</a:t>
            </a:r>
          </a:p>
          <a:p>
            <a:pPr algn="l" rtl="0">
              <a:buNone/>
            </a:pPr>
            <a:r>
              <a:rPr lang="en-US" sz="1400" dirty="0" smtClean="0">
                <a:solidFill>
                  <a:srgbClr val="000000"/>
                </a:solidFill>
                <a:latin typeface="Courier New"/>
              </a:rPr>
              <a:t>  Container </a:t>
            </a:r>
            <a:r>
              <a:rPr lang="en-US" sz="1400" dirty="0" err="1" smtClean="0">
                <a:solidFill>
                  <a:srgbClr val="000000"/>
                </a:solidFill>
                <a:latin typeface="Courier New"/>
              </a:rPr>
              <a:t>contentPane</a:t>
            </a:r>
            <a:r>
              <a:rPr lang="en-US" sz="1400" dirty="0" smtClean="0">
                <a:solidFill>
                  <a:srgbClr val="000000"/>
                </a:solidFill>
                <a:latin typeface="Courier New"/>
              </a:rPr>
              <a:t>;</a:t>
            </a:r>
            <a:endParaRPr lang="en-US" sz="1400" dirty="0" smtClean="0">
              <a:solidFill>
                <a:srgbClr val="FA6400"/>
              </a:solidFill>
              <a:latin typeface="Courier New"/>
            </a:endParaRPr>
          </a:p>
          <a:p>
            <a:pPr algn="l" rtl="0">
              <a:buNone/>
            </a:pPr>
            <a:r>
              <a:rPr lang="en-US" sz="1400" dirty="0" smtClean="0">
                <a:solidFill>
                  <a:srgbClr val="000000"/>
                </a:solidFill>
                <a:latin typeface="Courier New"/>
              </a:rPr>
              <a:t>  </a:t>
            </a:r>
            <a:r>
              <a:rPr lang="en-US" sz="1400" dirty="0" err="1" smtClean="0">
                <a:solidFill>
                  <a:srgbClr val="000000"/>
                </a:solidFill>
                <a:latin typeface="Courier New"/>
              </a:rPr>
              <a:t>setSize</a:t>
            </a:r>
            <a:r>
              <a:rPr lang="en-US" sz="1400" dirty="0" smtClean="0">
                <a:solidFill>
                  <a:srgbClr val="000000"/>
                </a:solidFill>
                <a:latin typeface="Courier New"/>
              </a:rPr>
              <a:t> (FRAME_WIDTH, FRAME_HEIGHT);</a:t>
            </a:r>
          </a:p>
          <a:p>
            <a:pPr algn="l" rtl="0">
              <a:buNone/>
            </a:pPr>
            <a:r>
              <a:rPr lang="en-US" sz="1400" dirty="0" smtClean="0">
                <a:solidFill>
                  <a:srgbClr val="000000"/>
                </a:solidFill>
                <a:latin typeface="Courier New"/>
              </a:rPr>
              <a:t>  </a:t>
            </a:r>
            <a:r>
              <a:rPr lang="en-US" sz="1400" dirty="0" err="1" smtClean="0">
                <a:solidFill>
                  <a:srgbClr val="000000"/>
                </a:solidFill>
                <a:latin typeface="Courier New"/>
              </a:rPr>
              <a:t>setResizable</a:t>
            </a:r>
            <a:r>
              <a:rPr lang="en-US" sz="1400" dirty="0" smtClean="0">
                <a:solidFill>
                  <a:srgbClr val="000000"/>
                </a:solidFill>
                <a:latin typeface="Courier New"/>
              </a:rPr>
              <a:t> (</a:t>
            </a:r>
            <a:r>
              <a:rPr lang="en-US" sz="1400" dirty="0" smtClean="0">
                <a:solidFill>
                  <a:srgbClr val="941EDF"/>
                </a:solidFill>
                <a:latin typeface="Courier New"/>
              </a:rPr>
              <a:t>false</a:t>
            </a:r>
            <a:r>
              <a:rPr lang="en-US" sz="1400" dirty="0" smtClean="0">
                <a:solidFill>
                  <a:srgbClr val="000000"/>
                </a:solidFill>
                <a:latin typeface="Courier New"/>
              </a:rPr>
              <a:t>);</a:t>
            </a:r>
          </a:p>
          <a:p>
            <a:pPr algn="l" rtl="0">
              <a:buNone/>
            </a:pPr>
            <a:r>
              <a:rPr lang="en-US" sz="1400" dirty="0" smtClean="0">
                <a:solidFill>
                  <a:srgbClr val="000000"/>
                </a:solidFill>
                <a:latin typeface="Courier New"/>
              </a:rPr>
              <a:t>  </a:t>
            </a:r>
            <a:r>
              <a:rPr lang="en-US" sz="1400" dirty="0" err="1" smtClean="0">
                <a:solidFill>
                  <a:srgbClr val="000000"/>
                </a:solidFill>
                <a:latin typeface="Courier New"/>
              </a:rPr>
              <a:t>setTitle</a:t>
            </a:r>
            <a:r>
              <a:rPr lang="en-US" sz="1400" dirty="0" smtClean="0">
                <a:solidFill>
                  <a:srgbClr val="000000"/>
                </a:solidFill>
                <a:latin typeface="Courier New"/>
              </a:rPr>
              <a:t> (</a:t>
            </a:r>
            <a:r>
              <a:rPr lang="en-US" sz="1400" dirty="0" smtClean="0">
                <a:solidFill>
                  <a:srgbClr val="00CB00"/>
                </a:solidFill>
                <a:latin typeface="Courier New"/>
              </a:rPr>
              <a:t>"Program Ch14TextFrame3"</a:t>
            </a:r>
            <a:r>
              <a:rPr lang="en-US" sz="1400" dirty="0" smtClean="0">
                <a:solidFill>
                  <a:srgbClr val="000000"/>
                </a:solidFill>
                <a:latin typeface="Courier New"/>
              </a:rPr>
              <a:t>);</a:t>
            </a:r>
          </a:p>
          <a:p>
            <a:pPr algn="l" rtl="0">
              <a:buNone/>
            </a:pPr>
            <a:r>
              <a:rPr lang="en-US" sz="1400" dirty="0" smtClean="0">
                <a:solidFill>
                  <a:srgbClr val="000000"/>
                </a:solidFill>
                <a:latin typeface="Courier New"/>
              </a:rPr>
              <a:t>  </a:t>
            </a:r>
            <a:r>
              <a:rPr lang="en-US" sz="1400" dirty="0" err="1" smtClean="0">
                <a:solidFill>
                  <a:srgbClr val="000000"/>
                </a:solidFill>
                <a:latin typeface="Courier New"/>
              </a:rPr>
              <a:t>setLocation</a:t>
            </a:r>
            <a:r>
              <a:rPr lang="en-US" sz="1400" dirty="0" smtClean="0">
                <a:solidFill>
                  <a:srgbClr val="000000"/>
                </a:solidFill>
                <a:latin typeface="Courier New"/>
              </a:rPr>
              <a:t> (FRAME_X_ORIGIN, FRAME_Y_ORIGIN);</a:t>
            </a:r>
            <a:br>
              <a:rPr lang="en-US" sz="1400" dirty="0" smtClean="0">
                <a:solidFill>
                  <a:srgbClr val="000000"/>
                </a:solidFill>
                <a:latin typeface="Courier New"/>
              </a:rPr>
            </a:br>
            <a:endParaRPr lang="en-US" sz="1400" dirty="0" smtClean="0">
              <a:solidFill>
                <a:srgbClr val="000000"/>
              </a:solidFill>
              <a:latin typeface="Courier New"/>
            </a:endParaRPr>
          </a:p>
          <a:p>
            <a:pPr algn="l" rtl="0">
              <a:buNone/>
            </a:pPr>
            <a:r>
              <a:rPr lang="en-US" sz="1400" dirty="0" smtClean="0">
                <a:solidFill>
                  <a:srgbClr val="000000"/>
                </a:solidFill>
                <a:latin typeface="Courier New"/>
              </a:rPr>
              <a:t>  </a:t>
            </a:r>
            <a:r>
              <a:rPr lang="en-US" sz="1400" dirty="0" err="1" smtClean="0">
                <a:solidFill>
                  <a:srgbClr val="000000"/>
                </a:solidFill>
                <a:latin typeface="Courier New"/>
              </a:rPr>
              <a:t>contentPane</a:t>
            </a:r>
            <a:r>
              <a:rPr lang="en-US" sz="1400" dirty="0" smtClean="0">
                <a:solidFill>
                  <a:srgbClr val="000000"/>
                </a:solidFill>
                <a:latin typeface="Courier New"/>
              </a:rPr>
              <a:t> = </a:t>
            </a:r>
            <a:r>
              <a:rPr lang="en-US" sz="1400" dirty="0" err="1" smtClean="0">
                <a:solidFill>
                  <a:srgbClr val="000000"/>
                </a:solidFill>
                <a:latin typeface="Courier New"/>
              </a:rPr>
              <a:t>getContentPane</a:t>
            </a:r>
            <a:r>
              <a:rPr lang="en-US" sz="1400" dirty="0" smtClean="0">
                <a:solidFill>
                  <a:srgbClr val="000000"/>
                </a:solidFill>
                <a:latin typeface="Courier New"/>
              </a:rPr>
              <a:t>( );</a:t>
            </a:r>
          </a:p>
          <a:p>
            <a:pPr algn="l" rtl="0">
              <a:buNone/>
            </a:pPr>
            <a:r>
              <a:rPr lang="en-US" sz="1400" dirty="0" smtClean="0">
                <a:solidFill>
                  <a:srgbClr val="000000"/>
                </a:solidFill>
                <a:latin typeface="Courier New"/>
              </a:rPr>
              <a:t>  </a:t>
            </a:r>
            <a:r>
              <a:rPr lang="en-US" sz="1400" dirty="0" err="1" smtClean="0">
                <a:solidFill>
                  <a:srgbClr val="000000"/>
                </a:solidFill>
                <a:latin typeface="Courier New"/>
              </a:rPr>
              <a:t>contentPane.setLayout</a:t>
            </a:r>
            <a:r>
              <a:rPr lang="en-US" sz="1400" dirty="0" smtClean="0">
                <a:solidFill>
                  <a:srgbClr val="000000"/>
                </a:solidFill>
                <a:latin typeface="Courier New"/>
              </a:rPr>
              <a:t>(</a:t>
            </a:r>
            <a:r>
              <a:rPr lang="en-US" sz="1400" dirty="0" smtClean="0">
                <a:solidFill>
                  <a:srgbClr val="941EDF"/>
                </a:solidFill>
                <a:latin typeface="Courier New"/>
              </a:rPr>
              <a:t>new</a:t>
            </a:r>
            <a:r>
              <a:rPr lang="en-US" sz="1400" dirty="0" smtClean="0">
                <a:solidFill>
                  <a:srgbClr val="000000"/>
                </a:solidFill>
                <a:latin typeface="Courier New"/>
              </a:rPr>
              <a:t> </a:t>
            </a:r>
            <a:r>
              <a:rPr lang="en-US" sz="1400" dirty="0" err="1" smtClean="0">
                <a:solidFill>
                  <a:srgbClr val="000000"/>
                </a:solidFill>
                <a:latin typeface="Courier New"/>
              </a:rPr>
              <a:t>FlowLayout</a:t>
            </a:r>
            <a:r>
              <a:rPr lang="en-US" sz="1400" dirty="0" smtClean="0">
                <a:solidFill>
                  <a:srgbClr val="000000"/>
                </a:solidFill>
                <a:latin typeface="Courier New"/>
              </a:rPr>
              <a:t>());</a:t>
            </a:r>
          </a:p>
          <a:p>
            <a:pPr algn="l" rtl="0">
              <a:buNone/>
            </a:pPr>
            <a:endParaRPr lang="en-US" sz="1400" dirty="0" smtClean="0">
              <a:solidFill>
                <a:srgbClr val="000000"/>
              </a:solidFill>
              <a:latin typeface="Courier New"/>
            </a:endParaRPr>
          </a:p>
          <a:p>
            <a:pPr algn="l" rtl="0">
              <a:buNone/>
            </a:pPr>
            <a:r>
              <a:rPr lang="en-US" sz="1400" dirty="0" smtClean="0">
                <a:solidFill>
                  <a:srgbClr val="000000"/>
                </a:solidFill>
                <a:latin typeface="Courier New"/>
              </a:rPr>
              <a:t>  </a:t>
            </a:r>
            <a:r>
              <a:rPr lang="en-US" sz="1400" dirty="0" err="1" smtClean="0">
                <a:solidFill>
                  <a:srgbClr val="000000"/>
                </a:solidFill>
                <a:latin typeface="Courier New"/>
              </a:rPr>
              <a:t>textArea</a:t>
            </a:r>
            <a:r>
              <a:rPr lang="en-US" sz="1400" dirty="0" smtClean="0">
                <a:solidFill>
                  <a:srgbClr val="000000"/>
                </a:solidFill>
                <a:latin typeface="Courier New"/>
              </a:rPr>
              <a:t> = </a:t>
            </a:r>
            <a:r>
              <a:rPr lang="en-US" sz="1400" dirty="0" smtClean="0">
                <a:solidFill>
                  <a:srgbClr val="941EDF"/>
                </a:solidFill>
                <a:latin typeface="Courier New"/>
              </a:rPr>
              <a:t>new</a:t>
            </a:r>
            <a:r>
              <a:rPr lang="en-US" sz="1400" dirty="0" smtClean="0">
                <a:solidFill>
                  <a:srgbClr val="000000"/>
                </a:solidFill>
                <a:latin typeface="Courier New"/>
              </a:rPr>
              <a:t> </a:t>
            </a:r>
            <a:r>
              <a:rPr lang="en-US" sz="1400" dirty="0" err="1" smtClean="0">
                <a:solidFill>
                  <a:srgbClr val="000000"/>
                </a:solidFill>
                <a:latin typeface="Courier New"/>
              </a:rPr>
              <a:t>JTextArea</a:t>
            </a:r>
            <a:r>
              <a:rPr lang="en-US" sz="1400" dirty="0" smtClean="0">
                <a:solidFill>
                  <a:srgbClr val="000000"/>
                </a:solidFill>
                <a:latin typeface="Courier New"/>
              </a:rPr>
              <a:t>();</a:t>
            </a:r>
          </a:p>
          <a:p>
            <a:pPr algn="l" rtl="0">
              <a:buNone/>
            </a:pPr>
            <a:r>
              <a:rPr lang="en-US" sz="1400" dirty="0" smtClean="0">
                <a:solidFill>
                  <a:srgbClr val="000000"/>
                </a:solidFill>
                <a:latin typeface="Courier New"/>
              </a:rPr>
              <a:t>  </a:t>
            </a:r>
            <a:r>
              <a:rPr lang="en-US" sz="1400" dirty="0" err="1" smtClean="0">
                <a:solidFill>
                  <a:srgbClr val="000000"/>
                </a:solidFill>
                <a:latin typeface="Courier New"/>
              </a:rPr>
              <a:t>textArea.setColumns</a:t>
            </a:r>
            <a:r>
              <a:rPr lang="en-US" sz="1400" dirty="0" smtClean="0">
                <a:solidFill>
                  <a:srgbClr val="000000"/>
                </a:solidFill>
                <a:latin typeface="Courier New"/>
              </a:rPr>
              <a:t>(22);</a:t>
            </a:r>
          </a:p>
          <a:p>
            <a:pPr algn="l" rtl="0">
              <a:buNone/>
            </a:pPr>
            <a:r>
              <a:rPr lang="en-US" sz="1400" dirty="0" smtClean="0">
                <a:solidFill>
                  <a:srgbClr val="000000"/>
                </a:solidFill>
                <a:latin typeface="Courier New"/>
              </a:rPr>
              <a:t>  </a:t>
            </a:r>
            <a:r>
              <a:rPr lang="en-US" sz="1400" dirty="0" err="1" smtClean="0">
                <a:solidFill>
                  <a:srgbClr val="000000"/>
                </a:solidFill>
                <a:latin typeface="Courier New"/>
              </a:rPr>
              <a:t>textArea.setRows</a:t>
            </a:r>
            <a:r>
              <a:rPr lang="en-US" sz="1400" dirty="0" smtClean="0">
                <a:solidFill>
                  <a:srgbClr val="000000"/>
                </a:solidFill>
                <a:latin typeface="Courier New"/>
              </a:rPr>
              <a:t>(8);</a:t>
            </a:r>
          </a:p>
          <a:p>
            <a:pPr algn="l" rtl="0">
              <a:buNone/>
            </a:pPr>
            <a:r>
              <a:rPr lang="en-US" sz="1400" dirty="0" smtClean="0">
                <a:solidFill>
                  <a:srgbClr val="000000"/>
                </a:solidFill>
                <a:latin typeface="Courier New"/>
              </a:rPr>
              <a:t>  </a:t>
            </a:r>
            <a:r>
              <a:rPr lang="en-US" sz="1400" dirty="0" err="1" smtClean="0">
                <a:solidFill>
                  <a:srgbClr val="000000"/>
                </a:solidFill>
                <a:latin typeface="Courier New"/>
              </a:rPr>
              <a:t>textArea.setBorder</a:t>
            </a:r>
            <a:r>
              <a:rPr lang="en-US" sz="1400" dirty="0" smtClean="0">
                <a:solidFill>
                  <a:srgbClr val="000000"/>
                </a:solidFill>
                <a:latin typeface="Courier New"/>
              </a:rPr>
              <a:t>(</a:t>
            </a:r>
            <a:r>
              <a:rPr lang="en-US" sz="1400" dirty="0" err="1" smtClean="0">
                <a:solidFill>
                  <a:srgbClr val="000000"/>
                </a:solidFill>
                <a:latin typeface="Courier New"/>
              </a:rPr>
              <a:t>BorderFactory.createLineBorder</a:t>
            </a:r>
            <a:r>
              <a:rPr lang="en-US" sz="1400" dirty="0" smtClean="0">
                <a:solidFill>
                  <a:srgbClr val="000000"/>
                </a:solidFill>
                <a:latin typeface="Courier New"/>
              </a:rPr>
              <a:t>(</a:t>
            </a:r>
            <a:r>
              <a:rPr lang="en-US" sz="1400" dirty="0" err="1" smtClean="0">
                <a:solidFill>
                  <a:srgbClr val="000000"/>
                </a:solidFill>
                <a:latin typeface="Courier New"/>
              </a:rPr>
              <a:t>Color.red</a:t>
            </a:r>
            <a:r>
              <a:rPr lang="en-US" sz="1400" dirty="0" smtClean="0">
                <a:solidFill>
                  <a:srgbClr val="000000"/>
                </a:solidFill>
                <a:latin typeface="Courier New"/>
              </a:rPr>
              <a:t>));</a:t>
            </a:r>
          </a:p>
          <a:p>
            <a:pPr algn="l" rtl="0">
              <a:buNone/>
            </a:pPr>
            <a:r>
              <a:rPr lang="en-US" sz="1400" dirty="0" smtClean="0">
                <a:solidFill>
                  <a:srgbClr val="000000"/>
                </a:solidFill>
                <a:latin typeface="Courier New"/>
                <a:ea typeface="Calibri"/>
              </a:rPr>
              <a:t>  </a:t>
            </a:r>
            <a:r>
              <a:rPr lang="en-US" sz="1400" dirty="0" err="1" smtClean="0">
                <a:solidFill>
                  <a:srgbClr val="000000"/>
                </a:solidFill>
                <a:latin typeface="Courier New"/>
                <a:ea typeface="Calibri"/>
              </a:rPr>
              <a:t>textArea.setEditable</a:t>
            </a:r>
            <a:r>
              <a:rPr lang="en-US" sz="1400" dirty="0" smtClean="0">
                <a:solidFill>
                  <a:srgbClr val="000000"/>
                </a:solidFill>
                <a:latin typeface="Courier New"/>
                <a:ea typeface="Calibri"/>
              </a:rPr>
              <a:t>(</a:t>
            </a:r>
            <a:r>
              <a:rPr lang="en-US" sz="1400" dirty="0" smtClean="0">
                <a:solidFill>
                  <a:srgbClr val="941EDF"/>
                </a:solidFill>
                <a:latin typeface="Courier New"/>
                <a:ea typeface="Calibri"/>
              </a:rPr>
              <a:t>false</a:t>
            </a:r>
            <a:r>
              <a:rPr lang="en-US" sz="1400" dirty="0" smtClean="0">
                <a:solidFill>
                  <a:srgbClr val="000000"/>
                </a:solidFill>
                <a:latin typeface="Courier New"/>
                <a:ea typeface="Calibri"/>
              </a:rPr>
              <a:t>);</a:t>
            </a:r>
          </a:p>
          <a:p>
            <a:pPr algn="l" rtl="0">
              <a:buNone/>
            </a:pPr>
            <a:r>
              <a:rPr lang="en-US" sz="1400" dirty="0" smtClean="0">
                <a:solidFill>
                  <a:srgbClr val="000000"/>
                </a:solidFill>
                <a:latin typeface="Courier New"/>
                <a:ea typeface="Calibri"/>
              </a:rPr>
              <a:t>  </a:t>
            </a:r>
            <a:r>
              <a:rPr lang="en-US" sz="1400" dirty="0" err="1" smtClean="0">
                <a:solidFill>
                  <a:srgbClr val="000000"/>
                </a:solidFill>
                <a:latin typeface="Courier New"/>
                <a:ea typeface="Calibri"/>
              </a:rPr>
              <a:t>contentPane.add</a:t>
            </a:r>
            <a:r>
              <a:rPr lang="en-US" sz="1400" dirty="0" smtClean="0">
                <a:solidFill>
                  <a:srgbClr val="000000"/>
                </a:solidFill>
                <a:latin typeface="Courier New"/>
                <a:ea typeface="Calibri"/>
              </a:rPr>
              <a:t>(</a:t>
            </a:r>
            <a:r>
              <a:rPr lang="en-US" sz="1400" dirty="0" err="1" smtClean="0">
                <a:solidFill>
                  <a:srgbClr val="000000"/>
                </a:solidFill>
                <a:latin typeface="Courier New"/>
                <a:ea typeface="Calibri"/>
              </a:rPr>
              <a:t>textArea</a:t>
            </a:r>
            <a:r>
              <a:rPr lang="en-US" sz="1400" dirty="0" smtClean="0">
                <a:solidFill>
                  <a:srgbClr val="000000"/>
                </a:solidFill>
                <a:latin typeface="Courier New"/>
                <a:ea typeface="Calibri"/>
              </a:rPr>
              <a:t>);</a:t>
            </a:r>
            <a:endParaRPr lang="en-US" sz="1400" dirty="0"/>
          </a:p>
        </p:txBody>
      </p:sp>
      <p:sp>
        <p:nvSpPr>
          <p:cNvPr id="4" name="Footer Placeholder 3"/>
          <p:cNvSpPr>
            <a:spLocks noGrp="1"/>
          </p:cNvSpPr>
          <p:nvPr>
            <p:ph type="ftr" sz="quarter" idx="10"/>
          </p:nvPr>
        </p:nvSpPr>
        <p:spPr/>
        <p:txBody>
          <a:bodyPr/>
          <a:lstStyle/>
          <a:p>
            <a:endParaRPr lang="en-US" smtClean="0"/>
          </a:p>
          <a:p>
            <a:r>
              <a:rPr lang="en-US" smtClean="0"/>
              <a:t>©The McGraw-Hill Companies, Inc. Permission required for reproduction or display.</a:t>
            </a:r>
            <a:endParaRPr lang="en-US"/>
          </a:p>
        </p:txBody>
      </p:sp>
      <p:sp>
        <p:nvSpPr>
          <p:cNvPr id="5" name="Slide Number Placeholder 4"/>
          <p:cNvSpPr>
            <a:spLocks noGrp="1"/>
          </p:cNvSpPr>
          <p:nvPr>
            <p:ph type="sldNum" sz="quarter" idx="11"/>
          </p:nvPr>
        </p:nvSpPr>
        <p:spPr/>
        <p:txBody>
          <a:bodyPr/>
          <a:lstStyle/>
          <a:p>
            <a:endParaRPr lang="en-US" smtClean="0"/>
          </a:p>
          <a:p>
            <a:r>
              <a:rPr lang="en-US" smtClean="0"/>
              <a:t>Chapter 14</a:t>
            </a:r>
            <a:r>
              <a:rPr lang="en-US" sz="1200" smtClean="0">
                <a:latin typeface="Times New Roman" pitchFamily="18" charset="0"/>
              </a:rPr>
              <a:t> - </a:t>
            </a:r>
            <a:fld id="{64D05F37-E540-4CDB-AC3E-846E260CE97E}" type="slidenum">
              <a:rPr lang="en-US" smtClean="0"/>
              <a:pPr/>
              <a:t>31</a:t>
            </a:fld>
            <a:endParaRPr lang="en-US"/>
          </a:p>
        </p:txBody>
      </p:sp>
    </p:spTree>
    <p:extLst>
      <p:ext uri="{BB962C8B-B14F-4D97-AF65-F5344CB8AC3E}">
        <p14:creationId xmlns:p14="http://schemas.microsoft.com/office/powerpoint/2010/main" val="2185053570"/>
      </p:ext>
    </p:extLst>
  </p:cSld>
  <p:clrMapOvr>
    <a:masterClrMapping/>
  </p:clrMapOvr>
  <p:transition spd="slow" advClick="0">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endParaRPr lang="en-US" smtClean="0"/>
          </a:p>
          <a:p>
            <a:r>
              <a:rPr lang="en-US" smtClean="0"/>
              <a:t>©The McGraw-Hill Companies, Inc. Permission required for reproduction or display.</a:t>
            </a:r>
            <a:endParaRPr lang="en-US"/>
          </a:p>
        </p:txBody>
      </p:sp>
      <p:sp>
        <p:nvSpPr>
          <p:cNvPr id="5" name="Slide Number Placeholder 4"/>
          <p:cNvSpPr>
            <a:spLocks noGrp="1"/>
          </p:cNvSpPr>
          <p:nvPr>
            <p:ph type="sldNum" sz="quarter" idx="11"/>
          </p:nvPr>
        </p:nvSpPr>
        <p:spPr/>
        <p:txBody>
          <a:bodyPr/>
          <a:lstStyle/>
          <a:p>
            <a:endParaRPr lang="en-US" smtClean="0"/>
          </a:p>
          <a:p>
            <a:r>
              <a:rPr lang="en-US" smtClean="0"/>
              <a:t>Chapter 14</a:t>
            </a:r>
            <a:r>
              <a:rPr lang="en-US" sz="1200" smtClean="0">
                <a:latin typeface="Times New Roman" pitchFamily="18" charset="0"/>
              </a:rPr>
              <a:t> - </a:t>
            </a:r>
            <a:fld id="{64D05F37-E540-4CDB-AC3E-846E260CE97E}" type="slidenum">
              <a:rPr lang="en-US" smtClean="0"/>
              <a:pPr/>
              <a:t>32</a:t>
            </a:fld>
            <a:endParaRPr lang="en-US"/>
          </a:p>
        </p:txBody>
      </p:sp>
      <p:sp>
        <p:nvSpPr>
          <p:cNvPr id="6" name="Content Placeholder 5"/>
          <p:cNvSpPr txBox="1">
            <a:spLocks noGrp="1"/>
          </p:cNvSpPr>
          <p:nvPr>
            <p:ph idx="1"/>
          </p:nvPr>
        </p:nvSpPr>
        <p:spPr>
          <a:xfrm>
            <a:off x="446467" y="1190223"/>
            <a:ext cx="8534400" cy="4698722"/>
          </a:xfrm>
          <a:prstGeom prst="rect">
            <a:avLst/>
          </a:prstGeom>
          <a:solidFill>
            <a:schemeClr val="bg1"/>
          </a:solidFill>
          <a:effectLst>
            <a:outerShdw blurRad="50800" dist="50800" dir="5400000" sx="102000" sy="102000" algn="ctr" rotWithShape="0">
              <a:srgbClr val="000000">
                <a:alpha val="37000"/>
              </a:srgbClr>
            </a:outerShdw>
          </a:effectLst>
          <a:scene3d>
            <a:camera prst="orthographicFront"/>
            <a:lightRig rig="threePt" dir="t"/>
          </a:scene3d>
          <a:sp3d>
            <a:bevelT/>
          </a:sp3d>
        </p:spPr>
        <p:txBody>
          <a:bodyPr wrap="square" rtlCol="0">
            <a:spAutoFit/>
          </a:bodyPr>
          <a:lstStyle/>
          <a:p>
            <a:pPr algn="l" rtl="0">
              <a:buNone/>
            </a:pPr>
            <a:r>
              <a:rPr lang="en-US" sz="1400" dirty="0" smtClean="0">
                <a:solidFill>
                  <a:srgbClr val="000000"/>
                </a:solidFill>
                <a:latin typeface="Courier New"/>
                <a:ea typeface="Calibri"/>
              </a:rPr>
              <a:t>  </a:t>
            </a:r>
            <a:r>
              <a:rPr lang="en-US" sz="1400" dirty="0" err="1" smtClean="0">
                <a:solidFill>
                  <a:srgbClr val="000000"/>
                </a:solidFill>
                <a:latin typeface="Courier New"/>
                <a:ea typeface="Calibri"/>
              </a:rPr>
              <a:t>inputLine</a:t>
            </a:r>
            <a:r>
              <a:rPr lang="en-US" sz="1400" dirty="0" smtClean="0">
                <a:solidFill>
                  <a:srgbClr val="000000"/>
                </a:solidFill>
                <a:latin typeface="Courier New"/>
                <a:ea typeface="Calibri"/>
              </a:rPr>
              <a:t> = </a:t>
            </a:r>
            <a:r>
              <a:rPr lang="en-US" sz="1400" dirty="0" smtClean="0">
                <a:solidFill>
                  <a:srgbClr val="941EDF"/>
                </a:solidFill>
                <a:latin typeface="Courier New"/>
                <a:ea typeface="Calibri"/>
              </a:rPr>
              <a:t>new</a:t>
            </a:r>
            <a:r>
              <a:rPr lang="en-US" sz="1400" dirty="0" smtClean="0">
                <a:solidFill>
                  <a:srgbClr val="000000"/>
                </a:solidFill>
                <a:latin typeface="Courier New"/>
                <a:ea typeface="Calibri"/>
              </a:rPr>
              <a:t> </a:t>
            </a:r>
            <a:r>
              <a:rPr lang="en-US" sz="1400" dirty="0" err="1" smtClean="0">
                <a:solidFill>
                  <a:srgbClr val="000000"/>
                </a:solidFill>
                <a:latin typeface="Courier New"/>
                <a:ea typeface="Calibri"/>
              </a:rPr>
              <a:t>JTextField</a:t>
            </a:r>
            <a:r>
              <a:rPr lang="en-US" sz="1400" dirty="0" smtClean="0">
                <a:solidFill>
                  <a:srgbClr val="000000"/>
                </a:solidFill>
                <a:latin typeface="Courier New"/>
                <a:ea typeface="Calibri"/>
              </a:rPr>
              <a:t>();</a:t>
            </a:r>
          </a:p>
          <a:p>
            <a:pPr algn="l" rtl="0">
              <a:buNone/>
            </a:pPr>
            <a:r>
              <a:rPr lang="en-US" sz="1400" dirty="0" smtClean="0">
                <a:solidFill>
                  <a:srgbClr val="000000"/>
                </a:solidFill>
                <a:latin typeface="Courier New"/>
                <a:ea typeface="Calibri"/>
              </a:rPr>
              <a:t>  </a:t>
            </a:r>
            <a:r>
              <a:rPr lang="en-US" sz="1400" dirty="0" err="1" smtClean="0">
                <a:solidFill>
                  <a:srgbClr val="000000"/>
                </a:solidFill>
                <a:latin typeface="Courier New"/>
                <a:ea typeface="Calibri"/>
              </a:rPr>
              <a:t>inputLine.setColumns</a:t>
            </a:r>
            <a:r>
              <a:rPr lang="en-US" sz="1400" dirty="0" smtClean="0">
                <a:solidFill>
                  <a:srgbClr val="000000"/>
                </a:solidFill>
                <a:latin typeface="Courier New"/>
                <a:ea typeface="Calibri"/>
              </a:rPr>
              <a:t>(22);</a:t>
            </a:r>
          </a:p>
          <a:p>
            <a:pPr algn="l" rtl="0">
              <a:buNone/>
            </a:pPr>
            <a:r>
              <a:rPr lang="en-US" sz="1400" dirty="0" smtClean="0">
                <a:solidFill>
                  <a:srgbClr val="000000"/>
                </a:solidFill>
                <a:latin typeface="Courier New"/>
                <a:ea typeface="Calibri"/>
              </a:rPr>
              <a:t>  </a:t>
            </a:r>
            <a:r>
              <a:rPr lang="en-US" sz="1400" dirty="0" err="1" smtClean="0">
                <a:solidFill>
                  <a:srgbClr val="000000"/>
                </a:solidFill>
                <a:latin typeface="Courier New"/>
                <a:ea typeface="Calibri"/>
              </a:rPr>
              <a:t>contentPane.add</a:t>
            </a:r>
            <a:r>
              <a:rPr lang="en-US" sz="1400" dirty="0" smtClean="0">
                <a:solidFill>
                  <a:srgbClr val="000000"/>
                </a:solidFill>
                <a:latin typeface="Courier New"/>
                <a:ea typeface="Calibri"/>
              </a:rPr>
              <a:t>(</a:t>
            </a:r>
            <a:r>
              <a:rPr lang="en-US" sz="1400" dirty="0" err="1" smtClean="0">
                <a:solidFill>
                  <a:srgbClr val="000000"/>
                </a:solidFill>
                <a:latin typeface="Courier New"/>
                <a:ea typeface="Calibri"/>
              </a:rPr>
              <a:t>inputLine</a:t>
            </a:r>
            <a:r>
              <a:rPr lang="en-US" sz="1400" dirty="0" smtClean="0">
                <a:solidFill>
                  <a:srgbClr val="000000"/>
                </a:solidFill>
                <a:latin typeface="Courier New"/>
                <a:ea typeface="Calibri"/>
              </a:rPr>
              <a:t>);</a:t>
            </a:r>
          </a:p>
          <a:p>
            <a:pPr algn="l" rtl="0">
              <a:buNone/>
            </a:pPr>
            <a:r>
              <a:rPr lang="en-US" sz="1400" dirty="0" smtClean="0">
                <a:solidFill>
                  <a:srgbClr val="000000"/>
                </a:solidFill>
                <a:latin typeface="Courier New"/>
                <a:ea typeface="Calibri"/>
              </a:rPr>
              <a:t>  </a:t>
            </a:r>
            <a:r>
              <a:rPr lang="en-US" sz="1400" dirty="0" err="1" smtClean="0">
                <a:solidFill>
                  <a:srgbClr val="000000"/>
                </a:solidFill>
                <a:latin typeface="Courier New"/>
                <a:ea typeface="Calibri"/>
              </a:rPr>
              <a:t>inputLine.addActionListener</a:t>
            </a:r>
            <a:r>
              <a:rPr lang="en-US" sz="1400" dirty="0" smtClean="0">
                <a:solidFill>
                  <a:srgbClr val="000000"/>
                </a:solidFill>
                <a:latin typeface="Courier New"/>
                <a:ea typeface="Calibri"/>
              </a:rPr>
              <a:t>(</a:t>
            </a:r>
            <a:r>
              <a:rPr lang="en-US" sz="1400" dirty="0" smtClean="0">
                <a:solidFill>
                  <a:srgbClr val="941EDF"/>
                </a:solidFill>
                <a:latin typeface="Courier New"/>
                <a:ea typeface="Calibri"/>
              </a:rPr>
              <a:t>this</a:t>
            </a:r>
            <a:r>
              <a:rPr lang="en-US" sz="1400" dirty="0" smtClean="0">
                <a:solidFill>
                  <a:srgbClr val="000000"/>
                </a:solidFill>
                <a:latin typeface="Courier New"/>
                <a:ea typeface="Calibri"/>
              </a:rPr>
              <a:t>);</a:t>
            </a:r>
            <a:br>
              <a:rPr lang="en-US" sz="1400" dirty="0" smtClean="0">
                <a:solidFill>
                  <a:srgbClr val="000000"/>
                </a:solidFill>
                <a:latin typeface="Courier New"/>
                <a:ea typeface="Calibri"/>
              </a:rPr>
            </a:br>
            <a:r>
              <a:rPr lang="en-US" sz="1400" dirty="0" smtClean="0">
                <a:solidFill>
                  <a:srgbClr val="000000"/>
                </a:solidFill>
                <a:latin typeface="Courier New"/>
                <a:ea typeface="Calibri"/>
              </a:rPr>
              <a:t>        </a:t>
            </a:r>
          </a:p>
          <a:p>
            <a:pPr algn="l" rtl="0">
              <a:buNone/>
            </a:pPr>
            <a:r>
              <a:rPr lang="en-US" sz="1400" dirty="0" smtClean="0">
                <a:solidFill>
                  <a:srgbClr val="000000"/>
                </a:solidFill>
                <a:latin typeface="Courier New"/>
                <a:ea typeface="Calibri"/>
              </a:rPr>
              <a:t>   </a:t>
            </a:r>
            <a:r>
              <a:rPr lang="en-US" sz="1400" dirty="0" smtClean="0">
                <a:solidFill>
                  <a:srgbClr val="FA6400"/>
                </a:solidFill>
                <a:latin typeface="Courier New"/>
                <a:ea typeface="Calibri"/>
              </a:rPr>
              <a:t>//create and place two buttons on the frame</a:t>
            </a:r>
            <a:br>
              <a:rPr lang="en-US" sz="1400" dirty="0" smtClean="0">
                <a:solidFill>
                  <a:srgbClr val="FA6400"/>
                </a:solidFill>
                <a:latin typeface="Courier New"/>
                <a:ea typeface="Calibri"/>
              </a:rPr>
            </a:br>
            <a:r>
              <a:rPr lang="en-US" sz="1400" dirty="0" smtClean="0">
                <a:solidFill>
                  <a:srgbClr val="000000"/>
                </a:solidFill>
                <a:latin typeface="Courier New"/>
                <a:ea typeface="Calibri"/>
              </a:rPr>
              <a:t> </a:t>
            </a:r>
            <a:r>
              <a:rPr lang="en-US" sz="1400" dirty="0" err="1" smtClean="0">
                <a:solidFill>
                  <a:srgbClr val="000000"/>
                </a:solidFill>
                <a:latin typeface="Courier New"/>
                <a:ea typeface="Calibri"/>
              </a:rPr>
              <a:t>addButton</a:t>
            </a:r>
            <a:r>
              <a:rPr lang="en-US" sz="1400" dirty="0" smtClean="0">
                <a:solidFill>
                  <a:srgbClr val="000000"/>
                </a:solidFill>
                <a:latin typeface="Courier New"/>
                <a:ea typeface="Calibri"/>
              </a:rPr>
              <a:t> = </a:t>
            </a:r>
            <a:r>
              <a:rPr lang="en-US" sz="1400" dirty="0" smtClean="0">
                <a:solidFill>
                  <a:srgbClr val="941EDF"/>
                </a:solidFill>
                <a:latin typeface="Courier New"/>
                <a:ea typeface="Calibri"/>
              </a:rPr>
              <a:t>new</a:t>
            </a:r>
            <a:r>
              <a:rPr lang="en-US" sz="1400" dirty="0" smtClean="0">
                <a:solidFill>
                  <a:srgbClr val="000000"/>
                </a:solidFill>
                <a:latin typeface="Courier New"/>
                <a:ea typeface="Calibri"/>
              </a:rPr>
              <a:t> </a:t>
            </a:r>
            <a:r>
              <a:rPr lang="en-US" sz="1400" dirty="0" err="1" smtClean="0">
                <a:solidFill>
                  <a:srgbClr val="000000"/>
                </a:solidFill>
                <a:latin typeface="Courier New"/>
                <a:ea typeface="Calibri"/>
              </a:rPr>
              <a:t>JButton</a:t>
            </a:r>
            <a:r>
              <a:rPr lang="en-US" sz="1400" dirty="0" smtClean="0">
                <a:solidFill>
                  <a:srgbClr val="000000"/>
                </a:solidFill>
                <a:latin typeface="Courier New"/>
                <a:ea typeface="Calibri"/>
              </a:rPr>
              <a:t>(</a:t>
            </a:r>
            <a:r>
              <a:rPr lang="en-US" sz="1400" dirty="0" smtClean="0">
                <a:solidFill>
                  <a:srgbClr val="00CB00"/>
                </a:solidFill>
                <a:latin typeface="Courier New"/>
                <a:ea typeface="Calibri"/>
              </a:rPr>
              <a:t>"ADD"</a:t>
            </a:r>
            <a:r>
              <a:rPr lang="en-US" sz="1400" dirty="0" smtClean="0">
                <a:solidFill>
                  <a:srgbClr val="000000"/>
                </a:solidFill>
                <a:latin typeface="Courier New"/>
                <a:ea typeface="Calibri"/>
              </a:rPr>
              <a:t>);</a:t>
            </a:r>
            <a:br>
              <a:rPr lang="en-US" sz="1400" dirty="0" smtClean="0">
                <a:solidFill>
                  <a:srgbClr val="000000"/>
                </a:solidFill>
                <a:latin typeface="Courier New"/>
                <a:ea typeface="Calibri"/>
              </a:rPr>
            </a:br>
            <a:r>
              <a:rPr lang="en-US" sz="1400" dirty="0" smtClean="0">
                <a:solidFill>
                  <a:srgbClr val="000000"/>
                </a:solidFill>
                <a:latin typeface="Courier New"/>
                <a:ea typeface="Calibri"/>
              </a:rPr>
              <a:t> </a:t>
            </a:r>
            <a:r>
              <a:rPr lang="en-US" sz="1400" dirty="0" err="1" smtClean="0">
                <a:solidFill>
                  <a:srgbClr val="000000"/>
                </a:solidFill>
                <a:latin typeface="Courier New"/>
                <a:ea typeface="Calibri"/>
              </a:rPr>
              <a:t>contentPane.add</a:t>
            </a:r>
            <a:r>
              <a:rPr lang="en-US" sz="1400" dirty="0" smtClean="0">
                <a:solidFill>
                  <a:srgbClr val="000000"/>
                </a:solidFill>
                <a:latin typeface="Courier New"/>
                <a:ea typeface="Calibri"/>
              </a:rPr>
              <a:t>(</a:t>
            </a:r>
            <a:r>
              <a:rPr lang="en-US" sz="1400" dirty="0" err="1" smtClean="0">
                <a:solidFill>
                  <a:srgbClr val="000000"/>
                </a:solidFill>
                <a:latin typeface="Courier New"/>
                <a:ea typeface="Calibri"/>
              </a:rPr>
              <a:t>addButton</a:t>
            </a:r>
            <a:r>
              <a:rPr lang="en-US" sz="1400" dirty="0" smtClean="0">
                <a:solidFill>
                  <a:srgbClr val="000000"/>
                </a:solidFill>
                <a:latin typeface="Courier New"/>
                <a:ea typeface="Calibri"/>
              </a:rPr>
              <a:t>);</a:t>
            </a:r>
            <a:br>
              <a:rPr lang="en-US" sz="1400" dirty="0" smtClean="0">
                <a:solidFill>
                  <a:srgbClr val="000000"/>
                </a:solidFill>
                <a:latin typeface="Courier New"/>
                <a:ea typeface="Calibri"/>
              </a:rPr>
            </a:br>
            <a:r>
              <a:rPr lang="en-US" sz="1400" dirty="0" smtClean="0">
                <a:solidFill>
                  <a:srgbClr val="000000"/>
                </a:solidFill>
                <a:latin typeface="Courier New"/>
                <a:ea typeface="Calibri"/>
              </a:rPr>
              <a:t> </a:t>
            </a:r>
            <a:r>
              <a:rPr lang="en-US" sz="1400" dirty="0" err="1" smtClean="0">
                <a:solidFill>
                  <a:srgbClr val="000000"/>
                </a:solidFill>
                <a:latin typeface="Courier New"/>
                <a:ea typeface="Calibri"/>
              </a:rPr>
              <a:t>addButton.addActionListener</a:t>
            </a:r>
            <a:r>
              <a:rPr lang="en-US" sz="1400" dirty="0" smtClean="0">
                <a:solidFill>
                  <a:srgbClr val="000000"/>
                </a:solidFill>
                <a:latin typeface="Courier New"/>
                <a:ea typeface="Calibri"/>
              </a:rPr>
              <a:t>(</a:t>
            </a:r>
            <a:r>
              <a:rPr lang="en-US" sz="1400" dirty="0" smtClean="0">
                <a:solidFill>
                  <a:srgbClr val="941EDF"/>
                </a:solidFill>
                <a:latin typeface="Courier New"/>
                <a:ea typeface="Calibri"/>
              </a:rPr>
              <a:t>this</a:t>
            </a:r>
            <a:r>
              <a:rPr lang="en-US" sz="1400" dirty="0" smtClean="0">
                <a:solidFill>
                  <a:srgbClr val="000000"/>
                </a:solidFill>
                <a:latin typeface="Courier New"/>
                <a:ea typeface="Calibri"/>
              </a:rPr>
              <a:t>);</a:t>
            </a:r>
            <a:br>
              <a:rPr lang="en-US" sz="1400" dirty="0" smtClean="0">
                <a:solidFill>
                  <a:srgbClr val="000000"/>
                </a:solidFill>
                <a:latin typeface="Courier New"/>
                <a:ea typeface="Calibri"/>
              </a:rPr>
            </a:br>
            <a:r>
              <a:rPr lang="en-US" sz="1400" dirty="0" smtClean="0">
                <a:solidFill>
                  <a:srgbClr val="000000"/>
                </a:solidFill>
                <a:latin typeface="Courier New"/>
                <a:ea typeface="Calibri"/>
              </a:rPr>
              <a:t>        </a:t>
            </a:r>
            <a:br>
              <a:rPr lang="en-US" sz="1400" dirty="0" smtClean="0">
                <a:solidFill>
                  <a:srgbClr val="000000"/>
                </a:solidFill>
                <a:latin typeface="Courier New"/>
                <a:ea typeface="Calibri"/>
              </a:rPr>
            </a:br>
            <a:r>
              <a:rPr lang="en-US" sz="1400" dirty="0" smtClean="0">
                <a:solidFill>
                  <a:srgbClr val="000000"/>
                </a:solidFill>
                <a:latin typeface="Courier New"/>
                <a:ea typeface="Calibri"/>
              </a:rPr>
              <a:t> </a:t>
            </a:r>
            <a:r>
              <a:rPr lang="en-US" sz="1400" dirty="0" err="1" smtClean="0">
                <a:solidFill>
                  <a:srgbClr val="000000"/>
                </a:solidFill>
                <a:latin typeface="Courier New"/>
                <a:ea typeface="Calibri"/>
              </a:rPr>
              <a:t>clearButton</a:t>
            </a:r>
            <a:r>
              <a:rPr lang="en-US" sz="1400" dirty="0" smtClean="0">
                <a:solidFill>
                  <a:srgbClr val="000000"/>
                </a:solidFill>
                <a:latin typeface="Courier New"/>
                <a:ea typeface="Calibri"/>
              </a:rPr>
              <a:t> = </a:t>
            </a:r>
            <a:r>
              <a:rPr lang="en-US" sz="1400" dirty="0" smtClean="0">
                <a:solidFill>
                  <a:srgbClr val="941EDF"/>
                </a:solidFill>
                <a:latin typeface="Courier New"/>
                <a:ea typeface="Calibri"/>
              </a:rPr>
              <a:t>new</a:t>
            </a:r>
            <a:r>
              <a:rPr lang="en-US" sz="1400" dirty="0" smtClean="0">
                <a:solidFill>
                  <a:srgbClr val="000000"/>
                </a:solidFill>
                <a:latin typeface="Courier New"/>
                <a:ea typeface="Calibri"/>
              </a:rPr>
              <a:t> </a:t>
            </a:r>
            <a:r>
              <a:rPr lang="en-US" sz="1400" dirty="0" err="1" smtClean="0">
                <a:solidFill>
                  <a:srgbClr val="000000"/>
                </a:solidFill>
                <a:latin typeface="Courier New"/>
                <a:ea typeface="Calibri"/>
              </a:rPr>
              <a:t>JButton</a:t>
            </a:r>
            <a:r>
              <a:rPr lang="en-US" sz="1400" dirty="0" smtClean="0">
                <a:solidFill>
                  <a:srgbClr val="000000"/>
                </a:solidFill>
                <a:latin typeface="Courier New"/>
                <a:ea typeface="Calibri"/>
              </a:rPr>
              <a:t>(</a:t>
            </a:r>
            <a:r>
              <a:rPr lang="en-US" sz="1400" dirty="0" smtClean="0">
                <a:solidFill>
                  <a:srgbClr val="00CB00"/>
                </a:solidFill>
                <a:latin typeface="Courier New"/>
                <a:ea typeface="Calibri"/>
              </a:rPr>
              <a:t>"CLEAR"</a:t>
            </a:r>
            <a:r>
              <a:rPr lang="en-US" sz="1400" dirty="0" smtClean="0">
                <a:solidFill>
                  <a:srgbClr val="000000"/>
                </a:solidFill>
                <a:latin typeface="Courier New"/>
                <a:ea typeface="Calibri"/>
              </a:rPr>
              <a:t>);</a:t>
            </a:r>
            <a:br>
              <a:rPr lang="en-US" sz="1400" dirty="0" smtClean="0">
                <a:solidFill>
                  <a:srgbClr val="000000"/>
                </a:solidFill>
                <a:latin typeface="Courier New"/>
                <a:ea typeface="Calibri"/>
              </a:rPr>
            </a:br>
            <a:r>
              <a:rPr lang="en-US" sz="1400" dirty="0" smtClean="0">
                <a:solidFill>
                  <a:srgbClr val="000000"/>
                </a:solidFill>
                <a:latin typeface="Courier New"/>
                <a:ea typeface="Calibri"/>
              </a:rPr>
              <a:t> </a:t>
            </a:r>
            <a:r>
              <a:rPr lang="en-US" sz="1400" dirty="0" err="1" smtClean="0">
                <a:solidFill>
                  <a:srgbClr val="000000"/>
                </a:solidFill>
                <a:latin typeface="Courier New"/>
                <a:ea typeface="Calibri"/>
              </a:rPr>
              <a:t>contentPane.add</a:t>
            </a:r>
            <a:r>
              <a:rPr lang="en-US" sz="1400" dirty="0" smtClean="0">
                <a:solidFill>
                  <a:srgbClr val="000000"/>
                </a:solidFill>
                <a:latin typeface="Courier New"/>
                <a:ea typeface="Calibri"/>
              </a:rPr>
              <a:t>(</a:t>
            </a:r>
            <a:r>
              <a:rPr lang="en-US" sz="1400" dirty="0" err="1" smtClean="0">
                <a:solidFill>
                  <a:srgbClr val="000000"/>
                </a:solidFill>
                <a:latin typeface="Courier New"/>
                <a:ea typeface="Calibri"/>
              </a:rPr>
              <a:t>clearButton</a:t>
            </a:r>
            <a:r>
              <a:rPr lang="en-US" sz="1400" dirty="0" smtClean="0">
                <a:solidFill>
                  <a:srgbClr val="000000"/>
                </a:solidFill>
                <a:latin typeface="Courier New"/>
                <a:ea typeface="Calibri"/>
              </a:rPr>
              <a:t>);</a:t>
            </a:r>
            <a:br>
              <a:rPr lang="en-US" sz="1400" dirty="0" smtClean="0">
                <a:solidFill>
                  <a:srgbClr val="000000"/>
                </a:solidFill>
                <a:latin typeface="Courier New"/>
                <a:ea typeface="Calibri"/>
              </a:rPr>
            </a:br>
            <a:r>
              <a:rPr lang="en-US" sz="1400" dirty="0" smtClean="0">
                <a:solidFill>
                  <a:srgbClr val="000000"/>
                </a:solidFill>
                <a:latin typeface="Courier New"/>
                <a:ea typeface="Calibri"/>
              </a:rPr>
              <a:t> </a:t>
            </a:r>
            <a:r>
              <a:rPr lang="en-US" sz="1400" dirty="0" err="1" smtClean="0">
                <a:solidFill>
                  <a:srgbClr val="000000"/>
                </a:solidFill>
                <a:latin typeface="Courier New"/>
                <a:ea typeface="Calibri"/>
              </a:rPr>
              <a:t>clearButton.addActionListener</a:t>
            </a:r>
            <a:r>
              <a:rPr lang="en-US" sz="1400" dirty="0" smtClean="0">
                <a:solidFill>
                  <a:srgbClr val="000000"/>
                </a:solidFill>
                <a:latin typeface="Courier New"/>
                <a:ea typeface="Calibri"/>
              </a:rPr>
              <a:t>(</a:t>
            </a:r>
            <a:r>
              <a:rPr lang="en-US" sz="1400" dirty="0" smtClean="0">
                <a:solidFill>
                  <a:srgbClr val="941EDF"/>
                </a:solidFill>
                <a:latin typeface="Courier New"/>
                <a:ea typeface="Calibri"/>
              </a:rPr>
              <a:t>this</a:t>
            </a:r>
            <a:r>
              <a:rPr lang="en-US" sz="1400" dirty="0" smtClean="0">
                <a:solidFill>
                  <a:srgbClr val="000000"/>
                </a:solidFill>
                <a:latin typeface="Courier New"/>
                <a:ea typeface="Calibri"/>
              </a:rPr>
              <a:t>);</a:t>
            </a:r>
            <a:br>
              <a:rPr lang="en-US" sz="1400" dirty="0" smtClean="0">
                <a:solidFill>
                  <a:srgbClr val="000000"/>
                </a:solidFill>
                <a:latin typeface="Courier New"/>
                <a:ea typeface="Calibri"/>
              </a:rPr>
            </a:br>
            <a:r>
              <a:rPr lang="en-US" sz="1400" dirty="0" smtClean="0">
                <a:solidFill>
                  <a:srgbClr val="000000"/>
                </a:solidFill>
                <a:latin typeface="Courier New"/>
                <a:ea typeface="Calibri"/>
              </a:rPr>
              <a:t>        </a:t>
            </a:r>
            <a:br>
              <a:rPr lang="en-US" sz="1400" dirty="0" smtClean="0">
                <a:solidFill>
                  <a:srgbClr val="000000"/>
                </a:solidFill>
                <a:latin typeface="Courier New"/>
                <a:ea typeface="Calibri"/>
              </a:rPr>
            </a:br>
            <a:r>
              <a:rPr lang="en-US" sz="1400" dirty="0" smtClean="0">
                <a:solidFill>
                  <a:srgbClr val="000000"/>
                </a:solidFill>
                <a:latin typeface="Courier New"/>
                <a:ea typeface="Calibri"/>
              </a:rPr>
              <a:t> </a:t>
            </a:r>
            <a:r>
              <a:rPr lang="en-US" sz="1400" dirty="0" smtClean="0">
                <a:solidFill>
                  <a:srgbClr val="FA6400"/>
                </a:solidFill>
                <a:latin typeface="Courier New"/>
                <a:ea typeface="Calibri"/>
              </a:rPr>
              <a:t>//register 'Exit upon closing' as a default close operation</a:t>
            </a:r>
            <a:br>
              <a:rPr lang="en-US" sz="1400" dirty="0" smtClean="0">
                <a:solidFill>
                  <a:srgbClr val="FA6400"/>
                </a:solidFill>
                <a:latin typeface="Courier New"/>
                <a:ea typeface="Calibri"/>
              </a:rPr>
            </a:br>
            <a:r>
              <a:rPr lang="en-US" sz="1400" dirty="0" smtClean="0">
                <a:solidFill>
                  <a:srgbClr val="000000"/>
                </a:solidFill>
                <a:latin typeface="Courier New"/>
                <a:ea typeface="Calibri"/>
              </a:rPr>
              <a:t>        </a:t>
            </a:r>
            <a:r>
              <a:rPr lang="en-US" sz="1400" dirty="0" err="1" smtClean="0">
                <a:solidFill>
                  <a:srgbClr val="000000"/>
                </a:solidFill>
                <a:latin typeface="Courier New"/>
                <a:ea typeface="Calibri"/>
              </a:rPr>
              <a:t>setDefaultCloseOperation</a:t>
            </a:r>
            <a:r>
              <a:rPr lang="en-US" sz="1400" dirty="0" smtClean="0">
                <a:solidFill>
                  <a:srgbClr val="000000"/>
                </a:solidFill>
                <a:latin typeface="Courier New"/>
                <a:ea typeface="Calibri"/>
              </a:rPr>
              <a:t>( EXIT_ON_CLOSE );</a:t>
            </a:r>
            <a:br>
              <a:rPr lang="en-US" sz="1400" dirty="0" smtClean="0">
                <a:solidFill>
                  <a:srgbClr val="000000"/>
                </a:solidFill>
                <a:latin typeface="Courier New"/>
                <a:ea typeface="Calibri"/>
              </a:rPr>
            </a:br>
            <a:r>
              <a:rPr lang="en-US" sz="1400" dirty="0" smtClean="0">
                <a:solidFill>
                  <a:srgbClr val="000000"/>
                </a:solidFill>
                <a:latin typeface="Courier New"/>
                <a:ea typeface="Calibri"/>
              </a:rPr>
              <a:t>    }</a:t>
            </a:r>
            <a:br>
              <a:rPr lang="en-US" sz="1400" dirty="0" smtClean="0">
                <a:solidFill>
                  <a:srgbClr val="000000"/>
                </a:solidFill>
                <a:latin typeface="Courier New"/>
                <a:ea typeface="Calibri"/>
              </a:rPr>
            </a:br>
            <a:r>
              <a:rPr lang="en-US" sz="1400" dirty="0" smtClean="0">
                <a:solidFill>
                  <a:srgbClr val="000000"/>
                </a:solidFill>
                <a:latin typeface="Courier New"/>
                <a:ea typeface="Calibri"/>
              </a:rPr>
              <a:t/>
            </a:r>
            <a:br>
              <a:rPr lang="en-US" sz="1400" dirty="0" smtClean="0">
                <a:solidFill>
                  <a:srgbClr val="000000"/>
                </a:solidFill>
                <a:latin typeface="Courier New"/>
                <a:ea typeface="Calibri"/>
              </a:rPr>
            </a:br>
            <a:endParaRPr lang="en-US" sz="1400" dirty="0"/>
          </a:p>
        </p:txBody>
      </p:sp>
    </p:spTree>
    <p:extLst>
      <p:ext uri="{BB962C8B-B14F-4D97-AF65-F5344CB8AC3E}">
        <p14:creationId xmlns:p14="http://schemas.microsoft.com/office/powerpoint/2010/main" val="3748238642"/>
      </p:ext>
    </p:extLst>
  </p:cSld>
  <p:clrMapOvr>
    <a:masterClrMapping/>
  </p:clrMapOvr>
  <p:transition spd="slow" advClick="0">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7682" y="903383"/>
            <a:ext cx="8534400" cy="5822414"/>
          </a:xfrm>
          <a:solidFill>
            <a:schemeClr val="bg1"/>
          </a:solidFill>
          <a:effectLst>
            <a:outerShdw blurRad="50800" dist="50800" dir="5400000" sx="102000" sy="102000" algn="ctr" rotWithShape="0">
              <a:srgbClr val="000000">
                <a:alpha val="40000"/>
              </a:srgbClr>
            </a:outerShdw>
          </a:effectLst>
          <a:scene3d>
            <a:camera prst="orthographicFront"/>
            <a:lightRig rig="threePt" dir="t"/>
          </a:scene3d>
          <a:sp3d>
            <a:bevelT/>
          </a:sp3d>
        </p:spPr>
        <p:txBody>
          <a:bodyPr>
            <a:normAutofit lnSpcReduction="10000"/>
          </a:bodyPr>
          <a:lstStyle/>
          <a:p>
            <a:pPr marL="0" marR="0" algn="l" rtl="0">
              <a:spcBef>
                <a:spcPts val="0"/>
              </a:spcBef>
              <a:spcAft>
                <a:spcPts val="1000"/>
              </a:spcAft>
              <a:buNone/>
            </a:pPr>
            <a:r>
              <a:rPr lang="en-US" sz="1300" dirty="0" smtClean="0">
                <a:solidFill>
                  <a:srgbClr val="941EDF"/>
                </a:solidFill>
                <a:latin typeface="Courier New"/>
                <a:ea typeface="Calibri"/>
                <a:cs typeface="Arial"/>
              </a:rPr>
              <a:t> public</a:t>
            </a:r>
            <a:r>
              <a:rPr lang="en-US" sz="1300" dirty="0" smtClean="0">
                <a:solidFill>
                  <a:srgbClr val="000000"/>
                </a:solidFill>
                <a:latin typeface="Courier New"/>
                <a:ea typeface="Calibri"/>
                <a:cs typeface="Arial"/>
              </a:rPr>
              <a:t> </a:t>
            </a:r>
            <a:r>
              <a:rPr lang="en-US" sz="1300" dirty="0" smtClean="0">
                <a:solidFill>
                  <a:srgbClr val="941EDF"/>
                </a:solidFill>
                <a:latin typeface="Courier New"/>
                <a:ea typeface="Calibri"/>
                <a:cs typeface="Arial"/>
              </a:rPr>
              <a:t>void</a:t>
            </a:r>
            <a:r>
              <a:rPr lang="en-US" sz="1300" dirty="0" smtClean="0">
                <a:solidFill>
                  <a:srgbClr val="000000"/>
                </a:solidFill>
                <a:latin typeface="Courier New"/>
                <a:ea typeface="Calibri"/>
                <a:cs typeface="Arial"/>
              </a:rPr>
              <a:t> </a:t>
            </a:r>
            <a:r>
              <a:rPr lang="en-US" sz="1300" dirty="0" err="1" smtClean="0">
                <a:solidFill>
                  <a:srgbClr val="000000"/>
                </a:solidFill>
                <a:latin typeface="Courier New"/>
                <a:ea typeface="Calibri"/>
                <a:cs typeface="Arial"/>
              </a:rPr>
              <a:t>actionPerformed</a:t>
            </a:r>
            <a:r>
              <a:rPr lang="en-US" sz="1300" dirty="0" smtClean="0">
                <a:solidFill>
                  <a:srgbClr val="000000"/>
                </a:solidFill>
                <a:latin typeface="Courier New"/>
                <a:ea typeface="Calibri"/>
                <a:cs typeface="Arial"/>
              </a:rPr>
              <a:t>(</a:t>
            </a:r>
            <a:r>
              <a:rPr lang="en-US" sz="1300" dirty="0" err="1" smtClean="0">
                <a:solidFill>
                  <a:srgbClr val="000000"/>
                </a:solidFill>
                <a:latin typeface="Courier New"/>
                <a:ea typeface="Calibri"/>
                <a:cs typeface="Arial"/>
              </a:rPr>
              <a:t>ActionEvent</a:t>
            </a:r>
            <a:r>
              <a:rPr lang="en-US" sz="1300" dirty="0" smtClean="0">
                <a:solidFill>
                  <a:srgbClr val="000000"/>
                </a:solidFill>
                <a:latin typeface="Courier New"/>
                <a:ea typeface="Calibri"/>
                <a:cs typeface="Arial"/>
              </a:rPr>
              <a:t> event) {</a:t>
            </a:r>
          </a:p>
          <a:p>
            <a:pPr marL="0" marR="0" algn="l" rtl="0">
              <a:spcBef>
                <a:spcPts val="0"/>
              </a:spcBef>
              <a:spcAft>
                <a:spcPts val="1000"/>
              </a:spcAft>
              <a:buNone/>
            </a:pPr>
            <a:r>
              <a:rPr lang="en-US" sz="1300" dirty="0" smtClean="0">
                <a:solidFill>
                  <a:srgbClr val="000000"/>
                </a:solidFill>
                <a:latin typeface="Courier New"/>
                <a:ea typeface="Calibri"/>
                <a:cs typeface="Arial"/>
              </a:rPr>
              <a:t>   </a:t>
            </a:r>
            <a:r>
              <a:rPr lang="en-US" sz="1300" dirty="0" smtClean="0">
                <a:solidFill>
                  <a:srgbClr val="941EDF"/>
                </a:solidFill>
                <a:latin typeface="Courier New"/>
                <a:ea typeface="Calibri"/>
                <a:cs typeface="Arial"/>
              </a:rPr>
              <a:t>if</a:t>
            </a:r>
            <a:r>
              <a:rPr lang="en-US" sz="1300" dirty="0" smtClean="0">
                <a:solidFill>
                  <a:srgbClr val="000000"/>
                </a:solidFill>
                <a:latin typeface="Courier New"/>
                <a:ea typeface="Calibri"/>
                <a:cs typeface="Arial"/>
              </a:rPr>
              <a:t> (</a:t>
            </a:r>
            <a:r>
              <a:rPr lang="en-US" sz="1300" dirty="0" err="1" smtClean="0">
                <a:solidFill>
                  <a:srgbClr val="000000"/>
                </a:solidFill>
                <a:latin typeface="Courier New"/>
                <a:ea typeface="Calibri"/>
                <a:cs typeface="Arial"/>
              </a:rPr>
              <a:t>event.getSource</a:t>
            </a:r>
            <a:r>
              <a:rPr lang="en-US" sz="1300" dirty="0" smtClean="0">
                <a:solidFill>
                  <a:srgbClr val="000000"/>
                </a:solidFill>
                <a:latin typeface="Courier New"/>
                <a:ea typeface="Calibri"/>
                <a:cs typeface="Arial"/>
              </a:rPr>
              <a:t>() </a:t>
            </a:r>
            <a:r>
              <a:rPr lang="en-US" sz="1300" dirty="0" err="1" smtClean="0">
                <a:solidFill>
                  <a:srgbClr val="941EDF"/>
                </a:solidFill>
                <a:latin typeface="Courier New"/>
                <a:ea typeface="Calibri"/>
                <a:cs typeface="Arial"/>
              </a:rPr>
              <a:t>instanceof</a:t>
            </a:r>
            <a:r>
              <a:rPr lang="en-US" sz="1300" dirty="0" smtClean="0">
                <a:solidFill>
                  <a:srgbClr val="000000"/>
                </a:solidFill>
                <a:latin typeface="Courier New"/>
                <a:ea typeface="Calibri"/>
                <a:cs typeface="Arial"/>
              </a:rPr>
              <a:t> </a:t>
            </a:r>
            <a:r>
              <a:rPr lang="en-US" sz="1300" dirty="0" err="1" smtClean="0">
                <a:solidFill>
                  <a:srgbClr val="000000"/>
                </a:solidFill>
                <a:latin typeface="Courier New"/>
                <a:ea typeface="Calibri"/>
                <a:cs typeface="Arial"/>
              </a:rPr>
              <a:t>JButton</a:t>
            </a:r>
            <a:r>
              <a:rPr lang="en-US" sz="1300" dirty="0" smtClean="0">
                <a:solidFill>
                  <a:srgbClr val="000000"/>
                </a:solidFill>
                <a:latin typeface="Courier New"/>
                <a:ea typeface="Calibri"/>
                <a:cs typeface="Arial"/>
              </a:rPr>
              <a:t>) {</a:t>
            </a:r>
            <a:br>
              <a:rPr lang="en-US" sz="1300" dirty="0" smtClean="0">
                <a:solidFill>
                  <a:srgbClr val="000000"/>
                </a:solidFill>
                <a:latin typeface="Courier New"/>
                <a:ea typeface="Calibri"/>
                <a:cs typeface="Arial"/>
              </a:rPr>
            </a:br>
            <a:r>
              <a:rPr lang="en-US" sz="1300" dirty="0" smtClean="0">
                <a:solidFill>
                  <a:srgbClr val="000000"/>
                </a:solidFill>
                <a:latin typeface="Courier New"/>
                <a:ea typeface="Calibri"/>
                <a:cs typeface="Arial"/>
              </a:rPr>
              <a:t>      </a:t>
            </a:r>
            <a:r>
              <a:rPr lang="en-US" sz="1300" dirty="0" err="1" smtClean="0">
                <a:solidFill>
                  <a:srgbClr val="000000"/>
                </a:solidFill>
                <a:latin typeface="Courier New"/>
                <a:ea typeface="Calibri"/>
                <a:cs typeface="Arial"/>
              </a:rPr>
              <a:t>JButton</a:t>
            </a:r>
            <a:r>
              <a:rPr lang="en-US" sz="1300" dirty="0" smtClean="0">
                <a:solidFill>
                  <a:srgbClr val="000000"/>
                </a:solidFill>
                <a:latin typeface="Courier New"/>
                <a:ea typeface="Calibri"/>
                <a:cs typeface="Arial"/>
              </a:rPr>
              <a:t> </a:t>
            </a:r>
            <a:r>
              <a:rPr lang="en-US" sz="1300" dirty="0" err="1" smtClean="0">
                <a:solidFill>
                  <a:srgbClr val="000000"/>
                </a:solidFill>
                <a:latin typeface="Courier New"/>
                <a:ea typeface="Calibri"/>
                <a:cs typeface="Arial"/>
              </a:rPr>
              <a:t>clickedButton</a:t>
            </a:r>
            <a:r>
              <a:rPr lang="en-US" sz="1300" dirty="0" smtClean="0">
                <a:solidFill>
                  <a:srgbClr val="000000"/>
                </a:solidFill>
                <a:latin typeface="Courier New"/>
                <a:ea typeface="Calibri"/>
                <a:cs typeface="Arial"/>
              </a:rPr>
              <a:t> = (</a:t>
            </a:r>
            <a:r>
              <a:rPr lang="en-US" sz="1300" dirty="0" err="1" smtClean="0">
                <a:solidFill>
                  <a:srgbClr val="000000"/>
                </a:solidFill>
                <a:latin typeface="Courier New"/>
                <a:ea typeface="Calibri"/>
                <a:cs typeface="Arial"/>
              </a:rPr>
              <a:t>JButton</a:t>
            </a:r>
            <a:r>
              <a:rPr lang="en-US" sz="1300" dirty="0" smtClean="0">
                <a:solidFill>
                  <a:srgbClr val="000000"/>
                </a:solidFill>
                <a:latin typeface="Courier New"/>
                <a:ea typeface="Calibri"/>
                <a:cs typeface="Arial"/>
              </a:rPr>
              <a:t>) </a:t>
            </a:r>
            <a:r>
              <a:rPr lang="en-US" sz="1300" dirty="0" err="1" smtClean="0">
                <a:solidFill>
                  <a:srgbClr val="000000"/>
                </a:solidFill>
                <a:latin typeface="Courier New"/>
                <a:ea typeface="Calibri"/>
                <a:cs typeface="Arial"/>
              </a:rPr>
              <a:t>event.getSource</a:t>
            </a:r>
            <a:r>
              <a:rPr lang="en-US" sz="1300" dirty="0" smtClean="0">
                <a:solidFill>
                  <a:srgbClr val="000000"/>
                </a:solidFill>
                <a:latin typeface="Courier New"/>
                <a:ea typeface="Calibri"/>
                <a:cs typeface="Arial"/>
              </a:rPr>
              <a:t>();</a:t>
            </a:r>
            <a:br>
              <a:rPr lang="en-US" sz="1300" dirty="0" smtClean="0">
                <a:solidFill>
                  <a:srgbClr val="000000"/>
                </a:solidFill>
                <a:latin typeface="Courier New"/>
                <a:ea typeface="Calibri"/>
                <a:cs typeface="Arial"/>
              </a:rPr>
            </a:br>
            <a:r>
              <a:rPr lang="en-US" sz="1300" dirty="0" smtClean="0">
                <a:solidFill>
                  <a:srgbClr val="000000"/>
                </a:solidFill>
                <a:latin typeface="Courier New"/>
                <a:ea typeface="Calibri"/>
                <a:cs typeface="Arial"/>
              </a:rPr>
              <a:t>            </a:t>
            </a:r>
            <a:r>
              <a:rPr lang="en-US" sz="1300" dirty="0" smtClean="0">
                <a:solidFill>
                  <a:srgbClr val="941EDF"/>
                </a:solidFill>
                <a:latin typeface="Courier New"/>
                <a:ea typeface="Calibri"/>
                <a:cs typeface="Arial"/>
              </a:rPr>
              <a:t>if</a:t>
            </a:r>
            <a:r>
              <a:rPr lang="en-US" sz="1300" dirty="0" smtClean="0">
                <a:solidFill>
                  <a:srgbClr val="000000"/>
                </a:solidFill>
                <a:latin typeface="Courier New"/>
                <a:ea typeface="Calibri"/>
                <a:cs typeface="Arial"/>
              </a:rPr>
              <a:t> (</a:t>
            </a:r>
            <a:r>
              <a:rPr lang="en-US" sz="1300" dirty="0" err="1" smtClean="0">
                <a:solidFill>
                  <a:srgbClr val="000000"/>
                </a:solidFill>
                <a:latin typeface="Courier New"/>
                <a:ea typeface="Calibri"/>
                <a:cs typeface="Arial"/>
              </a:rPr>
              <a:t>clickedButton</a:t>
            </a:r>
            <a:r>
              <a:rPr lang="en-US" sz="1300" dirty="0" smtClean="0">
                <a:solidFill>
                  <a:srgbClr val="000000"/>
                </a:solidFill>
                <a:latin typeface="Courier New"/>
                <a:ea typeface="Calibri"/>
                <a:cs typeface="Arial"/>
              </a:rPr>
              <a:t> == </a:t>
            </a:r>
            <a:r>
              <a:rPr lang="en-US" sz="1300" dirty="0" err="1" smtClean="0">
                <a:solidFill>
                  <a:srgbClr val="000000"/>
                </a:solidFill>
                <a:latin typeface="Courier New"/>
                <a:ea typeface="Calibri"/>
                <a:cs typeface="Arial"/>
              </a:rPr>
              <a:t>addButton</a:t>
            </a:r>
            <a:r>
              <a:rPr lang="en-US" sz="1300" dirty="0" smtClean="0">
                <a:solidFill>
                  <a:srgbClr val="000000"/>
                </a:solidFill>
                <a:latin typeface="Courier New"/>
                <a:ea typeface="Calibri"/>
                <a:cs typeface="Arial"/>
              </a:rPr>
              <a:t>) {</a:t>
            </a:r>
            <a:br>
              <a:rPr lang="en-US" sz="1300" dirty="0" smtClean="0">
                <a:solidFill>
                  <a:srgbClr val="000000"/>
                </a:solidFill>
                <a:latin typeface="Courier New"/>
                <a:ea typeface="Calibri"/>
                <a:cs typeface="Arial"/>
              </a:rPr>
            </a:br>
            <a:r>
              <a:rPr lang="en-US" sz="1300" dirty="0" smtClean="0">
                <a:solidFill>
                  <a:srgbClr val="000000"/>
                </a:solidFill>
                <a:latin typeface="Courier New"/>
                <a:ea typeface="Calibri"/>
                <a:cs typeface="Arial"/>
              </a:rPr>
              <a:t>                </a:t>
            </a:r>
            <a:r>
              <a:rPr lang="en-US" sz="1300" dirty="0" err="1" smtClean="0">
                <a:solidFill>
                  <a:srgbClr val="000000"/>
                </a:solidFill>
                <a:latin typeface="Courier New"/>
                <a:ea typeface="Calibri"/>
                <a:cs typeface="Arial"/>
              </a:rPr>
              <a:t>addText</a:t>
            </a:r>
            <a:r>
              <a:rPr lang="en-US" sz="1300" dirty="0" smtClean="0">
                <a:solidFill>
                  <a:srgbClr val="000000"/>
                </a:solidFill>
                <a:latin typeface="Courier New"/>
                <a:ea typeface="Calibri"/>
                <a:cs typeface="Arial"/>
              </a:rPr>
              <a:t>(</a:t>
            </a:r>
            <a:r>
              <a:rPr lang="en-US" sz="1300" dirty="0" err="1" smtClean="0">
                <a:solidFill>
                  <a:srgbClr val="000000"/>
                </a:solidFill>
                <a:latin typeface="Courier New"/>
                <a:ea typeface="Calibri"/>
                <a:cs typeface="Arial"/>
              </a:rPr>
              <a:t>inputLine.getText</a:t>
            </a:r>
            <a:r>
              <a:rPr lang="en-US" sz="1300" dirty="0" smtClean="0">
                <a:solidFill>
                  <a:srgbClr val="000000"/>
                </a:solidFill>
                <a:latin typeface="Courier New"/>
                <a:ea typeface="Calibri"/>
                <a:cs typeface="Arial"/>
              </a:rPr>
              <a:t>());</a:t>
            </a:r>
            <a:br>
              <a:rPr lang="en-US" sz="1300" dirty="0" smtClean="0">
                <a:solidFill>
                  <a:srgbClr val="000000"/>
                </a:solidFill>
                <a:latin typeface="Courier New"/>
                <a:ea typeface="Calibri"/>
                <a:cs typeface="Arial"/>
              </a:rPr>
            </a:br>
            <a:r>
              <a:rPr lang="en-US" sz="1300" dirty="0" smtClean="0">
                <a:solidFill>
                  <a:srgbClr val="000000"/>
                </a:solidFill>
                <a:latin typeface="Courier New"/>
                <a:ea typeface="Calibri"/>
                <a:cs typeface="Arial"/>
              </a:rPr>
              <a:t>            } </a:t>
            </a:r>
          </a:p>
          <a:p>
            <a:pPr marL="0" marR="0" algn="l" rtl="0">
              <a:spcBef>
                <a:spcPts val="0"/>
              </a:spcBef>
              <a:spcAft>
                <a:spcPts val="1000"/>
              </a:spcAft>
              <a:buNone/>
            </a:pPr>
            <a:r>
              <a:rPr lang="en-US" sz="1300" dirty="0" smtClean="0">
                <a:solidFill>
                  <a:srgbClr val="000000"/>
                </a:solidFill>
                <a:latin typeface="Courier New"/>
                <a:ea typeface="Calibri"/>
                <a:cs typeface="Arial"/>
              </a:rPr>
              <a:t>            </a:t>
            </a:r>
            <a:r>
              <a:rPr lang="en-US" sz="1300" dirty="0" smtClean="0">
                <a:solidFill>
                  <a:srgbClr val="941EDF"/>
                </a:solidFill>
                <a:latin typeface="Courier New"/>
                <a:ea typeface="Calibri"/>
                <a:cs typeface="Arial"/>
              </a:rPr>
              <a:t>else</a:t>
            </a:r>
            <a:r>
              <a:rPr lang="en-US" sz="1300" dirty="0" smtClean="0">
                <a:solidFill>
                  <a:srgbClr val="000000"/>
                </a:solidFill>
                <a:latin typeface="Courier New"/>
                <a:ea typeface="Calibri"/>
                <a:cs typeface="Arial"/>
              </a:rPr>
              <a:t> {</a:t>
            </a:r>
            <a:br>
              <a:rPr lang="en-US" sz="1300" dirty="0" smtClean="0">
                <a:solidFill>
                  <a:srgbClr val="000000"/>
                </a:solidFill>
                <a:latin typeface="Courier New"/>
                <a:ea typeface="Calibri"/>
                <a:cs typeface="Arial"/>
              </a:rPr>
            </a:br>
            <a:r>
              <a:rPr lang="en-US" sz="1300" dirty="0" smtClean="0">
                <a:solidFill>
                  <a:srgbClr val="000000"/>
                </a:solidFill>
                <a:latin typeface="Courier New"/>
                <a:ea typeface="Calibri"/>
                <a:cs typeface="Arial"/>
              </a:rPr>
              <a:t>                </a:t>
            </a:r>
            <a:r>
              <a:rPr lang="en-US" sz="1300" dirty="0" err="1" smtClean="0">
                <a:solidFill>
                  <a:srgbClr val="000000"/>
                </a:solidFill>
                <a:latin typeface="Courier New"/>
                <a:ea typeface="Calibri"/>
                <a:cs typeface="Arial"/>
              </a:rPr>
              <a:t>clearText</a:t>
            </a:r>
            <a:r>
              <a:rPr lang="en-US" sz="1300" dirty="0" smtClean="0">
                <a:solidFill>
                  <a:srgbClr val="000000"/>
                </a:solidFill>
                <a:latin typeface="Courier New"/>
                <a:ea typeface="Calibri"/>
                <a:cs typeface="Arial"/>
              </a:rPr>
              <a:t>( );</a:t>
            </a:r>
            <a:br>
              <a:rPr lang="en-US" sz="1300" dirty="0" smtClean="0">
                <a:solidFill>
                  <a:srgbClr val="000000"/>
                </a:solidFill>
                <a:latin typeface="Courier New"/>
                <a:ea typeface="Calibri"/>
                <a:cs typeface="Arial"/>
              </a:rPr>
            </a:br>
            <a:r>
              <a:rPr lang="en-US" sz="1300" dirty="0" smtClean="0">
                <a:solidFill>
                  <a:srgbClr val="000000"/>
                </a:solidFill>
                <a:latin typeface="Courier New"/>
                <a:ea typeface="Calibri"/>
                <a:cs typeface="Arial"/>
              </a:rPr>
              <a:t>            }</a:t>
            </a:r>
            <a:br>
              <a:rPr lang="en-US" sz="1300" dirty="0" smtClean="0">
                <a:solidFill>
                  <a:srgbClr val="000000"/>
                </a:solidFill>
                <a:latin typeface="Courier New"/>
                <a:ea typeface="Calibri"/>
                <a:cs typeface="Arial"/>
              </a:rPr>
            </a:br>
            <a:r>
              <a:rPr lang="en-US" sz="1300" dirty="0" smtClean="0">
                <a:solidFill>
                  <a:srgbClr val="000000"/>
                </a:solidFill>
                <a:latin typeface="Courier New"/>
                <a:ea typeface="Calibri"/>
                <a:cs typeface="Arial"/>
              </a:rPr>
              <a:t/>
            </a:r>
            <a:br>
              <a:rPr lang="en-US" sz="1300" dirty="0" smtClean="0">
                <a:solidFill>
                  <a:srgbClr val="000000"/>
                </a:solidFill>
                <a:latin typeface="Courier New"/>
                <a:ea typeface="Calibri"/>
                <a:cs typeface="Arial"/>
              </a:rPr>
            </a:br>
            <a:r>
              <a:rPr lang="en-US" sz="1300" dirty="0" smtClean="0">
                <a:solidFill>
                  <a:srgbClr val="000000"/>
                </a:solidFill>
                <a:latin typeface="Courier New"/>
                <a:ea typeface="Calibri"/>
                <a:cs typeface="Arial"/>
              </a:rPr>
              <a:t>    } </a:t>
            </a:r>
          </a:p>
          <a:p>
            <a:pPr marL="0" marR="0" algn="l" rtl="0">
              <a:spcBef>
                <a:spcPts val="0"/>
              </a:spcBef>
              <a:spcAft>
                <a:spcPts val="1000"/>
              </a:spcAft>
              <a:buNone/>
            </a:pPr>
            <a:r>
              <a:rPr lang="en-US" sz="1300" dirty="0" smtClean="0">
                <a:solidFill>
                  <a:srgbClr val="000000"/>
                </a:solidFill>
                <a:latin typeface="Courier New"/>
                <a:ea typeface="Calibri"/>
                <a:cs typeface="Arial"/>
              </a:rPr>
              <a:t>    </a:t>
            </a:r>
            <a:r>
              <a:rPr lang="en-US" sz="1300" dirty="0" smtClean="0">
                <a:solidFill>
                  <a:srgbClr val="941EDF"/>
                </a:solidFill>
                <a:latin typeface="Courier New"/>
                <a:ea typeface="Calibri"/>
                <a:cs typeface="Arial"/>
              </a:rPr>
              <a:t>else</a:t>
            </a:r>
            <a:r>
              <a:rPr lang="en-US" sz="1300" dirty="0" smtClean="0">
                <a:solidFill>
                  <a:srgbClr val="000000"/>
                </a:solidFill>
                <a:latin typeface="Courier New"/>
                <a:ea typeface="Calibri"/>
                <a:cs typeface="Arial"/>
              </a:rPr>
              <a:t> { </a:t>
            </a:r>
            <a:r>
              <a:rPr lang="en-US" sz="1300" dirty="0" smtClean="0">
                <a:solidFill>
                  <a:srgbClr val="FA6400"/>
                </a:solidFill>
                <a:latin typeface="Courier New"/>
                <a:ea typeface="Calibri"/>
                <a:cs typeface="Arial"/>
              </a:rPr>
              <a:t>//the event source is </a:t>
            </a:r>
            <a:r>
              <a:rPr lang="en-US" sz="1300" dirty="0" err="1" smtClean="0">
                <a:solidFill>
                  <a:srgbClr val="FA6400"/>
                </a:solidFill>
                <a:latin typeface="Courier New"/>
                <a:ea typeface="Calibri"/>
                <a:cs typeface="Arial"/>
              </a:rPr>
              <a:t>inputLine</a:t>
            </a:r>
            <a:r>
              <a:rPr lang="en-US" sz="1300" dirty="0" smtClean="0">
                <a:solidFill>
                  <a:srgbClr val="FA6400"/>
                </a:solidFill>
                <a:latin typeface="Courier New"/>
                <a:ea typeface="Calibri"/>
                <a:cs typeface="Arial"/>
              </a:rPr>
              <a:t/>
            </a:r>
            <a:br>
              <a:rPr lang="en-US" sz="1300" dirty="0" smtClean="0">
                <a:solidFill>
                  <a:srgbClr val="FA6400"/>
                </a:solidFill>
                <a:latin typeface="Courier New"/>
                <a:ea typeface="Calibri"/>
                <a:cs typeface="Arial"/>
              </a:rPr>
            </a:br>
            <a:r>
              <a:rPr lang="en-US" sz="1300" dirty="0" smtClean="0">
                <a:solidFill>
                  <a:srgbClr val="000000"/>
                </a:solidFill>
                <a:latin typeface="Courier New"/>
                <a:ea typeface="Calibri"/>
                <a:cs typeface="Arial"/>
              </a:rPr>
              <a:t>            </a:t>
            </a:r>
            <a:r>
              <a:rPr lang="en-US" sz="1300" dirty="0" err="1" smtClean="0">
                <a:solidFill>
                  <a:srgbClr val="000000"/>
                </a:solidFill>
                <a:latin typeface="Courier New"/>
                <a:ea typeface="Calibri"/>
                <a:cs typeface="Arial"/>
              </a:rPr>
              <a:t>addText</a:t>
            </a:r>
            <a:r>
              <a:rPr lang="en-US" sz="1300" dirty="0" smtClean="0">
                <a:solidFill>
                  <a:srgbClr val="000000"/>
                </a:solidFill>
                <a:latin typeface="Courier New"/>
                <a:ea typeface="Calibri"/>
                <a:cs typeface="Arial"/>
              </a:rPr>
              <a:t>(</a:t>
            </a:r>
            <a:r>
              <a:rPr lang="en-US" sz="1300" dirty="0" err="1" smtClean="0">
                <a:solidFill>
                  <a:srgbClr val="000000"/>
                </a:solidFill>
                <a:latin typeface="Courier New"/>
                <a:ea typeface="Calibri"/>
                <a:cs typeface="Arial"/>
              </a:rPr>
              <a:t>inputLine.getText</a:t>
            </a:r>
            <a:r>
              <a:rPr lang="en-US" sz="1300" dirty="0" smtClean="0">
                <a:solidFill>
                  <a:srgbClr val="000000"/>
                </a:solidFill>
                <a:latin typeface="Courier New"/>
                <a:ea typeface="Calibri"/>
                <a:cs typeface="Arial"/>
              </a:rPr>
              <a:t>());</a:t>
            </a:r>
            <a:br>
              <a:rPr lang="en-US" sz="1300" dirty="0" smtClean="0">
                <a:solidFill>
                  <a:srgbClr val="000000"/>
                </a:solidFill>
                <a:latin typeface="Courier New"/>
                <a:ea typeface="Calibri"/>
                <a:cs typeface="Arial"/>
              </a:rPr>
            </a:br>
            <a:r>
              <a:rPr lang="en-US" sz="1300" dirty="0" smtClean="0">
                <a:solidFill>
                  <a:srgbClr val="000000"/>
                </a:solidFill>
                <a:latin typeface="Courier New"/>
                <a:ea typeface="Calibri"/>
                <a:cs typeface="Arial"/>
              </a:rPr>
              <a:t>         }</a:t>
            </a:r>
            <a:br>
              <a:rPr lang="en-US" sz="1300" dirty="0" smtClean="0">
                <a:solidFill>
                  <a:srgbClr val="000000"/>
                </a:solidFill>
                <a:latin typeface="Courier New"/>
                <a:ea typeface="Calibri"/>
                <a:cs typeface="Arial"/>
              </a:rPr>
            </a:br>
            <a:r>
              <a:rPr lang="en-US" sz="1300" dirty="0" smtClean="0">
                <a:solidFill>
                  <a:srgbClr val="000000"/>
                </a:solidFill>
                <a:latin typeface="Courier New"/>
                <a:ea typeface="Calibri"/>
                <a:cs typeface="Arial"/>
              </a:rPr>
              <a:t>    }</a:t>
            </a:r>
            <a:br>
              <a:rPr lang="en-US" sz="1300" dirty="0" smtClean="0">
                <a:solidFill>
                  <a:srgbClr val="000000"/>
                </a:solidFill>
                <a:latin typeface="Courier New"/>
                <a:ea typeface="Calibri"/>
                <a:cs typeface="Arial"/>
              </a:rPr>
            </a:br>
            <a:r>
              <a:rPr lang="en-US" sz="1300" dirty="0" smtClean="0">
                <a:solidFill>
                  <a:srgbClr val="000000"/>
                </a:solidFill>
                <a:latin typeface="Courier New"/>
                <a:ea typeface="Calibri"/>
                <a:cs typeface="Arial"/>
              </a:rPr>
              <a:t>//-------------------------------------------------------</a:t>
            </a:r>
            <a:br>
              <a:rPr lang="en-US" sz="1300" dirty="0" smtClean="0">
                <a:solidFill>
                  <a:srgbClr val="000000"/>
                </a:solidFill>
                <a:latin typeface="Courier New"/>
                <a:ea typeface="Calibri"/>
                <a:cs typeface="Arial"/>
              </a:rPr>
            </a:br>
            <a:r>
              <a:rPr lang="en-US" sz="1300" dirty="0" smtClean="0">
                <a:solidFill>
                  <a:srgbClr val="000000"/>
                </a:solidFill>
                <a:latin typeface="Courier New"/>
                <a:ea typeface="Calibri"/>
                <a:cs typeface="Arial"/>
              </a:rPr>
              <a:t>    </a:t>
            </a:r>
            <a:r>
              <a:rPr lang="en-US" sz="1300" dirty="0" smtClean="0">
                <a:solidFill>
                  <a:srgbClr val="941EDF"/>
                </a:solidFill>
                <a:latin typeface="Courier New"/>
                <a:ea typeface="Calibri"/>
                <a:cs typeface="Arial"/>
              </a:rPr>
              <a:t>private</a:t>
            </a:r>
            <a:r>
              <a:rPr lang="en-US" sz="1300" dirty="0" smtClean="0">
                <a:solidFill>
                  <a:srgbClr val="000000"/>
                </a:solidFill>
                <a:latin typeface="Courier New"/>
                <a:ea typeface="Calibri"/>
                <a:cs typeface="Arial"/>
              </a:rPr>
              <a:t> </a:t>
            </a:r>
            <a:r>
              <a:rPr lang="en-US" sz="1300" dirty="0" smtClean="0">
                <a:solidFill>
                  <a:srgbClr val="941EDF"/>
                </a:solidFill>
                <a:latin typeface="Courier New"/>
                <a:ea typeface="Calibri"/>
                <a:cs typeface="Arial"/>
              </a:rPr>
              <a:t>void</a:t>
            </a:r>
            <a:r>
              <a:rPr lang="en-US" sz="1300" dirty="0" smtClean="0">
                <a:solidFill>
                  <a:srgbClr val="000000"/>
                </a:solidFill>
                <a:latin typeface="Courier New"/>
                <a:ea typeface="Calibri"/>
                <a:cs typeface="Arial"/>
              </a:rPr>
              <a:t> </a:t>
            </a:r>
            <a:r>
              <a:rPr lang="en-US" sz="1300" dirty="0" err="1" smtClean="0">
                <a:solidFill>
                  <a:srgbClr val="000000"/>
                </a:solidFill>
                <a:latin typeface="Courier New"/>
                <a:ea typeface="Calibri"/>
                <a:cs typeface="Arial"/>
              </a:rPr>
              <a:t>addText</a:t>
            </a:r>
            <a:r>
              <a:rPr lang="en-US" sz="1300" dirty="0" smtClean="0">
                <a:solidFill>
                  <a:srgbClr val="000000"/>
                </a:solidFill>
                <a:latin typeface="Courier New"/>
                <a:ea typeface="Calibri"/>
                <a:cs typeface="Arial"/>
              </a:rPr>
              <a:t>(String </a:t>
            </a:r>
            <a:r>
              <a:rPr lang="en-US" sz="1300" dirty="0" err="1" smtClean="0">
                <a:solidFill>
                  <a:srgbClr val="000000"/>
                </a:solidFill>
                <a:latin typeface="Courier New"/>
                <a:ea typeface="Calibri"/>
                <a:cs typeface="Arial"/>
              </a:rPr>
              <a:t>userInput</a:t>
            </a:r>
            <a:r>
              <a:rPr lang="en-US" sz="1300" dirty="0" smtClean="0">
                <a:solidFill>
                  <a:srgbClr val="000000"/>
                </a:solidFill>
                <a:latin typeface="Courier New"/>
                <a:ea typeface="Calibri"/>
                <a:cs typeface="Arial"/>
              </a:rPr>
              <a:t>) {</a:t>
            </a:r>
            <a:br>
              <a:rPr lang="en-US" sz="1300" dirty="0" smtClean="0">
                <a:solidFill>
                  <a:srgbClr val="000000"/>
                </a:solidFill>
                <a:latin typeface="Courier New"/>
                <a:ea typeface="Calibri"/>
                <a:cs typeface="Arial"/>
              </a:rPr>
            </a:br>
            <a:r>
              <a:rPr lang="en-US" sz="1300" dirty="0" smtClean="0">
                <a:solidFill>
                  <a:srgbClr val="000000"/>
                </a:solidFill>
                <a:latin typeface="Courier New"/>
                <a:ea typeface="Calibri"/>
                <a:cs typeface="Arial"/>
              </a:rPr>
              <a:t>       </a:t>
            </a:r>
            <a:r>
              <a:rPr lang="en-US" sz="1300" dirty="0" err="1" smtClean="0">
                <a:solidFill>
                  <a:srgbClr val="000000"/>
                </a:solidFill>
                <a:latin typeface="Courier New"/>
                <a:ea typeface="Calibri"/>
                <a:cs typeface="Arial"/>
              </a:rPr>
              <a:t>textArea.append</a:t>
            </a:r>
            <a:r>
              <a:rPr lang="en-US" sz="1300" dirty="0" smtClean="0">
                <a:solidFill>
                  <a:srgbClr val="000000"/>
                </a:solidFill>
                <a:latin typeface="Courier New"/>
                <a:ea typeface="Calibri"/>
                <a:cs typeface="Arial"/>
              </a:rPr>
              <a:t>(</a:t>
            </a:r>
            <a:r>
              <a:rPr lang="en-US" sz="1300" dirty="0" err="1" smtClean="0">
                <a:solidFill>
                  <a:srgbClr val="000000"/>
                </a:solidFill>
                <a:latin typeface="Courier New"/>
                <a:ea typeface="Calibri"/>
                <a:cs typeface="Arial"/>
              </a:rPr>
              <a:t>userInput</a:t>
            </a:r>
            <a:r>
              <a:rPr lang="en-US" sz="1300" dirty="0" smtClean="0">
                <a:solidFill>
                  <a:srgbClr val="000000"/>
                </a:solidFill>
                <a:latin typeface="Courier New"/>
                <a:ea typeface="Calibri"/>
                <a:cs typeface="Arial"/>
              </a:rPr>
              <a:t> + NEWLINE);</a:t>
            </a:r>
            <a:br>
              <a:rPr lang="en-US" sz="1300" dirty="0" smtClean="0">
                <a:solidFill>
                  <a:srgbClr val="000000"/>
                </a:solidFill>
                <a:latin typeface="Courier New"/>
                <a:ea typeface="Calibri"/>
                <a:cs typeface="Arial"/>
              </a:rPr>
            </a:br>
            <a:r>
              <a:rPr lang="en-US" sz="1300" dirty="0" smtClean="0">
                <a:solidFill>
                  <a:srgbClr val="000000"/>
                </a:solidFill>
                <a:latin typeface="Courier New"/>
                <a:ea typeface="Calibri"/>
                <a:cs typeface="Arial"/>
              </a:rPr>
              <a:t>        </a:t>
            </a:r>
            <a:r>
              <a:rPr lang="en-US" sz="1300" dirty="0" err="1" smtClean="0">
                <a:solidFill>
                  <a:srgbClr val="000000"/>
                </a:solidFill>
                <a:latin typeface="Courier New"/>
                <a:ea typeface="Calibri"/>
                <a:cs typeface="Arial"/>
              </a:rPr>
              <a:t>inputLine.setText</a:t>
            </a:r>
            <a:r>
              <a:rPr lang="en-US" sz="1300" dirty="0" smtClean="0">
                <a:solidFill>
                  <a:srgbClr val="000000"/>
                </a:solidFill>
                <a:latin typeface="Courier New"/>
                <a:ea typeface="Calibri"/>
                <a:cs typeface="Arial"/>
              </a:rPr>
              <a:t>(EMPTY_STRING);</a:t>
            </a:r>
            <a:br>
              <a:rPr lang="en-US" sz="1300" dirty="0" smtClean="0">
                <a:solidFill>
                  <a:srgbClr val="000000"/>
                </a:solidFill>
                <a:latin typeface="Courier New"/>
                <a:ea typeface="Calibri"/>
                <a:cs typeface="Arial"/>
              </a:rPr>
            </a:br>
            <a:r>
              <a:rPr lang="en-US" sz="1300" dirty="0" smtClean="0">
                <a:solidFill>
                  <a:srgbClr val="000000"/>
                </a:solidFill>
                <a:latin typeface="Courier New"/>
                <a:ea typeface="Calibri"/>
                <a:cs typeface="Arial"/>
              </a:rPr>
              <a:t>    }</a:t>
            </a:r>
            <a:br>
              <a:rPr lang="en-US" sz="1300" dirty="0" smtClean="0">
                <a:solidFill>
                  <a:srgbClr val="000000"/>
                </a:solidFill>
                <a:latin typeface="Courier New"/>
                <a:ea typeface="Calibri"/>
                <a:cs typeface="Arial"/>
              </a:rPr>
            </a:br>
            <a:r>
              <a:rPr lang="en-US" sz="1300" dirty="0" smtClean="0">
                <a:solidFill>
                  <a:srgbClr val="000000"/>
                </a:solidFill>
                <a:latin typeface="Courier New"/>
                <a:ea typeface="Calibri"/>
                <a:cs typeface="Arial"/>
              </a:rPr>
              <a:t>//---------------------------------------------------------</a:t>
            </a:r>
            <a:br>
              <a:rPr lang="en-US" sz="1300" dirty="0" smtClean="0">
                <a:solidFill>
                  <a:srgbClr val="000000"/>
                </a:solidFill>
                <a:latin typeface="Courier New"/>
                <a:ea typeface="Calibri"/>
                <a:cs typeface="Arial"/>
              </a:rPr>
            </a:br>
            <a:r>
              <a:rPr lang="en-US" sz="1300" dirty="0" smtClean="0">
                <a:solidFill>
                  <a:srgbClr val="000000"/>
                </a:solidFill>
                <a:latin typeface="Courier New"/>
                <a:ea typeface="Calibri"/>
                <a:cs typeface="Arial"/>
              </a:rPr>
              <a:t>    </a:t>
            </a:r>
            <a:r>
              <a:rPr lang="en-US" sz="1300" dirty="0" smtClean="0">
                <a:solidFill>
                  <a:srgbClr val="941EDF"/>
                </a:solidFill>
                <a:latin typeface="Courier New"/>
                <a:ea typeface="Calibri"/>
                <a:cs typeface="Arial"/>
              </a:rPr>
              <a:t>private</a:t>
            </a:r>
            <a:r>
              <a:rPr lang="en-US" sz="1300" dirty="0" smtClean="0">
                <a:solidFill>
                  <a:srgbClr val="000000"/>
                </a:solidFill>
                <a:latin typeface="Courier New"/>
                <a:ea typeface="Calibri"/>
                <a:cs typeface="Arial"/>
              </a:rPr>
              <a:t> </a:t>
            </a:r>
            <a:r>
              <a:rPr lang="en-US" sz="1300" dirty="0" smtClean="0">
                <a:solidFill>
                  <a:srgbClr val="941EDF"/>
                </a:solidFill>
                <a:latin typeface="Courier New"/>
                <a:ea typeface="Calibri"/>
                <a:cs typeface="Arial"/>
              </a:rPr>
              <a:t>void</a:t>
            </a:r>
            <a:r>
              <a:rPr lang="en-US" sz="1300" dirty="0" smtClean="0">
                <a:solidFill>
                  <a:srgbClr val="000000"/>
                </a:solidFill>
                <a:latin typeface="Courier New"/>
                <a:ea typeface="Calibri"/>
                <a:cs typeface="Arial"/>
              </a:rPr>
              <a:t> </a:t>
            </a:r>
            <a:r>
              <a:rPr lang="en-US" sz="1300" dirty="0" err="1" smtClean="0">
                <a:solidFill>
                  <a:srgbClr val="000000"/>
                </a:solidFill>
                <a:latin typeface="Courier New"/>
                <a:ea typeface="Calibri"/>
                <a:cs typeface="Arial"/>
              </a:rPr>
              <a:t>clearText</a:t>
            </a:r>
            <a:r>
              <a:rPr lang="en-US" sz="1300" dirty="0" smtClean="0">
                <a:solidFill>
                  <a:srgbClr val="000000"/>
                </a:solidFill>
                <a:latin typeface="Courier New"/>
                <a:ea typeface="Calibri"/>
                <a:cs typeface="Arial"/>
              </a:rPr>
              <a:t>( ) {</a:t>
            </a:r>
            <a:br>
              <a:rPr lang="en-US" sz="1300" dirty="0" smtClean="0">
                <a:solidFill>
                  <a:srgbClr val="000000"/>
                </a:solidFill>
                <a:latin typeface="Courier New"/>
                <a:ea typeface="Calibri"/>
                <a:cs typeface="Arial"/>
              </a:rPr>
            </a:br>
            <a:r>
              <a:rPr lang="en-US" sz="1300" dirty="0" smtClean="0">
                <a:solidFill>
                  <a:srgbClr val="000000"/>
                </a:solidFill>
                <a:latin typeface="Courier New"/>
                <a:ea typeface="Calibri"/>
                <a:cs typeface="Arial"/>
              </a:rPr>
              <a:t>        </a:t>
            </a:r>
            <a:r>
              <a:rPr lang="en-US" sz="1300" dirty="0" err="1" smtClean="0">
                <a:solidFill>
                  <a:srgbClr val="000000"/>
                </a:solidFill>
                <a:latin typeface="Courier New"/>
                <a:ea typeface="Calibri"/>
                <a:cs typeface="Arial"/>
              </a:rPr>
              <a:t>textArea.setText</a:t>
            </a:r>
            <a:r>
              <a:rPr lang="en-US" sz="1300" dirty="0" smtClean="0">
                <a:solidFill>
                  <a:srgbClr val="000000"/>
                </a:solidFill>
                <a:latin typeface="Courier New"/>
                <a:ea typeface="Calibri"/>
                <a:cs typeface="Arial"/>
              </a:rPr>
              <a:t>(EMPTY_STRING);</a:t>
            </a:r>
            <a:br>
              <a:rPr lang="en-US" sz="1300" dirty="0" smtClean="0">
                <a:solidFill>
                  <a:srgbClr val="000000"/>
                </a:solidFill>
                <a:latin typeface="Courier New"/>
                <a:ea typeface="Calibri"/>
                <a:cs typeface="Arial"/>
              </a:rPr>
            </a:br>
            <a:r>
              <a:rPr lang="en-US" sz="1300" dirty="0" smtClean="0">
                <a:solidFill>
                  <a:srgbClr val="000000"/>
                </a:solidFill>
                <a:latin typeface="Courier New"/>
                <a:ea typeface="Calibri"/>
                <a:cs typeface="Arial"/>
              </a:rPr>
              <a:t>        </a:t>
            </a:r>
            <a:r>
              <a:rPr lang="en-US" sz="1300" dirty="0" err="1" smtClean="0">
                <a:solidFill>
                  <a:srgbClr val="000000"/>
                </a:solidFill>
                <a:latin typeface="Courier New"/>
                <a:ea typeface="Calibri"/>
                <a:cs typeface="Arial"/>
              </a:rPr>
              <a:t>inputLine.setText</a:t>
            </a:r>
            <a:r>
              <a:rPr lang="en-US" sz="1300" dirty="0" smtClean="0">
                <a:solidFill>
                  <a:srgbClr val="000000"/>
                </a:solidFill>
                <a:latin typeface="Courier New"/>
                <a:ea typeface="Calibri"/>
                <a:cs typeface="Arial"/>
              </a:rPr>
              <a:t>(EMPTY_STRING);</a:t>
            </a:r>
            <a:br>
              <a:rPr lang="en-US" sz="1300" dirty="0" smtClean="0">
                <a:solidFill>
                  <a:srgbClr val="000000"/>
                </a:solidFill>
                <a:latin typeface="Courier New"/>
                <a:ea typeface="Calibri"/>
                <a:cs typeface="Arial"/>
              </a:rPr>
            </a:br>
            <a:r>
              <a:rPr lang="en-US" sz="1300" dirty="0" smtClean="0">
                <a:solidFill>
                  <a:srgbClr val="000000"/>
                </a:solidFill>
                <a:latin typeface="Courier New"/>
                <a:ea typeface="Calibri"/>
                <a:cs typeface="Arial"/>
              </a:rPr>
              <a:t>   }</a:t>
            </a:r>
            <a:br>
              <a:rPr lang="en-US" sz="1300" dirty="0" smtClean="0">
                <a:solidFill>
                  <a:srgbClr val="000000"/>
                </a:solidFill>
                <a:latin typeface="Courier New"/>
                <a:ea typeface="Calibri"/>
                <a:cs typeface="Arial"/>
              </a:rPr>
            </a:br>
            <a:r>
              <a:rPr lang="en-US" sz="1300" dirty="0" smtClean="0">
                <a:solidFill>
                  <a:srgbClr val="000000"/>
                </a:solidFill>
                <a:latin typeface="Courier New"/>
                <a:ea typeface="Calibri"/>
                <a:cs typeface="Arial"/>
              </a:rPr>
              <a:t>}</a:t>
            </a:r>
            <a:br>
              <a:rPr lang="en-US" sz="1300" dirty="0" smtClean="0">
                <a:solidFill>
                  <a:srgbClr val="000000"/>
                </a:solidFill>
                <a:latin typeface="Courier New"/>
                <a:ea typeface="Calibri"/>
                <a:cs typeface="Arial"/>
              </a:rPr>
            </a:br>
            <a:endParaRPr lang="en-US" sz="1300" dirty="0" smtClean="0">
              <a:latin typeface="Calibri"/>
              <a:ea typeface="Calibri"/>
              <a:cs typeface="Arial"/>
            </a:endParaRPr>
          </a:p>
          <a:p>
            <a:pPr algn="l" rtl="0"/>
            <a:endParaRPr lang="en-US" sz="1300" dirty="0"/>
          </a:p>
        </p:txBody>
      </p:sp>
      <p:sp>
        <p:nvSpPr>
          <p:cNvPr id="5" name="Slide Number Placeholder 4"/>
          <p:cNvSpPr>
            <a:spLocks noGrp="1"/>
          </p:cNvSpPr>
          <p:nvPr>
            <p:ph type="sldNum" sz="quarter" idx="11"/>
          </p:nvPr>
        </p:nvSpPr>
        <p:spPr/>
        <p:txBody>
          <a:bodyPr/>
          <a:lstStyle/>
          <a:p>
            <a:endParaRPr lang="en-US" smtClean="0"/>
          </a:p>
          <a:p>
            <a:r>
              <a:rPr lang="en-US" smtClean="0"/>
              <a:t>Chapter 14</a:t>
            </a:r>
            <a:r>
              <a:rPr lang="en-US" sz="1200" smtClean="0">
                <a:latin typeface="Times New Roman" pitchFamily="18" charset="0"/>
              </a:rPr>
              <a:t> - </a:t>
            </a:r>
            <a:fld id="{64D05F37-E540-4CDB-AC3E-846E260CE97E}" type="slidenum">
              <a:rPr lang="en-US" smtClean="0"/>
              <a:pPr/>
              <a:t>33</a:t>
            </a:fld>
            <a:endParaRPr lang="en-US"/>
          </a:p>
        </p:txBody>
      </p:sp>
      <p:sp>
        <p:nvSpPr>
          <p:cNvPr id="6" name="Rectangle 2"/>
          <p:cNvSpPr>
            <a:spLocks noGrp="1" noChangeArrowheads="1"/>
          </p:cNvSpPr>
          <p:nvPr>
            <p:ph type="title"/>
          </p:nvPr>
        </p:nvSpPr>
        <p:spPr>
          <a:xfrm>
            <a:off x="908892" y="228600"/>
            <a:ext cx="7391400" cy="762000"/>
          </a:xfrm>
        </p:spPr>
        <p:txBody>
          <a:bodyPr/>
          <a:lstStyle/>
          <a:p>
            <a:pPr algn="r" rtl="0" eaLnBrk="1" hangingPunct="1"/>
            <a:r>
              <a:rPr lang="en-US" dirty="0" err="1" smtClean="0"/>
              <a:t>JTextArea</a:t>
            </a:r>
            <a:endParaRPr lang="en-US" dirty="0" smtClean="0"/>
          </a:p>
        </p:txBody>
      </p:sp>
    </p:spTree>
    <p:extLst>
      <p:ext uri="{BB962C8B-B14F-4D97-AF65-F5344CB8AC3E}">
        <p14:creationId xmlns:p14="http://schemas.microsoft.com/office/powerpoint/2010/main" val="3264804493"/>
      </p:ext>
    </p:extLst>
  </p:cSld>
  <p:clrMapOvr>
    <a:masterClrMapping/>
  </p:clrMapOvr>
  <p:transition spd="slow" advClick="0">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a:xfrm>
            <a:off x="651469" y="793751"/>
            <a:ext cx="7391400" cy="762000"/>
          </a:xfrm>
        </p:spPr>
        <p:txBody>
          <a:bodyPr/>
          <a:lstStyle/>
          <a:p>
            <a:pPr eaLnBrk="1" hangingPunct="1"/>
            <a:r>
              <a:rPr lang="en-US" dirty="0" smtClean="0"/>
              <a:t>Connecting Source and Listener</a:t>
            </a:r>
          </a:p>
        </p:txBody>
      </p:sp>
      <p:grpSp>
        <p:nvGrpSpPr>
          <p:cNvPr id="25605" name="Group 3"/>
          <p:cNvGrpSpPr>
            <a:grpSpLocks/>
          </p:cNvGrpSpPr>
          <p:nvPr/>
        </p:nvGrpSpPr>
        <p:grpSpPr bwMode="auto">
          <a:xfrm>
            <a:off x="1820505" y="2833688"/>
            <a:ext cx="1443037" cy="1468437"/>
            <a:chOff x="2152" y="1199"/>
            <a:chExt cx="909" cy="925"/>
          </a:xfrm>
        </p:grpSpPr>
        <p:sp>
          <p:nvSpPr>
            <p:cNvPr id="38916" name="AutoShape 4"/>
            <p:cNvSpPr>
              <a:spLocks noChangeArrowheads="1"/>
            </p:cNvSpPr>
            <p:nvPr/>
          </p:nvSpPr>
          <p:spPr bwMode="auto">
            <a:xfrm>
              <a:off x="2183" y="1199"/>
              <a:ext cx="878" cy="925"/>
            </a:xfrm>
            <a:prstGeom prst="roundRect">
              <a:avLst>
                <a:gd name="adj" fmla="val 0"/>
              </a:avLst>
            </a:prstGeom>
            <a:solidFill>
              <a:srgbClr val="99CCFF"/>
            </a:solidFill>
            <a:ln w="9525">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25619" name="Text Box 5"/>
            <p:cNvSpPr txBox="1">
              <a:spLocks noChangeArrowheads="1"/>
            </p:cNvSpPr>
            <p:nvPr/>
          </p:nvSpPr>
          <p:spPr bwMode="auto">
            <a:xfrm>
              <a:off x="2152" y="1257"/>
              <a:ext cx="730" cy="212"/>
            </a:xfrm>
            <a:prstGeom prst="rect">
              <a:avLst/>
            </a:prstGeom>
            <a:noFill/>
            <a:ln w="9525">
              <a:noFill/>
              <a:miter lim="800000"/>
              <a:headEnd/>
              <a:tailEnd/>
            </a:ln>
          </p:spPr>
          <p:txBody>
            <a:bodyPr wrap="none">
              <a:spAutoFit/>
            </a:bodyPr>
            <a:lstStyle/>
            <a:p>
              <a:r>
                <a:rPr lang="en-US" altLang="ja-JP" sz="1600">
                  <a:solidFill>
                    <a:srgbClr val="000000"/>
                  </a:solidFill>
                  <a:latin typeface="Arial" pitchFamily="34" charset="0"/>
                  <a:ea typeface="ＭＳ Ｐゴシック" pitchFamily="34" charset="-128"/>
                </a:rPr>
                <a:t>     JButton</a:t>
              </a:r>
              <a:endParaRPr lang="en-US" altLang="ja-JP" sz="1600">
                <a:ea typeface="ＭＳ Ｐゴシック" pitchFamily="34" charset="-128"/>
              </a:endParaRPr>
            </a:p>
          </p:txBody>
        </p:sp>
      </p:grpSp>
      <p:grpSp>
        <p:nvGrpSpPr>
          <p:cNvPr id="25606" name="Group 6"/>
          <p:cNvGrpSpPr>
            <a:grpSpLocks/>
          </p:cNvGrpSpPr>
          <p:nvPr/>
        </p:nvGrpSpPr>
        <p:grpSpPr bwMode="auto">
          <a:xfrm>
            <a:off x="5857517" y="2870200"/>
            <a:ext cx="1443038" cy="1468438"/>
            <a:chOff x="2152" y="1199"/>
            <a:chExt cx="909" cy="925"/>
          </a:xfrm>
        </p:grpSpPr>
        <p:sp>
          <p:nvSpPr>
            <p:cNvPr id="38919" name="AutoShape 7"/>
            <p:cNvSpPr>
              <a:spLocks noChangeArrowheads="1"/>
            </p:cNvSpPr>
            <p:nvPr/>
          </p:nvSpPr>
          <p:spPr bwMode="auto">
            <a:xfrm>
              <a:off x="2183" y="1199"/>
              <a:ext cx="878" cy="925"/>
            </a:xfrm>
            <a:prstGeom prst="roundRect">
              <a:avLst>
                <a:gd name="adj" fmla="val 0"/>
              </a:avLst>
            </a:prstGeom>
            <a:solidFill>
              <a:srgbClr val="99CCFF"/>
            </a:solidFill>
            <a:ln w="9525">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25617" name="Text Box 8"/>
            <p:cNvSpPr txBox="1">
              <a:spLocks noChangeArrowheads="1"/>
            </p:cNvSpPr>
            <p:nvPr/>
          </p:nvSpPr>
          <p:spPr bwMode="auto">
            <a:xfrm>
              <a:off x="2152" y="1257"/>
              <a:ext cx="743" cy="212"/>
            </a:xfrm>
            <a:prstGeom prst="rect">
              <a:avLst/>
            </a:prstGeom>
            <a:noFill/>
            <a:ln w="9525">
              <a:noFill/>
              <a:miter lim="800000"/>
              <a:headEnd/>
              <a:tailEnd/>
            </a:ln>
          </p:spPr>
          <p:txBody>
            <a:bodyPr wrap="none">
              <a:spAutoFit/>
            </a:bodyPr>
            <a:lstStyle/>
            <a:p>
              <a:r>
                <a:rPr lang="en-US" altLang="ja-JP" sz="1600">
                  <a:solidFill>
                    <a:srgbClr val="000000"/>
                  </a:solidFill>
                  <a:latin typeface="Arial" pitchFamily="34" charset="0"/>
                  <a:ea typeface="ＭＳ Ｐゴシック" pitchFamily="34" charset="-128"/>
                </a:rPr>
                <a:t>     Handler</a:t>
              </a:r>
              <a:endParaRPr lang="en-US" altLang="ja-JP" sz="1600">
                <a:ea typeface="ＭＳ Ｐゴシック" pitchFamily="34" charset="-128"/>
              </a:endParaRPr>
            </a:p>
          </p:txBody>
        </p:sp>
      </p:grpSp>
      <p:sp>
        <p:nvSpPr>
          <p:cNvPr id="25607" name="Text Box 9"/>
          <p:cNvSpPr txBox="1">
            <a:spLocks noChangeArrowheads="1"/>
          </p:cNvSpPr>
          <p:nvPr/>
        </p:nvSpPr>
        <p:spPr bwMode="auto">
          <a:xfrm>
            <a:off x="1828442" y="2235200"/>
            <a:ext cx="1609725" cy="336550"/>
          </a:xfrm>
          <a:prstGeom prst="rect">
            <a:avLst/>
          </a:prstGeom>
          <a:noFill/>
          <a:ln w="9525">
            <a:noFill/>
            <a:miter lim="800000"/>
            <a:headEnd/>
            <a:tailEnd/>
          </a:ln>
        </p:spPr>
        <p:txBody>
          <a:bodyPr>
            <a:spAutoFit/>
          </a:bodyPr>
          <a:lstStyle/>
          <a:p>
            <a:pPr>
              <a:spcBef>
                <a:spcPct val="50000"/>
              </a:spcBef>
            </a:pPr>
            <a:r>
              <a:rPr lang="en-US" sz="1600">
                <a:solidFill>
                  <a:srgbClr val="0033CC"/>
                </a:solidFill>
                <a:latin typeface="Arial" pitchFamily="34" charset="0"/>
              </a:rPr>
              <a:t>event source</a:t>
            </a:r>
          </a:p>
        </p:txBody>
      </p:sp>
      <p:sp>
        <p:nvSpPr>
          <p:cNvPr id="25608" name="Text Box 10"/>
          <p:cNvSpPr txBox="1">
            <a:spLocks noChangeArrowheads="1"/>
          </p:cNvSpPr>
          <p:nvPr/>
        </p:nvSpPr>
        <p:spPr bwMode="auto">
          <a:xfrm>
            <a:off x="5967055" y="2278063"/>
            <a:ext cx="1609725" cy="336550"/>
          </a:xfrm>
          <a:prstGeom prst="rect">
            <a:avLst/>
          </a:prstGeom>
          <a:noFill/>
          <a:ln w="9525">
            <a:noFill/>
            <a:miter lim="800000"/>
            <a:headEnd/>
            <a:tailEnd/>
          </a:ln>
        </p:spPr>
        <p:txBody>
          <a:bodyPr>
            <a:spAutoFit/>
          </a:bodyPr>
          <a:lstStyle/>
          <a:p>
            <a:pPr>
              <a:spcBef>
                <a:spcPct val="50000"/>
              </a:spcBef>
            </a:pPr>
            <a:r>
              <a:rPr lang="en-US" sz="1600">
                <a:solidFill>
                  <a:srgbClr val="0033CC"/>
                </a:solidFill>
                <a:latin typeface="Arial" pitchFamily="34" charset="0"/>
              </a:rPr>
              <a:t>event listener</a:t>
            </a:r>
          </a:p>
        </p:txBody>
      </p:sp>
      <p:grpSp>
        <p:nvGrpSpPr>
          <p:cNvPr id="4" name="Group 11"/>
          <p:cNvGrpSpPr>
            <a:grpSpLocks/>
          </p:cNvGrpSpPr>
          <p:nvPr/>
        </p:nvGrpSpPr>
        <p:grpSpPr bwMode="auto">
          <a:xfrm>
            <a:off x="3290530" y="2640013"/>
            <a:ext cx="2608262" cy="704850"/>
            <a:chOff x="2089" y="1215"/>
            <a:chExt cx="1643" cy="444"/>
          </a:xfrm>
        </p:grpSpPr>
        <p:sp>
          <p:nvSpPr>
            <p:cNvPr id="25614" name="Freeform 12"/>
            <p:cNvSpPr>
              <a:spLocks/>
            </p:cNvSpPr>
            <p:nvPr/>
          </p:nvSpPr>
          <p:spPr bwMode="auto">
            <a:xfrm>
              <a:off x="2089" y="1233"/>
              <a:ext cx="1643" cy="426"/>
            </a:xfrm>
            <a:custGeom>
              <a:avLst/>
              <a:gdLst>
                <a:gd name="T0" fmla="*/ 0 w 1643"/>
                <a:gd name="T1" fmla="*/ 357 h 426"/>
                <a:gd name="T2" fmla="*/ 791 w 1643"/>
                <a:gd name="T3" fmla="*/ 11 h 426"/>
                <a:gd name="T4" fmla="*/ 1643 w 1643"/>
                <a:gd name="T5" fmla="*/ 426 h 426"/>
                <a:gd name="T6" fmla="*/ 0 60000 65536"/>
                <a:gd name="T7" fmla="*/ 0 60000 65536"/>
                <a:gd name="T8" fmla="*/ 0 60000 65536"/>
                <a:gd name="T9" fmla="*/ 0 w 1643"/>
                <a:gd name="T10" fmla="*/ 0 h 426"/>
                <a:gd name="T11" fmla="*/ 1643 w 1643"/>
                <a:gd name="T12" fmla="*/ 426 h 426"/>
              </a:gdLst>
              <a:ahLst/>
              <a:cxnLst>
                <a:cxn ang="T6">
                  <a:pos x="T0" y="T1"/>
                </a:cxn>
                <a:cxn ang="T7">
                  <a:pos x="T2" y="T3"/>
                </a:cxn>
                <a:cxn ang="T8">
                  <a:pos x="T4" y="T5"/>
                </a:cxn>
              </a:cxnLst>
              <a:rect l="T9" t="T10" r="T11" b="T12"/>
              <a:pathLst>
                <a:path w="1643" h="426">
                  <a:moveTo>
                    <a:pt x="0" y="357"/>
                  </a:moveTo>
                  <a:cubicBezTo>
                    <a:pt x="258" y="178"/>
                    <a:pt x="517" y="0"/>
                    <a:pt x="791" y="11"/>
                  </a:cubicBezTo>
                  <a:cubicBezTo>
                    <a:pt x="1065" y="22"/>
                    <a:pt x="1354" y="224"/>
                    <a:pt x="1643" y="426"/>
                  </a:cubicBezTo>
                </a:path>
              </a:pathLst>
            </a:custGeom>
            <a:noFill/>
            <a:ln w="28575">
              <a:solidFill>
                <a:srgbClr val="A50021"/>
              </a:solidFill>
              <a:miter lim="800000"/>
              <a:headEnd/>
              <a:tailEnd type="triangle" w="med" len="med"/>
            </a:ln>
          </p:spPr>
          <p:txBody>
            <a:bodyPr wrap="none"/>
            <a:lstStyle/>
            <a:p>
              <a:endParaRPr lang="en-US"/>
            </a:p>
          </p:txBody>
        </p:sp>
        <p:sp>
          <p:nvSpPr>
            <p:cNvPr id="25615" name="Text Box 13"/>
            <p:cNvSpPr txBox="1">
              <a:spLocks noChangeArrowheads="1"/>
            </p:cNvSpPr>
            <p:nvPr/>
          </p:nvSpPr>
          <p:spPr bwMode="auto">
            <a:xfrm>
              <a:off x="2599" y="1215"/>
              <a:ext cx="574" cy="288"/>
            </a:xfrm>
            <a:prstGeom prst="rect">
              <a:avLst/>
            </a:prstGeom>
            <a:noFill/>
            <a:ln w="9525">
              <a:noFill/>
              <a:miter lim="800000"/>
              <a:headEnd/>
              <a:tailEnd/>
            </a:ln>
          </p:spPr>
          <p:txBody>
            <a:bodyPr wrap="none">
              <a:spAutoFit/>
            </a:bodyPr>
            <a:lstStyle/>
            <a:p>
              <a:r>
                <a:rPr lang="en-US">
                  <a:solidFill>
                    <a:srgbClr val="A50021"/>
                  </a:solidFill>
                </a:rPr>
                <a:t>notify</a:t>
              </a:r>
            </a:p>
          </p:txBody>
        </p:sp>
      </p:grpSp>
      <p:grpSp>
        <p:nvGrpSpPr>
          <p:cNvPr id="5" name="Group 14"/>
          <p:cNvGrpSpPr>
            <a:grpSpLocks/>
          </p:cNvGrpSpPr>
          <p:nvPr/>
        </p:nvGrpSpPr>
        <p:grpSpPr bwMode="auto">
          <a:xfrm>
            <a:off x="3277830" y="4027488"/>
            <a:ext cx="2620962" cy="568325"/>
            <a:chOff x="2081" y="2089"/>
            <a:chExt cx="1651" cy="358"/>
          </a:xfrm>
        </p:grpSpPr>
        <p:sp>
          <p:nvSpPr>
            <p:cNvPr id="25612" name="Freeform 15"/>
            <p:cNvSpPr>
              <a:spLocks/>
            </p:cNvSpPr>
            <p:nvPr/>
          </p:nvSpPr>
          <p:spPr bwMode="auto">
            <a:xfrm>
              <a:off x="2081" y="2089"/>
              <a:ext cx="1651" cy="358"/>
            </a:xfrm>
            <a:custGeom>
              <a:avLst/>
              <a:gdLst>
                <a:gd name="T0" fmla="*/ 1651 w 1651"/>
                <a:gd name="T1" fmla="*/ 0 h 358"/>
                <a:gd name="T2" fmla="*/ 876 w 1651"/>
                <a:gd name="T3" fmla="*/ 353 h 358"/>
                <a:gd name="T4" fmla="*/ 0 w 1651"/>
                <a:gd name="T5" fmla="*/ 31 h 358"/>
                <a:gd name="T6" fmla="*/ 0 60000 65536"/>
                <a:gd name="T7" fmla="*/ 0 60000 65536"/>
                <a:gd name="T8" fmla="*/ 0 60000 65536"/>
                <a:gd name="T9" fmla="*/ 0 w 1651"/>
                <a:gd name="T10" fmla="*/ 0 h 358"/>
                <a:gd name="T11" fmla="*/ 1651 w 1651"/>
                <a:gd name="T12" fmla="*/ 358 h 358"/>
              </a:gdLst>
              <a:ahLst/>
              <a:cxnLst>
                <a:cxn ang="T6">
                  <a:pos x="T0" y="T1"/>
                </a:cxn>
                <a:cxn ang="T7">
                  <a:pos x="T2" y="T3"/>
                </a:cxn>
                <a:cxn ang="T8">
                  <a:pos x="T4" y="T5"/>
                </a:cxn>
              </a:cxnLst>
              <a:rect l="T9" t="T10" r="T11" b="T12"/>
              <a:pathLst>
                <a:path w="1651" h="358">
                  <a:moveTo>
                    <a:pt x="1651" y="0"/>
                  </a:moveTo>
                  <a:cubicBezTo>
                    <a:pt x="1401" y="174"/>
                    <a:pt x="1151" y="348"/>
                    <a:pt x="876" y="353"/>
                  </a:cubicBezTo>
                  <a:cubicBezTo>
                    <a:pt x="601" y="358"/>
                    <a:pt x="300" y="194"/>
                    <a:pt x="0" y="31"/>
                  </a:cubicBezTo>
                </a:path>
              </a:pathLst>
            </a:custGeom>
            <a:noFill/>
            <a:ln w="38100">
              <a:solidFill>
                <a:schemeClr val="accent1"/>
              </a:solidFill>
              <a:prstDash val="sysDot"/>
              <a:miter lim="800000"/>
              <a:headEnd/>
              <a:tailEnd type="arrow" w="med" len="med"/>
            </a:ln>
          </p:spPr>
          <p:txBody>
            <a:bodyPr wrap="none"/>
            <a:lstStyle/>
            <a:p>
              <a:endParaRPr lang="en-US"/>
            </a:p>
          </p:txBody>
        </p:sp>
        <p:sp>
          <p:nvSpPr>
            <p:cNvPr id="25613" name="Text Box 16"/>
            <p:cNvSpPr txBox="1">
              <a:spLocks noChangeArrowheads="1"/>
            </p:cNvSpPr>
            <p:nvPr/>
          </p:nvSpPr>
          <p:spPr bwMode="auto">
            <a:xfrm>
              <a:off x="2564" y="2141"/>
              <a:ext cx="691" cy="288"/>
            </a:xfrm>
            <a:prstGeom prst="rect">
              <a:avLst/>
            </a:prstGeom>
            <a:noFill/>
            <a:ln w="9525">
              <a:noFill/>
              <a:miter lim="800000"/>
              <a:headEnd/>
              <a:tailEnd/>
            </a:ln>
          </p:spPr>
          <p:txBody>
            <a:bodyPr wrap="none">
              <a:spAutoFit/>
            </a:bodyPr>
            <a:lstStyle/>
            <a:p>
              <a:r>
                <a:rPr lang="en-US">
                  <a:solidFill>
                    <a:schemeClr val="accent1"/>
                  </a:solidFill>
                </a:rPr>
                <a:t>register</a:t>
              </a:r>
            </a:p>
          </p:txBody>
        </p:sp>
      </p:grpSp>
      <p:sp>
        <p:nvSpPr>
          <p:cNvPr id="25611" name="Text Box 17"/>
          <p:cNvSpPr txBox="1">
            <a:spLocks noChangeArrowheads="1"/>
          </p:cNvSpPr>
          <p:nvPr/>
        </p:nvSpPr>
        <p:spPr bwMode="auto">
          <a:xfrm>
            <a:off x="614005" y="5021262"/>
            <a:ext cx="8104992" cy="1200329"/>
          </a:xfrm>
          <a:prstGeom prst="rect">
            <a:avLst/>
          </a:prstGeom>
          <a:noFill/>
          <a:ln w="9525">
            <a:noFill/>
            <a:miter lim="800000"/>
            <a:headEnd/>
            <a:tailEnd/>
          </a:ln>
        </p:spPr>
        <p:txBody>
          <a:bodyPr wrap="square">
            <a:spAutoFit/>
          </a:bodyPr>
          <a:lstStyle/>
          <a:p>
            <a:r>
              <a:rPr lang="en-US" dirty="0"/>
              <a:t>A listener must be </a:t>
            </a:r>
            <a:r>
              <a:rPr lang="en-US" dirty="0">
                <a:solidFill>
                  <a:schemeClr val="accent1"/>
                </a:solidFill>
              </a:rPr>
              <a:t>registered</a:t>
            </a:r>
            <a:r>
              <a:rPr lang="en-US" dirty="0"/>
              <a:t> to a event source. Once </a:t>
            </a:r>
          </a:p>
          <a:p>
            <a:r>
              <a:rPr lang="en-US" dirty="0"/>
              <a:t>registered, it will get </a:t>
            </a:r>
            <a:r>
              <a:rPr lang="en-US" dirty="0">
                <a:solidFill>
                  <a:srgbClr val="A50021"/>
                </a:solidFill>
              </a:rPr>
              <a:t>notified</a:t>
            </a:r>
            <a:r>
              <a:rPr lang="en-US" dirty="0"/>
              <a:t> when the event source </a:t>
            </a:r>
          </a:p>
          <a:p>
            <a:r>
              <a:rPr lang="en-US" dirty="0"/>
              <a:t>generates events.</a:t>
            </a:r>
          </a:p>
        </p:txBody>
      </p:sp>
    </p:spTree>
    <p:custDataLst>
      <p:tags r:id="rId1"/>
    </p:custData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9" name="Rectangle 3"/>
          <p:cNvSpPr>
            <a:spLocks noGrp="1" noChangeArrowheads="1"/>
          </p:cNvSpPr>
          <p:nvPr>
            <p:ph type="title"/>
          </p:nvPr>
        </p:nvSpPr>
        <p:spPr>
          <a:xfrm>
            <a:off x="616712" y="796977"/>
            <a:ext cx="7391400" cy="762000"/>
          </a:xfrm>
        </p:spPr>
        <p:txBody>
          <a:bodyPr/>
          <a:lstStyle/>
          <a:p>
            <a:pPr eaLnBrk="1" hangingPunct="1"/>
            <a:r>
              <a:rPr lang="en-US" dirty="0" smtClean="0"/>
              <a:t>Event Types</a:t>
            </a:r>
          </a:p>
        </p:txBody>
      </p:sp>
      <p:sp>
        <p:nvSpPr>
          <p:cNvPr id="40962" name="Rectangle 2"/>
          <p:cNvSpPr>
            <a:spLocks noGrp="1" noChangeArrowheads="1"/>
          </p:cNvSpPr>
          <p:nvPr>
            <p:ph idx="1"/>
          </p:nvPr>
        </p:nvSpPr>
        <p:spPr>
          <a:xfrm>
            <a:off x="616712" y="2244501"/>
            <a:ext cx="7996283" cy="4117662"/>
          </a:xfrm>
        </p:spPr>
        <p:txBody>
          <a:bodyPr>
            <a:normAutofit fontScale="92500" lnSpcReduction="10000"/>
          </a:bodyPr>
          <a:lstStyle/>
          <a:p>
            <a:pPr marL="225425" indent="-225425" algn="l" rtl="0" eaLnBrk="1" hangingPunct="1"/>
            <a:r>
              <a:rPr lang="en-US" sz="2400" dirty="0" smtClean="0"/>
              <a:t>There are different event types and event listeners</a:t>
            </a:r>
          </a:p>
          <a:p>
            <a:pPr marL="1027113" lvl="2" indent="-225425" algn="l" rtl="0" eaLnBrk="1" hangingPunct="1"/>
            <a:r>
              <a:rPr lang="en-US" sz="1800" dirty="0" smtClean="0"/>
              <a:t>Mouse events are handled by mouse listeners</a:t>
            </a:r>
          </a:p>
          <a:p>
            <a:pPr marL="1027113" lvl="2" indent="-225425" algn="l" rtl="0" eaLnBrk="1" hangingPunct="1"/>
            <a:r>
              <a:rPr lang="en-US" sz="1800" dirty="0" smtClean="0"/>
              <a:t>Item selection events are handled  by Item listeners</a:t>
            </a:r>
          </a:p>
          <a:p>
            <a:pPr marL="1027113" lvl="2" indent="-225425" algn="l" rtl="0" eaLnBrk="1" hangingPunct="1"/>
            <a:r>
              <a:rPr lang="en-US" sz="1800" dirty="0" smtClean="0"/>
              <a:t>and so forth</a:t>
            </a:r>
          </a:p>
          <a:p>
            <a:pPr marL="225425" indent="-225425" algn="l" rtl="0" eaLnBrk="1" hangingPunct="1"/>
            <a:r>
              <a:rPr lang="en-US" sz="2400" dirty="0" smtClean="0"/>
              <a:t>Among the different types of events, the action event is the most common.</a:t>
            </a:r>
          </a:p>
          <a:p>
            <a:pPr marL="576263" lvl="1" indent="-236538" algn="l" rtl="0" eaLnBrk="1" hangingPunct="1"/>
            <a:r>
              <a:rPr lang="en-US" sz="2000" dirty="0" smtClean="0"/>
              <a:t>Clicking on a button generates an action event</a:t>
            </a:r>
          </a:p>
          <a:p>
            <a:pPr marL="576263" lvl="1" indent="-236538" algn="l" rtl="0" eaLnBrk="1" hangingPunct="1"/>
            <a:r>
              <a:rPr lang="en-US" sz="2000" dirty="0" smtClean="0"/>
              <a:t>Selecting a menu item generates an action event</a:t>
            </a:r>
          </a:p>
          <a:p>
            <a:pPr marL="576263" lvl="1" indent="-236538" algn="l" rtl="0" eaLnBrk="1" hangingPunct="1"/>
            <a:r>
              <a:rPr lang="en-US" sz="2000" dirty="0" smtClean="0"/>
              <a:t>and so forth</a:t>
            </a:r>
          </a:p>
          <a:p>
            <a:pPr marL="225425" indent="-225425" algn="l" rtl="0" eaLnBrk="1" hangingPunct="1"/>
            <a:r>
              <a:rPr lang="en-US" sz="2400" dirty="0" smtClean="0"/>
              <a:t>Action events are generated by </a:t>
            </a:r>
            <a:r>
              <a:rPr lang="en-US" sz="2400" dirty="0" smtClean="0">
                <a:solidFill>
                  <a:srgbClr val="A50021"/>
                </a:solidFill>
              </a:rPr>
              <a:t>action event sources</a:t>
            </a:r>
            <a:r>
              <a:rPr lang="en-US" sz="2400" dirty="0" smtClean="0"/>
              <a:t> and handled by </a:t>
            </a:r>
            <a:r>
              <a:rPr lang="en-US" sz="2400" dirty="0" smtClean="0">
                <a:solidFill>
                  <a:srgbClr val="A50021"/>
                </a:solidFill>
              </a:rPr>
              <a:t>action event listeners</a:t>
            </a:r>
            <a:r>
              <a:rPr lang="en-US" sz="2400" dirty="0" smtClean="0"/>
              <a:t>.</a:t>
            </a:r>
          </a:p>
        </p:txBody>
      </p:sp>
    </p:spTree>
    <p:custDataLst>
      <p:tags r:id="rId1"/>
    </p:custDataLst>
  </p:cSld>
  <p:clrMapOvr>
    <a:masterClrMapping/>
  </p:clrMapOvr>
  <p:transition spd="med" advClick="0">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p:nvPr>
        </p:nvSpPr>
        <p:spPr/>
        <p:txBody>
          <a:bodyPr/>
          <a:lstStyle/>
          <a:p>
            <a:pPr eaLnBrk="1" hangingPunct="1"/>
            <a:r>
              <a:rPr lang="en-US" smtClean="0"/>
              <a:t>Handling Action Events</a:t>
            </a:r>
          </a:p>
        </p:txBody>
      </p:sp>
      <p:grpSp>
        <p:nvGrpSpPr>
          <p:cNvPr id="27653" name="Group 3"/>
          <p:cNvGrpSpPr>
            <a:grpSpLocks/>
          </p:cNvGrpSpPr>
          <p:nvPr/>
        </p:nvGrpSpPr>
        <p:grpSpPr bwMode="auto">
          <a:xfrm>
            <a:off x="1472775" y="2784420"/>
            <a:ext cx="1443037" cy="1468437"/>
            <a:chOff x="2152" y="1199"/>
            <a:chExt cx="909" cy="925"/>
          </a:xfrm>
        </p:grpSpPr>
        <p:sp>
          <p:nvSpPr>
            <p:cNvPr id="43012" name="AutoShape 4"/>
            <p:cNvSpPr>
              <a:spLocks noChangeArrowheads="1"/>
            </p:cNvSpPr>
            <p:nvPr/>
          </p:nvSpPr>
          <p:spPr bwMode="auto">
            <a:xfrm>
              <a:off x="2183" y="1199"/>
              <a:ext cx="878" cy="925"/>
            </a:xfrm>
            <a:prstGeom prst="roundRect">
              <a:avLst>
                <a:gd name="adj" fmla="val 0"/>
              </a:avLst>
            </a:prstGeom>
            <a:solidFill>
              <a:srgbClr val="99CCFF"/>
            </a:solidFill>
            <a:ln w="9525">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27669" name="Text Box 5"/>
            <p:cNvSpPr txBox="1">
              <a:spLocks noChangeArrowheads="1"/>
            </p:cNvSpPr>
            <p:nvPr/>
          </p:nvSpPr>
          <p:spPr bwMode="auto">
            <a:xfrm>
              <a:off x="2152" y="1257"/>
              <a:ext cx="730" cy="212"/>
            </a:xfrm>
            <a:prstGeom prst="rect">
              <a:avLst/>
            </a:prstGeom>
            <a:noFill/>
            <a:ln w="9525">
              <a:noFill/>
              <a:miter lim="800000"/>
              <a:headEnd/>
              <a:tailEnd/>
            </a:ln>
          </p:spPr>
          <p:txBody>
            <a:bodyPr wrap="none">
              <a:spAutoFit/>
            </a:bodyPr>
            <a:lstStyle/>
            <a:p>
              <a:r>
                <a:rPr lang="en-US" altLang="ja-JP" sz="1600">
                  <a:solidFill>
                    <a:srgbClr val="000000"/>
                  </a:solidFill>
                  <a:latin typeface="Arial" pitchFamily="34" charset="0"/>
                  <a:ea typeface="ＭＳ Ｐゴシック" pitchFamily="34" charset="-128"/>
                </a:rPr>
                <a:t>     JButton</a:t>
              </a:r>
              <a:endParaRPr lang="en-US" altLang="ja-JP" sz="1600">
                <a:ea typeface="ＭＳ Ｐゴシック" pitchFamily="34" charset="-128"/>
              </a:endParaRPr>
            </a:p>
          </p:txBody>
        </p:sp>
      </p:grpSp>
      <p:grpSp>
        <p:nvGrpSpPr>
          <p:cNvPr id="27654" name="Group 6"/>
          <p:cNvGrpSpPr>
            <a:grpSpLocks/>
          </p:cNvGrpSpPr>
          <p:nvPr/>
        </p:nvGrpSpPr>
        <p:grpSpPr bwMode="auto">
          <a:xfrm>
            <a:off x="5509787" y="2820932"/>
            <a:ext cx="1443038" cy="1468438"/>
            <a:chOff x="2152" y="1199"/>
            <a:chExt cx="909" cy="925"/>
          </a:xfrm>
        </p:grpSpPr>
        <p:sp>
          <p:nvSpPr>
            <p:cNvPr id="43015" name="AutoShape 7"/>
            <p:cNvSpPr>
              <a:spLocks noChangeArrowheads="1"/>
            </p:cNvSpPr>
            <p:nvPr/>
          </p:nvSpPr>
          <p:spPr bwMode="auto">
            <a:xfrm>
              <a:off x="2183" y="1199"/>
              <a:ext cx="878" cy="925"/>
            </a:xfrm>
            <a:prstGeom prst="roundRect">
              <a:avLst>
                <a:gd name="adj" fmla="val 0"/>
              </a:avLst>
            </a:prstGeom>
            <a:solidFill>
              <a:srgbClr val="99CCFF"/>
            </a:solidFill>
            <a:ln w="9525">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27667" name="Text Box 8"/>
            <p:cNvSpPr txBox="1">
              <a:spLocks noChangeArrowheads="1"/>
            </p:cNvSpPr>
            <p:nvPr/>
          </p:nvSpPr>
          <p:spPr bwMode="auto">
            <a:xfrm>
              <a:off x="2152" y="1256"/>
              <a:ext cx="707" cy="366"/>
            </a:xfrm>
            <a:prstGeom prst="rect">
              <a:avLst/>
            </a:prstGeom>
            <a:noFill/>
            <a:ln w="9525">
              <a:noFill/>
              <a:miter lim="800000"/>
              <a:headEnd/>
              <a:tailEnd/>
            </a:ln>
          </p:spPr>
          <p:txBody>
            <a:bodyPr wrap="none">
              <a:spAutoFit/>
            </a:bodyPr>
            <a:lstStyle/>
            <a:p>
              <a:r>
                <a:rPr lang="en-US" altLang="ja-JP" sz="1600">
                  <a:solidFill>
                    <a:srgbClr val="000000"/>
                  </a:solidFill>
                  <a:latin typeface="Arial" pitchFamily="34" charset="0"/>
                  <a:ea typeface="ＭＳ Ｐゴシック" pitchFamily="34" charset="-128"/>
                </a:rPr>
                <a:t>     Button</a:t>
              </a:r>
              <a:br>
                <a:rPr lang="en-US" altLang="ja-JP" sz="1600">
                  <a:solidFill>
                    <a:srgbClr val="000000"/>
                  </a:solidFill>
                  <a:latin typeface="Arial" pitchFamily="34" charset="0"/>
                  <a:ea typeface="ＭＳ Ｐゴシック" pitchFamily="34" charset="-128"/>
                </a:rPr>
              </a:br>
              <a:r>
                <a:rPr lang="en-US" altLang="ja-JP" sz="1600">
                  <a:solidFill>
                    <a:srgbClr val="000000"/>
                  </a:solidFill>
                  <a:latin typeface="Arial" pitchFamily="34" charset="0"/>
                  <a:ea typeface="ＭＳ Ｐゴシック" pitchFamily="34" charset="-128"/>
                </a:rPr>
                <a:t>    Handler</a:t>
              </a:r>
              <a:endParaRPr lang="en-US" altLang="ja-JP" sz="1600">
                <a:ea typeface="ＭＳ Ｐゴシック" pitchFamily="34" charset="-128"/>
              </a:endParaRPr>
            </a:p>
          </p:txBody>
        </p:sp>
      </p:grpSp>
      <p:sp>
        <p:nvSpPr>
          <p:cNvPr id="27655" name="Text Box 9"/>
          <p:cNvSpPr txBox="1">
            <a:spLocks noChangeArrowheads="1"/>
          </p:cNvSpPr>
          <p:nvPr/>
        </p:nvSpPr>
        <p:spPr bwMode="auto">
          <a:xfrm>
            <a:off x="1453725" y="2198632"/>
            <a:ext cx="1287462" cy="581025"/>
          </a:xfrm>
          <a:prstGeom prst="rect">
            <a:avLst/>
          </a:prstGeom>
          <a:noFill/>
          <a:ln w="9525">
            <a:noFill/>
            <a:miter lim="800000"/>
            <a:headEnd/>
            <a:tailEnd/>
          </a:ln>
        </p:spPr>
        <p:txBody>
          <a:bodyPr>
            <a:spAutoFit/>
          </a:bodyPr>
          <a:lstStyle/>
          <a:p>
            <a:pPr>
              <a:spcBef>
                <a:spcPct val="50000"/>
              </a:spcBef>
            </a:pPr>
            <a:r>
              <a:rPr lang="en-US" sz="1600">
                <a:solidFill>
                  <a:srgbClr val="0033CC"/>
                </a:solidFill>
                <a:latin typeface="Arial" pitchFamily="34" charset="0"/>
              </a:rPr>
              <a:t>action event </a:t>
            </a:r>
            <a:br>
              <a:rPr lang="en-US" sz="1600">
                <a:solidFill>
                  <a:srgbClr val="0033CC"/>
                </a:solidFill>
                <a:latin typeface="Arial" pitchFamily="34" charset="0"/>
              </a:rPr>
            </a:br>
            <a:r>
              <a:rPr lang="en-US" sz="1600">
                <a:solidFill>
                  <a:srgbClr val="0033CC"/>
                </a:solidFill>
                <a:latin typeface="Arial" pitchFamily="34" charset="0"/>
              </a:rPr>
              <a:t>source</a:t>
            </a:r>
          </a:p>
        </p:txBody>
      </p:sp>
      <p:sp>
        <p:nvSpPr>
          <p:cNvPr id="27656" name="Text Box 10"/>
          <p:cNvSpPr txBox="1">
            <a:spLocks noChangeArrowheads="1"/>
          </p:cNvSpPr>
          <p:nvPr/>
        </p:nvSpPr>
        <p:spPr bwMode="auto">
          <a:xfrm>
            <a:off x="5619325" y="2228795"/>
            <a:ext cx="1285875" cy="581025"/>
          </a:xfrm>
          <a:prstGeom prst="rect">
            <a:avLst/>
          </a:prstGeom>
          <a:noFill/>
          <a:ln w="9525">
            <a:noFill/>
            <a:miter lim="800000"/>
            <a:headEnd/>
            <a:tailEnd/>
          </a:ln>
        </p:spPr>
        <p:txBody>
          <a:bodyPr>
            <a:spAutoFit/>
          </a:bodyPr>
          <a:lstStyle/>
          <a:p>
            <a:pPr>
              <a:spcBef>
                <a:spcPct val="50000"/>
              </a:spcBef>
            </a:pPr>
            <a:r>
              <a:rPr lang="en-US" sz="1600">
                <a:solidFill>
                  <a:srgbClr val="0033CC"/>
                </a:solidFill>
                <a:latin typeface="Arial" pitchFamily="34" charset="0"/>
              </a:rPr>
              <a:t>action event </a:t>
            </a:r>
            <a:br>
              <a:rPr lang="en-US" sz="1600">
                <a:solidFill>
                  <a:srgbClr val="0033CC"/>
                </a:solidFill>
                <a:latin typeface="Arial" pitchFamily="34" charset="0"/>
              </a:rPr>
            </a:br>
            <a:r>
              <a:rPr lang="en-US" sz="1600">
                <a:solidFill>
                  <a:srgbClr val="0033CC"/>
                </a:solidFill>
                <a:latin typeface="Arial" pitchFamily="34" charset="0"/>
              </a:rPr>
              <a:t>listener</a:t>
            </a:r>
          </a:p>
        </p:txBody>
      </p:sp>
      <p:grpSp>
        <p:nvGrpSpPr>
          <p:cNvPr id="4" name="Group 11"/>
          <p:cNvGrpSpPr>
            <a:grpSpLocks/>
          </p:cNvGrpSpPr>
          <p:nvPr/>
        </p:nvGrpSpPr>
        <p:grpSpPr bwMode="auto">
          <a:xfrm>
            <a:off x="2942800" y="2217682"/>
            <a:ext cx="2608262" cy="1077913"/>
            <a:chOff x="2089" y="980"/>
            <a:chExt cx="1643" cy="679"/>
          </a:xfrm>
        </p:grpSpPr>
        <p:sp>
          <p:nvSpPr>
            <p:cNvPr id="27664" name="Freeform 12"/>
            <p:cNvSpPr>
              <a:spLocks/>
            </p:cNvSpPr>
            <p:nvPr/>
          </p:nvSpPr>
          <p:spPr bwMode="auto">
            <a:xfrm>
              <a:off x="2089" y="1233"/>
              <a:ext cx="1643" cy="426"/>
            </a:xfrm>
            <a:custGeom>
              <a:avLst/>
              <a:gdLst>
                <a:gd name="T0" fmla="*/ 0 w 1643"/>
                <a:gd name="T1" fmla="*/ 357 h 426"/>
                <a:gd name="T2" fmla="*/ 791 w 1643"/>
                <a:gd name="T3" fmla="*/ 11 h 426"/>
                <a:gd name="T4" fmla="*/ 1643 w 1643"/>
                <a:gd name="T5" fmla="*/ 426 h 426"/>
                <a:gd name="T6" fmla="*/ 0 60000 65536"/>
                <a:gd name="T7" fmla="*/ 0 60000 65536"/>
                <a:gd name="T8" fmla="*/ 0 60000 65536"/>
                <a:gd name="T9" fmla="*/ 0 w 1643"/>
                <a:gd name="T10" fmla="*/ 0 h 426"/>
                <a:gd name="T11" fmla="*/ 1643 w 1643"/>
                <a:gd name="T12" fmla="*/ 426 h 426"/>
              </a:gdLst>
              <a:ahLst/>
              <a:cxnLst>
                <a:cxn ang="T6">
                  <a:pos x="T0" y="T1"/>
                </a:cxn>
                <a:cxn ang="T7">
                  <a:pos x="T2" y="T3"/>
                </a:cxn>
                <a:cxn ang="T8">
                  <a:pos x="T4" y="T5"/>
                </a:cxn>
              </a:cxnLst>
              <a:rect l="T9" t="T10" r="T11" b="T12"/>
              <a:pathLst>
                <a:path w="1643" h="426">
                  <a:moveTo>
                    <a:pt x="0" y="357"/>
                  </a:moveTo>
                  <a:cubicBezTo>
                    <a:pt x="258" y="178"/>
                    <a:pt x="517" y="0"/>
                    <a:pt x="791" y="11"/>
                  </a:cubicBezTo>
                  <a:cubicBezTo>
                    <a:pt x="1065" y="22"/>
                    <a:pt x="1354" y="224"/>
                    <a:pt x="1643" y="426"/>
                  </a:cubicBezTo>
                </a:path>
              </a:pathLst>
            </a:custGeom>
            <a:noFill/>
            <a:ln w="28575">
              <a:solidFill>
                <a:srgbClr val="A50021"/>
              </a:solidFill>
              <a:miter lim="800000"/>
              <a:headEnd/>
              <a:tailEnd type="triangle" w="med" len="med"/>
            </a:ln>
          </p:spPr>
          <p:txBody>
            <a:bodyPr wrap="none"/>
            <a:lstStyle/>
            <a:p>
              <a:endParaRPr lang="en-US"/>
            </a:p>
          </p:txBody>
        </p:sp>
        <p:sp>
          <p:nvSpPr>
            <p:cNvPr id="27665" name="Text Box 13"/>
            <p:cNvSpPr txBox="1">
              <a:spLocks noChangeArrowheads="1"/>
            </p:cNvSpPr>
            <p:nvPr/>
          </p:nvSpPr>
          <p:spPr bwMode="auto">
            <a:xfrm>
              <a:off x="2210" y="980"/>
              <a:ext cx="1394" cy="288"/>
            </a:xfrm>
            <a:prstGeom prst="rect">
              <a:avLst/>
            </a:prstGeom>
            <a:noFill/>
            <a:ln w="9525">
              <a:noFill/>
              <a:miter lim="800000"/>
              <a:headEnd/>
              <a:tailEnd/>
            </a:ln>
          </p:spPr>
          <p:txBody>
            <a:bodyPr wrap="none">
              <a:spAutoFit/>
            </a:bodyPr>
            <a:lstStyle/>
            <a:p>
              <a:r>
                <a:rPr lang="en-US">
                  <a:solidFill>
                    <a:srgbClr val="A50021"/>
                  </a:solidFill>
                </a:rPr>
                <a:t>actionPerformed</a:t>
              </a:r>
            </a:p>
          </p:txBody>
        </p:sp>
      </p:grpSp>
      <p:grpSp>
        <p:nvGrpSpPr>
          <p:cNvPr id="5" name="Group 14"/>
          <p:cNvGrpSpPr>
            <a:grpSpLocks/>
          </p:cNvGrpSpPr>
          <p:nvPr/>
        </p:nvGrpSpPr>
        <p:grpSpPr bwMode="auto">
          <a:xfrm>
            <a:off x="2930100" y="3978220"/>
            <a:ext cx="2700337" cy="939800"/>
            <a:chOff x="2081" y="2089"/>
            <a:chExt cx="1701" cy="592"/>
          </a:xfrm>
        </p:grpSpPr>
        <p:sp>
          <p:nvSpPr>
            <p:cNvPr id="27662" name="Freeform 15"/>
            <p:cNvSpPr>
              <a:spLocks/>
            </p:cNvSpPr>
            <p:nvPr/>
          </p:nvSpPr>
          <p:spPr bwMode="auto">
            <a:xfrm>
              <a:off x="2081" y="2089"/>
              <a:ext cx="1651" cy="358"/>
            </a:xfrm>
            <a:custGeom>
              <a:avLst/>
              <a:gdLst>
                <a:gd name="T0" fmla="*/ 1651 w 1651"/>
                <a:gd name="T1" fmla="*/ 0 h 358"/>
                <a:gd name="T2" fmla="*/ 876 w 1651"/>
                <a:gd name="T3" fmla="*/ 353 h 358"/>
                <a:gd name="T4" fmla="*/ 0 w 1651"/>
                <a:gd name="T5" fmla="*/ 31 h 358"/>
                <a:gd name="T6" fmla="*/ 0 60000 65536"/>
                <a:gd name="T7" fmla="*/ 0 60000 65536"/>
                <a:gd name="T8" fmla="*/ 0 60000 65536"/>
                <a:gd name="T9" fmla="*/ 0 w 1651"/>
                <a:gd name="T10" fmla="*/ 0 h 358"/>
                <a:gd name="T11" fmla="*/ 1651 w 1651"/>
                <a:gd name="T12" fmla="*/ 358 h 358"/>
              </a:gdLst>
              <a:ahLst/>
              <a:cxnLst>
                <a:cxn ang="T6">
                  <a:pos x="T0" y="T1"/>
                </a:cxn>
                <a:cxn ang="T7">
                  <a:pos x="T2" y="T3"/>
                </a:cxn>
                <a:cxn ang="T8">
                  <a:pos x="T4" y="T5"/>
                </a:cxn>
              </a:cxnLst>
              <a:rect l="T9" t="T10" r="T11" b="T12"/>
              <a:pathLst>
                <a:path w="1651" h="358">
                  <a:moveTo>
                    <a:pt x="1651" y="0"/>
                  </a:moveTo>
                  <a:cubicBezTo>
                    <a:pt x="1401" y="174"/>
                    <a:pt x="1151" y="348"/>
                    <a:pt x="876" y="353"/>
                  </a:cubicBezTo>
                  <a:cubicBezTo>
                    <a:pt x="601" y="358"/>
                    <a:pt x="300" y="194"/>
                    <a:pt x="0" y="31"/>
                  </a:cubicBezTo>
                </a:path>
              </a:pathLst>
            </a:custGeom>
            <a:noFill/>
            <a:ln w="38100">
              <a:solidFill>
                <a:schemeClr val="accent1"/>
              </a:solidFill>
              <a:prstDash val="sysDot"/>
              <a:miter lim="800000"/>
              <a:headEnd/>
              <a:tailEnd type="arrow" w="med" len="med"/>
            </a:ln>
          </p:spPr>
          <p:txBody>
            <a:bodyPr wrap="none"/>
            <a:lstStyle/>
            <a:p>
              <a:endParaRPr lang="en-US"/>
            </a:p>
          </p:txBody>
        </p:sp>
        <p:sp>
          <p:nvSpPr>
            <p:cNvPr id="27663" name="Text Box 16"/>
            <p:cNvSpPr txBox="1">
              <a:spLocks noChangeArrowheads="1"/>
            </p:cNvSpPr>
            <p:nvPr/>
          </p:nvSpPr>
          <p:spPr bwMode="auto">
            <a:xfrm>
              <a:off x="2239" y="2393"/>
              <a:ext cx="1543" cy="288"/>
            </a:xfrm>
            <a:prstGeom prst="rect">
              <a:avLst/>
            </a:prstGeom>
            <a:noFill/>
            <a:ln w="9525">
              <a:noFill/>
              <a:miter lim="800000"/>
              <a:headEnd/>
              <a:tailEnd/>
            </a:ln>
          </p:spPr>
          <p:txBody>
            <a:bodyPr wrap="none">
              <a:spAutoFit/>
            </a:bodyPr>
            <a:lstStyle/>
            <a:p>
              <a:r>
                <a:rPr lang="en-US">
                  <a:solidFill>
                    <a:schemeClr val="accent1"/>
                  </a:solidFill>
                </a:rPr>
                <a:t>addActionListener</a:t>
              </a:r>
            </a:p>
          </p:txBody>
        </p:sp>
      </p:grpSp>
      <p:grpSp>
        <p:nvGrpSpPr>
          <p:cNvPr id="27659" name="Group 17"/>
          <p:cNvGrpSpPr>
            <a:grpSpLocks/>
          </p:cNvGrpSpPr>
          <p:nvPr/>
        </p:nvGrpSpPr>
        <p:grpSpPr bwMode="auto">
          <a:xfrm>
            <a:off x="380715" y="5032873"/>
            <a:ext cx="7956550" cy="1612900"/>
            <a:chOff x="580" y="1579"/>
            <a:chExt cx="4469" cy="2598"/>
          </a:xfrm>
        </p:grpSpPr>
        <p:sp>
          <p:nvSpPr>
            <p:cNvPr id="43026" name="Rectangle 18"/>
            <p:cNvSpPr>
              <a:spLocks noChangeArrowheads="1"/>
            </p:cNvSpPr>
            <p:nvPr/>
          </p:nvSpPr>
          <p:spPr bwMode="auto">
            <a:xfrm>
              <a:off x="580" y="1579"/>
              <a:ext cx="4469" cy="2598"/>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27661" name="Rectangle 19"/>
            <p:cNvSpPr>
              <a:spLocks noChangeArrowheads="1"/>
            </p:cNvSpPr>
            <p:nvPr/>
          </p:nvSpPr>
          <p:spPr bwMode="auto">
            <a:xfrm>
              <a:off x="663" y="1765"/>
              <a:ext cx="4303" cy="2227"/>
            </a:xfrm>
            <a:prstGeom prst="rect">
              <a:avLst/>
            </a:prstGeom>
            <a:noFill/>
            <a:ln w="9525">
              <a:noFill/>
              <a:miter lim="800000"/>
              <a:headEnd/>
              <a:tailEnd/>
            </a:ln>
          </p:spPr>
          <p:txBody>
            <a:bodyPr>
              <a:spAutoFit/>
            </a:bodyPr>
            <a:lstStyle/>
            <a:p>
              <a:pPr>
                <a:lnSpc>
                  <a:spcPct val="80000"/>
                </a:lnSpc>
                <a:spcBef>
                  <a:spcPct val="50000"/>
                </a:spcBef>
                <a:tabLst>
                  <a:tab pos="457200" algn="l"/>
                </a:tabLst>
              </a:pPr>
              <a:r>
                <a:rPr lang="en-US" sz="1800" dirty="0" err="1">
                  <a:solidFill>
                    <a:schemeClr val="tx2"/>
                  </a:solidFill>
                  <a:latin typeface="Courier New" pitchFamily="49" charset="0"/>
                  <a:ea typeface="ＭＳ Ｐゴシック" pitchFamily="34" charset="-128"/>
                </a:rPr>
                <a:t>JButton</a:t>
              </a:r>
              <a:r>
                <a:rPr lang="en-US" sz="1800" dirty="0">
                  <a:solidFill>
                    <a:schemeClr val="tx2"/>
                  </a:solidFill>
                  <a:latin typeface="Courier New" pitchFamily="49" charset="0"/>
                  <a:ea typeface="ＭＳ Ｐゴシック" pitchFamily="34" charset="-128"/>
                </a:rPr>
                <a:t> button = </a:t>
              </a:r>
              <a:r>
                <a:rPr lang="en-US" sz="1800" dirty="0">
                  <a:solidFill>
                    <a:schemeClr val="accent2"/>
                  </a:solidFill>
                  <a:latin typeface="Courier New" pitchFamily="49" charset="0"/>
                  <a:ea typeface="ＭＳ Ｐゴシック" pitchFamily="34" charset="-128"/>
                </a:rPr>
                <a:t>new</a:t>
              </a:r>
              <a:r>
                <a:rPr lang="en-US" sz="1800" dirty="0">
                  <a:solidFill>
                    <a:schemeClr val="tx2"/>
                  </a:solidFill>
                  <a:latin typeface="Courier New" pitchFamily="49" charset="0"/>
                  <a:ea typeface="ＭＳ Ｐゴシック" pitchFamily="34" charset="-128"/>
                </a:rPr>
                <a:t> </a:t>
              </a:r>
              <a:r>
                <a:rPr lang="en-US" sz="1800" dirty="0" err="1">
                  <a:solidFill>
                    <a:schemeClr val="tx2"/>
                  </a:solidFill>
                  <a:latin typeface="Courier New" pitchFamily="49" charset="0"/>
                  <a:ea typeface="ＭＳ Ｐゴシック" pitchFamily="34" charset="-128"/>
                </a:rPr>
                <a:t>JButton</a:t>
              </a:r>
              <a:r>
                <a:rPr lang="en-US" sz="1800" dirty="0">
                  <a:solidFill>
                    <a:srgbClr val="A50021"/>
                  </a:solidFill>
                  <a:latin typeface="Courier New" pitchFamily="49" charset="0"/>
                  <a:ea typeface="ＭＳ Ｐゴシック" pitchFamily="34" charset="-128"/>
                </a:rPr>
                <a:t>(</a:t>
              </a:r>
              <a:r>
                <a:rPr lang="en-US" sz="1800" dirty="0">
                  <a:solidFill>
                    <a:srgbClr val="0066CC"/>
                  </a:solidFill>
                  <a:latin typeface="Courier New" pitchFamily="49" charset="0"/>
                  <a:ea typeface="ＭＳ Ｐゴシック" pitchFamily="34" charset="-128"/>
                </a:rPr>
                <a:t>"OK"</a:t>
              </a:r>
              <a:r>
                <a:rPr lang="en-US" sz="1800" dirty="0">
                  <a:solidFill>
                    <a:srgbClr val="A50021"/>
                  </a:solidFill>
                  <a:latin typeface="Courier New" pitchFamily="49" charset="0"/>
                  <a:ea typeface="ＭＳ Ｐゴシック" pitchFamily="34" charset="-128"/>
                </a:rPr>
                <a:t>)</a:t>
              </a:r>
              <a:r>
                <a:rPr lang="en-US" sz="1800" dirty="0">
                  <a:solidFill>
                    <a:schemeClr val="tx2"/>
                  </a:solidFill>
                  <a:latin typeface="Courier New" pitchFamily="49" charset="0"/>
                  <a:ea typeface="ＭＳ Ｐゴシック" pitchFamily="34" charset="-128"/>
                </a:rPr>
                <a:t>;</a:t>
              </a:r>
            </a:p>
            <a:p>
              <a:pPr>
                <a:lnSpc>
                  <a:spcPct val="80000"/>
                </a:lnSpc>
                <a:spcBef>
                  <a:spcPct val="50000"/>
                </a:spcBef>
                <a:tabLst>
                  <a:tab pos="457200" algn="l"/>
                </a:tabLst>
              </a:pPr>
              <a:r>
                <a:rPr lang="en-US" sz="1800" dirty="0" err="1">
                  <a:solidFill>
                    <a:schemeClr val="tx2"/>
                  </a:solidFill>
                  <a:latin typeface="Courier New" pitchFamily="49" charset="0"/>
                  <a:ea typeface="ＭＳ Ｐゴシック" pitchFamily="34" charset="-128"/>
                </a:rPr>
                <a:t>ButtonHandler</a:t>
              </a:r>
              <a:r>
                <a:rPr lang="en-US" sz="1800" dirty="0">
                  <a:solidFill>
                    <a:schemeClr val="tx2"/>
                  </a:solidFill>
                  <a:latin typeface="Courier New" pitchFamily="49" charset="0"/>
                  <a:ea typeface="ＭＳ Ｐゴシック" pitchFamily="34" charset="-128"/>
                </a:rPr>
                <a:t> handler = </a:t>
              </a:r>
              <a:r>
                <a:rPr lang="en-US" sz="1800" dirty="0">
                  <a:solidFill>
                    <a:schemeClr val="accent2"/>
                  </a:solidFill>
                  <a:latin typeface="Courier New" pitchFamily="49" charset="0"/>
                  <a:ea typeface="ＭＳ Ｐゴシック" pitchFamily="34" charset="-128"/>
                </a:rPr>
                <a:t>new</a:t>
              </a:r>
              <a:r>
                <a:rPr lang="en-US" sz="1800" dirty="0">
                  <a:solidFill>
                    <a:schemeClr val="tx2"/>
                  </a:solidFill>
                  <a:latin typeface="Courier New" pitchFamily="49" charset="0"/>
                  <a:ea typeface="ＭＳ Ｐゴシック" pitchFamily="34" charset="-128"/>
                </a:rPr>
                <a:t> </a:t>
              </a:r>
              <a:r>
                <a:rPr lang="en-US" sz="1800" dirty="0" err="1">
                  <a:solidFill>
                    <a:schemeClr val="tx2"/>
                  </a:solidFill>
                  <a:latin typeface="Courier New" pitchFamily="49" charset="0"/>
                  <a:ea typeface="ＭＳ Ｐゴシック" pitchFamily="34" charset="-128"/>
                </a:rPr>
                <a:t>ButtonHandler</a:t>
              </a:r>
              <a:r>
                <a:rPr lang="en-US" sz="1800" dirty="0">
                  <a:solidFill>
                    <a:srgbClr val="A50021"/>
                  </a:solidFill>
                  <a:latin typeface="Courier New" pitchFamily="49" charset="0"/>
                  <a:ea typeface="ＭＳ Ｐゴシック" pitchFamily="34" charset="-128"/>
                </a:rPr>
                <a:t>( )</a:t>
              </a:r>
              <a:r>
                <a:rPr lang="en-US" sz="1800" dirty="0">
                  <a:solidFill>
                    <a:schemeClr val="tx2"/>
                  </a:solidFill>
                  <a:latin typeface="Courier New" pitchFamily="49" charset="0"/>
                  <a:ea typeface="ＭＳ Ｐゴシック" pitchFamily="34" charset="-128"/>
                </a:rPr>
                <a:t>;</a:t>
              </a:r>
            </a:p>
            <a:p>
              <a:pPr>
                <a:lnSpc>
                  <a:spcPct val="80000"/>
                </a:lnSpc>
                <a:spcBef>
                  <a:spcPct val="50000"/>
                </a:spcBef>
                <a:tabLst>
                  <a:tab pos="457200" algn="l"/>
                </a:tabLst>
              </a:pPr>
              <a:endParaRPr lang="en-US" sz="1800" dirty="0">
                <a:solidFill>
                  <a:schemeClr val="tx2"/>
                </a:solidFill>
                <a:latin typeface="Courier New" pitchFamily="49" charset="0"/>
                <a:ea typeface="ＭＳ Ｐゴシック" pitchFamily="34" charset="-128"/>
              </a:endParaRPr>
            </a:p>
            <a:p>
              <a:pPr>
                <a:lnSpc>
                  <a:spcPct val="80000"/>
                </a:lnSpc>
                <a:spcBef>
                  <a:spcPct val="50000"/>
                </a:spcBef>
                <a:tabLst>
                  <a:tab pos="457200" algn="l"/>
                </a:tabLst>
              </a:pPr>
              <a:r>
                <a:rPr lang="en-US" sz="1800" dirty="0" err="1">
                  <a:solidFill>
                    <a:schemeClr val="tx2"/>
                  </a:solidFill>
                  <a:latin typeface="Courier New" pitchFamily="49" charset="0"/>
                  <a:ea typeface="ＭＳ Ｐゴシック" pitchFamily="34" charset="-128"/>
                </a:rPr>
                <a:t>button.addActionListener</a:t>
              </a:r>
              <a:r>
                <a:rPr lang="en-US" sz="1800" dirty="0">
                  <a:solidFill>
                    <a:srgbClr val="A50021"/>
                  </a:solidFill>
                  <a:latin typeface="Courier New" pitchFamily="49" charset="0"/>
                  <a:ea typeface="ＭＳ Ｐゴシック" pitchFamily="34" charset="-128"/>
                </a:rPr>
                <a:t>(</a:t>
              </a:r>
              <a:r>
                <a:rPr lang="en-US" sz="1800" dirty="0">
                  <a:solidFill>
                    <a:schemeClr val="tx2"/>
                  </a:solidFill>
                  <a:latin typeface="Courier New" pitchFamily="49" charset="0"/>
                  <a:ea typeface="ＭＳ Ｐゴシック" pitchFamily="34" charset="-128"/>
                </a:rPr>
                <a:t>handler</a:t>
              </a:r>
              <a:r>
                <a:rPr lang="en-US" sz="1800" dirty="0">
                  <a:solidFill>
                    <a:srgbClr val="A50021"/>
                  </a:solidFill>
                  <a:latin typeface="Courier New" pitchFamily="49" charset="0"/>
                  <a:ea typeface="ＭＳ Ｐゴシック" pitchFamily="34" charset="-128"/>
                </a:rPr>
                <a:t>)</a:t>
              </a:r>
              <a:r>
                <a:rPr lang="en-US" sz="1800" dirty="0">
                  <a:solidFill>
                    <a:schemeClr val="tx2"/>
                  </a:solidFill>
                  <a:latin typeface="Courier New" pitchFamily="49" charset="0"/>
                  <a:ea typeface="ＭＳ Ｐゴシック" pitchFamily="34" charset="-128"/>
                </a:rPr>
                <a:t>;</a:t>
              </a:r>
            </a:p>
          </p:txBody>
        </p:sp>
      </p:grpSp>
    </p:spTree>
    <p:custDataLst>
      <p:tags r:id="rId1"/>
    </p:custData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575078" y="425875"/>
            <a:ext cx="8568922" cy="1431925"/>
          </a:xfrm>
        </p:spPr>
        <p:txBody>
          <a:bodyPr/>
          <a:lstStyle/>
          <a:p>
            <a:r>
              <a:rPr lang="en-US" altLang="ar-SA" dirty="0"/>
              <a:t>What does an Event Handler require?</a:t>
            </a:r>
          </a:p>
        </p:txBody>
      </p:sp>
      <p:sp>
        <p:nvSpPr>
          <p:cNvPr id="72707" name="Rectangle 3"/>
          <p:cNvSpPr>
            <a:spLocks noGrp="1" noChangeArrowheads="1"/>
          </p:cNvSpPr>
          <p:nvPr>
            <p:ph type="body" idx="1"/>
          </p:nvPr>
        </p:nvSpPr>
        <p:spPr>
          <a:xfrm>
            <a:off x="478016" y="2437684"/>
            <a:ext cx="8369770" cy="3602508"/>
          </a:xfrm>
        </p:spPr>
        <p:txBody>
          <a:bodyPr/>
          <a:lstStyle/>
          <a:p>
            <a:pPr algn="l" rtl="0"/>
            <a:r>
              <a:rPr lang="en-US" altLang="ar-SA" dirty="0"/>
              <a:t>It just looks for 3 pieces of code!</a:t>
            </a:r>
          </a:p>
          <a:p>
            <a:pPr algn="l" rtl="0"/>
            <a:r>
              <a:rPr lang="en-US" altLang="ar-SA" dirty="0"/>
              <a:t>First, in the declaration of the event handler class, one line of code must specify that the class implements either a listener interface or extends a class that implements a listener interface.</a:t>
            </a:r>
          </a:p>
          <a:p>
            <a:pPr algn="l" rtl="0">
              <a:buFontTx/>
              <a:buNone/>
            </a:pPr>
            <a:r>
              <a:rPr lang="en-US" altLang="ar-SA" dirty="0"/>
              <a:t>	</a:t>
            </a:r>
            <a:r>
              <a:rPr lang="en-US" altLang="ar-SA" sz="2000" b="1" dirty="0">
                <a:solidFill>
                  <a:schemeClr val="accent2"/>
                </a:solidFill>
                <a:latin typeface="Courier New" panose="02070309020205020404" pitchFamily="49" charset="0"/>
              </a:rPr>
              <a:t>public class </a:t>
            </a:r>
            <a:r>
              <a:rPr lang="en-US" altLang="ar-SA" sz="2000" b="1" dirty="0" err="1">
                <a:solidFill>
                  <a:schemeClr val="accent2"/>
                </a:solidFill>
                <a:latin typeface="Courier New" panose="02070309020205020404" pitchFamily="49" charset="0"/>
              </a:rPr>
              <a:t>DemoClass</a:t>
            </a:r>
            <a:r>
              <a:rPr lang="en-US" altLang="ar-SA" sz="2000" b="1" dirty="0">
                <a:solidFill>
                  <a:schemeClr val="accent2"/>
                </a:solidFill>
                <a:latin typeface="Courier New" panose="02070309020205020404" pitchFamily="49" charset="0"/>
              </a:rPr>
              <a:t> implements </a:t>
            </a:r>
            <a:r>
              <a:rPr lang="en-US" altLang="ar-SA" sz="2000" b="1" dirty="0" err="1">
                <a:solidFill>
                  <a:schemeClr val="accent2"/>
                </a:solidFill>
                <a:latin typeface="Courier New" panose="02070309020205020404" pitchFamily="49" charset="0"/>
              </a:rPr>
              <a:t>ActionListener</a:t>
            </a:r>
            <a:r>
              <a:rPr lang="en-US" altLang="ar-SA" sz="2000" b="1" dirty="0">
                <a:solidFill>
                  <a:schemeClr val="accent2"/>
                </a:solidFill>
                <a:latin typeface="Courier New" panose="02070309020205020404" pitchFamily="49" charset="0"/>
              </a:rPr>
              <a:t> { </a:t>
            </a:r>
          </a:p>
        </p:txBody>
      </p:sp>
    </p:spTree>
    <p:extLst>
      <p:ext uri="{BB962C8B-B14F-4D97-AF65-F5344CB8AC3E}">
        <p14:creationId xmlns:p14="http://schemas.microsoft.com/office/powerpoint/2010/main" val="587421403"/>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026"/>
          <p:cNvSpPr>
            <a:spLocks noGrp="1" noChangeArrowheads="1"/>
          </p:cNvSpPr>
          <p:nvPr>
            <p:ph type="title"/>
          </p:nvPr>
        </p:nvSpPr>
        <p:spPr>
          <a:xfrm>
            <a:off x="497803" y="593301"/>
            <a:ext cx="8453013" cy="1431925"/>
          </a:xfrm>
        </p:spPr>
        <p:txBody>
          <a:bodyPr/>
          <a:lstStyle/>
          <a:p>
            <a:r>
              <a:rPr lang="en-US" altLang="ar-SA" dirty="0"/>
              <a:t>What does an Event Handler require? </a:t>
            </a:r>
          </a:p>
        </p:txBody>
      </p:sp>
      <p:sp>
        <p:nvSpPr>
          <p:cNvPr id="66563" name="Rectangle 1027"/>
          <p:cNvSpPr>
            <a:spLocks noGrp="1" noChangeArrowheads="1"/>
          </p:cNvSpPr>
          <p:nvPr>
            <p:ph type="body" idx="1"/>
          </p:nvPr>
        </p:nvSpPr>
        <p:spPr>
          <a:xfrm>
            <a:off x="317500" y="2566472"/>
            <a:ext cx="8279618" cy="3692659"/>
          </a:xfrm>
        </p:spPr>
        <p:txBody>
          <a:bodyPr/>
          <a:lstStyle/>
          <a:p>
            <a:pPr algn="l" rtl="0"/>
            <a:r>
              <a:rPr lang="en-US" altLang="ar-SA" dirty="0"/>
              <a:t>Second, it looks for a line of code which registers an instance of the event handler class as a listener of one or more components because, as mentioned earlier, the object must be registered as an event listener.</a:t>
            </a:r>
          </a:p>
          <a:p>
            <a:pPr algn="l" rtl="0">
              <a:buFontTx/>
              <a:buNone/>
            </a:pPr>
            <a:r>
              <a:rPr lang="en-US" altLang="ar-SA" b="1" dirty="0">
                <a:solidFill>
                  <a:schemeClr val="accent2"/>
                </a:solidFill>
              </a:rPr>
              <a:t>	</a:t>
            </a:r>
            <a:r>
              <a:rPr lang="en-US" altLang="ar-SA" sz="2000" b="1" dirty="0" err="1">
                <a:solidFill>
                  <a:schemeClr val="accent2"/>
                </a:solidFill>
                <a:latin typeface="Courier New" panose="02070309020205020404" pitchFamily="49" charset="0"/>
              </a:rPr>
              <a:t>anyComponent.addActionListener</a:t>
            </a:r>
            <a:r>
              <a:rPr lang="en-US" altLang="ar-SA" sz="2000" b="1" dirty="0">
                <a:solidFill>
                  <a:schemeClr val="accent2"/>
                </a:solidFill>
                <a:latin typeface="Courier New" panose="02070309020205020404" pitchFamily="49" charset="0"/>
              </a:rPr>
              <a:t>(</a:t>
            </a:r>
            <a:r>
              <a:rPr lang="en-US" altLang="ar-SA" sz="2000" b="1" dirty="0" err="1">
                <a:solidFill>
                  <a:schemeClr val="accent2"/>
                </a:solidFill>
                <a:latin typeface="Courier New" panose="02070309020205020404" pitchFamily="49" charset="0"/>
              </a:rPr>
              <a:t>instanceOf</a:t>
            </a:r>
            <a:r>
              <a:rPr lang="en-US" altLang="ar-SA" sz="2000" b="1" dirty="0">
                <a:solidFill>
                  <a:schemeClr val="accent2"/>
                </a:solidFill>
                <a:latin typeface="Courier New" panose="02070309020205020404" pitchFamily="49" charset="0"/>
              </a:rPr>
              <a:t> </a:t>
            </a:r>
            <a:r>
              <a:rPr lang="en-US" altLang="ar-SA" sz="2000" b="1" dirty="0" err="1">
                <a:solidFill>
                  <a:schemeClr val="accent2"/>
                </a:solidFill>
                <a:latin typeface="Courier New" panose="02070309020205020404" pitchFamily="49" charset="0"/>
              </a:rPr>
              <a:t>DemoClass</a:t>
            </a:r>
            <a:r>
              <a:rPr lang="en-US" altLang="ar-SA" sz="2000" b="1" dirty="0">
                <a:solidFill>
                  <a:schemeClr val="accent2"/>
                </a:solidFill>
                <a:latin typeface="Courier New" panose="02070309020205020404" pitchFamily="49" charset="0"/>
              </a:rPr>
              <a:t>);</a:t>
            </a:r>
            <a:r>
              <a:rPr lang="en-US" altLang="ar-SA" sz="2000" b="1" dirty="0">
                <a:latin typeface="Courier New" panose="02070309020205020404" pitchFamily="49" charset="0"/>
              </a:rPr>
              <a:t> </a:t>
            </a:r>
          </a:p>
        </p:txBody>
      </p:sp>
    </p:spTree>
    <p:extLst>
      <p:ext uri="{BB962C8B-B14F-4D97-AF65-F5344CB8AC3E}">
        <p14:creationId xmlns:p14="http://schemas.microsoft.com/office/powerpoint/2010/main" val="2848767213"/>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458695" y="554664"/>
            <a:ext cx="8073557" cy="1431925"/>
          </a:xfrm>
        </p:spPr>
        <p:txBody>
          <a:bodyPr/>
          <a:lstStyle/>
          <a:p>
            <a:r>
              <a:rPr lang="en-US" altLang="ar-SA" dirty="0"/>
              <a:t>What does an Event Handler require</a:t>
            </a:r>
            <a:r>
              <a:rPr lang="en-US" altLang="ar-SA" dirty="0" smtClean="0"/>
              <a:t>?</a:t>
            </a:r>
            <a:endParaRPr lang="en-US" altLang="ar-SA" dirty="0"/>
          </a:p>
        </p:txBody>
      </p:sp>
      <p:sp>
        <p:nvSpPr>
          <p:cNvPr id="77827" name="Rectangle 3"/>
          <p:cNvSpPr>
            <a:spLocks noGrp="1" noChangeArrowheads="1"/>
          </p:cNvSpPr>
          <p:nvPr>
            <p:ph type="body" idx="1"/>
          </p:nvPr>
        </p:nvSpPr>
        <p:spPr>
          <a:xfrm>
            <a:off x="555288" y="2527836"/>
            <a:ext cx="7880373" cy="3847206"/>
          </a:xfrm>
        </p:spPr>
        <p:txBody>
          <a:bodyPr/>
          <a:lstStyle/>
          <a:p>
            <a:pPr algn="l" rtl="0"/>
            <a:r>
              <a:rPr lang="en-US" altLang="ar-SA" dirty="0"/>
              <a:t>Third, the event handler must have a piece of code that implements the methods in the listener interface.</a:t>
            </a:r>
          </a:p>
          <a:p>
            <a:pPr algn="l" rtl="0">
              <a:buFontTx/>
              <a:buNone/>
            </a:pPr>
            <a:endParaRPr lang="en-US" altLang="ar-SA" dirty="0"/>
          </a:p>
          <a:p>
            <a:pPr algn="l" rtl="0">
              <a:buFontTx/>
              <a:buNone/>
            </a:pPr>
            <a:r>
              <a:rPr lang="en-US" altLang="ar-SA" sz="2000" b="1" dirty="0">
                <a:latin typeface="Courier New" panose="02070309020205020404" pitchFamily="49" charset="0"/>
              </a:rPr>
              <a:t> </a:t>
            </a:r>
            <a:r>
              <a:rPr lang="en-US" altLang="ar-SA" sz="2000" b="1" dirty="0">
                <a:solidFill>
                  <a:schemeClr val="accent2"/>
                </a:solidFill>
                <a:latin typeface="Courier New" panose="02070309020205020404" pitchFamily="49" charset="0"/>
              </a:rPr>
              <a:t>public void </a:t>
            </a:r>
            <a:r>
              <a:rPr lang="en-US" altLang="ar-SA" sz="2000" b="1" dirty="0" err="1">
                <a:solidFill>
                  <a:schemeClr val="accent2"/>
                </a:solidFill>
                <a:latin typeface="Courier New" panose="02070309020205020404" pitchFamily="49" charset="0"/>
              </a:rPr>
              <a:t>actionPerformed</a:t>
            </a:r>
            <a:r>
              <a:rPr lang="en-US" altLang="ar-SA" sz="2000" b="1" dirty="0">
                <a:solidFill>
                  <a:schemeClr val="accent2"/>
                </a:solidFill>
                <a:latin typeface="Courier New" panose="02070309020205020404" pitchFamily="49" charset="0"/>
              </a:rPr>
              <a:t>(</a:t>
            </a:r>
            <a:r>
              <a:rPr lang="en-US" altLang="ar-SA" sz="2000" b="1" dirty="0" err="1">
                <a:solidFill>
                  <a:schemeClr val="accent2"/>
                </a:solidFill>
                <a:latin typeface="Courier New" panose="02070309020205020404" pitchFamily="49" charset="0"/>
              </a:rPr>
              <a:t>ActionEvent</a:t>
            </a:r>
            <a:r>
              <a:rPr lang="en-US" altLang="ar-SA" sz="2000" b="1" dirty="0">
                <a:solidFill>
                  <a:schemeClr val="accent2"/>
                </a:solidFill>
                <a:latin typeface="Courier New" panose="02070309020205020404" pitchFamily="49" charset="0"/>
              </a:rPr>
              <a:t> e) {</a:t>
            </a:r>
          </a:p>
          <a:p>
            <a:pPr algn="l" rtl="0">
              <a:buFontTx/>
              <a:buNone/>
            </a:pPr>
            <a:r>
              <a:rPr lang="en-US" altLang="ar-SA" sz="2000" b="1" dirty="0">
                <a:solidFill>
                  <a:schemeClr val="accent2"/>
                </a:solidFill>
                <a:latin typeface="Courier New" panose="02070309020205020404" pitchFamily="49" charset="0"/>
              </a:rPr>
              <a:t>   ...</a:t>
            </a:r>
            <a:r>
              <a:rPr lang="en-US" altLang="ar-SA" sz="2000" b="1" i="1" dirty="0">
                <a:solidFill>
                  <a:schemeClr val="accent2"/>
                </a:solidFill>
                <a:latin typeface="Courier New" panose="02070309020205020404" pitchFamily="49" charset="0"/>
              </a:rPr>
              <a:t>//code that reacts to the action...</a:t>
            </a:r>
          </a:p>
          <a:p>
            <a:pPr algn="l" rtl="0">
              <a:buFontTx/>
              <a:buNone/>
            </a:pPr>
            <a:r>
              <a:rPr lang="en-US" altLang="ar-SA" sz="2000" b="1" i="1" dirty="0">
                <a:solidFill>
                  <a:schemeClr val="accent2"/>
                </a:solidFill>
                <a:latin typeface="Courier New" panose="02070309020205020404" pitchFamily="49" charset="0"/>
              </a:rPr>
              <a:t>  </a:t>
            </a:r>
            <a:r>
              <a:rPr lang="en-US" altLang="ar-SA" sz="2000" b="1" dirty="0">
                <a:solidFill>
                  <a:schemeClr val="accent2"/>
                </a:solidFill>
                <a:latin typeface="Courier New" panose="02070309020205020404" pitchFamily="49" charset="0"/>
              </a:rPr>
              <a:t>}</a:t>
            </a:r>
            <a:r>
              <a:rPr lang="en-US" altLang="ar-SA" sz="2000" dirty="0">
                <a:latin typeface="Courier New" panose="02070309020205020404" pitchFamily="49" charset="0"/>
              </a:rPr>
              <a:t> </a:t>
            </a:r>
          </a:p>
        </p:txBody>
      </p:sp>
    </p:spTree>
    <p:extLst>
      <p:ext uri="{BB962C8B-B14F-4D97-AF65-F5344CB8AC3E}">
        <p14:creationId xmlns:p14="http://schemas.microsoft.com/office/powerpoint/2010/main" val="4120669862"/>
      </p:ext>
    </p:extLst>
  </p:cSld>
  <p:clrMapOvr>
    <a:masterClrMapping/>
  </p:clrMapOvr>
  <p:transition spd="slow">
    <p:wip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LAPSEDTIME" val="75.12"/>
  <p:tag name="TIMELINE" val="3.3/23.6/39.1/56.1/58.8/64.2"/>
</p:tagLst>
</file>

<file path=ppt/tags/tag10.xml><?xml version="1.0" encoding="utf-8"?>
<p:tagLst xmlns:a="http://schemas.openxmlformats.org/drawingml/2006/main" xmlns:r="http://schemas.openxmlformats.org/officeDocument/2006/relationships" xmlns:p="http://schemas.openxmlformats.org/presentationml/2006/main">
  <p:tag name="ELAPSEDTIME" val="65.008"/>
  <p:tag name="TIMELINE" val="1.1/8.1/11.7/24.2"/>
</p:tagLst>
</file>

<file path=ppt/tags/tag11.xml><?xml version="1.0" encoding="utf-8"?>
<p:tagLst xmlns:a="http://schemas.openxmlformats.org/drawingml/2006/main" xmlns:r="http://schemas.openxmlformats.org/officeDocument/2006/relationships" xmlns:p="http://schemas.openxmlformats.org/presentationml/2006/main">
  <p:tag name="ELAPSEDTIME" val="24.8"/>
  <p:tag name="TIMELINE" val="8.5/13.1/18.8"/>
</p:tagLst>
</file>

<file path=ppt/tags/tag12.xml><?xml version="1.0" encoding="utf-8"?>
<p:tagLst xmlns:a="http://schemas.openxmlformats.org/drawingml/2006/main" xmlns:r="http://schemas.openxmlformats.org/officeDocument/2006/relationships" xmlns:p="http://schemas.openxmlformats.org/presentationml/2006/main">
  <p:tag name="ELAPSEDTIME" val="65.792"/>
  <p:tag name="TIMELINE" val="3.9/13.3/24.9/34.7/48.2/49.7"/>
</p:tagLst>
</file>

<file path=ppt/tags/tag2.xml><?xml version="1.0" encoding="utf-8"?>
<p:tagLst xmlns:a="http://schemas.openxmlformats.org/drawingml/2006/main" xmlns:r="http://schemas.openxmlformats.org/officeDocument/2006/relationships" xmlns:p="http://schemas.openxmlformats.org/presentationml/2006/main">
  <p:tag name="ELAPSEDTIME" val="39.264"/>
  <p:tag name="TIMELINE" val="0.7/9.1/23.0"/>
</p:tagLst>
</file>

<file path=ppt/tags/tag3.xml><?xml version="1.0" encoding="utf-8"?>
<p:tagLst xmlns:a="http://schemas.openxmlformats.org/drawingml/2006/main" xmlns:r="http://schemas.openxmlformats.org/officeDocument/2006/relationships" xmlns:p="http://schemas.openxmlformats.org/presentationml/2006/main">
  <p:tag name="ELAPSEDTIME" val="42.144"/>
  <p:tag name="TIMELINE" val="26.0/36.2"/>
</p:tagLst>
</file>

<file path=ppt/tags/tag4.xml><?xml version="1.0" encoding="utf-8"?>
<p:tagLst xmlns:a="http://schemas.openxmlformats.org/drawingml/2006/main" xmlns:r="http://schemas.openxmlformats.org/officeDocument/2006/relationships" xmlns:p="http://schemas.openxmlformats.org/presentationml/2006/main">
  <p:tag name="ELAPSEDTIME" val="57.248"/>
  <p:tag name="TIMELINE" val="0.6/10.3/14.6/18.1/32.4/38.3/41.2/45.0/47.1"/>
</p:tagLst>
</file>

<file path=ppt/tags/tag5.xml><?xml version="1.0" encoding="utf-8"?>
<p:tagLst xmlns:a="http://schemas.openxmlformats.org/drawingml/2006/main" xmlns:r="http://schemas.openxmlformats.org/officeDocument/2006/relationships" xmlns:p="http://schemas.openxmlformats.org/presentationml/2006/main">
  <p:tag name="ELAPSEDTIME" val="84.52801"/>
  <p:tag name="TIMELINE" val="0.7/33.8/60.8"/>
</p:tagLst>
</file>

<file path=ppt/tags/tag6.xml><?xml version="1.0" encoding="utf-8"?>
<p:tagLst xmlns:a="http://schemas.openxmlformats.org/drawingml/2006/main" xmlns:r="http://schemas.openxmlformats.org/officeDocument/2006/relationships" xmlns:p="http://schemas.openxmlformats.org/presentationml/2006/main">
  <p:tag name="ELAPSEDTIME" val="76.944"/>
  <p:tag name="TIMELINE" val="0.4/12.4/50.9/60.4"/>
</p:tagLst>
</file>

<file path=ppt/tags/tag7.xml><?xml version="1.0" encoding="utf-8"?>
<p:tagLst xmlns:a="http://schemas.openxmlformats.org/drawingml/2006/main" xmlns:r="http://schemas.openxmlformats.org/officeDocument/2006/relationships" xmlns:p="http://schemas.openxmlformats.org/presentationml/2006/main">
  <p:tag name="ELAPSEDTIME" val="73.728"/>
</p:tagLst>
</file>

<file path=ppt/tags/tag8.xml><?xml version="1.0" encoding="utf-8"?>
<p:tagLst xmlns:a="http://schemas.openxmlformats.org/drawingml/2006/main" xmlns:r="http://schemas.openxmlformats.org/officeDocument/2006/relationships" xmlns:p="http://schemas.openxmlformats.org/presentationml/2006/main">
  <p:tag name="ELAPSEDTIME" val="42.016"/>
  <p:tag name="TIMELINE" val="0.6/36.5"/>
</p:tagLst>
</file>

<file path=ppt/tags/tag9.xml><?xml version="1.0" encoding="utf-8"?>
<p:tagLst xmlns:a="http://schemas.openxmlformats.org/drawingml/2006/main" xmlns:r="http://schemas.openxmlformats.org/officeDocument/2006/relationships" xmlns:p="http://schemas.openxmlformats.org/presentationml/2006/main">
  <p:tag name="ELAPSEDTIME" val="60.288"/>
  <p:tag name="TIMELINE" val="6.2/21.7/31.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800</TotalTime>
  <Words>1770</Words>
  <Application>Microsoft Office PowerPoint</Application>
  <PresentationFormat>On-screen Show (4:3)</PresentationFormat>
  <Paragraphs>233</Paragraphs>
  <Slides>33</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33</vt:i4>
      </vt:variant>
    </vt:vector>
  </HeadingPairs>
  <TitlesOfParts>
    <vt:vector size="42" baseType="lpstr">
      <vt:lpstr>ＭＳ Ｐゴシック</vt:lpstr>
      <vt:lpstr>Arial</vt:lpstr>
      <vt:lpstr>Calibri</vt:lpstr>
      <vt:lpstr>Century Gothic</vt:lpstr>
      <vt:lpstr>Courier</vt:lpstr>
      <vt:lpstr>Courier New</vt:lpstr>
      <vt:lpstr>Times New Roman</vt:lpstr>
      <vt:lpstr>Wingdings 3</vt:lpstr>
      <vt:lpstr>Ion Boardroom</vt:lpstr>
      <vt:lpstr>Chapter 8</vt:lpstr>
      <vt:lpstr>Event Handling</vt:lpstr>
      <vt:lpstr>Event Source and Event Listeners Objects</vt:lpstr>
      <vt:lpstr>Connecting Source and Listener</vt:lpstr>
      <vt:lpstr>Event Types</vt:lpstr>
      <vt:lpstr>Handling Action Events</vt:lpstr>
      <vt:lpstr>What does an Event Handler require?</vt:lpstr>
      <vt:lpstr>What does an Event Handler require? </vt:lpstr>
      <vt:lpstr>What does an Event Handler require?</vt:lpstr>
      <vt:lpstr>ActionListener Interface</vt:lpstr>
      <vt:lpstr>The ButtonHandler Class</vt:lpstr>
      <vt:lpstr>PowerPoint Presentation</vt:lpstr>
      <vt:lpstr>Container as Event Listener</vt:lpstr>
      <vt:lpstr>JButtonFrameHandler  (complete program-1)</vt:lpstr>
      <vt:lpstr>JButtonFrameHandler (complete program-2)</vt:lpstr>
      <vt:lpstr>JButtonFrameHandler (complete program-3)</vt:lpstr>
      <vt:lpstr>Example</vt:lpstr>
      <vt:lpstr>JTextField</vt:lpstr>
      <vt:lpstr>JTextField</vt:lpstr>
      <vt:lpstr>JTextField</vt:lpstr>
      <vt:lpstr>PowerPoint Presentation</vt:lpstr>
      <vt:lpstr>JTextField</vt:lpstr>
      <vt:lpstr>PowerPoint Presentation</vt:lpstr>
      <vt:lpstr>JLabel</vt:lpstr>
      <vt:lpstr>JLabel</vt:lpstr>
      <vt:lpstr>JLabel with an Image</vt:lpstr>
      <vt:lpstr>JTextArea</vt:lpstr>
      <vt:lpstr>JTextArea</vt:lpstr>
      <vt:lpstr>JTextArea</vt:lpstr>
      <vt:lpstr>PowerPoint Presentation</vt:lpstr>
      <vt:lpstr>PowerPoint Presentation</vt:lpstr>
      <vt:lpstr>PowerPoint Presentation</vt:lpstr>
      <vt:lpstr>JTextArea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14</dc:title>
  <dc:creator>Thomas W Otani</dc:creator>
  <cp:lastModifiedBy>Aseel</cp:lastModifiedBy>
  <cp:revision>65</cp:revision>
  <dcterms:created xsi:type="dcterms:W3CDTF">2004-11-29T01:15:42Z</dcterms:created>
  <dcterms:modified xsi:type="dcterms:W3CDTF">2014-11-16T18:20:21Z</dcterms:modified>
</cp:coreProperties>
</file>