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4"/>
  </p:sldMasterIdLst>
  <p:notesMasterIdLst>
    <p:notesMasterId r:id="rId32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78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9" r:id="rId23"/>
    <p:sldId id="285" r:id="rId24"/>
    <p:sldId id="286" r:id="rId25"/>
    <p:sldId id="294" r:id="rId26"/>
    <p:sldId id="295" r:id="rId27"/>
    <p:sldId id="296" r:id="rId28"/>
    <p:sldId id="297" r:id="rId29"/>
    <p:sldId id="298" r:id="rId30"/>
    <p:sldId id="29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2" autoAdjust="0"/>
    <p:restoredTop sz="9468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92060-6632-4FA7-8E2A-DD5121B052C7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0773A-2B42-4DBE-A326-93539A7770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8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A7BC7E-F865-415C-B544-EEA115B0903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732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AF0C14-B207-4F55-8999-7FE009951DB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9003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E4BCA5-B879-4691-B2F9-FA95198C2A0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8955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78611B-2ADE-411D-A586-3560FEBA2A2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5625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E76F4B-A3D3-4F24-B450-EC07D0DEB11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7366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39CFC7-49A0-4907-B615-18D07991BDA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9791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10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181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3FA8803-1BE0-46C1-9A13-9B9719417343}" type="datetime1">
              <a:rPr lang="en-US" smtClean="0"/>
              <a:pPr/>
              <a:t>10/20/2014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DF9CFC9-8906-474F-B672-7722A8D779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BC60D-5DA9-4356-955C-C7208A005AA3}" type="datetime1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CFC9-8906-474F-B672-7722A8D77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1010-1051-4945-9A35-2DB249CFDF9A}" type="datetime1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CFC9-8906-474F-B672-7722A8D779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C920-6011-46A3-9C00-DBF562F556E4}" type="datetime1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CFC9-8906-474F-B672-7722A8D779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9655C19-BC9A-4B07-9209-BCB5F8DB2763}" type="datetime1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DF9CFC9-8906-474F-B672-7722A8D779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913A-C062-49E1-AD20-ED42FFB708FA}" type="datetime1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CFC9-8906-474F-B672-7722A8D779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3612C-F7C8-4CC7-9296-3AF85E913421}" type="datetime1">
              <a:rPr lang="en-US" smtClean="0"/>
              <a:pPr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CFC9-8906-474F-B672-7722A8D779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0E5D-3B6B-4891-AD6E-EFF20030DC84}" type="datetime1">
              <a:rPr lang="en-US" smtClean="0"/>
              <a:pPr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CFC9-8906-474F-B672-7722A8D779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1672-7A9A-49C1-A43F-5309DF098C19}" type="datetime1">
              <a:rPr lang="en-US" smtClean="0"/>
              <a:pPr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CFC9-8906-474F-B672-7722A8D779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B370-6440-4517-BF8A-5AF2CE2BA54C}" type="datetime1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CFC9-8906-474F-B672-7722A8D779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233E-7175-490D-974A-A72A6CAFDF09}" type="datetime1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CFC9-8906-474F-B672-7722A8D779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0D6C7F-BA56-4473-9516-EFAFCE9B97BF}" type="datetime1">
              <a:rPr lang="en-US" smtClean="0"/>
              <a:pPr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F9CFC9-8906-474F-B672-7722A8D779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CT1513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CFC9-8906-474F-B672-7722A8D7795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391400" cy="7620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The Effect of Three Visibility Modifiers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DF9CFC9-8906-474F-B672-7722A8D77957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196752"/>
            <a:ext cx="7924800" cy="4594225"/>
          </a:xfrm>
          <a:prstGeom prst="rect">
            <a:avLst/>
          </a:prstGeom>
          <a:noFill/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56792"/>
            <a:ext cx="209477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391400" cy="7620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Accessibility of Super from Sub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DF9CFC9-8906-474F-B672-7722A8D7795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81000" y="1143000"/>
            <a:ext cx="8534400" cy="1066800"/>
          </a:xfrm>
          <a:ln/>
        </p:spPr>
        <p:txBody>
          <a:bodyPr/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/>
              <a:t>Everything except the private members of the Super class is visible from a method of the Sub class.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057400"/>
            <a:ext cx="7696200" cy="3848100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Accessibility from Unrelated Class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19200" y="3835400"/>
            <a:ext cx="5902325" cy="2426825"/>
            <a:chOff x="528" y="1008"/>
            <a:chExt cx="4992" cy="2282"/>
          </a:xfrm>
        </p:grpSpPr>
        <p:sp>
          <p:nvSpPr>
            <p:cNvPr id="1044485" name="Rectangle 5"/>
            <p:cNvSpPr>
              <a:spLocks noChangeArrowheads="1"/>
            </p:cNvSpPr>
            <p:nvPr/>
          </p:nvSpPr>
          <p:spPr bwMode="auto">
            <a:xfrm>
              <a:off x="528" y="1008"/>
              <a:ext cx="4992" cy="226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486" name="Rectangle 6"/>
            <p:cNvSpPr>
              <a:spLocks noChangeArrowheads="1"/>
            </p:cNvSpPr>
            <p:nvPr/>
          </p:nvSpPr>
          <p:spPr bwMode="auto">
            <a:xfrm>
              <a:off x="625" y="1056"/>
              <a:ext cx="4798" cy="223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class</a:t>
              </a:r>
              <a:r>
                <a:rPr lang="en-US" sz="1400" b="1" dirty="0">
                  <a:solidFill>
                    <a:srgbClr val="5A5A5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Client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smtClean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void main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smtClean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(String [] </a:t>
              </a:r>
              <a:r>
                <a:rPr lang="en-US" sz="1400" b="1" dirty="0" err="1" smtClean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args</a:t>
              </a:r>
              <a:r>
                <a:rPr lang="en-US" sz="1400" b="1" dirty="0" smtClean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)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Super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mySuper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= </a:t>
              </a: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new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Super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()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Sub  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mySub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= </a:t>
              </a: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new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Sub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()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1400" b="1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4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i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=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mySuper.pub_Super_Field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4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j =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mySub.pub_Super_Field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 </a:t>
              </a:r>
              <a:r>
                <a:rPr lang="en-US" sz="1400" b="1" dirty="0">
                  <a:solidFill>
                    <a:srgbClr val="00CC00"/>
                  </a:solidFill>
                  <a:latin typeface="Courier New" pitchFamily="49" charset="0"/>
                  <a:ea typeface="ＭＳ Ｐゴシック" pitchFamily="34" charset="-128"/>
                </a:rPr>
                <a:t>// inherited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4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k =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mySub.pub_Sub_Field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}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533400" y="5257800"/>
            <a:ext cx="1524000" cy="304800"/>
            <a:chOff x="432" y="3072"/>
            <a:chExt cx="960" cy="192"/>
          </a:xfrm>
        </p:grpSpPr>
        <p:sp>
          <p:nvSpPr>
            <p:cNvPr id="1044505" name="AutoShape 25"/>
            <p:cNvSpPr>
              <a:spLocks noChangeArrowheads="1"/>
            </p:cNvSpPr>
            <p:nvPr/>
          </p:nvSpPr>
          <p:spPr bwMode="auto">
            <a:xfrm>
              <a:off x="432" y="3072"/>
              <a:ext cx="672" cy="19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dist="45791" dir="877859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rial" pitchFamily="34" charset="0"/>
                  <a:cs typeface="Arial" pitchFamily="34" charset="0"/>
                </a:rPr>
                <a:t>VALID</a:t>
              </a:r>
            </a:p>
          </p:txBody>
        </p:sp>
        <p:sp>
          <p:nvSpPr>
            <p:cNvPr id="1044506" name="Line 26"/>
            <p:cNvSpPr>
              <a:spLocks noChangeShapeType="1"/>
            </p:cNvSpPr>
            <p:nvPr/>
          </p:nvSpPr>
          <p:spPr bwMode="auto">
            <a:xfrm>
              <a:off x="1104" y="316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4507" name="Text Box 27"/>
          <p:cNvSpPr txBox="1">
            <a:spLocks noChangeArrowheads="1"/>
          </p:cNvSpPr>
          <p:nvPr/>
        </p:nvSpPr>
        <p:spPr bwMode="auto">
          <a:xfrm>
            <a:off x="76200" y="5257800"/>
            <a:ext cx="4175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b="1">
                <a:solidFill>
                  <a:srgbClr val="0000CC"/>
                </a:solidFill>
                <a:sym typeface="Wingdings 2" pitchFamily="18" charset="2"/>
              </a:rPr>
              <a:t></a:t>
            </a: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03200" y="1295400"/>
            <a:ext cx="4143375" cy="2405654"/>
            <a:chOff x="528" y="1008"/>
            <a:chExt cx="4992" cy="2303"/>
          </a:xfrm>
        </p:grpSpPr>
        <p:sp>
          <p:nvSpPr>
            <p:cNvPr id="1044510" name="Rectangle 30"/>
            <p:cNvSpPr>
              <a:spLocks noChangeArrowheads="1"/>
            </p:cNvSpPr>
            <p:nvPr/>
          </p:nvSpPr>
          <p:spPr bwMode="auto">
            <a:xfrm>
              <a:off x="528" y="1008"/>
              <a:ext cx="4992" cy="226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11" name="Rectangle 31"/>
            <p:cNvSpPr>
              <a:spLocks noChangeArrowheads="1"/>
            </p:cNvSpPr>
            <p:nvPr/>
          </p:nvSpPr>
          <p:spPr bwMode="auto">
            <a:xfrm>
              <a:off x="623" y="1057"/>
              <a:ext cx="4802" cy="2254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class</a:t>
              </a:r>
              <a:r>
                <a:rPr lang="en-US" sz="1400" b="1" dirty="0">
                  <a:solidFill>
                    <a:srgbClr val="5A5A5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smtClean="0">
                  <a:latin typeface="Courier New" pitchFamily="49" charset="0"/>
                  <a:ea typeface="ＭＳ Ｐゴシック" pitchFamily="34" charset="-128"/>
                </a:rPr>
                <a:t>Super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   </a:t>
              </a:r>
              <a:r>
                <a:rPr lang="en-US" sz="14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pub_Super_Field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protected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pro_Super_Field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private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   </a:t>
              </a:r>
              <a:r>
                <a:rPr lang="en-US" sz="14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pri_Super_Field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Super </a:t>
              </a:r>
              <a:r>
                <a:rPr lang="en-US" sz="1400" b="1" dirty="0" smtClean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()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pub_Super_Field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= 10;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pro_Super_Field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= 20;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pri_Super_Field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= 30;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}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4724400" y="1295400"/>
            <a:ext cx="3962400" cy="2406300"/>
            <a:chOff x="528" y="1008"/>
            <a:chExt cx="4992" cy="2299"/>
          </a:xfrm>
        </p:grpSpPr>
        <p:sp>
          <p:nvSpPr>
            <p:cNvPr id="1044513" name="Rectangle 33"/>
            <p:cNvSpPr>
              <a:spLocks noChangeArrowheads="1"/>
            </p:cNvSpPr>
            <p:nvPr/>
          </p:nvSpPr>
          <p:spPr bwMode="auto">
            <a:xfrm>
              <a:off x="528" y="1008"/>
              <a:ext cx="4992" cy="2269"/>
            </a:xfrm>
            <a:prstGeom prst="rect">
              <a:avLst/>
            </a:prstGeom>
            <a:solidFill>
              <a:srgbClr val="E1FFE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14" name="Rectangle 34"/>
            <p:cNvSpPr>
              <a:spLocks noChangeArrowheads="1"/>
            </p:cNvSpPr>
            <p:nvPr/>
          </p:nvSpPr>
          <p:spPr bwMode="auto">
            <a:xfrm>
              <a:off x="623" y="1057"/>
              <a:ext cx="4802" cy="2250"/>
            </a:xfrm>
            <a:prstGeom prst="rect">
              <a:avLst/>
            </a:prstGeom>
            <a:solidFill>
              <a:srgbClr val="E1FFE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class</a:t>
              </a:r>
              <a:r>
                <a:rPr lang="en-US" sz="1400" b="1" dirty="0">
                  <a:solidFill>
                    <a:srgbClr val="5A5A5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smtClean="0">
                  <a:latin typeface="Courier New" pitchFamily="49" charset="0"/>
                  <a:ea typeface="ＭＳ Ｐゴシック" pitchFamily="34" charset="-128"/>
                </a:rPr>
                <a:t>Sub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extends Super 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   </a:t>
              </a:r>
              <a:r>
                <a:rPr lang="en-US" sz="14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pub_Sub_Field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protected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pro_Sub_Field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private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   </a:t>
              </a:r>
              <a:r>
                <a:rPr lang="en-US" sz="14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pri_Sub_Field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Sub </a:t>
              </a:r>
              <a:r>
                <a:rPr lang="en-US" sz="1400" b="1" dirty="0" smtClean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()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pub_Sub_Field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= 100;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pro_Sub_Field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= 200;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400" b="1" dirty="0" err="1">
                  <a:latin typeface="Courier New" pitchFamily="49" charset="0"/>
                  <a:ea typeface="ＭＳ Ｐゴシック" pitchFamily="34" charset="-128"/>
                </a:rPr>
                <a:t>pri_Sub_Field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 = 300;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}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sp>
        <p:nvSpPr>
          <p:cNvPr id="1044515" name="Line 35"/>
          <p:cNvSpPr>
            <a:spLocks noChangeShapeType="1"/>
          </p:cNvSpPr>
          <p:nvPr/>
        </p:nvSpPr>
        <p:spPr bwMode="auto">
          <a:xfrm>
            <a:off x="2209800" y="5029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" name="Group 77"/>
          <p:cNvGrpSpPr>
            <a:grpSpLocks/>
          </p:cNvGrpSpPr>
          <p:nvPr/>
        </p:nvGrpSpPr>
        <p:grpSpPr bwMode="auto">
          <a:xfrm>
            <a:off x="7315200" y="3886200"/>
            <a:ext cx="1662113" cy="2217738"/>
            <a:chOff x="4608" y="2448"/>
            <a:chExt cx="1047" cy="1397"/>
          </a:xfrm>
        </p:grpSpPr>
        <p:grpSp>
          <p:nvGrpSpPr>
            <p:cNvPr id="7" name="Group 78"/>
            <p:cNvGrpSpPr>
              <a:grpSpLocks/>
            </p:cNvGrpSpPr>
            <p:nvPr/>
          </p:nvGrpSpPr>
          <p:grpSpPr bwMode="auto">
            <a:xfrm>
              <a:off x="4848" y="2448"/>
              <a:ext cx="472" cy="485"/>
              <a:chOff x="5231" y="2416"/>
              <a:chExt cx="472" cy="485"/>
            </a:xfrm>
          </p:grpSpPr>
          <p:sp>
            <p:nvSpPr>
              <p:cNvPr id="1044559" name="Rectangle 79"/>
              <p:cNvSpPr>
                <a:spLocks noChangeArrowheads="1"/>
              </p:cNvSpPr>
              <p:nvPr/>
            </p:nvSpPr>
            <p:spPr bwMode="auto">
              <a:xfrm>
                <a:off x="5240" y="2416"/>
                <a:ext cx="463" cy="485"/>
              </a:xfrm>
              <a:prstGeom prst="rect">
                <a:avLst/>
              </a:prstGeom>
              <a:solidFill>
                <a:srgbClr val="FFFFCC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560" name="Text Box 80"/>
              <p:cNvSpPr txBox="1">
                <a:spLocks noChangeArrowheads="1"/>
              </p:cNvSpPr>
              <p:nvPr/>
            </p:nvSpPr>
            <p:spPr bwMode="auto">
              <a:xfrm>
                <a:off x="5231" y="2416"/>
                <a:ext cx="4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:Super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grpSp>
          <p:nvGrpSpPr>
            <p:cNvPr id="8" name="Group 81"/>
            <p:cNvGrpSpPr>
              <a:grpSpLocks/>
            </p:cNvGrpSpPr>
            <p:nvPr/>
          </p:nvGrpSpPr>
          <p:grpSpPr bwMode="auto">
            <a:xfrm>
              <a:off x="4608" y="3355"/>
              <a:ext cx="463" cy="485"/>
              <a:chOff x="4704" y="3163"/>
              <a:chExt cx="463" cy="485"/>
            </a:xfrm>
          </p:grpSpPr>
          <p:sp>
            <p:nvSpPr>
              <p:cNvPr id="1044562" name="Rectangle 82"/>
              <p:cNvSpPr>
                <a:spLocks noChangeArrowheads="1"/>
              </p:cNvSpPr>
              <p:nvPr/>
            </p:nvSpPr>
            <p:spPr bwMode="auto">
              <a:xfrm>
                <a:off x="4704" y="3163"/>
                <a:ext cx="463" cy="485"/>
              </a:xfrm>
              <a:prstGeom prst="rect">
                <a:avLst/>
              </a:prstGeom>
              <a:solidFill>
                <a:srgbClr val="E1FFE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563" name="Text Box 83"/>
              <p:cNvSpPr txBox="1">
                <a:spLocks noChangeArrowheads="1"/>
              </p:cNvSpPr>
              <p:nvPr/>
            </p:nvSpPr>
            <p:spPr bwMode="auto">
              <a:xfrm>
                <a:off x="4704" y="3163"/>
                <a:ext cx="42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:Sub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grpSp>
          <p:nvGrpSpPr>
            <p:cNvPr id="9" name="Group 84"/>
            <p:cNvGrpSpPr>
              <a:grpSpLocks/>
            </p:cNvGrpSpPr>
            <p:nvPr/>
          </p:nvGrpSpPr>
          <p:grpSpPr bwMode="auto">
            <a:xfrm>
              <a:off x="5184" y="3360"/>
              <a:ext cx="471" cy="485"/>
              <a:chOff x="5232" y="3259"/>
              <a:chExt cx="471" cy="485"/>
            </a:xfrm>
          </p:grpSpPr>
          <p:sp>
            <p:nvSpPr>
              <p:cNvPr id="1044565" name="Rectangle 85"/>
              <p:cNvSpPr>
                <a:spLocks noChangeArrowheads="1"/>
              </p:cNvSpPr>
              <p:nvPr/>
            </p:nvSpPr>
            <p:spPr bwMode="auto">
              <a:xfrm>
                <a:off x="5240" y="3259"/>
                <a:ext cx="463" cy="485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566" name="Text Box 86"/>
              <p:cNvSpPr txBox="1">
                <a:spLocks noChangeArrowheads="1"/>
              </p:cNvSpPr>
              <p:nvPr/>
            </p:nvSpPr>
            <p:spPr bwMode="auto">
              <a:xfrm>
                <a:off x="5232" y="3259"/>
                <a:ext cx="4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:Client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sp>
          <p:nvSpPr>
            <p:cNvPr id="1044567" name="Line 87"/>
            <p:cNvSpPr>
              <a:spLocks noChangeShapeType="1"/>
            </p:cNvSpPr>
            <p:nvPr/>
          </p:nvSpPr>
          <p:spPr bwMode="auto">
            <a:xfrm flipV="1">
              <a:off x="4848" y="3168"/>
              <a:ext cx="0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568" name="Line 88"/>
            <p:cNvSpPr>
              <a:spLocks noChangeShapeType="1"/>
            </p:cNvSpPr>
            <p:nvPr/>
          </p:nvSpPr>
          <p:spPr bwMode="auto">
            <a:xfrm>
              <a:off x="4848" y="3168"/>
              <a:ext cx="2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569" name="Line 89"/>
            <p:cNvSpPr>
              <a:spLocks noChangeShapeType="1"/>
            </p:cNvSpPr>
            <p:nvPr/>
          </p:nvSpPr>
          <p:spPr bwMode="auto">
            <a:xfrm flipV="1">
              <a:off x="5071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570" name="AutoShape 90"/>
            <p:cNvSpPr>
              <a:spLocks noChangeArrowheads="1"/>
            </p:cNvSpPr>
            <p:nvPr/>
          </p:nvSpPr>
          <p:spPr bwMode="auto">
            <a:xfrm>
              <a:off x="5017" y="2952"/>
              <a:ext cx="111" cy="7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4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44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7" grpId="0"/>
      <p:bldP spid="10445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Accessibility from Unrelated Class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73163" y="3835400"/>
            <a:ext cx="5837237" cy="2413000"/>
            <a:chOff x="528" y="1008"/>
            <a:chExt cx="4992" cy="2269"/>
          </a:xfrm>
        </p:grpSpPr>
        <p:sp>
          <p:nvSpPr>
            <p:cNvPr id="1045508" name="Rectangle 4"/>
            <p:cNvSpPr>
              <a:spLocks noChangeArrowheads="1"/>
            </p:cNvSpPr>
            <p:nvPr/>
          </p:nvSpPr>
          <p:spPr bwMode="auto">
            <a:xfrm>
              <a:off x="528" y="1008"/>
              <a:ext cx="4992" cy="226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509" name="Rectangle 5"/>
            <p:cNvSpPr>
              <a:spLocks noChangeArrowheads="1"/>
            </p:cNvSpPr>
            <p:nvPr/>
          </p:nvSpPr>
          <p:spPr bwMode="auto">
            <a:xfrm>
              <a:off x="624" y="1056"/>
              <a:ext cx="4800" cy="221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class</a:t>
              </a:r>
              <a:r>
                <a:rPr lang="en-US" sz="1400" b="1" dirty="0">
                  <a:solidFill>
                    <a:srgbClr val="5A5A5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Client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 smtClean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smtClean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void main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smtClean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(String [] </a:t>
              </a:r>
              <a:r>
                <a:rPr lang="en-US" sz="1400" b="1" dirty="0" err="1" smtClean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args</a:t>
              </a:r>
              <a:r>
                <a:rPr lang="en-US" sz="1400" b="1" dirty="0" smtClean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)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smtClean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Super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mySuper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= </a:t>
              </a: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new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Super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()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Sub  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mySub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= </a:t>
              </a: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new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Sub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()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1400" b="1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4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l =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mySuper.pri_Super_Field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4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m =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mySub.pri_Sub_Field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  <a:endParaRPr lang="en-US" sz="1400" b="1" dirty="0">
                <a:solidFill>
                  <a:srgbClr val="00CC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4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n =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mySub.pri_Super_Field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  <a:endParaRPr lang="en-US" sz="1400" b="1" dirty="0">
                <a:solidFill>
                  <a:srgbClr val="00CC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}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03200" y="1295400"/>
            <a:ext cx="4143375" cy="2370138"/>
            <a:chOff x="528" y="1008"/>
            <a:chExt cx="4992" cy="2269"/>
          </a:xfrm>
        </p:grpSpPr>
        <p:sp>
          <p:nvSpPr>
            <p:cNvPr id="1045511" name="Rectangle 7"/>
            <p:cNvSpPr>
              <a:spLocks noChangeArrowheads="1"/>
            </p:cNvSpPr>
            <p:nvPr/>
          </p:nvSpPr>
          <p:spPr bwMode="auto">
            <a:xfrm>
              <a:off x="528" y="1008"/>
              <a:ext cx="4992" cy="226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512" name="Rectangle 8"/>
            <p:cNvSpPr>
              <a:spLocks noChangeArrowheads="1"/>
            </p:cNvSpPr>
            <p:nvPr/>
          </p:nvSpPr>
          <p:spPr bwMode="auto">
            <a:xfrm>
              <a:off x="623" y="1057"/>
              <a:ext cx="4802" cy="2220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class</a:t>
              </a:r>
              <a:r>
                <a:rPr lang="en-US" sz="1400" b="1">
                  <a:solidFill>
                    <a:srgbClr val="5A5A5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Super</a:t>
              </a: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   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pub_Super_Field;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protected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pro_Super_Field;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private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   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pri_Super_Field;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</a:t>
              </a: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Super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()</a:t>
              </a: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	pub_Super_Field = 10;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		pro_Super_Field = 20;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		pri_Super_Field = 30;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}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724400" y="1295400"/>
            <a:ext cx="3962400" cy="2374900"/>
            <a:chOff x="528" y="1008"/>
            <a:chExt cx="4992" cy="2269"/>
          </a:xfrm>
        </p:grpSpPr>
        <p:sp>
          <p:nvSpPr>
            <p:cNvPr id="1045514" name="Rectangle 10"/>
            <p:cNvSpPr>
              <a:spLocks noChangeArrowheads="1"/>
            </p:cNvSpPr>
            <p:nvPr/>
          </p:nvSpPr>
          <p:spPr bwMode="auto">
            <a:xfrm>
              <a:off x="528" y="1008"/>
              <a:ext cx="4992" cy="2269"/>
            </a:xfrm>
            <a:prstGeom prst="rect">
              <a:avLst/>
            </a:prstGeom>
            <a:solidFill>
              <a:srgbClr val="E1FFE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515" name="Rectangle 11"/>
            <p:cNvSpPr>
              <a:spLocks noChangeArrowheads="1"/>
            </p:cNvSpPr>
            <p:nvPr/>
          </p:nvSpPr>
          <p:spPr bwMode="auto">
            <a:xfrm>
              <a:off x="623" y="1057"/>
              <a:ext cx="4802" cy="2216"/>
            </a:xfrm>
            <a:prstGeom prst="rect">
              <a:avLst/>
            </a:prstGeom>
            <a:solidFill>
              <a:srgbClr val="E1FFE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class</a:t>
              </a:r>
              <a:r>
                <a:rPr lang="en-US" sz="1400" b="1">
                  <a:solidFill>
                    <a:srgbClr val="5A5A5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Sub</a:t>
              </a: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extends Super 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   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pub_Sub_Field;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protected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pro_Sub_Field;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private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   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pri_Sub_Field;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</a:t>
              </a: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Sub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()</a:t>
              </a: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	pub_Sub_Field = 100;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		pro_Sub_Field = 200;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		pri_Sub_Field = 300;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}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533400" y="5264150"/>
            <a:ext cx="1524000" cy="304800"/>
            <a:chOff x="432" y="3098"/>
            <a:chExt cx="960" cy="192"/>
          </a:xfrm>
        </p:grpSpPr>
        <p:sp>
          <p:nvSpPr>
            <p:cNvPr id="1045517" name="AutoShape 13"/>
            <p:cNvSpPr>
              <a:spLocks noChangeArrowheads="1"/>
            </p:cNvSpPr>
            <p:nvPr/>
          </p:nvSpPr>
          <p:spPr bwMode="auto">
            <a:xfrm>
              <a:off x="432" y="3098"/>
              <a:ext cx="672" cy="19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dist="45791" dir="877859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rial" pitchFamily="34" charset="0"/>
                  <a:cs typeface="Arial" pitchFamily="34" charset="0"/>
                </a:rPr>
                <a:t>NOT VALID</a:t>
              </a:r>
            </a:p>
          </p:txBody>
        </p:sp>
        <p:sp>
          <p:nvSpPr>
            <p:cNvPr id="1045518" name="Line 14"/>
            <p:cNvSpPr>
              <a:spLocks noChangeShapeType="1"/>
            </p:cNvSpPr>
            <p:nvPr/>
          </p:nvSpPr>
          <p:spPr bwMode="auto">
            <a:xfrm>
              <a:off x="1104" y="319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5519" name="Text Box 15"/>
          <p:cNvSpPr txBox="1">
            <a:spLocks noChangeArrowheads="1"/>
          </p:cNvSpPr>
          <p:nvPr/>
        </p:nvSpPr>
        <p:spPr bwMode="auto">
          <a:xfrm>
            <a:off x="76200" y="5222875"/>
            <a:ext cx="41751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b="1">
                <a:solidFill>
                  <a:srgbClr val="CC0000"/>
                </a:solidFill>
                <a:cs typeface="Times New Roman" pitchFamily="18" charset="0"/>
                <a:sym typeface="Wingdings 2" pitchFamily="18" charset="2"/>
              </a:rPr>
              <a:t></a:t>
            </a:r>
          </a:p>
        </p:txBody>
      </p:sp>
      <p:sp>
        <p:nvSpPr>
          <p:cNvPr id="1045525" name="Line 21"/>
          <p:cNvSpPr>
            <a:spLocks noChangeShapeType="1"/>
          </p:cNvSpPr>
          <p:nvPr/>
        </p:nvSpPr>
        <p:spPr bwMode="auto">
          <a:xfrm>
            <a:off x="2163763" y="5029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7315200" y="3886200"/>
            <a:ext cx="1662113" cy="2217738"/>
            <a:chOff x="4608" y="2448"/>
            <a:chExt cx="1047" cy="1397"/>
          </a:xfrm>
        </p:grpSpPr>
        <p:grpSp>
          <p:nvGrpSpPr>
            <p:cNvPr id="7" name="Group 32"/>
            <p:cNvGrpSpPr>
              <a:grpSpLocks/>
            </p:cNvGrpSpPr>
            <p:nvPr/>
          </p:nvGrpSpPr>
          <p:grpSpPr bwMode="auto">
            <a:xfrm>
              <a:off x="4848" y="2448"/>
              <a:ext cx="472" cy="485"/>
              <a:chOff x="5231" y="2416"/>
              <a:chExt cx="472" cy="485"/>
            </a:xfrm>
          </p:grpSpPr>
          <p:sp>
            <p:nvSpPr>
              <p:cNvPr id="1045537" name="Rectangle 33"/>
              <p:cNvSpPr>
                <a:spLocks noChangeArrowheads="1"/>
              </p:cNvSpPr>
              <p:nvPr/>
            </p:nvSpPr>
            <p:spPr bwMode="auto">
              <a:xfrm>
                <a:off x="5240" y="2416"/>
                <a:ext cx="463" cy="485"/>
              </a:xfrm>
              <a:prstGeom prst="rect">
                <a:avLst/>
              </a:prstGeom>
              <a:solidFill>
                <a:srgbClr val="FFFFCC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538" name="Text Box 34"/>
              <p:cNvSpPr txBox="1">
                <a:spLocks noChangeArrowheads="1"/>
              </p:cNvSpPr>
              <p:nvPr/>
            </p:nvSpPr>
            <p:spPr bwMode="auto">
              <a:xfrm>
                <a:off x="5231" y="2416"/>
                <a:ext cx="4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:Super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/>
          </p:nvGrpSpPr>
          <p:grpSpPr bwMode="auto">
            <a:xfrm>
              <a:off x="4608" y="3355"/>
              <a:ext cx="463" cy="485"/>
              <a:chOff x="4704" y="3163"/>
              <a:chExt cx="463" cy="485"/>
            </a:xfrm>
          </p:grpSpPr>
          <p:sp>
            <p:nvSpPr>
              <p:cNvPr id="1045540" name="Rectangle 36"/>
              <p:cNvSpPr>
                <a:spLocks noChangeArrowheads="1"/>
              </p:cNvSpPr>
              <p:nvPr/>
            </p:nvSpPr>
            <p:spPr bwMode="auto">
              <a:xfrm>
                <a:off x="4704" y="3163"/>
                <a:ext cx="463" cy="485"/>
              </a:xfrm>
              <a:prstGeom prst="rect">
                <a:avLst/>
              </a:prstGeom>
              <a:solidFill>
                <a:srgbClr val="E1FFE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541" name="Text Box 37"/>
              <p:cNvSpPr txBox="1">
                <a:spLocks noChangeArrowheads="1"/>
              </p:cNvSpPr>
              <p:nvPr/>
            </p:nvSpPr>
            <p:spPr bwMode="auto">
              <a:xfrm>
                <a:off x="4704" y="3163"/>
                <a:ext cx="42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:Sub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grpSp>
          <p:nvGrpSpPr>
            <p:cNvPr id="9" name="Group 38"/>
            <p:cNvGrpSpPr>
              <a:grpSpLocks/>
            </p:cNvGrpSpPr>
            <p:nvPr/>
          </p:nvGrpSpPr>
          <p:grpSpPr bwMode="auto">
            <a:xfrm>
              <a:off x="5184" y="3360"/>
              <a:ext cx="471" cy="485"/>
              <a:chOff x="5232" y="3259"/>
              <a:chExt cx="471" cy="485"/>
            </a:xfrm>
          </p:grpSpPr>
          <p:sp>
            <p:nvSpPr>
              <p:cNvPr id="1045543" name="Rectangle 39"/>
              <p:cNvSpPr>
                <a:spLocks noChangeArrowheads="1"/>
              </p:cNvSpPr>
              <p:nvPr/>
            </p:nvSpPr>
            <p:spPr bwMode="auto">
              <a:xfrm>
                <a:off x="5240" y="3259"/>
                <a:ext cx="463" cy="485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544" name="Text Box 40"/>
              <p:cNvSpPr txBox="1">
                <a:spLocks noChangeArrowheads="1"/>
              </p:cNvSpPr>
              <p:nvPr/>
            </p:nvSpPr>
            <p:spPr bwMode="auto">
              <a:xfrm>
                <a:off x="5232" y="3259"/>
                <a:ext cx="4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:Client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sp>
          <p:nvSpPr>
            <p:cNvPr id="1045546" name="Line 42"/>
            <p:cNvSpPr>
              <a:spLocks noChangeShapeType="1"/>
            </p:cNvSpPr>
            <p:nvPr/>
          </p:nvSpPr>
          <p:spPr bwMode="auto">
            <a:xfrm flipV="1">
              <a:off x="4848" y="3168"/>
              <a:ext cx="0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547" name="Line 43"/>
            <p:cNvSpPr>
              <a:spLocks noChangeShapeType="1"/>
            </p:cNvSpPr>
            <p:nvPr/>
          </p:nvSpPr>
          <p:spPr bwMode="auto">
            <a:xfrm>
              <a:off x="4848" y="3168"/>
              <a:ext cx="2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548" name="Line 44"/>
            <p:cNvSpPr>
              <a:spLocks noChangeShapeType="1"/>
            </p:cNvSpPr>
            <p:nvPr/>
          </p:nvSpPr>
          <p:spPr bwMode="auto">
            <a:xfrm flipV="1">
              <a:off x="5071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549" name="AutoShape 45"/>
            <p:cNvSpPr>
              <a:spLocks noChangeArrowheads="1"/>
            </p:cNvSpPr>
            <p:nvPr/>
          </p:nvSpPr>
          <p:spPr bwMode="auto">
            <a:xfrm>
              <a:off x="5017" y="2952"/>
              <a:ext cx="111" cy="7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45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45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5519" grpId="0"/>
      <p:bldP spid="10455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Accessibility from Unrelated Class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43000" y="3835400"/>
            <a:ext cx="5829300" cy="2413000"/>
            <a:chOff x="528" y="1008"/>
            <a:chExt cx="4992" cy="2269"/>
          </a:xfrm>
        </p:grpSpPr>
        <p:sp>
          <p:nvSpPr>
            <p:cNvPr id="1046532" name="Rectangle 4"/>
            <p:cNvSpPr>
              <a:spLocks noChangeArrowheads="1"/>
            </p:cNvSpPr>
            <p:nvPr/>
          </p:nvSpPr>
          <p:spPr bwMode="auto">
            <a:xfrm>
              <a:off x="528" y="1008"/>
              <a:ext cx="4992" cy="226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533" name="Rectangle 5"/>
            <p:cNvSpPr>
              <a:spLocks noChangeArrowheads="1"/>
            </p:cNvSpPr>
            <p:nvPr/>
          </p:nvSpPr>
          <p:spPr bwMode="auto">
            <a:xfrm>
              <a:off x="624" y="1056"/>
              <a:ext cx="4800" cy="221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class</a:t>
              </a:r>
              <a:r>
                <a:rPr lang="en-US" sz="1400" b="1" dirty="0">
                  <a:solidFill>
                    <a:srgbClr val="5A5A5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Client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 dirty="0" smtClean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smtClean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void main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smtClean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(String [] </a:t>
              </a:r>
              <a:r>
                <a:rPr lang="en-US" sz="1400" b="1" dirty="0" err="1" smtClean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args</a:t>
              </a:r>
              <a:r>
                <a:rPr lang="en-US" sz="1400" b="1" dirty="0" smtClean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)</a:t>
              </a:r>
              <a:r>
                <a:rPr lang="en-US" sz="14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 dirty="0" smtClean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Super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mySuper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= </a:t>
              </a: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new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Super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()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Sub  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mySub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= </a:t>
              </a:r>
              <a:r>
                <a:rPr lang="en-US" sz="14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new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Sub</a:t>
              </a: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()</a:t>
              </a:r>
              <a:r>
                <a:rPr lang="en-US" sz="1400" b="1" dirty="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1400" b="1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4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o =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mySuper.pro_Super_Field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4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p =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mySub.pro_Sub_Field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  <a:endParaRPr lang="en-US" sz="1400" b="1" dirty="0">
                <a:solidFill>
                  <a:srgbClr val="00CC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4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q = </a:t>
              </a:r>
              <a:r>
                <a:rPr lang="en-US" sz="14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mySub.pro_Super_Field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  <a:endParaRPr lang="en-US" sz="1400" b="1" dirty="0">
                <a:solidFill>
                  <a:srgbClr val="00CC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}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03200" y="1295400"/>
            <a:ext cx="4143375" cy="2370138"/>
            <a:chOff x="528" y="1008"/>
            <a:chExt cx="4992" cy="2269"/>
          </a:xfrm>
        </p:grpSpPr>
        <p:sp>
          <p:nvSpPr>
            <p:cNvPr id="1046545" name="Rectangle 17"/>
            <p:cNvSpPr>
              <a:spLocks noChangeArrowheads="1"/>
            </p:cNvSpPr>
            <p:nvPr/>
          </p:nvSpPr>
          <p:spPr bwMode="auto">
            <a:xfrm>
              <a:off x="528" y="1008"/>
              <a:ext cx="4992" cy="226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546" name="Rectangle 18"/>
            <p:cNvSpPr>
              <a:spLocks noChangeArrowheads="1"/>
            </p:cNvSpPr>
            <p:nvPr/>
          </p:nvSpPr>
          <p:spPr bwMode="auto">
            <a:xfrm>
              <a:off x="623" y="1057"/>
              <a:ext cx="4802" cy="2220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class</a:t>
              </a:r>
              <a:r>
                <a:rPr lang="en-US" sz="1400" b="1">
                  <a:solidFill>
                    <a:srgbClr val="5A5A5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Super</a:t>
              </a: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   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pub_Super_Field;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protected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pro_Super_Field;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private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   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pri_Super_Field;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</a:t>
              </a: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Super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()</a:t>
              </a: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	pub_Super_Field = 10;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		pro_Super_Field = 20;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		pri_Super_Field = 30;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}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724400" y="1295400"/>
            <a:ext cx="3962400" cy="2374900"/>
            <a:chOff x="528" y="1008"/>
            <a:chExt cx="4992" cy="2269"/>
          </a:xfrm>
        </p:grpSpPr>
        <p:sp>
          <p:nvSpPr>
            <p:cNvPr id="1046548" name="Rectangle 20"/>
            <p:cNvSpPr>
              <a:spLocks noChangeArrowheads="1"/>
            </p:cNvSpPr>
            <p:nvPr/>
          </p:nvSpPr>
          <p:spPr bwMode="auto">
            <a:xfrm>
              <a:off x="528" y="1008"/>
              <a:ext cx="4992" cy="2269"/>
            </a:xfrm>
            <a:prstGeom prst="rect">
              <a:avLst/>
            </a:prstGeom>
            <a:solidFill>
              <a:srgbClr val="E1FFE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549" name="Rectangle 21"/>
            <p:cNvSpPr>
              <a:spLocks noChangeArrowheads="1"/>
            </p:cNvSpPr>
            <p:nvPr/>
          </p:nvSpPr>
          <p:spPr bwMode="auto">
            <a:xfrm>
              <a:off x="623" y="1057"/>
              <a:ext cx="4802" cy="2216"/>
            </a:xfrm>
            <a:prstGeom prst="rect">
              <a:avLst/>
            </a:prstGeom>
            <a:solidFill>
              <a:srgbClr val="E1FFE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class</a:t>
              </a:r>
              <a:r>
                <a:rPr lang="en-US" sz="1400" b="1">
                  <a:solidFill>
                    <a:srgbClr val="5A5A5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Sub</a:t>
              </a: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extends Super 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   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pub_Sub_Field;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protected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pro_Sub_Field;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private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   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pri_Sub_Field;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</a:t>
              </a: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Sub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()</a:t>
              </a:r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	pub_Sub_Field = 100;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		pro_Sub_Field = 200;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latin typeface="Courier New" pitchFamily="49" charset="0"/>
                  <a:ea typeface="ＭＳ Ｐゴシック" pitchFamily="34" charset="-128"/>
                </a:rPr>
                <a:t>		pri_Sub_Field = 300;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}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4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533400" y="5264150"/>
            <a:ext cx="1524000" cy="304800"/>
            <a:chOff x="432" y="3098"/>
            <a:chExt cx="960" cy="192"/>
          </a:xfrm>
        </p:grpSpPr>
        <p:sp>
          <p:nvSpPr>
            <p:cNvPr id="1046551" name="AutoShape 23"/>
            <p:cNvSpPr>
              <a:spLocks noChangeArrowheads="1"/>
            </p:cNvSpPr>
            <p:nvPr/>
          </p:nvSpPr>
          <p:spPr bwMode="auto">
            <a:xfrm>
              <a:off x="432" y="3098"/>
              <a:ext cx="672" cy="19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dist="45791" dir="877859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rial" pitchFamily="34" charset="0"/>
                  <a:cs typeface="Arial" pitchFamily="34" charset="0"/>
                </a:rPr>
                <a:t>NOT VALID</a:t>
              </a:r>
            </a:p>
          </p:txBody>
        </p:sp>
        <p:sp>
          <p:nvSpPr>
            <p:cNvPr id="1046552" name="Line 24"/>
            <p:cNvSpPr>
              <a:spLocks noChangeShapeType="1"/>
            </p:cNvSpPr>
            <p:nvPr/>
          </p:nvSpPr>
          <p:spPr bwMode="auto">
            <a:xfrm>
              <a:off x="1104" y="3194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6553" name="Text Box 25"/>
          <p:cNvSpPr txBox="1">
            <a:spLocks noChangeArrowheads="1"/>
          </p:cNvSpPr>
          <p:nvPr/>
        </p:nvSpPr>
        <p:spPr bwMode="auto">
          <a:xfrm>
            <a:off x="76200" y="5222875"/>
            <a:ext cx="41751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b="1">
                <a:solidFill>
                  <a:srgbClr val="CC0000"/>
                </a:solidFill>
                <a:cs typeface="Times New Roman" pitchFamily="18" charset="0"/>
                <a:sym typeface="Wingdings 2" pitchFamily="18" charset="2"/>
              </a:rPr>
              <a:t></a:t>
            </a:r>
          </a:p>
        </p:txBody>
      </p:sp>
      <p:sp>
        <p:nvSpPr>
          <p:cNvPr id="1046554" name="Line 26"/>
          <p:cNvSpPr>
            <a:spLocks noChangeShapeType="1"/>
          </p:cNvSpPr>
          <p:nvPr/>
        </p:nvSpPr>
        <p:spPr bwMode="auto">
          <a:xfrm>
            <a:off x="2163763" y="5029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7315200" y="3886200"/>
            <a:ext cx="1662113" cy="2217738"/>
            <a:chOff x="4608" y="2448"/>
            <a:chExt cx="1047" cy="1397"/>
          </a:xfrm>
        </p:grpSpPr>
        <p:grpSp>
          <p:nvGrpSpPr>
            <p:cNvPr id="7" name="Group 42"/>
            <p:cNvGrpSpPr>
              <a:grpSpLocks/>
            </p:cNvGrpSpPr>
            <p:nvPr/>
          </p:nvGrpSpPr>
          <p:grpSpPr bwMode="auto">
            <a:xfrm>
              <a:off x="4848" y="2448"/>
              <a:ext cx="472" cy="485"/>
              <a:chOff x="5231" y="2416"/>
              <a:chExt cx="472" cy="485"/>
            </a:xfrm>
          </p:grpSpPr>
          <p:sp>
            <p:nvSpPr>
              <p:cNvPr id="1046571" name="Rectangle 43"/>
              <p:cNvSpPr>
                <a:spLocks noChangeArrowheads="1"/>
              </p:cNvSpPr>
              <p:nvPr/>
            </p:nvSpPr>
            <p:spPr bwMode="auto">
              <a:xfrm>
                <a:off x="5240" y="2416"/>
                <a:ext cx="463" cy="485"/>
              </a:xfrm>
              <a:prstGeom prst="rect">
                <a:avLst/>
              </a:prstGeom>
              <a:solidFill>
                <a:srgbClr val="FFFFCC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572" name="Text Box 44"/>
              <p:cNvSpPr txBox="1">
                <a:spLocks noChangeArrowheads="1"/>
              </p:cNvSpPr>
              <p:nvPr/>
            </p:nvSpPr>
            <p:spPr bwMode="auto">
              <a:xfrm>
                <a:off x="5231" y="2416"/>
                <a:ext cx="4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:Super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grpSp>
          <p:nvGrpSpPr>
            <p:cNvPr id="8" name="Group 45"/>
            <p:cNvGrpSpPr>
              <a:grpSpLocks/>
            </p:cNvGrpSpPr>
            <p:nvPr/>
          </p:nvGrpSpPr>
          <p:grpSpPr bwMode="auto">
            <a:xfrm>
              <a:off x="4608" y="3355"/>
              <a:ext cx="463" cy="485"/>
              <a:chOff x="4704" y="3163"/>
              <a:chExt cx="463" cy="485"/>
            </a:xfrm>
          </p:grpSpPr>
          <p:sp>
            <p:nvSpPr>
              <p:cNvPr id="1046574" name="Rectangle 46"/>
              <p:cNvSpPr>
                <a:spLocks noChangeArrowheads="1"/>
              </p:cNvSpPr>
              <p:nvPr/>
            </p:nvSpPr>
            <p:spPr bwMode="auto">
              <a:xfrm>
                <a:off x="4704" y="3163"/>
                <a:ext cx="463" cy="485"/>
              </a:xfrm>
              <a:prstGeom prst="rect">
                <a:avLst/>
              </a:prstGeom>
              <a:solidFill>
                <a:srgbClr val="E1FFE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575" name="Text Box 47"/>
              <p:cNvSpPr txBox="1">
                <a:spLocks noChangeArrowheads="1"/>
              </p:cNvSpPr>
              <p:nvPr/>
            </p:nvSpPr>
            <p:spPr bwMode="auto">
              <a:xfrm>
                <a:off x="4704" y="3163"/>
                <a:ext cx="42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:Sub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grpSp>
          <p:nvGrpSpPr>
            <p:cNvPr id="9" name="Group 48"/>
            <p:cNvGrpSpPr>
              <a:grpSpLocks/>
            </p:cNvGrpSpPr>
            <p:nvPr/>
          </p:nvGrpSpPr>
          <p:grpSpPr bwMode="auto">
            <a:xfrm>
              <a:off x="5184" y="3360"/>
              <a:ext cx="471" cy="485"/>
              <a:chOff x="5232" y="3259"/>
              <a:chExt cx="471" cy="485"/>
            </a:xfrm>
          </p:grpSpPr>
          <p:sp>
            <p:nvSpPr>
              <p:cNvPr id="1046577" name="Rectangle 49"/>
              <p:cNvSpPr>
                <a:spLocks noChangeArrowheads="1"/>
              </p:cNvSpPr>
              <p:nvPr/>
            </p:nvSpPr>
            <p:spPr bwMode="auto">
              <a:xfrm>
                <a:off x="5240" y="3259"/>
                <a:ext cx="463" cy="485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578" name="Text Box 50"/>
              <p:cNvSpPr txBox="1">
                <a:spLocks noChangeArrowheads="1"/>
              </p:cNvSpPr>
              <p:nvPr/>
            </p:nvSpPr>
            <p:spPr bwMode="auto">
              <a:xfrm>
                <a:off x="5232" y="3259"/>
                <a:ext cx="47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:Client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sp>
          <p:nvSpPr>
            <p:cNvPr id="1046579" name="Line 51"/>
            <p:cNvSpPr>
              <a:spLocks noChangeShapeType="1"/>
            </p:cNvSpPr>
            <p:nvPr/>
          </p:nvSpPr>
          <p:spPr bwMode="auto">
            <a:xfrm flipV="1">
              <a:off x="4848" y="3168"/>
              <a:ext cx="0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6580" name="Line 52"/>
            <p:cNvSpPr>
              <a:spLocks noChangeShapeType="1"/>
            </p:cNvSpPr>
            <p:nvPr/>
          </p:nvSpPr>
          <p:spPr bwMode="auto">
            <a:xfrm>
              <a:off x="4848" y="3168"/>
              <a:ext cx="2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6581" name="Line 53"/>
            <p:cNvSpPr>
              <a:spLocks noChangeShapeType="1"/>
            </p:cNvSpPr>
            <p:nvPr/>
          </p:nvSpPr>
          <p:spPr bwMode="auto">
            <a:xfrm flipV="1">
              <a:off x="5071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6582" name="AutoShape 54"/>
            <p:cNvSpPr>
              <a:spLocks noChangeArrowheads="1"/>
            </p:cNvSpPr>
            <p:nvPr/>
          </p:nvSpPr>
          <p:spPr bwMode="auto">
            <a:xfrm>
              <a:off x="5017" y="2952"/>
              <a:ext cx="111" cy="7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46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46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553" grpId="0"/>
      <p:bldP spid="104655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762000"/>
          </a:xfrm>
        </p:spPr>
        <p:txBody>
          <a:bodyPr/>
          <a:lstStyle/>
          <a:p>
            <a:r>
              <a:rPr lang="en-US"/>
              <a:t>Accessibility of Super from Super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066800" y="1219200"/>
            <a:ext cx="7543800" cy="3052763"/>
            <a:chOff x="528" y="1008"/>
            <a:chExt cx="4992" cy="2269"/>
          </a:xfrm>
        </p:grpSpPr>
        <p:sp>
          <p:nvSpPr>
            <p:cNvPr id="1047569" name="Rectangle 17"/>
            <p:cNvSpPr>
              <a:spLocks noChangeArrowheads="1"/>
            </p:cNvSpPr>
            <p:nvPr/>
          </p:nvSpPr>
          <p:spPr bwMode="auto">
            <a:xfrm>
              <a:off x="528" y="1008"/>
              <a:ext cx="4992" cy="226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570" name="Rectangle 18"/>
            <p:cNvSpPr>
              <a:spLocks noChangeArrowheads="1"/>
            </p:cNvSpPr>
            <p:nvPr/>
          </p:nvSpPr>
          <p:spPr bwMode="auto">
            <a:xfrm>
              <a:off x="621" y="1058"/>
              <a:ext cx="4806" cy="1994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class</a:t>
              </a:r>
              <a:r>
                <a:rPr lang="en-US" sz="1800" b="1">
                  <a:solidFill>
                    <a:srgbClr val="5A5A5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>
                  <a:latin typeface="Courier New" pitchFamily="49" charset="0"/>
                  <a:ea typeface="ＭＳ Ｐゴシック" pitchFamily="34" charset="-128"/>
                </a:rPr>
                <a:t>Super</a:t>
              </a:r>
              <a:r>
                <a:rPr lang="en-US" sz="18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1800" b="1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8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 void</a:t>
              </a:r>
              <a:r>
                <a:rPr lang="en-US" sz="18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superToSuper</a:t>
              </a:r>
              <a:r>
                <a:rPr lang="en-US" sz="18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</a:t>
              </a:r>
              <a:r>
                <a:rPr lang="en-US" sz="1800" b="1">
                  <a:latin typeface="Courier New" pitchFamily="49" charset="0"/>
                  <a:ea typeface="ＭＳ Ｐゴシック" pitchFamily="34" charset="-128"/>
                </a:rPr>
                <a:t>Super anotherSuper</a:t>
              </a:r>
              <a:r>
                <a:rPr lang="en-US" sz="18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)</a:t>
              </a:r>
              <a:r>
                <a:rPr lang="en-US" sz="18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1800" b="1">
                <a:solidFill>
                  <a:srgbClr val="FF331A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8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8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i = anotherSuper.pub_Super_Field;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8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8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j = anotherSuper.pro_Super_Field;</a:t>
              </a:r>
              <a:endParaRPr lang="en-US" sz="1800" b="1">
                <a:solidFill>
                  <a:srgbClr val="00CC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800" b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800" b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k = anotherSuper.pri_Super_Field;</a:t>
              </a:r>
              <a:endParaRPr lang="en-US" sz="1800" b="1"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}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sp>
        <p:nvSpPr>
          <p:cNvPr id="1047571" name="Line 19"/>
          <p:cNvSpPr>
            <a:spLocks noChangeShapeType="1"/>
          </p:cNvSpPr>
          <p:nvPr/>
        </p:nvSpPr>
        <p:spPr bwMode="auto">
          <a:xfrm>
            <a:off x="2133600" y="25400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533400" y="2781300"/>
            <a:ext cx="1524000" cy="304800"/>
            <a:chOff x="432" y="3072"/>
            <a:chExt cx="960" cy="192"/>
          </a:xfrm>
        </p:grpSpPr>
        <p:sp>
          <p:nvSpPr>
            <p:cNvPr id="1047573" name="AutoShape 21"/>
            <p:cNvSpPr>
              <a:spLocks noChangeArrowheads="1"/>
            </p:cNvSpPr>
            <p:nvPr/>
          </p:nvSpPr>
          <p:spPr bwMode="auto">
            <a:xfrm>
              <a:off x="432" y="3072"/>
              <a:ext cx="672" cy="19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dist="45791" dir="877859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rial" pitchFamily="34" charset="0"/>
                  <a:cs typeface="Arial" pitchFamily="34" charset="0"/>
                </a:rPr>
                <a:t>VALID</a:t>
              </a:r>
            </a:p>
          </p:txBody>
        </p:sp>
        <p:sp>
          <p:nvSpPr>
            <p:cNvPr id="1047574" name="Line 22"/>
            <p:cNvSpPr>
              <a:spLocks noChangeShapeType="1"/>
            </p:cNvSpPr>
            <p:nvPr/>
          </p:nvSpPr>
          <p:spPr bwMode="auto">
            <a:xfrm>
              <a:off x="1104" y="316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7575" name="Text Box 23"/>
          <p:cNvSpPr txBox="1">
            <a:spLocks noChangeArrowheads="1"/>
          </p:cNvSpPr>
          <p:nvPr/>
        </p:nvSpPr>
        <p:spPr bwMode="auto">
          <a:xfrm>
            <a:off x="76200" y="2781300"/>
            <a:ext cx="4175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b="1">
                <a:solidFill>
                  <a:srgbClr val="0000CC"/>
                </a:solidFill>
                <a:sym typeface="Wingdings 2" pitchFamily="18" charset="2"/>
              </a:rPr>
              <a:t></a:t>
            </a:r>
          </a:p>
        </p:txBody>
      </p:sp>
      <p:grpSp>
        <p:nvGrpSpPr>
          <p:cNvPr id="4" name="Group 72"/>
          <p:cNvGrpSpPr>
            <a:grpSpLocks/>
          </p:cNvGrpSpPr>
          <p:nvPr/>
        </p:nvGrpSpPr>
        <p:grpSpPr bwMode="auto">
          <a:xfrm>
            <a:off x="3136900" y="4495800"/>
            <a:ext cx="4483100" cy="1752600"/>
            <a:chOff x="1976" y="2832"/>
            <a:chExt cx="2824" cy="1104"/>
          </a:xfrm>
        </p:grpSpPr>
        <p:grpSp>
          <p:nvGrpSpPr>
            <p:cNvPr id="5" name="Group 73"/>
            <p:cNvGrpSpPr>
              <a:grpSpLocks/>
            </p:cNvGrpSpPr>
            <p:nvPr/>
          </p:nvGrpSpPr>
          <p:grpSpPr bwMode="auto">
            <a:xfrm>
              <a:off x="1976" y="3451"/>
              <a:ext cx="472" cy="485"/>
              <a:chOff x="5231" y="2416"/>
              <a:chExt cx="472" cy="485"/>
            </a:xfrm>
          </p:grpSpPr>
          <p:sp>
            <p:nvSpPr>
              <p:cNvPr id="1047626" name="Rectangle 74"/>
              <p:cNvSpPr>
                <a:spLocks noChangeArrowheads="1"/>
              </p:cNvSpPr>
              <p:nvPr/>
            </p:nvSpPr>
            <p:spPr bwMode="auto">
              <a:xfrm>
                <a:off x="5240" y="2416"/>
                <a:ext cx="463" cy="485"/>
              </a:xfrm>
              <a:prstGeom prst="rect">
                <a:avLst/>
              </a:prstGeom>
              <a:solidFill>
                <a:srgbClr val="FFFFCC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627" name="Text Box 75"/>
              <p:cNvSpPr txBox="1">
                <a:spLocks noChangeArrowheads="1"/>
              </p:cNvSpPr>
              <p:nvPr/>
            </p:nvSpPr>
            <p:spPr bwMode="auto">
              <a:xfrm>
                <a:off x="5231" y="2416"/>
                <a:ext cx="4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:Super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grpSp>
          <p:nvGrpSpPr>
            <p:cNvPr id="6" name="Group 76"/>
            <p:cNvGrpSpPr>
              <a:grpSpLocks/>
            </p:cNvGrpSpPr>
            <p:nvPr/>
          </p:nvGrpSpPr>
          <p:grpSpPr bwMode="auto">
            <a:xfrm>
              <a:off x="3600" y="3423"/>
              <a:ext cx="472" cy="485"/>
              <a:chOff x="5231" y="2416"/>
              <a:chExt cx="472" cy="485"/>
            </a:xfrm>
          </p:grpSpPr>
          <p:sp>
            <p:nvSpPr>
              <p:cNvPr id="1047629" name="Rectangle 77"/>
              <p:cNvSpPr>
                <a:spLocks noChangeArrowheads="1"/>
              </p:cNvSpPr>
              <p:nvPr/>
            </p:nvSpPr>
            <p:spPr bwMode="auto">
              <a:xfrm>
                <a:off x="5240" y="2416"/>
                <a:ext cx="463" cy="485"/>
              </a:xfrm>
              <a:prstGeom prst="rect">
                <a:avLst/>
              </a:prstGeom>
              <a:solidFill>
                <a:srgbClr val="FFFFCC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630" name="Text Box 78"/>
              <p:cNvSpPr txBox="1">
                <a:spLocks noChangeArrowheads="1"/>
              </p:cNvSpPr>
              <p:nvPr/>
            </p:nvSpPr>
            <p:spPr bwMode="auto">
              <a:xfrm>
                <a:off x="5231" y="2416"/>
                <a:ext cx="4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:Super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grpSp>
          <p:nvGrpSpPr>
            <p:cNvPr id="7" name="Group 79"/>
            <p:cNvGrpSpPr>
              <a:grpSpLocks/>
            </p:cNvGrpSpPr>
            <p:nvPr/>
          </p:nvGrpSpPr>
          <p:grpSpPr bwMode="auto">
            <a:xfrm>
              <a:off x="3936" y="2832"/>
              <a:ext cx="864" cy="410"/>
              <a:chOff x="4272" y="2880"/>
              <a:chExt cx="864" cy="410"/>
            </a:xfrm>
          </p:grpSpPr>
          <p:grpSp>
            <p:nvGrpSpPr>
              <p:cNvPr id="8" name="Group 80"/>
              <p:cNvGrpSpPr>
                <a:grpSpLocks/>
              </p:cNvGrpSpPr>
              <p:nvPr/>
            </p:nvGrpSpPr>
            <p:grpSpPr bwMode="auto">
              <a:xfrm>
                <a:off x="4272" y="2880"/>
                <a:ext cx="864" cy="410"/>
                <a:chOff x="1824" y="3072"/>
                <a:chExt cx="864" cy="410"/>
              </a:xfrm>
            </p:grpSpPr>
            <p:sp>
              <p:nvSpPr>
                <p:cNvPr id="1047633" name="Rectangle 81"/>
                <p:cNvSpPr>
                  <a:spLocks noChangeArrowheads="1"/>
                </p:cNvSpPr>
                <p:nvPr/>
              </p:nvSpPr>
              <p:spPr bwMode="auto">
                <a:xfrm>
                  <a:off x="2016" y="3258"/>
                  <a:ext cx="463" cy="224"/>
                </a:xfrm>
                <a:prstGeom prst="rect">
                  <a:avLst/>
                </a:prstGeom>
                <a:solidFill>
                  <a:srgbClr val="FFCC99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81320" dir="3080412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634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1824" y="3072"/>
                  <a:ext cx="864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ja-JP" sz="1200" b="1">
                      <a:solidFill>
                        <a:srgbClr val="000000"/>
                      </a:solidFill>
                      <a:latin typeface="Arial" pitchFamily="34" charset="0"/>
                      <a:ea typeface="ＭＳ Ｐゴシック" pitchFamily="34" charset="-128"/>
                    </a:rPr>
                    <a:t>anotherSuper</a:t>
                  </a:r>
                  <a:endParaRPr lang="en-US" altLang="ja-JP" sz="1200"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047635" name="Oval 83"/>
              <p:cNvSpPr>
                <a:spLocks noChangeArrowheads="1"/>
              </p:cNvSpPr>
              <p:nvPr/>
            </p:nvSpPr>
            <p:spPr bwMode="auto">
              <a:xfrm>
                <a:off x="4680" y="3138"/>
                <a:ext cx="48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7636" name="Freeform 84"/>
            <p:cNvSpPr>
              <a:spLocks/>
            </p:cNvSpPr>
            <p:nvPr/>
          </p:nvSpPr>
          <p:spPr bwMode="auto">
            <a:xfrm>
              <a:off x="3848" y="3072"/>
              <a:ext cx="488" cy="336"/>
            </a:xfrm>
            <a:custGeom>
              <a:avLst/>
              <a:gdLst/>
              <a:ahLst/>
              <a:cxnLst>
                <a:cxn ang="0">
                  <a:pos x="920" y="16"/>
                </a:cxn>
                <a:cxn ang="0">
                  <a:pos x="152" y="16"/>
                </a:cxn>
                <a:cxn ang="0">
                  <a:pos x="8" y="112"/>
                </a:cxn>
              </a:cxnLst>
              <a:rect l="0" t="0" r="r" b="b"/>
              <a:pathLst>
                <a:path w="920" h="112">
                  <a:moveTo>
                    <a:pt x="920" y="16"/>
                  </a:moveTo>
                  <a:cubicBezTo>
                    <a:pt x="612" y="8"/>
                    <a:pt x="304" y="0"/>
                    <a:pt x="152" y="16"/>
                  </a:cubicBezTo>
                  <a:cubicBezTo>
                    <a:pt x="0" y="32"/>
                    <a:pt x="4" y="72"/>
                    <a:pt x="8" y="112"/>
                  </a:cubicBezTo>
                </a:path>
              </a:pathLst>
            </a:custGeom>
            <a:noFill/>
            <a:ln w="19050" cmpd="sng">
              <a:solidFill>
                <a:srgbClr val="CC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4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47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7571" grpId="0" animBg="1"/>
      <p:bldP spid="104757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Accessibility of Sub from Sub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66800" y="1066800"/>
            <a:ext cx="7924800" cy="3343660"/>
            <a:chOff x="528" y="1008"/>
            <a:chExt cx="4992" cy="2279"/>
          </a:xfrm>
        </p:grpSpPr>
        <p:sp>
          <p:nvSpPr>
            <p:cNvPr id="1049604" name="Rectangle 4"/>
            <p:cNvSpPr>
              <a:spLocks noChangeArrowheads="1"/>
            </p:cNvSpPr>
            <p:nvPr/>
          </p:nvSpPr>
          <p:spPr bwMode="auto">
            <a:xfrm>
              <a:off x="528" y="1008"/>
              <a:ext cx="4992" cy="2269"/>
            </a:xfrm>
            <a:prstGeom prst="rect">
              <a:avLst/>
            </a:prstGeom>
            <a:solidFill>
              <a:srgbClr val="E1FFE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605" name="Rectangle 5"/>
            <p:cNvSpPr>
              <a:spLocks noChangeArrowheads="1"/>
            </p:cNvSpPr>
            <p:nvPr/>
          </p:nvSpPr>
          <p:spPr bwMode="auto">
            <a:xfrm>
              <a:off x="621" y="1057"/>
              <a:ext cx="4806" cy="2230"/>
            </a:xfrm>
            <a:prstGeom prst="rect">
              <a:avLst/>
            </a:prstGeom>
            <a:solidFill>
              <a:srgbClr val="E1FFE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4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class</a:t>
              </a:r>
              <a:r>
                <a:rPr lang="en-US" sz="1800" b="1" dirty="0">
                  <a:solidFill>
                    <a:srgbClr val="5A5A5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 dirty="0">
                  <a:latin typeface="Courier New" pitchFamily="49" charset="0"/>
                  <a:ea typeface="ＭＳ Ｐゴシック" pitchFamily="34" charset="-128"/>
                </a:rPr>
                <a:t>Sub </a:t>
              </a:r>
              <a:r>
                <a:rPr lang="en-US" sz="18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extends</a:t>
              </a:r>
              <a:r>
                <a:rPr lang="en-US" sz="1800" b="1" dirty="0">
                  <a:latin typeface="Courier New" pitchFamily="49" charset="0"/>
                  <a:ea typeface="ＭＳ Ｐゴシック" pitchFamily="34" charset="-128"/>
                </a:rPr>
                <a:t> Super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4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800" b="1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4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8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 void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subToSub</a:t>
              </a: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</a:t>
              </a:r>
              <a:r>
                <a:rPr lang="en-US" sz="1800" b="1" dirty="0">
                  <a:latin typeface="Courier New" pitchFamily="49" charset="0"/>
                  <a:ea typeface="ＭＳ Ｐゴシック" pitchFamily="34" charset="-128"/>
                </a:rPr>
                <a:t>Sub </a:t>
              </a:r>
              <a:r>
                <a:rPr lang="en-US" sz="1800" b="1" dirty="0" err="1">
                  <a:latin typeface="Courier New" pitchFamily="49" charset="0"/>
                  <a:ea typeface="ＭＳ Ｐゴシック" pitchFamily="34" charset="-128"/>
                </a:rPr>
                <a:t>anotherSub</a:t>
              </a: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)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4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800" b="1" dirty="0">
                <a:solidFill>
                  <a:srgbClr val="FF331A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4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8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i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= </a:t>
              </a:r>
              <a:r>
                <a:rPr lang="en-US" sz="18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anotherSub.pub_Sub_Field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4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8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j = </a:t>
              </a:r>
              <a:r>
                <a:rPr lang="en-US" sz="18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anotherSub.pro_Sub_Field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  <a:endParaRPr lang="en-US" sz="1800" b="1" dirty="0">
                <a:solidFill>
                  <a:srgbClr val="00CC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4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8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k = </a:t>
              </a:r>
              <a:r>
                <a:rPr lang="en-US" sz="18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anotherSub.pri_Sub_Field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4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800" b="1" dirty="0"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4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8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l = </a:t>
              </a:r>
              <a:r>
                <a:rPr lang="en-US" sz="18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anotherSub.pub_Super_Field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 </a:t>
              </a:r>
              <a:r>
                <a:rPr lang="en-US" sz="1800" b="1" dirty="0">
                  <a:solidFill>
                    <a:schemeClr val="accent1"/>
                  </a:solidFill>
                  <a:latin typeface="Courier New" pitchFamily="49" charset="0"/>
                  <a:ea typeface="ＭＳ Ｐゴシック" pitchFamily="34" charset="-128"/>
                </a:rPr>
                <a:t>//inherited</a:t>
              </a:r>
            </a:p>
            <a:p>
              <a:pPr>
                <a:lnSpc>
                  <a:spcPct val="60000"/>
                </a:lnSpc>
                <a:spcBef>
                  <a:spcPct val="4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8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m = </a:t>
              </a:r>
              <a:r>
                <a:rPr lang="en-US" sz="18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anotherSub.pro_Super_Field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4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800" b="1" dirty="0">
                <a:solidFill>
                  <a:srgbClr val="00CC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4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8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n = </a:t>
              </a:r>
              <a:r>
                <a:rPr lang="en-US" sz="18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anotherSub.pri_Super_Field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  <a:endParaRPr lang="en-US" sz="1800" b="1" dirty="0"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4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}</a:t>
              </a:r>
            </a:p>
            <a:p>
              <a:pPr>
                <a:lnSpc>
                  <a:spcPct val="60000"/>
                </a:lnSpc>
                <a:spcBef>
                  <a:spcPct val="4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sp>
        <p:nvSpPr>
          <p:cNvPr id="1049606" name="Line 6"/>
          <p:cNvSpPr>
            <a:spLocks noChangeShapeType="1"/>
          </p:cNvSpPr>
          <p:nvPr/>
        </p:nvSpPr>
        <p:spPr bwMode="auto">
          <a:xfrm>
            <a:off x="2133600" y="19558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33400" y="2209800"/>
            <a:ext cx="1524000" cy="304800"/>
            <a:chOff x="432" y="3072"/>
            <a:chExt cx="960" cy="192"/>
          </a:xfrm>
        </p:grpSpPr>
        <p:sp>
          <p:nvSpPr>
            <p:cNvPr id="1049608" name="AutoShape 8"/>
            <p:cNvSpPr>
              <a:spLocks noChangeArrowheads="1"/>
            </p:cNvSpPr>
            <p:nvPr/>
          </p:nvSpPr>
          <p:spPr bwMode="auto">
            <a:xfrm>
              <a:off x="432" y="3072"/>
              <a:ext cx="672" cy="19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dist="45791" dir="877859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 dirty="0">
                  <a:latin typeface="Arial" pitchFamily="34" charset="0"/>
                  <a:cs typeface="Arial" pitchFamily="34" charset="0"/>
                </a:rPr>
                <a:t>VALID</a:t>
              </a:r>
            </a:p>
          </p:txBody>
        </p:sp>
        <p:sp>
          <p:nvSpPr>
            <p:cNvPr id="1049609" name="Line 9"/>
            <p:cNvSpPr>
              <a:spLocks noChangeShapeType="1"/>
            </p:cNvSpPr>
            <p:nvPr/>
          </p:nvSpPr>
          <p:spPr bwMode="auto">
            <a:xfrm>
              <a:off x="1104" y="316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9610" name="Text Box 10"/>
          <p:cNvSpPr txBox="1">
            <a:spLocks noChangeArrowheads="1"/>
          </p:cNvSpPr>
          <p:nvPr/>
        </p:nvSpPr>
        <p:spPr bwMode="auto">
          <a:xfrm>
            <a:off x="76200" y="2209800"/>
            <a:ext cx="4175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b="1">
                <a:solidFill>
                  <a:srgbClr val="0000CC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1049611" name="Line 11"/>
          <p:cNvSpPr>
            <a:spLocks noChangeShapeType="1"/>
          </p:cNvSpPr>
          <p:nvPr/>
        </p:nvSpPr>
        <p:spPr bwMode="auto">
          <a:xfrm>
            <a:off x="2133600" y="2895600"/>
            <a:ext cx="0" cy="587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33400" y="3013075"/>
            <a:ext cx="1524000" cy="304800"/>
            <a:chOff x="432" y="3072"/>
            <a:chExt cx="960" cy="192"/>
          </a:xfrm>
        </p:grpSpPr>
        <p:sp>
          <p:nvSpPr>
            <p:cNvPr id="1049613" name="AutoShape 13"/>
            <p:cNvSpPr>
              <a:spLocks noChangeArrowheads="1"/>
            </p:cNvSpPr>
            <p:nvPr/>
          </p:nvSpPr>
          <p:spPr bwMode="auto">
            <a:xfrm>
              <a:off x="432" y="3072"/>
              <a:ext cx="672" cy="19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dist="45791" dir="877859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rial" pitchFamily="34" charset="0"/>
                  <a:cs typeface="Arial" pitchFamily="34" charset="0"/>
                </a:rPr>
                <a:t> VALID</a:t>
              </a:r>
            </a:p>
          </p:txBody>
        </p:sp>
        <p:sp>
          <p:nvSpPr>
            <p:cNvPr id="1049614" name="Line 14"/>
            <p:cNvSpPr>
              <a:spLocks noChangeShapeType="1"/>
            </p:cNvSpPr>
            <p:nvPr/>
          </p:nvSpPr>
          <p:spPr bwMode="auto">
            <a:xfrm>
              <a:off x="1104" y="316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533400" y="3521075"/>
            <a:ext cx="1524000" cy="304800"/>
            <a:chOff x="432" y="3072"/>
            <a:chExt cx="960" cy="192"/>
          </a:xfrm>
        </p:grpSpPr>
        <p:sp>
          <p:nvSpPr>
            <p:cNvPr id="1049618" name="AutoShape 18"/>
            <p:cNvSpPr>
              <a:spLocks noChangeArrowheads="1"/>
            </p:cNvSpPr>
            <p:nvPr/>
          </p:nvSpPr>
          <p:spPr bwMode="auto">
            <a:xfrm>
              <a:off x="432" y="3072"/>
              <a:ext cx="672" cy="19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dist="45791" dir="877859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rial" pitchFamily="34" charset="0"/>
                  <a:cs typeface="Arial" pitchFamily="34" charset="0"/>
                </a:rPr>
                <a:t>NOT VALID</a:t>
              </a:r>
            </a:p>
          </p:txBody>
        </p:sp>
        <p:sp>
          <p:nvSpPr>
            <p:cNvPr id="1049619" name="Line 19"/>
            <p:cNvSpPr>
              <a:spLocks noChangeShapeType="1"/>
            </p:cNvSpPr>
            <p:nvPr/>
          </p:nvSpPr>
          <p:spPr bwMode="auto">
            <a:xfrm>
              <a:off x="1104" y="316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9621" name="Text Box 21"/>
          <p:cNvSpPr txBox="1">
            <a:spLocks noChangeArrowheads="1"/>
          </p:cNvSpPr>
          <p:nvPr/>
        </p:nvSpPr>
        <p:spPr bwMode="auto">
          <a:xfrm>
            <a:off x="39688" y="2971800"/>
            <a:ext cx="41751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b="1">
                <a:solidFill>
                  <a:srgbClr val="0000CC"/>
                </a:solidFill>
                <a:cs typeface="Times New Roman" pitchFamily="18" charset="0"/>
                <a:sym typeface="Wingdings 2" pitchFamily="18" charset="2"/>
              </a:rPr>
              <a:t></a:t>
            </a:r>
          </a:p>
        </p:txBody>
      </p:sp>
      <p:sp>
        <p:nvSpPr>
          <p:cNvPr id="1049622" name="Text Box 22"/>
          <p:cNvSpPr txBox="1">
            <a:spLocks noChangeArrowheads="1"/>
          </p:cNvSpPr>
          <p:nvPr/>
        </p:nvSpPr>
        <p:spPr bwMode="auto">
          <a:xfrm>
            <a:off x="0" y="3479800"/>
            <a:ext cx="41751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b="1">
                <a:solidFill>
                  <a:srgbClr val="CC0000"/>
                </a:solidFill>
                <a:cs typeface="Times New Roman" pitchFamily="18" charset="0"/>
                <a:sym typeface="Wingdings 2" pitchFamily="18" charset="2"/>
              </a:rPr>
              <a:t></a:t>
            </a:r>
          </a:p>
        </p:txBody>
      </p: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3136900" y="4495800"/>
            <a:ext cx="4483100" cy="1752600"/>
            <a:chOff x="1976" y="2832"/>
            <a:chExt cx="2824" cy="1104"/>
          </a:xfrm>
        </p:grpSpPr>
        <p:grpSp>
          <p:nvGrpSpPr>
            <p:cNvPr id="7" name="Group 35"/>
            <p:cNvGrpSpPr>
              <a:grpSpLocks/>
            </p:cNvGrpSpPr>
            <p:nvPr/>
          </p:nvGrpSpPr>
          <p:grpSpPr bwMode="auto">
            <a:xfrm>
              <a:off x="1976" y="3451"/>
              <a:ext cx="472" cy="485"/>
              <a:chOff x="5231" y="2416"/>
              <a:chExt cx="472" cy="485"/>
            </a:xfrm>
          </p:grpSpPr>
          <p:sp>
            <p:nvSpPr>
              <p:cNvPr id="1049636" name="Rectangle 36"/>
              <p:cNvSpPr>
                <a:spLocks noChangeArrowheads="1"/>
              </p:cNvSpPr>
              <p:nvPr/>
            </p:nvSpPr>
            <p:spPr bwMode="auto">
              <a:xfrm>
                <a:off x="5240" y="2416"/>
                <a:ext cx="463" cy="485"/>
              </a:xfrm>
              <a:prstGeom prst="rect">
                <a:avLst/>
              </a:prstGeom>
              <a:solidFill>
                <a:srgbClr val="E1FFE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637" name="Text Box 37"/>
              <p:cNvSpPr txBox="1">
                <a:spLocks noChangeArrowheads="1"/>
              </p:cNvSpPr>
              <p:nvPr/>
            </p:nvSpPr>
            <p:spPr bwMode="auto">
              <a:xfrm>
                <a:off x="5231" y="2416"/>
                <a:ext cx="4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:Sub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grpSp>
          <p:nvGrpSpPr>
            <p:cNvPr id="8" name="Group 38"/>
            <p:cNvGrpSpPr>
              <a:grpSpLocks/>
            </p:cNvGrpSpPr>
            <p:nvPr/>
          </p:nvGrpSpPr>
          <p:grpSpPr bwMode="auto">
            <a:xfrm>
              <a:off x="3600" y="3423"/>
              <a:ext cx="472" cy="485"/>
              <a:chOff x="5231" y="2416"/>
              <a:chExt cx="472" cy="485"/>
            </a:xfrm>
          </p:grpSpPr>
          <p:sp>
            <p:nvSpPr>
              <p:cNvPr id="1049639" name="Rectangle 39"/>
              <p:cNvSpPr>
                <a:spLocks noChangeArrowheads="1"/>
              </p:cNvSpPr>
              <p:nvPr/>
            </p:nvSpPr>
            <p:spPr bwMode="auto">
              <a:xfrm>
                <a:off x="5240" y="2416"/>
                <a:ext cx="463" cy="485"/>
              </a:xfrm>
              <a:prstGeom prst="rect">
                <a:avLst/>
              </a:prstGeom>
              <a:solidFill>
                <a:srgbClr val="E1FFE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640" name="Text Box 40"/>
              <p:cNvSpPr txBox="1">
                <a:spLocks noChangeArrowheads="1"/>
              </p:cNvSpPr>
              <p:nvPr/>
            </p:nvSpPr>
            <p:spPr bwMode="auto">
              <a:xfrm>
                <a:off x="5231" y="2416"/>
                <a:ext cx="4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:Sub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grpSp>
          <p:nvGrpSpPr>
            <p:cNvPr id="9" name="Group 41"/>
            <p:cNvGrpSpPr>
              <a:grpSpLocks/>
            </p:cNvGrpSpPr>
            <p:nvPr/>
          </p:nvGrpSpPr>
          <p:grpSpPr bwMode="auto">
            <a:xfrm>
              <a:off x="3936" y="2832"/>
              <a:ext cx="864" cy="410"/>
              <a:chOff x="4272" y="2880"/>
              <a:chExt cx="864" cy="410"/>
            </a:xfrm>
          </p:grpSpPr>
          <p:grpSp>
            <p:nvGrpSpPr>
              <p:cNvPr id="10" name="Group 42"/>
              <p:cNvGrpSpPr>
                <a:grpSpLocks/>
              </p:cNvGrpSpPr>
              <p:nvPr/>
            </p:nvGrpSpPr>
            <p:grpSpPr bwMode="auto">
              <a:xfrm>
                <a:off x="4272" y="2880"/>
                <a:ext cx="864" cy="410"/>
                <a:chOff x="1824" y="3072"/>
                <a:chExt cx="864" cy="410"/>
              </a:xfrm>
            </p:grpSpPr>
            <p:sp>
              <p:nvSpPr>
                <p:cNvPr id="1049643" name="Rectangle 43"/>
                <p:cNvSpPr>
                  <a:spLocks noChangeArrowheads="1"/>
                </p:cNvSpPr>
                <p:nvPr/>
              </p:nvSpPr>
              <p:spPr bwMode="auto">
                <a:xfrm>
                  <a:off x="2016" y="3258"/>
                  <a:ext cx="463" cy="224"/>
                </a:xfrm>
                <a:prstGeom prst="rect">
                  <a:avLst/>
                </a:prstGeom>
                <a:solidFill>
                  <a:srgbClr val="FFCC99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81320" dir="3080412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644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824" y="3072"/>
                  <a:ext cx="864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ja-JP" sz="1200" b="1">
                      <a:solidFill>
                        <a:srgbClr val="000000"/>
                      </a:solidFill>
                      <a:latin typeface="Arial" pitchFamily="34" charset="0"/>
                      <a:ea typeface="ＭＳ Ｐゴシック" pitchFamily="34" charset="-128"/>
                    </a:rPr>
                    <a:t>anotherSub</a:t>
                  </a:r>
                  <a:endParaRPr lang="en-US" altLang="ja-JP" sz="1200"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049645" name="Oval 45"/>
              <p:cNvSpPr>
                <a:spLocks noChangeArrowheads="1"/>
              </p:cNvSpPr>
              <p:nvPr/>
            </p:nvSpPr>
            <p:spPr bwMode="auto">
              <a:xfrm>
                <a:off x="4680" y="3138"/>
                <a:ext cx="48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9646" name="Freeform 46"/>
            <p:cNvSpPr>
              <a:spLocks/>
            </p:cNvSpPr>
            <p:nvPr/>
          </p:nvSpPr>
          <p:spPr bwMode="auto">
            <a:xfrm>
              <a:off x="3848" y="3072"/>
              <a:ext cx="488" cy="336"/>
            </a:xfrm>
            <a:custGeom>
              <a:avLst/>
              <a:gdLst/>
              <a:ahLst/>
              <a:cxnLst>
                <a:cxn ang="0">
                  <a:pos x="920" y="16"/>
                </a:cxn>
                <a:cxn ang="0">
                  <a:pos x="152" y="16"/>
                </a:cxn>
                <a:cxn ang="0">
                  <a:pos x="8" y="112"/>
                </a:cxn>
              </a:cxnLst>
              <a:rect l="0" t="0" r="r" b="b"/>
              <a:pathLst>
                <a:path w="920" h="112">
                  <a:moveTo>
                    <a:pt x="920" y="16"/>
                  </a:moveTo>
                  <a:cubicBezTo>
                    <a:pt x="612" y="8"/>
                    <a:pt x="304" y="0"/>
                    <a:pt x="152" y="16"/>
                  </a:cubicBezTo>
                  <a:cubicBezTo>
                    <a:pt x="0" y="32"/>
                    <a:pt x="4" y="72"/>
                    <a:pt x="8" y="112"/>
                  </a:cubicBezTo>
                </a:path>
              </a:pathLst>
            </a:custGeom>
            <a:noFill/>
            <a:ln w="19050" cmpd="sng">
              <a:solidFill>
                <a:srgbClr val="CC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49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49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49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49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49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9606" grpId="0" animBg="1"/>
      <p:bldP spid="1049610" grpId="0"/>
      <p:bldP spid="1049611" grpId="0" animBg="1"/>
      <p:bldP spid="1049621" grpId="0"/>
      <p:bldP spid="10496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Accessibility of Sub from Super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43000" y="1219200"/>
            <a:ext cx="7543800" cy="3124200"/>
            <a:chOff x="528" y="1008"/>
            <a:chExt cx="4992" cy="2269"/>
          </a:xfrm>
        </p:grpSpPr>
        <p:sp>
          <p:nvSpPr>
            <p:cNvPr id="1050628" name="Rectangle 4"/>
            <p:cNvSpPr>
              <a:spLocks noChangeArrowheads="1"/>
            </p:cNvSpPr>
            <p:nvPr/>
          </p:nvSpPr>
          <p:spPr bwMode="auto">
            <a:xfrm>
              <a:off x="528" y="1008"/>
              <a:ext cx="4992" cy="226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629" name="Rectangle 5"/>
            <p:cNvSpPr>
              <a:spLocks noChangeArrowheads="1"/>
            </p:cNvSpPr>
            <p:nvPr/>
          </p:nvSpPr>
          <p:spPr bwMode="auto">
            <a:xfrm>
              <a:off x="621" y="1058"/>
              <a:ext cx="4806" cy="2168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class</a:t>
              </a:r>
              <a:r>
                <a:rPr lang="en-US" sz="1800" b="1" dirty="0">
                  <a:solidFill>
                    <a:srgbClr val="5A5A5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 dirty="0">
                  <a:latin typeface="Courier New" pitchFamily="49" charset="0"/>
                  <a:ea typeface="ＭＳ Ｐゴシック" pitchFamily="34" charset="-128"/>
                </a:rPr>
                <a:t>Super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1800" b="1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8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 void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superToSub</a:t>
              </a: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</a:t>
              </a:r>
              <a:r>
                <a:rPr lang="en-US" sz="1800" b="1" dirty="0">
                  <a:latin typeface="Courier New" pitchFamily="49" charset="0"/>
                  <a:ea typeface="ＭＳ Ｐゴシック" pitchFamily="34" charset="-128"/>
                </a:rPr>
                <a:t>Sub </a:t>
              </a:r>
              <a:r>
                <a:rPr lang="en-US" sz="1800" b="1" dirty="0" err="1">
                  <a:latin typeface="Courier New" pitchFamily="49" charset="0"/>
                  <a:ea typeface="ＭＳ Ｐゴシック" pitchFamily="34" charset="-128"/>
                </a:rPr>
                <a:t>sub</a:t>
              </a: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)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1800" b="1" dirty="0">
                <a:solidFill>
                  <a:srgbClr val="FF331A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8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i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= </a:t>
              </a:r>
              <a:r>
                <a:rPr lang="en-US" sz="18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sub.pub_Sub_Field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1800" b="1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8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j = </a:t>
              </a:r>
              <a:r>
                <a:rPr lang="en-US" sz="18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sub.pro_Sub_Field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  <a:endParaRPr lang="en-US" sz="1800" b="1" dirty="0">
                <a:solidFill>
                  <a:srgbClr val="00CC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8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k = </a:t>
              </a:r>
              <a:r>
                <a:rPr lang="en-US" sz="18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sub.pri_Sub_Field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  <a:endParaRPr lang="en-US" sz="1800" b="1" dirty="0"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}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33400" y="2476500"/>
            <a:ext cx="1524000" cy="304800"/>
            <a:chOff x="432" y="3072"/>
            <a:chExt cx="960" cy="192"/>
          </a:xfrm>
        </p:grpSpPr>
        <p:sp>
          <p:nvSpPr>
            <p:cNvPr id="1050632" name="AutoShape 8"/>
            <p:cNvSpPr>
              <a:spLocks noChangeArrowheads="1"/>
            </p:cNvSpPr>
            <p:nvPr/>
          </p:nvSpPr>
          <p:spPr bwMode="auto">
            <a:xfrm>
              <a:off x="432" y="3072"/>
              <a:ext cx="672" cy="19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dist="45791" dir="877859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rial" pitchFamily="34" charset="0"/>
                  <a:cs typeface="Arial" pitchFamily="34" charset="0"/>
                </a:rPr>
                <a:t>VALID</a:t>
              </a:r>
            </a:p>
          </p:txBody>
        </p:sp>
        <p:sp>
          <p:nvSpPr>
            <p:cNvPr id="1050633" name="Line 9"/>
            <p:cNvSpPr>
              <a:spLocks noChangeShapeType="1"/>
            </p:cNvSpPr>
            <p:nvPr/>
          </p:nvSpPr>
          <p:spPr bwMode="auto">
            <a:xfrm>
              <a:off x="1104" y="316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0634" name="Text Box 10"/>
          <p:cNvSpPr txBox="1">
            <a:spLocks noChangeArrowheads="1"/>
          </p:cNvSpPr>
          <p:nvPr/>
        </p:nvSpPr>
        <p:spPr bwMode="auto">
          <a:xfrm>
            <a:off x="76200" y="2476500"/>
            <a:ext cx="4175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b="1">
                <a:solidFill>
                  <a:srgbClr val="0000CC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1050639" name="Line 15"/>
          <p:cNvSpPr>
            <a:spLocks noChangeShapeType="1"/>
          </p:cNvSpPr>
          <p:nvPr/>
        </p:nvSpPr>
        <p:spPr bwMode="auto">
          <a:xfrm>
            <a:off x="2133600" y="3111500"/>
            <a:ext cx="0" cy="587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33400" y="3279775"/>
            <a:ext cx="1524000" cy="304800"/>
            <a:chOff x="432" y="3072"/>
            <a:chExt cx="960" cy="192"/>
          </a:xfrm>
        </p:grpSpPr>
        <p:sp>
          <p:nvSpPr>
            <p:cNvPr id="1050641" name="AutoShape 17"/>
            <p:cNvSpPr>
              <a:spLocks noChangeArrowheads="1"/>
            </p:cNvSpPr>
            <p:nvPr/>
          </p:nvSpPr>
          <p:spPr bwMode="auto">
            <a:xfrm>
              <a:off x="432" y="3072"/>
              <a:ext cx="672" cy="19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dist="45791" dir="877859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rial" pitchFamily="34" charset="0"/>
                  <a:cs typeface="Arial" pitchFamily="34" charset="0"/>
                </a:rPr>
                <a:t>NOT VALID</a:t>
              </a:r>
            </a:p>
          </p:txBody>
        </p:sp>
        <p:sp>
          <p:nvSpPr>
            <p:cNvPr id="1050642" name="Line 18"/>
            <p:cNvSpPr>
              <a:spLocks noChangeShapeType="1"/>
            </p:cNvSpPr>
            <p:nvPr/>
          </p:nvSpPr>
          <p:spPr bwMode="auto">
            <a:xfrm>
              <a:off x="1104" y="316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0643" name="Text Box 19"/>
          <p:cNvSpPr txBox="1">
            <a:spLocks noChangeArrowheads="1"/>
          </p:cNvSpPr>
          <p:nvPr/>
        </p:nvSpPr>
        <p:spPr bwMode="auto">
          <a:xfrm>
            <a:off x="39688" y="3238500"/>
            <a:ext cx="41751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b="1">
                <a:solidFill>
                  <a:srgbClr val="CC0000"/>
                </a:solidFill>
                <a:cs typeface="Times New Roman" pitchFamily="18" charset="0"/>
                <a:sym typeface="Wingdings 2" pitchFamily="18" charset="2"/>
              </a:rPr>
              <a:t>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3136900" y="4495800"/>
            <a:ext cx="4483100" cy="1752600"/>
            <a:chOff x="1976" y="2832"/>
            <a:chExt cx="2824" cy="1104"/>
          </a:xfrm>
        </p:grpSpPr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1976" y="3451"/>
              <a:ext cx="472" cy="485"/>
              <a:chOff x="5231" y="2416"/>
              <a:chExt cx="472" cy="485"/>
            </a:xfrm>
          </p:grpSpPr>
          <p:sp>
            <p:nvSpPr>
              <p:cNvPr id="1050646" name="Rectangle 22"/>
              <p:cNvSpPr>
                <a:spLocks noChangeArrowheads="1"/>
              </p:cNvSpPr>
              <p:nvPr/>
            </p:nvSpPr>
            <p:spPr bwMode="auto">
              <a:xfrm>
                <a:off x="5240" y="2416"/>
                <a:ext cx="463" cy="485"/>
              </a:xfrm>
              <a:prstGeom prst="rect">
                <a:avLst/>
              </a:prstGeom>
              <a:solidFill>
                <a:srgbClr val="FFFFCC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647" name="Text Box 23"/>
              <p:cNvSpPr txBox="1">
                <a:spLocks noChangeArrowheads="1"/>
              </p:cNvSpPr>
              <p:nvPr/>
            </p:nvSpPr>
            <p:spPr bwMode="auto">
              <a:xfrm>
                <a:off x="5231" y="2416"/>
                <a:ext cx="4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:Super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3600" y="3423"/>
              <a:ext cx="472" cy="485"/>
              <a:chOff x="5231" y="2416"/>
              <a:chExt cx="472" cy="485"/>
            </a:xfrm>
          </p:grpSpPr>
          <p:sp>
            <p:nvSpPr>
              <p:cNvPr id="1050649" name="Rectangle 25"/>
              <p:cNvSpPr>
                <a:spLocks noChangeArrowheads="1"/>
              </p:cNvSpPr>
              <p:nvPr/>
            </p:nvSpPr>
            <p:spPr bwMode="auto">
              <a:xfrm>
                <a:off x="5240" y="2416"/>
                <a:ext cx="463" cy="485"/>
              </a:xfrm>
              <a:prstGeom prst="rect">
                <a:avLst/>
              </a:prstGeom>
              <a:solidFill>
                <a:srgbClr val="E1FFE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650" name="Text Box 26"/>
              <p:cNvSpPr txBox="1">
                <a:spLocks noChangeArrowheads="1"/>
              </p:cNvSpPr>
              <p:nvPr/>
            </p:nvSpPr>
            <p:spPr bwMode="auto">
              <a:xfrm>
                <a:off x="5231" y="2416"/>
                <a:ext cx="4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:Sub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3936" y="2832"/>
              <a:ext cx="864" cy="410"/>
              <a:chOff x="4272" y="2880"/>
              <a:chExt cx="864" cy="410"/>
            </a:xfrm>
          </p:grpSpPr>
          <p:grpSp>
            <p:nvGrpSpPr>
              <p:cNvPr id="9" name="Group 28"/>
              <p:cNvGrpSpPr>
                <a:grpSpLocks/>
              </p:cNvGrpSpPr>
              <p:nvPr/>
            </p:nvGrpSpPr>
            <p:grpSpPr bwMode="auto">
              <a:xfrm>
                <a:off x="4272" y="2880"/>
                <a:ext cx="864" cy="410"/>
                <a:chOff x="1824" y="3072"/>
                <a:chExt cx="864" cy="410"/>
              </a:xfrm>
            </p:grpSpPr>
            <p:sp>
              <p:nvSpPr>
                <p:cNvPr id="1050653" name="Rectangle 29"/>
                <p:cNvSpPr>
                  <a:spLocks noChangeArrowheads="1"/>
                </p:cNvSpPr>
                <p:nvPr/>
              </p:nvSpPr>
              <p:spPr bwMode="auto">
                <a:xfrm>
                  <a:off x="2016" y="3258"/>
                  <a:ext cx="463" cy="224"/>
                </a:xfrm>
                <a:prstGeom prst="rect">
                  <a:avLst/>
                </a:prstGeom>
                <a:solidFill>
                  <a:srgbClr val="FFCC99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81320" dir="3080412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654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824" y="3072"/>
                  <a:ext cx="864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ja-JP" sz="1200" b="1">
                      <a:solidFill>
                        <a:srgbClr val="000000"/>
                      </a:solidFill>
                      <a:latin typeface="Arial" pitchFamily="34" charset="0"/>
                      <a:ea typeface="ＭＳ Ｐゴシック" pitchFamily="34" charset="-128"/>
                    </a:rPr>
                    <a:t>sub</a:t>
                  </a:r>
                  <a:endParaRPr lang="en-US" altLang="ja-JP" sz="1200"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050655" name="Oval 31"/>
              <p:cNvSpPr>
                <a:spLocks noChangeArrowheads="1"/>
              </p:cNvSpPr>
              <p:nvPr/>
            </p:nvSpPr>
            <p:spPr bwMode="auto">
              <a:xfrm>
                <a:off x="4680" y="3138"/>
                <a:ext cx="48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0656" name="Freeform 32"/>
            <p:cNvSpPr>
              <a:spLocks/>
            </p:cNvSpPr>
            <p:nvPr/>
          </p:nvSpPr>
          <p:spPr bwMode="auto">
            <a:xfrm>
              <a:off x="3848" y="3072"/>
              <a:ext cx="488" cy="336"/>
            </a:xfrm>
            <a:custGeom>
              <a:avLst/>
              <a:gdLst/>
              <a:ahLst/>
              <a:cxnLst>
                <a:cxn ang="0">
                  <a:pos x="920" y="16"/>
                </a:cxn>
                <a:cxn ang="0">
                  <a:pos x="152" y="16"/>
                </a:cxn>
                <a:cxn ang="0">
                  <a:pos x="8" y="112"/>
                </a:cxn>
              </a:cxnLst>
              <a:rect l="0" t="0" r="r" b="b"/>
              <a:pathLst>
                <a:path w="920" h="112">
                  <a:moveTo>
                    <a:pt x="920" y="16"/>
                  </a:moveTo>
                  <a:cubicBezTo>
                    <a:pt x="612" y="8"/>
                    <a:pt x="304" y="0"/>
                    <a:pt x="152" y="16"/>
                  </a:cubicBezTo>
                  <a:cubicBezTo>
                    <a:pt x="0" y="32"/>
                    <a:pt x="4" y="72"/>
                    <a:pt x="8" y="112"/>
                  </a:cubicBezTo>
                </a:path>
              </a:pathLst>
            </a:custGeom>
            <a:noFill/>
            <a:ln w="19050" cmpd="sng">
              <a:solidFill>
                <a:srgbClr val="CC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50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50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50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0634" grpId="0"/>
      <p:bldP spid="1050639" grpId="0" animBg="1"/>
      <p:bldP spid="10506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Accessibility of Super from Sub </a:t>
            </a:r>
          </a:p>
        </p:txBody>
      </p:sp>
      <p:sp>
        <p:nvSpPr>
          <p:cNvPr id="2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rgbClr val="996633"/>
                </a:solidFill>
              </a:rPr>
              <a:t>4</a:t>
            </a:r>
            <a:r>
              <a:rPr lang="en-US" baseline="30000" dirty="0">
                <a:solidFill>
                  <a:srgbClr val="996633"/>
                </a:solidFill>
              </a:rPr>
              <a:t>th</a:t>
            </a:r>
            <a:r>
              <a:rPr lang="en-US" dirty="0">
                <a:solidFill>
                  <a:srgbClr val="996633"/>
                </a:solidFill>
              </a:rPr>
              <a:t> Ed Chapter 2</a:t>
            </a:r>
            <a:r>
              <a:rPr lang="en-US" sz="1200" dirty="0">
                <a:solidFill>
                  <a:srgbClr val="996633"/>
                </a:solidFill>
                <a:latin typeface="Times New Roman" pitchFamily="18" charset="0"/>
              </a:rPr>
              <a:t> - </a:t>
            </a:r>
            <a:fld id="{6A601AB0-8058-4572-9239-07F57D8C773D}" type="slidenum">
              <a:rPr lang="ar-SA">
                <a:solidFill>
                  <a:srgbClr val="996633"/>
                </a:solidFill>
                <a:cs typeface="Arial" pitchFamily="34" charset="0"/>
              </a:rPr>
              <a:pPr/>
              <a:t>18</a:t>
            </a:fld>
            <a:endParaRPr lang="en-US" dirty="0">
              <a:solidFill>
                <a:srgbClr val="996633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66800" y="1295400"/>
            <a:ext cx="7553325" cy="3124200"/>
            <a:chOff x="528" y="1008"/>
            <a:chExt cx="4992" cy="2269"/>
          </a:xfrm>
        </p:grpSpPr>
        <p:sp>
          <p:nvSpPr>
            <p:cNvPr id="1051652" name="Rectangle 4"/>
            <p:cNvSpPr>
              <a:spLocks noChangeArrowheads="1"/>
            </p:cNvSpPr>
            <p:nvPr/>
          </p:nvSpPr>
          <p:spPr bwMode="auto">
            <a:xfrm>
              <a:off x="528" y="1008"/>
              <a:ext cx="4992" cy="2269"/>
            </a:xfrm>
            <a:prstGeom prst="rect">
              <a:avLst/>
            </a:prstGeom>
            <a:solidFill>
              <a:srgbClr val="E1FFE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653" name="Rectangle 5"/>
            <p:cNvSpPr>
              <a:spLocks noChangeArrowheads="1"/>
            </p:cNvSpPr>
            <p:nvPr/>
          </p:nvSpPr>
          <p:spPr bwMode="auto">
            <a:xfrm>
              <a:off x="621" y="1056"/>
              <a:ext cx="4806" cy="1958"/>
            </a:xfrm>
            <a:prstGeom prst="rect">
              <a:avLst/>
            </a:prstGeom>
            <a:solidFill>
              <a:srgbClr val="E1FFE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class</a:t>
              </a:r>
              <a:r>
                <a:rPr lang="en-US" sz="1800" b="1" dirty="0">
                  <a:solidFill>
                    <a:srgbClr val="5A5A5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 dirty="0">
                  <a:latin typeface="Courier New" pitchFamily="49" charset="0"/>
                  <a:ea typeface="ＭＳ Ｐゴシック" pitchFamily="34" charset="-128"/>
                </a:rPr>
                <a:t>Sub </a:t>
              </a:r>
              <a:r>
                <a:rPr lang="en-US" sz="18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extends</a:t>
              </a:r>
              <a:r>
                <a:rPr lang="en-US" sz="1800" b="1" dirty="0">
                  <a:latin typeface="Courier New" pitchFamily="49" charset="0"/>
                  <a:ea typeface="ＭＳ Ｐゴシック" pitchFamily="34" charset="-128"/>
                </a:rPr>
                <a:t> Super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1800" b="1" dirty="0">
                <a:solidFill>
                  <a:srgbClr val="0000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8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public void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subToSuper</a:t>
              </a: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</a:t>
              </a:r>
              <a:r>
                <a:rPr lang="en-US" sz="1800" b="1" dirty="0">
                  <a:latin typeface="Courier New" pitchFamily="49" charset="0"/>
                  <a:ea typeface="ＭＳ Ｐゴシック" pitchFamily="34" charset="-128"/>
                </a:rPr>
                <a:t>Super </a:t>
              </a:r>
              <a:r>
                <a:rPr lang="en-US" sz="1800" b="1" dirty="0" err="1">
                  <a:latin typeface="Courier New" pitchFamily="49" charset="0"/>
                  <a:ea typeface="ＭＳ Ｐゴシック" pitchFamily="34" charset="-128"/>
                </a:rPr>
                <a:t>mySuper</a:t>
              </a: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)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{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1800" b="1" dirty="0">
                <a:solidFill>
                  <a:srgbClr val="FF331A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8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8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i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= </a:t>
              </a:r>
              <a:r>
                <a:rPr lang="en-US" sz="1800" b="1" dirty="0" err="1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mySuper.pub_Super_Field</a:t>
              </a:r>
              <a:r>
                <a:rPr lang="en-US" sz="18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800" b="1" dirty="0" err="1" smtClean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8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j = </a:t>
              </a:r>
              <a:r>
                <a:rPr lang="en-US" sz="1800" b="1" dirty="0" err="1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mySuper.pro_Super_Field</a:t>
              </a:r>
              <a:r>
                <a:rPr lang="en-US" sz="1800" b="1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  <a:endParaRPr lang="en-US" sz="1800" b="1" dirty="0" smtClean="0">
                <a:solidFill>
                  <a:srgbClr val="00CC00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</a:t>
              </a:r>
              <a:r>
                <a:rPr lang="en-US" sz="1800" b="1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k = </a:t>
              </a:r>
              <a:r>
                <a:rPr lang="en-US" sz="1800" b="1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mySuper.pri_Super_Field</a:t>
              </a: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}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800" b="1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33400" y="2552700"/>
            <a:ext cx="1524000" cy="304800"/>
            <a:chOff x="432" y="3072"/>
            <a:chExt cx="960" cy="192"/>
          </a:xfrm>
        </p:grpSpPr>
        <p:sp>
          <p:nvSpPr>
            <p:cNvPr id="1051656" name="AutoShape 8"/>
            <p:cNvSpPr>
              <a:spLocks noChangeArrowheads="1"/>
            </p:cNvSpPr>
            <p:nvPr/>
          </p:nvSpPr>
          <p:spPr bwMode="auto">
            <a:xfrm>
              <a:off x="432" y="3072"/>
              <a:ext cx="672" cy="19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dist="45791" dir="877859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rial" pitchFamily="34" charset="0"/>
                  <a:cs typeface="Arial" pitchFamily="34" charset="0"/>
                </a:rPr>
                <a:t>VALID</a:t>
              </a:r>
            </a:p>
          </p:txBody>
        </p:sp>
        <p:sp>
          <p:nvSpPr>
            <p:cNvPr id="1051657" name="Line 9"/>
            <p:cNvSpPr>
              <a:spLocks noChangeShapeType="1"/>
            </p:cNvSpPr>
            <p:nvPr/>
          </p:nvSpPr>
          <p:spPr bwMode="auto">
            <a:xfrm>
              <a:off x="1104" y="316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1658" name="Text Box 10"/>
          <p:cNvSpPr txBox="1">
            <a:spLocks noChangeArrowheads="1"/>
          </p:cNvSpPr>
          <p:nvPr/>
        </p:nvSpPr>
        <p:spPr bwMode="auto">
          <a:xfrm>
            <a:off x="76200" y="2552700"/>
            <a:ext cx="4175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b="1">
                <a:solidFill>
                  <a:srgbClr val="0000CC"/>
                </a:solidFill>
                <a:sym typeface="Wingdings 2" pitchFamily="18" charset="2"/>
              </a:rPr>
              <a:t></a:t>
            </a:r>
          </a:p>
        </p:txBody>
      </p:sp>
      <p:sp>
        <p:nvSpPr>
          <p:cNvPr id="1051659" name="Line 11"/>
          <p:cNvSpPr>
            <a:spLocks noChangeShapeType="1"/>
          </p:cNvSpPr>
          <p:nvPr/>
        </p:nvSpPr>
        <p:spPr bwMode="auto">
          <a:xfrm>
            <a:off x="2123728" y="2636912"/>
            <a:ext cx="0" cy="43204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11560" y="3140968"/>
            <a:ext cx="1524000" cy="304800"/>
            <a:chOff x="432" y="3072"/>
            <a:chExt cx="960" cy="192"/>
          </a:xfrm>
        </p:grpSpPr>
        <p:sp>
          <p:nvSpPr>
            <p:cNvPr id="1051661" name="AutoShape 13"/>
            <p:cNvSpPr>
              <a:spLocks noChangeArrowheads="1"/>
            </p:cNvSpPr>
            <p:nvPr/>
          </p:nvSpPr>
          <p:spPr bwMode="auto">
            <a:xfrm>
              <a:off x="432" y="3072"/>
              <a:ext cx="672" cy="19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dist="45791" dir="877859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rial" pitchFamily="34" charset="0"/>
                  <a:cs typeface="Arial" pitchFamily="34" charset="0"/>
                </a:rPr>
                <a:t>NOT VALID</a:t>
              </a:r>
            </a:p>
          </p:txBody>
        </p:sp>
        <p:sp>
          <p:nvSpPr>
            <p:cNvPr id="1051662" name="Line 14"/>
            <p:cNvSpPr>
              <a:spLocks noChangeShapeType="1"/>
            </p:cNvSpPr>
            <p:nvPr/>
          </p:nvSpPr>
          <p:spPr bwMode="auto">
            <a:xfrm>
              <a:off x="1104" y="316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1666" name="Text Box 18"/>
          <p:cNvSpPr txBox="1">
            <a:spLocks noChangeArrowheads="1"/>
          </p:cNvSpPr>
          <p:nvPr/>
        </p:nvSpPr>
        <p:spPr bwMode="auto">
          <a:xfrm>
            <a:off x="0" y="3140968"/>
            <a:ext cx="41751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 b="1" dirty="0">
                <a:solidFill>
                  <a:srgbClr val="CC0000"/>
                </a:solidFill>
                <a:cs typeface="Times New Roman" pitchFamily="18" charset="0"/>
                <a:sym typeface="Wingdings 2" pitchFamily="18" charset="2"/>
              </a:rPr>
              <a:t>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3136900" y="4495800"/>
            <a:ext cx="4483100" cy="1752600"/>
            <a:chOff x="1976" y="2832"/>
            <a:chExt cx="2824" cy="1104"/>
          </a:xfrm>
        </p:grpSpPr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1976" y="3451"/>
              <a:ext cx="472" cy="485"/>
              <a:chOff x="5231" y="2416"/>
              <a:chExt cx="472" cy="485"/>
            </a:xfrm>
          </p:grpSpPr>
          <p:sp>
            <p:nvSpPr>
              <p:cNvPr id="1051670" name="Rectangle 22"/>
              <p:cNvSpPr>
                <a:spLocks noChangeArrowheads="1"/>
              </p:cNvSpPr>
              <p:nvPr/>
            </p:nvSpPr>
            <p:spPr bwMode="auto">
              <a:xfrm>
                <a:off x="5240" y="2416"/>
                <a:ext cx="463" cy="485"/>
              </a:xfrm>
              <a:prstGeom prst="rect">
                <a:avLst/>
              </a:prstGeom>
              <a:solidFill>
                <a:srgbClr val="E1FFE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671" name="Text Box 23"/>
              <p:cNvSpPr txBox="1">
                <a:spLocks noChangeArrowheads="1"/>
              </p:cNvSpPr>
              <p:nvPr/>
            </p:nvSpPr>
            <p:spPr bwMode="auto">
              <a:xfrm>
                <a:off x="5231" y="2416"/>
                <a:ext cx="4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:Sub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3600" y="3423"/>
              <a:ext cx="472" cy="485"/>
              <a:chOff x="5231" y="2416"/>
              <a:chExt cx="472" cy="485"/>
            </a:xfrm>
          </p:grpSpPr>
          <p:sp>
            <p:nvSpPr>
              <p:cNvPr id="1051673" name="Rectangle 25"/>
              <p:cNvSpPr>
                <a:spLocks noChangeArrowheads="1"/>
              </p:cNvSpPr>
              <p:nvPr/>
            </p:nvSpPr>
            <p:spPr bwMode="auto">
              <a:xfrm>
                <a:off x="5240" y="2416"/>
                <a:ext cx="463" cy="485"/>
              </a:xfrm>
              <a:prstGeom prst="rect">
                <a:avLst/>
              </a:prstGeom>
              <a:solidFill>
                <a:srgbClr val="FFFFCC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674" name="Text Box 26"/>
              <p:cNvSpPr txBox="1">
                <a:spLocks noChangeArrowheads="1"/>
              </p:cNvSpPr>
              <p:nvPr/>
            </p:nvSpPr>
            <p:spPr bwMode="auto">
              <a:xfrm>
                <a:off x="5231" y="2416"/>
                <a:ext cx="4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ja-JP" sz="1200" b="1" u="sng">
                    <a:solidFill>
                      <a:srgbClr val="000000"/>
                    </a:solidFill>
                    <a:latin typeface="Arial" pitchFamily="34" charset="0"/>
                    <a:ea typeface="ＭＳ Ｐゴシック" pitchFamily="34" charset="-128"/>
                  </a:rPr>
                  <a:t>:Super</a:t>
                </a:r>
                <a:endParaRPr lang="en-US" altLang="ja-JP" sz="1200" u="sng">
                  <a:ea typeface="ＭＳ Ｐゴシック" pitchFamily="34" charset="-128"/>
                </a:endParaRPr>
              </a:p>
            </p:txBody>
          </p:sp>
        </p:grp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3936" y="2832"/>
              <a:ext cx="864" cy="410"/>
              <a:chOff x="4272" y="2880"/>
              <a:chExt cx="864" cy="410"/>
            </a:xfrm>
          </p:grpSpPr>
          <p:grpSp>
            <p:nvGrpSpPr>
              <p:cNvPr id="9" name="Group 28"/>
              <p:cNvGrpSpPr>
                <a:grpSpLocks/>
              </p:cNvGrpSpPr>
              <p:nvPr/>
            </p:nvGrpSpPr>
            <p:grpSpPr bwMode="auto">
              <a:xfrm>
                <a:off x="4272" y="2880"/>
                <a:ext cx="864" cy="410"/>
                <a:chOff x="1824" y="3072"/>
                <a:chExt cx="864" cy="410"/>
              </a:xfrm>
            </p:grpSpPr>
            <p:sp>
              <p:nvSpPr>
                <p:cNvPr id="1051677" name="Rectangle 29"/>
                <p:cNvSpPr>
                  <a:spLocks noChangeArrowheads="1"/>
                </p:cNvSpPr>
                <p:nvPr/>
              </p:nvSpPr>
              <p:spPr bwMode="auto">
                <a:xfrm>
                  <a:off x="2016" y="3258"/>
                  <a:ext cx="463" cy="224"/>
                </a:xfrm>
                <a:prstGeom prst="rect">
                  <a:avLst/>
                </a:prstGeom>
                <a:solidFill>
                  <a:srgbClr val="FFCC99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81320" dir="3080412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67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824" y="3072"/>
                  <a:ext cx="864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ja-JP" sz="1200" b="1">
                      <a:solidFill>
                        <a:srgbClr val="000000"/>
                      </a:solidFill>
                      <a:latin typeface="Arial" pitchFamily="34" charset="0"/>
                      <a:ea typeface="ＭＳ Ｐゴシック" pitchFamily="34" charset="-128"/>
                    </a:rPr>
                    <a:t>mySuper</a:t>
                  </a:r>
                  <a:endParaRPr lang="en-US" altLang="ja-JP" sz="1200">
                    <a:ea typeface="ＭＳ Ｐゴシック" pitchFamily="34" charset="-128"/>
                  </a:endParaRPr>
                </a:p>
              </p:txBody>
            </p:sp>
          </p:grpSp>
          <p:sp>
            <p:nvSpPr>
              <p:cNvPr id="1051679" name="Oval 31"/>
              <p:cNvSpPr>
                <a:spLocks noChangeArrowheads="1"/>
              </p:cNvSpPr>
              <p:nvPr/>
            </p:nvSpPr>
            <p:spPr bwMode="auto">
              <a:xfrm>
                <a:off x="4680" y="3138"/>
                <a:ext cx="48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1680" name="Freeform 32"/>
            <p:cNvSpPr>
              <a:spLocks/>
            </p:cNvSpPr>
            <p:nvPr/>
          </p:nvSpPr>
          <p:spPr bwMode="auto">
            <a:xfrm>
              <a:off x="3848" y="3072"/>
              <a:ext cx="488" cy="336"/>
            </a:xfrm>
            <a:custGeom>
              <a:avLst/>
              <a:gdLst/>
              <a:ahLst/>
              <a:cxnLst>
                <a:cxn ang="0">
                  <a:pos x="920" y="16"/>
                </a:cxn>
                <a:cxn ang="0">
                  <a:pos x="152" y="16"/>
                </a:cxn>
                <a:cxn ang="0">
                  <a:pos x="8" y="112"/>
                </a:cxn>
              </a:cxnLst>
              <a:rect l="0" t="0" r="r" b="b"/>
              <a:pathLst>
                <a:path w="920" h="112">
                  <a:moveTo>
                    <a:pt x="920" y="16"/>
                  </a:moveTo>
                  <a:cubicBezTo>
                    <a:pt x="612" y="8"/>
                    <a:pt x="304" y="0"/>
                    <a:pt x="152" y="16"/>
                  </a:cubicBezTo>
                  <a:cubicBezTo>
                    <a:pt x="0" y="32"/>
                    <a:pt x="4" y="72"/>
                    <a:pt x="8" y="112"/>
                  </a:cubicBezTo>
                </a:path>
              </a:pathLst>
            </a:custGeom>
            <a:noFill/>
            <a:ln w="19050" cmpd="sng">
              <a:solidFill>
                <a:srgbClr val="CC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51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51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5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1658" grpId="0"/>
      <p:bldP spid="1051659" grpId="0" animBg="1"/>
      <p:bldP spid="105166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and Constructors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DF9CFC9-8906-474F-B672-7722A8D7795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Unlike members of a </a:t>
            </a:r>
            <a:r>
              <a:rPr lang="en-US" dirty="0" err="1" smtClean="0"/>
              <a:t>superclass</a:t>
            </a:r>
            <a:r>
              <a:rPr lang="en-US" dirty="0" smtClean="0"/>
              <a:t>, constructors of a </a:t>
            </a:r>
            <a:r>
              <a:rPr lang="en-US" dirty="0" err="1" smtClean="0"/>
              <a:t>superclass</a:t>
            </a:r>
            <a:r>
              <a:rPr lang="en-US" dirty="0" smtClean="0"/>
              <a:t> are not inherited  by its subclasses!!</a:t>
            </a:r>
          </a:p>
          <a:p>
            <a:r>
              <a:rPr lang="en-US" dirty="0" smtClean="0"/>
              <a:t> You must define a constructor for a class or use the default constructor added by the compiler.</a:t>
            </a:r>
          </a:p>
          <a:p>
            <a:r>
              <a:rPr lang="en-US" dirty="0" smtClean="0"/>
              <a:t>A subclass uses a constructor from the base class to initialize all the data  inherited from the base class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5163" y="6367463"/>
            <a:ext cx="1905000" cy="457200"/>
          </a:xfrm>
          <a:noFill/>
        </p:spPr>
        <p:txBody>
          <a:bodyPr/>
          <a:lstStyle/>
          <a:p>
            <a:pPr algn="l"/>
            <a:fld id="{BB3F24A5-0FB1-4C61-91F7-EEA30220B062}" type="slidenum">
              <a:rPr lang="en-US" smtClean="0"/>
              <a:pPr algn="l"/>
              <a:t>2</a:t>
            </a:fld>
            <a:endParaRPr lang="en-US" smtClean="0"/>
          </a:p>
        </p:txBody>
      </p:sp>
      <p:sp>
        <p:nvSpPr>
          <p:cNvPr id="9840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Inheritance</a:t>
            </a:r>
          </a:p>
          <a:p>
            <a:pPr lvl="1">
              <a:defRPr/>
            </a:pPr>
            <a:r>
              <a:rPr lang="en-US"/>
              <a:t>Software reusability</a:t>
            </a:r>
          </a:p>
          <a:p>
            <a:pPr lvl="1">
              <a:defRPr/>
            </a:pPr>
            <a:r>
              <a:rPr lang="en-US"/>
              <a:t>Create new class from existing class</a:t>
            </a:r>
          </a:p>
          <a:p>
            <a:pPr lvl="2">
              <a:defRPr/>
            </a:pPr>
            <a:r>
              <a:rPr lang="en-US"/>
              <a:t>Absorb existing class’s data and behaviors</a:t>
            </a:r>
          </a:p>
          <a:p>
            <a:pPr lvl="2">
              <a:defRPr/>
            </a:pPr>
            <a:r>
              <a:rPr lang="en-US"/>
              <a:t>Enhance with new capabilities</a:t>
            </a:r>
          </a:p>
          <a:p>
            <a:pPr lvl="1">
              <a:defRPr/>
            </a:pPr>
            <a:r>
              <a:rPr lang="en-US"/>
              <a:t>Subclass extends superclass</a:t>
            </a:r>
          </a:p>
          <a:p>
            <a:pPr lvl="2">
              <a:defRPr/>
            </a:pPr>
            <a:r>
              <a:rPr lang="en-US"/>
              <a:t>Subclass</a:t>
            </a:r>
          </a:p>
          <a:p>
            <a:pPr lvl="3">
              <a:defRPr/>
            </a:pPr>
            <a:r>
              <a:rPr lang="en-US"/>
              <a:t>More specialized group of objects</a:t>
            </a:r>
          </a:p>
          <a:p>
            <a:pPr lvl="3">
              <a:defRPr/>
            </a:pPr>
            <a:r>
              <a:rPr lang="en-US"/>
              <a:t>Behaviors inherited from superclass</a:t>
            </a:r>
          </a:p>
          <a:p>
            <a:pPr lvl="4">
              <a:defRPr/>
            </a:pPr>
            <a:r>
              <a:rPr lang="en-US"/>
              <a:t>Can customize</a:t>
            </a:r>
          </a:p>
          <a:p>
            <a:pPr lvl="3">
              <a:defRPr/>
            </a:pPr>
            <a:r>
              <a:rPr lang="en-US"/>
              <a:t>Additional behaviors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and Constructors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219200"/>
            <a:ext cx="8784976" cy="49377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In order to invoke a constructor from the base class, it uses a special syntax:</a:t>
            </a: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call of the super constructor must be the first statement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276872"/>
            <a:ext cx="5615876" cy="22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02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super methods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subclass you can </a:t>
            </a:r>
            <a:r>
              <a:rPr lang="en-US" b="1" dirty="0" smtClean="0"/>
              <a:t>override</a:t>
            </a:r>
            <a:r>
              <a:rPr lang="en-US" dirty="0" smtClean="0"/>
              <a:t> (or </a:t>
            </a:r>
            <a:r>
              <a:rPr lang="en-US" b="1" dirty="0" smtClean="0"/>
              <a:t>redefine</a:t>
            </a:r>
            <a:r>
              <a:rPr lang="en-US" dirty="0" smtClean="0"/>
              <a:t>) a method That is already existed in super class.</a:t>
            </a:r>
          </a:p>
          <a:p>
            <a:endParaRPr lang="en-US" dirty="0" smtClean="0"/>
          </a:p>
          <a:p>
            <a:r>
              <a:rPr lang="en-US" dirty="0" smtClean="0"/>
              <a:t>If there is no override you can call a public method of a </a:t>
            </a:r>
            <a:r>
              <a:rPr lang="en-US" dirty="0" err="1" smtClean="0"/>
              <a:t>superclass</a:t>
            </a:r>
            <a:r>
              <a:rPr lang="en-US" dirty="0" smtClean="0"/>
              <a:t> by </a:t>
            </a:r>
            <a:r>
              <a:rPr lang="en-US" u="sng" dirty="0" smtClean="0"/>
              <a:t>its name </a:t>
            </a:r>
            <a:r>
              <a:rPr lang="en-US" dirty="0" smtClean="0"/>
              <a:t>and appropriate parameter list.</a:t>
            </a:r>
          </a:p>
          <a:p>
            <a:r>
              <a:rPr lang="en-US" dirty="0" smtClean="0"/>
              <a:t>If the sub override the super method you should call it by using the reserved key word </a:t>
            </a:r>
            <a:r>
              <a:rPr lang="en-US" dirty="0" err="1" smtClean="0">
                <a:solidFill>
                  <a:srgbClr val="0070C0"/>
                </a:solidFill>
              </a:rPr>
              <a:t>super</a:t>
            </a:r>
            <a:r>
              <a:rPr lang="en-US" dirty="0" err="1" smtClean="0"/>
              <a:t>.methodsName</a:t>
            </a:r>
            <a:r>
              <a:rPr lang="en-US" dirty="0" smtClean="0"/>
              <a:t>()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8184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Example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CFC9-8906-474F-B672-7722A8D77957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9512" y="1143000"/>
            <a:ext cx="7334163" cy="25074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119" y="3650406"/>
            <a:ext cx="7334556" cy="311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4772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Example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CFC9-8906-474F-B672-7722A8D77957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9512" y="1412776"/>
            <a:ext cx="8236795" cy="466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145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person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CFC9-8906-474F-B672-7722A8D77957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87890" y="1484784"/>
            <a:ext cx="7080453" cy="391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6347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person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CFC9-8906-474F-B672-7722A8D77957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48108" y="1340768"/>
            <a:ext cx="7292244" cy="481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5928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person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CFC9-8906-474F-B672-7722A8D77957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1234966"/>
            <a:ext cx="8391914" cy="5002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0675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person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CFC9-8906-474F-B672-7722A8D77957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98130" y="1484784"/>
            <a:ext cx="8925202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79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Introduction </a:t>
            </a:r>
            <a:r>
              <a:rPr lang="en-US" dirty="0"/>
              <a:t>(Cont.)</a:t>
            </a:r>
          </a:p>
        </p:txBody>
      </p:sp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5163" y="6367463"/>
            <a:ext cx="1905000" cy="457200"/>
          </a:xfrm>
          <a:noFill/>
        </p:spPr>
        <p:txBody>
          <a:bodyPr/>
          <a:lstStyle/>
          <a:p>
            <a:pPr algn="l"/>
            <a:fld id="{890D5C79-A1DC-4A02-871F-FBAFA88F800D}" type="slidenum">
              <a:rPr lang="en-US" smtClean="0"/>
              <a:pPr algn="l"/>
              <a:t>3</a:t>
            </a:fld>
            <a:endParaRPr lang="en-US" smtClean="0"/>
          </a:p>
        </p:txBody>
      </p:sp>
      <p:sp>
        <p:nvSpPr>
          <p:cNvPr id="1049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hierarchy</a:t>
            </a:r>
          </a:p>
          <a:p>
            <a:pPr lvl="1">
              <a:defRPr/>
            </a:pPr>
            <a:r>
              <a:rPr lang="en-US" dirty="0"/>
              <a:t>Direct </a:t>
            </a:r>
            <a:r>
              <a:rPr lang="en-US" dirty="0" err="1"/>
              <a:t>superclass</a:t>
            </a:r>
            <a:endParaRPr lang="en-US" dirty="0"/>
          </a:p>
          <a:p>
            <a:pPr lvl="2">
              <a:defRPr/>
            </a:pPr>
            <a:r>
              <a:rPr lang="en-US" dirty="0"/>
              <a:t>Inherited explicitly (one level up hierarchy)</a:t>
            </a:r>
          </a:p>
          <a:p>
            <a:pPr lvl="1">
              <a:defRPr/>
            </a:pPr>
            <a:r>
              <a:rPr lang="en-US" dirty="0"/>
              <a:t>Indirect </a:t>
            </a:r>
            <a:r>
              <a:rPr lang="en-US" dirty="0" err="1"/>
              <a:t>superclass</a:t>
            </a:r>
            <a:endParaRPr lang="en-US" dirty="0"/>
          </a:p>
          <a:p>
            <a:pPr lvl="2">
              <a:defRPr/>
            </a:pPr>
            <a:r>
              <a:rPr lang="en-US" dirty="0"/>
              <a:t>Inherited two or more levels up hierarchy</a:t>
            </a:r>
          </a:p>
          <a:p>
            <a:pPr lvl="1">
              <a:defRPr/>
            </a:pPr>
            <a:r>
              <a:rPr lang="en-US" dirty="0"/>
              <a:t>Single inheritance</a:t>
            </a:r>
          </a:p>
          <a:p>
            <a:pPr lvl="2">
              <a:defRPr/>
            </a:pPr>
            <a:r>
              <a:rPr lang="en-US" dirty="0"/>
              <a:t>Inherits from one </a:t>
            </a:r>
            <a:r>
              <a:rPr lang="en-US" dirty="0" err="1"/>
              <a:t>superclass</a:t>
            </a:r>
            <a:endParaRPr lang="en-US" dirty="0"/>
          </a:p>
          <a:p>
            <a:pPr lvl="1">
              <a:defRPr/>
            </a:pPr>
            <a:r>
              <a:rPr lang="en-US" dirty="0"/>
              <a:t>Multiple inheritance</a:t>
            </a:r>
          </a:p>
          <a:p>
            <a:pPr lvl="2">
              <a:defRPr/>
            </a:pPr>
            <a:r>
              <a:rPr lang="en-US" dirty="0"/>
              <a:t>Inherits from multiple </a:t>
            </a:r>
            <a:r>
              <a:rPr lang="en-US" dirty="0" err="1"/>
              <a:t>superclasses</a:t>
            </a:r>
            <a:endParaRPr lang="en-US" dirty="0"/>
          </a:p>
          <a:p>
            <a:pPr lvl="3">
              <a:defRPr/>
            </a:pPr>
            <a:r>
              <a:rPr lang="en-US" dirty="0"/>
              <a:t>Java does not support multiple inheritance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Superclasses</a:t>
            </a:r>
            <a:r>
              <a:rPr lang="en-US" dirty="0" smtClean="0"/>
              <a:t> </a:t>
            </a:r>
            <a:r>
              <a:rPr lang="en-US" dirty="0"/>
              <a:t>and subclasses</a:t>
            </a:r>
          </a:p>
        </p:txBody>
      </p:sp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5163" y="6367463"/>
            <a:ext cx="1905000" cy="457200"/>
          </a:xfrm>
          <a:noFill/>
        </p:spPr>
        <p:txBody>
          <a:bodyPr/>
          <a:lstStyle/>
          <a:p>
            <a:pPr algn="l"/>
            <a:fld id="{574DD98B-5C14-4334-A89D-55FAF7AC5402}" type="slidenum">
              <a:rPr lang="en-US" smtClean="0"/>
              <a:pPr algn="l"/>
              <a:t>4</a:t>
            </a:fld>
            <a:endParaRPr lang="en-US" smtClean="0"/>
          </a:p>
        </p:txBody>
      </p:sp>
      <p:sp>
        <p:nvSpPr>
          <p:cNvPr id="1050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 err="1"/>
              <a:t>Superclasses</a:t>
            </a:r>
            <a:r>
              <a:rPr lang="en-US" sz="2400" dirty="0"/>
              <a:t> and subclasses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/>
              <a:t>Object of one class “is an” object of another class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800" dirty="0"/>
              <a:t>Example: </a:t>
            </a:r>
            <a:r>
              <a:rPr lang="en-US" sz="1800" dirty="0" smtClean="0"/>
              <a:t>mustang is car.</a:t>
            </a:r>
            <a:endParaRPr lang="en-US" sz="1800" dirty="0"/>
          </a:p>
          <a:p>
            <a:pPr lvl="3">
              <a:lnSpc>
                <a:spcPct val="90000"/>
              </a:lnSpc>
              <a:defRPr/>
            </a:pPr>
            <a:r>
              <a:rPr lang="en-US" sz="1800" dirty="0"/>
              <a:t>Class </a:t>
            </a:r>
            <a:r>
              <a:rPr lang="en-US" dirty="0" smtClean="0"/>
              <a:t>mustang inherits </a:t>
            </a:r>
            <a:r>
              <a:rPr lang="en-US" sz="1800" dirty="0"/>
              <a:t>from class </a:t>
            </a:r>
            <a:r>
              <a:rPr lang="en-US" sz="1800" dirty="0" smtClean="0">
                <a:latin typeface="Lucida Console" pitchFamily="49" charset="0"/>
              </a:rPr>
              <a:t>car</a:t>
            </a:r>
            <a:endParaRPr lang="en-US" sz="1800" dirty="0">
              <a:latin typeface="Lucida Console" pitchFamily="49" charset="0"/>
            </a:endParaRPr>
          </a:p>
          <a:p>
            <a:pPr lvl="3">
              <a:lnSpc>
                <a:spcPct val="90000"/>
              </a:lnSpc>
              <a:defRPr/>
            </a:pPr>
            <a:r>
              <a:rPr lang="en-US" sz="1800" dirty="0" smtClean="0">
                <a:latin typeface="Lucida Console" pitchFamily="49" charset="0"/>
              </a:rPr>
              <a:t>car</a:t>
            </a:r>
            <a:r>
              <a:rPr lang="en-US" sz="1800" dirty="0" smtClean="0"/>
              <a:t>: </a:t>
            </a:r>
            <a:r>
              <a:rPr lang="en-US" sz="1800" dirty="0" err="1"/>
              <a:t>superclass</a:t>
            </a:r>
            <a:endParaRPr lang="en-US" sz="1800" dirty="0"/>
          </a:p>
          <a:p>
            <a:pPr lvl="3">
              <a:lnSpc>
                <a:spcPct val="90000"/>
              </a:lnSpc>
              <a:defRPr/>
            </a:pPr>
            <a:r>
              <a:rPr lang="en-US" dirty="0" smtClean="0"/>
              <a:t>mustang : </a:t>
            </a:r>
            <a:r>
              <a:rPr lang="en-US" sz="1800" dirty="0"/>
              <a:t>subclass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err="1"/>
              <a:t>Superclass</a:t>
            </a:r>
            <a:r>
              <a:rPr lang="en-US" sz="2000" dirty="0"/>
              <a:t> typically represents larger set of objects than subclasses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800" dirty="0"/>
              <a:t>Example:  </a:t>
            </a:r>
          </a:p>
          <a:p>
            <a:pPr lvl="3">
              <a:lnSpc>
                <a:spcPct val="90000"/>
              </a:lnSpc>
              <a:defRPr/>
            </a:pPr>
            <a:r>
              <a:rPr lang="en-US" sz="1800" dirty="0" err="1"/>
              <a:t>superclass</a:t>
            </a:r>
            <a:r>
              <a:rPr lang="en-US" sz="1800" dirty="0"/>
              <a:t>: </a:t>
            </a:r>
            <a:r>
              <a:rPr lang="en-US" sz="1800" dirty="0">
                <a:latin typeface="Lucida Console" pitchFamily="49" charset="0"/>
              </a:rPr>
              <a:t>Vehicle</a:t>
            </a:r>
          </a:p>
          <a:p>
            <a:pPr lvl="4">
              <a:lnSpc>
                <a:spcPct val="90000"/>
              </a:lnSpc>
              <a:defRPr/>
            </a:pPr>
            <a:r>
              <a:rPr lang="en-US" sz="1800" dirty="0"/>
              <a:t>Cars, trucks, boats, bicycles, …</a:t>
            </a:r>
          </a:p>
          <a:p>
            <a:pPr lvl="3">
              <a:lnSpc>
                <a:spcPct val="90000"/>
              </a:lnSpc>
              <a:defRPr/>
            </a:pPr>
            <a:r>
              <a:rPr lang="en-US" sz="1800" dirty="0"/>
              <a:t>subclass: </a:t>
            </a:r>
            <a:r>
              <a:rPr lang="en-US" sz="1800" dirty="0">
                <a:latin typeface="Lucida Console" pitchFamily="49" charset="0"/>
              </a:rPr>
              <a:t>Car</a:t>
            </a:r>
          </a:p>
          <a:p>
            <a:pPr lvl="4">
              <a:lnSpc>
                <a:spcPct val="90000"/>
              </a:lnSpc>
              <a:defRPr/>
            </a:pPr>
            <a:r>
              <a:rPr lang="en-US" sz="1800" dirty="0"/>
              <a:t>Smaller, more-specific subset of vehicles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102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5163" y="6367463"/>
            <a:ext cx="1905000" cy="457200"/>
          </a:xfrm>
          <a:noFill/>
        </p:spPr>
        <p:txBody>
          <a:bodyPr/>
          <a:lstStyle/>
          <a:p>
            <a:pPr algn="l"/>
            <a:fld id="{98A745E8-A5ED-49DF-BC45-CB53996EC62D}" type="slidenum">
              <a:rPr lang="en-US" smtClean="0"/>
              <a:pPr algn="l"/>
              <a:t>5</a:t>
            </a:fld>
            <a:endParaRPr lang="en-US" smtClean="0"/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06400" y="1557338"/>
          <a:ext cx="8335963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4" imgW="5633423" imgH="2112147" progId="Word.Document.8">
                  <p:embed/>
                </p:oleObj>
              </mc:Choice>
              <mc:Fallback>
                <p:oleObj name="Document" r:id="rId4" imgW="5633423" imgH="2112147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57338"/>
                        <a:ext cx="8335963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24400"/>
            <a:ext cx="7924800" cy="533400"/>
          </a:xfrm>
        </p:spPr>
        <p:txBody>
          <a:bodyPr/>
          <a:lstStyle/>
          <a:p>
            <a:pPr>
              <a:defRPr/>
            </a:pPr>
            <a:r>
              <a:rPr lang="en-US" sz="1800" dirty="0">
                <a:solidFill>
                  <a:srgbClr val="4D99FF"/>
                </a:solidFill>
              </a:rPr>
              <a:t>Fig. 9.2 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| Inheritance hierarchy for university </a:t>
            </a:r>
            <a:r>
              <a:rPr lang="en-US" sz="1800" dirty="0" err="1">
                <a:solidFill>
                  <a:srgbClr val="000000"/>
                </a:solidFill>
                <a:latin typeface="Lucida Console" pitchFamily="49" charset="0"/>
                <a:ea typeface="LucidaSansTypewriter" pitchFamily="49" charset="0"/>
                <a:cs typeface="Lucida Console" pitchFamily="49" charset="0"/>
              </a:rPr>
              <a:t>CommunityMember</a:t>
            </a:r>
            <a:r>
              <a:rPr lang="en-US" sz="1800" dirty="0" err="1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s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1800" dirty="0"/>
              <a:t> </a:t>
            </a:r>
          </a:p>
        </p:txBody>
      </p:sp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5163" y="6367463"/>
            <a:ext cx="1905000" cy="457200"/>
          </a:xfrm>
          <a:noFill/>
        </p:spPr>
        <p:txBody>
          <a:bodyPr/>
          <a:lstStyle/>
          <a:p>
            <a:pPr algn="l"/>
            <a:fld id="{CFB09149-2AFB-45A5-8051-9F9C7334332A}" type="slidenum">
              <a:rPr lang="en-US" smtClean="0"/>
              <a:pPr algn="l"/>
              <a:t>6</a:t>
            </a:fld>
            <a:endParaRPr lang="en-US" smtClean="0"/>
          </a:p>
        </p:txBody>
      </p:sp>
      <p:pic>
        <p:nvPicPr>
          <p:cNvPr id="18436" name="Picture 3" descr="AAEMYRT0"/>
          <p:cNvPicPr>
            <a:picLocks noChangeAspect="1" noChangeArrowheads="1"/>
          </p:cNvPicPr>
          <p:nvPr/>
        </p:nvPicPr>
        <p:blipFill>
          <a:blip r:embed="rId3" cstate="print"/>
          <a:srcRect r="24111"/>
          <a:stretch>
            <a:fillRect/>
          </a:stretch>
        </p:blipFill>
        <p:spPr bwMode="auto">
          <a:xfrm>
            <a:off x="179512" y="260648"/>
            <a:ext cx="7776864" cy="438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0"/>
            <a:ext cx="7924800" cy="533400"/>
          </a:xfrm>
        </p:spPr>
        <p:txBody>
          <a:bodyPr/>
          <a:lstStyle/>
          <a:p>
            <a:pPr>
              <a:defRPr/>
            </a:pPr>
            <a:r>
              <a:rPr lang="en-US" sz="1800" dirty="0">
                <a:solidFill>
                  <a:srgbClr val="4D99FF"/>
                </a:solidFill>
              </a:rPr>
              <a:t>Fig. 9.3 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| Inheritance hierarchy for </a:t>
            </a:r>
            <a:r>
              <a:rPr lang="en-US" sz="1800" dirty="0">
                <a:solidFill>
                  <a:srgbClr val="000000"/>
                </a:solidFill>
                <a:latin typeface="Lucida Console" pitchFamily="49" charset="0"/>
                <a:ea typeface="LucidaSansTypewriter" pitchFamily="49" charset="0"/>
                <a:cs typeface="Lucida Console" pitchFamily="49" charset="0"/>
              </a:rPr>
              <a:t>Shape</a:t>
            </a:r>
            <a:r>
              <a:rPr lang="en-US" sz="1800" dirty="0">
                <a:solidFill>
                  <a:srgbClr val="000000"/>
                </a:solidFill>
                <a:latin typeface="Lucida Console" pitchFamily="49" charset="0"/>
                <a:cs typeface="Times New Roman" pitchFamily="18" charset="0"/>
              </a:rPr>
              <a:t>s</a:t>
            </a: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5163" y="6367463"/>
            <a:ext cx="1905000" cy="457200"/>
          </a:xfrm>
          <a:noFill/>
        </p:spPr>
        <p:txBody>
          <a:bodyPr/>
          <a:lstStyle/>
          <a:p>
            <a:pPr algn="l"/>
            <a:fld id="{85D8DF6E-69FC-4ECD-9DA8-F3A7EACA5EB0}" type="slidenum">
              <a:rPr lang="en-US" smtClean="0"/>
              <a:pPr algn="l"/>
              <a:t>7</a:t>
            </a:fld>
            <a:endParaRPr lang="en-US" smtClean="0"/>
          </a:p>
        </p:txBody>
      </p:sp>
      <p:pic>
        <p:nvPicPr>
          <p:cNvPr id="19460" name="Picture 3" descr="AAEMYRU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878013"/>
            <a:ext cx="7543800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Modifiers in inheritance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DF9CFC9-8906-474F-B672-7722A8D7795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Protected (#) </a:t>
            </a:r>
            <a:r>
              <a:rPr lang="en-US" smtClean="0"/>
              <a:t>makes a data member or method visible and accessible to the instances of the class and the descendant classes (subclasses). </a:t>
            </a:r>
          </a:p>
          <a:p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Public (+)</a:t>
            </a:r>
            <a:r>
              <a:rPr lang="en-US" smtClean="0"/>
              <a:t> data members and methods are accessible to everyone.</a:t>
            </a:r>
          </a:p>
          <a:p>
            <a:r>
              <a:rPr lang="en-US" smtClean="0"/>
              <a:t> </a:t>
            </a:r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Private(-)</a:t>
            </a:r>
            <a:r>
              <a:rPr lang="en-US" smtClean="0"/>
              <a:t> data members and methods are accessible only to instances of the class.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391400" cy="7620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Inheritance and Member Accessibility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DF9CFC9-8906-474F-B672-7722A8D7795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23528" y="1556792"/>
            <a:ext cx="8439472" cy="821283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We use the following visual representation of inheritance to illustrate data member accessibility.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209800"/>
            <a:ext cx="6096000" cy="3959225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F437039927A543A00F97AA22B90B52" ma:contentTypeVersion="0" ma:contentTypeDescription="Create a new document." ma:contentTypeScope="" ma:versionID="1f7d00f109cc7e0775e1d385045004d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ABBE5F-33C7-4DBA-92C6-961047BA9A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DB5E58-2648-4537-BBC3-D91ED86FDB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71D49E7-BDB1-46BA-A83E-11EA869031E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903</TotalTime>
  <Words>614</Words>
  <Application>Microsoft Office PowerPoint</Application>
  <PresentationFormat>On-screen Show (4:3)</PresentationFormat>
  <Paragraphs>284</Paragraphs>
  <Slides>27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2" baseType="lpstr">
      <vt:lpstr>MS PGothic</vt:lpstr>
      <vt:lpstr>PMingLiU</vt:lpstr>
      <vt:lpstr>Arial</vt:lpstr>
      <vt:lpstr>Bookman Old Style</vt:lpstr>
      <vt:lpstr>Calibri</vt:lpstr>
      <vt:lpstr>Courier New</vt:lpstr>
      <vt:lpstr>Gill Sans MT</vt:lpstr>
      <vt:lpstr>Lucida Console</vt:lpstr>
      <vt:lpstr>LucidaSansTypewriter</vt:lpstr>
      <vt:lpstr>Times New Roman</vt:lpstr>
      <vt:lpstr>Wingdings</vt:lpstr>
      <vt:lpstr>Wingdings 2</vt:lpstr>
      <vt:lpstr>Wingdings 3</vt:lpstr>
      <vt:lpstr>Origin</vt:lpstr>
      <vt:lpstr>Document</vt:lpstr>
      <vt:lpstr>Inheritance</vt:lpstr>
      <vt:lpstr>Introduction</vt:lpstr>
      <vt:lpstr>Introduction (Cont.)</vt:lpstr>
      <vt:lpstr>Superclasses and subclasses</vt:lpstr>
      <vt:lpstr>Examples</vt:lpstr>
      <vt:lpstr>Fig. 9.2 | Inheritance hierarchy for university CommunityMembers  </vt:lpstr>
      <vt:lpstr>Fig. 9.3 | Inheritance hierarchy for Shapes. </vt:lpstr>
      <vt:lpstr>Modifiers in inheritance </vt:lpstr>
      <vt:lpstr>Inheritance and Member Accessibility</vt:lpstr>
      <vt:lpstr>The Effect of Three Visibility Modifiers</vt:lpstr>
      <vt:lpstr>Accessibility of Super from Sub</vt:lpstr>
      <vt:lpstr>Accessibility from Unrelated Class</vt:lpstr>
      <vt:lpstr>Accessibility from Unrelated Class</vt:lpstr>
      <vt:lpstr>Accessibility from Unrelated Class</vt:lpstr>
      <vt:lpstr>Accessibility of Super from Super</vt:lpstr>
      <vt:lpstr>Accessibility of Sub from Sub</vt:lpstr>
      <vt:lpstr>Accessibility of Sub from Super</vt:lpstr>
      <vt:lpstr>Accessibility of Super from Sub </vt:lpstr>
      <vt:lpstr>Inheritance and Constructors</vt:lpstr>
      <vt:lpstr>Inheritance and Constructors</vt:lpstr>
      <vt:lpstr>Using super methods</vt:lpstr>
      <vt:lpstr>Animal Example</vt:lpstr>
      <vt:lpstr>Animal Example</vt:lpstr>
      <vt:lpstr>Example person</vt:lpstr>
      <vt:lpstr>Example person</vt:lpstr>
      <vt:lpstr>Example person</vt:lpstr>
      <vt:lpstr>Example person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Inheritance &amp; polymorphism</dc:title>
  <dc:creator>user</dc:creator>
  <cp:lastModifiedBy>Aseel</cp:lastModifiedBy>
  <cp:revision>20</cp:revision>
  <dcterms:created xsi:type="dcterms:W3CDTF">2012-04-07T15:43:27Z</dcterms:created>
  <dcterms:modified xsi:type="dcterms:W3CDTF">2014-10-19T21:51:58Z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0x010100D4F437039927A543A00F97AA22B90B52</vt:lpwstr>
  </property>
</Properties>
</file>