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9" r:id="rId6"/>
    <p:sldId id="268" r:id="rId7"/>
    <p:sldId id="267" r:id="rId8"/>
    <p:sldId id="260" r:id="rId9"/>
    <p:sldId id="261" r:id="rId10"/>
    <p:sldId id="262" r:id="rId11"/>
    <p:sldId id="265" r:id="rId12"/>
    <p:sldId id="271" r:id="rId13"/>
    <p:sldId id="263" r:id="rId14"/>
    <p:sldId id="266" r:id="rId15"/>
    <p:sldId id="270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B3B14-21C3-4547-9046-C7E248F7584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7B478-4E1D-4E10-AEA2-DBD78AF26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175-3C98-49D5-80F6-F08E51078592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5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A82C-EFFA-4C56-97FA-B446F13597E8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2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20D-1F8F-497B-9BE0-CCDC0D5C1C78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079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E4F-473F-4B88-AA3A-06EAFCC78442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67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3A8-BF2C-47AA-98EE-0570031A5B89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140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EC5C-94C6-4AFE-86EB-620C28897C8E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9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CC-99CF-4316-899D-85448CD8DFAD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75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38C8-6110-4E4F-9054-5377BECB6039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1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DE29-48AE-4CC4-A012-56CDCA27916A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6102-4D8D-40A0-A8FA-03F1D90EDCC2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5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6591-CDD4-4C7B-9132-7F4952624604}" type="datetime1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4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CA2-5498-4BC5-9DAB-77B551863051}" type="datetime1">
              <a:rPr lang="en-US" smtClean="0"/>
              <a:t>11/25/2017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1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9910-0EB4-4249-827B-FE293B5788EA}" type="datetime1">
              <a:rPr lang="en-US" smtClean="0"/>
              <a:t>11/25/2017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4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1F83-AAE3-49F4-8526-38D74B85790B}" type="datetime1">
              <a:rPr lang="en-US" smtClean="0"/>
              <a:t>11/25/2017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4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F26-00C4-4C88-B856-B1E9F9B56BA9}" type="datetime1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8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EDA-FB81-4F9C-86B5-48DAC83CD826}" type="datetime1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9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1E34-F022-4ACB-950A-FCEAF49F01F8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A6D7BD-4AD7-4CB7-9E9B-18E751F3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5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midmarketsecurity.techtarget.com/definition/IPsec" TargetMode="External"/><Relationship Id="rId2" Type="http://schemas.openxmlformats.org/officeDocument/2006/relationships/hyperlink" Target="http://searchtelecom.techtarget.com/definition/telecommunic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archsecurity.techtarget.com/definition/Secure-Sockets-Layer-SS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ofthingsagenda.techtarget.com/definition/gatewa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uter.howstuffworks.com/internet/basics/internet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4B5F-1F25-45A6-B0DB-8A3A50349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437" y="1195754"/>
            <a:ext cx="8767566" cy="28550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 Virtual Private Networks     </a:t>
            </a:r>
            <a:r>
              <a:rPr lang="en-US" sz="6600" dirty="0"/>
              <a:t>(VPN)</a:t>
            </a:r>
            <a:br>
              <a:rPr lang="en-US" altLang="ar-SA" sz="66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F61968-013E-4810-914A-4F73FF9F21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DF9EA-79CB-4059-A7BB-FDB65948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9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A6122-127E-4AE6-96BF-7D70D5A1E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Remote-access VPN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536E9-2030-4A42-85D9-878A0630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6188"/>
            <a:ext cx="8596668" cy="3880773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uses a public </a:t>
            </a:r>
            <a:r>
              <a:rPr lang="en-US" sz="2400" u="sng" dirty="0">
                <a:hlinkClick r:id="rId2"/>
              </a:rPr>
              <a:t>telecommunication</a:t>
            </a:r>
            <a:r>
              <a:rPr lang="en-US" sz="2400" dirty="0"/>
              <a:t> infrastructure like the internet to provide remote users secure access to their organization's network.</a:t>
            </a:r>
          </a:p>
          <a:p>
            <a:endParaRPr lang="en-US" sz="2400" dirty="0"/>
          </a:p>
          <a:p>
            <a:r>
              <a:rPr lang="en-US" sz="2400" dirty="0"/>
              <a:t>Relies on either </a:t>
            </a:r>
            <a:r>
              <a:rPr lang="en-US" sz="2400" u="sng" dirty="0">
                <a:hlinkClick r:id="rId3"/>
              </a:rPr>
              <a:t>IPsec</a:t>
            </a:r>
            <a:r>
              <a:rPr lang="en-US" sz="2400" dirty="0"/>
              <a:t> or </a:t>
            </a:r>
            <a:r>
              <a:rPr lang="en-US" sz="2400" u="sng" dirty="0">
                <a:hlinkClick r:id="rId4"/>
              </a:rPr>
              <a:t>Secure Sockets Layer (SSL)</a:t>
            </a:r>
            <a:r>
              <a:rPr lang="en-US" sz="2400" u="sng" dirty="0"/>
              <a:t>.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F766A-3FA8-4313-B913-9F1BC868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9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A6122-127E-4AE6-96BF-7D70D5A1E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Remote-access VPN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536E9-2030-4A42-85D9-878A0630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6188"/>
            <a:ext cx="8596668" cy="3880773"/>
          </a:xfrm>
        </p:spPr>
        <p:txBody>
          <a:bodyPr>
            <a:no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400" dirty="0"/>
              <a:t>A VPN client on the remote user's computer or mobile device connects to a VPN </a:t>
            </a:r>
            <a:r>
              <a:rPr lang="en-US" sz="2400" u="sng" dirty="0">
                <a:hlinkClick r:id="rId2"/>
              </a:rPr>
              <a:t>gateway</a:t>
            </a:r>
            <a:r>
              <a:rPr lang="en-US" sz="2400" dirty="0"/>
              <a:t> on the organization's network. </a:t>
            </a:r>
          </a:p>
          <a:p>
            <a:pPr lvl="1"/>
            <a:r>
              <a:rPr lang="en-US" sz="2400" dirty="0"/>
              <a:t>The gateway typically requires the device to authenticate its identity. </a:t>
            </a:r>
          </a:p>
          <a:p>
            <a:pPr lvl="1"/>
            <a:r>
              <a:rPr lang="en-US" sz="2400" dirty="0"/>
              <a:t>Then, it creates a network link back to the device that allows it to reach internal network resources -- e.g., file servers, printers and intranets -- as though it was on that network locally.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C6C39-87EA-4B16-8C15-B75E312B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7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B627F7B6-6674-4E31-90B8-22918A7F74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" r="2463" b="-3"/>
          <a:stretch/>
        </p:blipFill>
        <p:spPr>
          <a:xfrm>
            <a:off x="677335" y="2266801"/>
            <a:ext cx="5273300" cy="37748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199E8C-F015-4F4D-9EE3-FB621A2C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Remote-access VPN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en-US" b="1" dirty="0"/>
              <a:t>A remote-access VPN connection allows an individual user to connect to a private business network from a remote location using a laptop or desktop computer connected to the Internet.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17816-EC71-4CBF-90DC-B2742EBE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62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CAA85-0B28-49B3-810F-34BAB607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Site-to-site VPN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31A6-8484-4F9A-8B3F-87AACA62C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8390"/>
            <a:ext cx="8596668" cy="3880773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allows offices in multiple fixed locations to establish secure connections with each other over a public network such as the </a:t>
            </a:r>
            <a:r>
              <a:rPr lang="en-US" sz="2800" dirty="0">
                <a:hlinkClick r:id="rId2"/>
              </a:rPr>
              <a:t>Internet</a:t>
            </a:r>
            <a:r>
              <a:rPr lang="en-US" sz="2800" dirty="0"/>
              <a:t>. </a:t>
            </a:r>
          </a:p>
          <a:p>
            <a:r>
              <a:rPr lang="en-US" sz="2800" dirty="0"/>
              <a:t>Extends the company's network, making computer resources from one location available to employees at other locations.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61D94-31DA-42CC-AA0C-16475F85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6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CAA85-0B28-49B3-810F-34BAB607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Site-to-site VPN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31A6-8484-4F9A-8B3F-87AACA62C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8390"/>
            <a:ext cx="8596668" cy="3880773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An example of a company that needs a site-to-site VPN is a growing corporation with dozens of branch offices around the world.</a:t>
            </a:r>
          </a:p>
          <a:p>
            <a:r>
              <a:rPr lang="en-US" sz="2800" dirty="0"/>
              <a:t>This saves the company hardware and management expenses.</a:t>
            </a:r>
          </a:p>
          <a:p>
            <a:r>
              <a:rPr lang="en-US" sz="2800" dirty="0"/>
              <a:t>Most site-to-site VPNs connecting over the internet use IPsec. 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00052-2738-4B9C-A4ED-B604802D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66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A site-to-site VPN connection lets branch offices use the Internet as a conduit for accessing the main office's intranet.">
            <a:extLst>
              <a:ext uri="{FF2B5EF4-FFF2-40B4-BE49-F238E27FC236}">
                <a16:creationId xmlns:a16="http://schemas.microsoft.com/office/drawing/2014/main" id="{DB9400BD-A114-4850-97E2-F8393CCAD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" r="-3" b="-3"/>
          <a:stretch/>
        </p:blipFill>
        <p:spPr bwMode="auto">
          <a:xfrm>
            <a:off x="775810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7743A6-D9C0-4654-9D8C-921D9BBA5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Site-to-site VPN</a:t>
            </a:r>
          </a:p>
        </p:txBody>
      </p:sp>
      <p:sp>
        <p:nvSpPr>
          <p:cNvPr id="1031" name="Content Placeholder 1030"/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en-US" b="1" dirty="0"/>
              <a:t>A site-to-site VPN connection lets branch offices use the Internet as a conduit for accessing the main office's intranet.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4EC57-02FB-453A-BF88-A5018E54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859A-972A-44BD-A71C-631B07D4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Industries That May Use a VPN</a:t>
            </a:r>
            <a:br>
              <a:rPr lang="en-US" altLang="ar-SA" b="1" spc="-50" dirty="0">
                <a:latin typeface="Calibri"/>
                <a:cs typeface="Bold Italic Art" pitchFamily="2" charset="-78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025BE-5231-4207-8E30-E49DE01D6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Healthcare</a:t>
            </a:r>
            <a:r>
              <a:rPr lang="en-US" sz="2000" dirty="0"/>
              <a:t>: enables the transferring of confidential patient information within the medical facilities &amp; health care provider.</a:t>
            </a:r>
          </a:p>
          <a:p>
            <a:r>
              <a:rPr lang="en-US" sz="2000" b="1" dirty="0"/>
              <a:t>Manufacturing</a:t>
            </a:r>
            <a:r>
              <a:rPr lang="en-US" sz="2000" dirty="0"/>
              <a:t>: allow suppliers to view inventory &amp; allow clients to purchase online safely.</a:t>
            </a:r>
          </a:p>
          <a:p>
            <a:r>
              <a:rPr lang="en-US" sz="2000" b="1" dirty="0"/>
              <a:t>Retail</a:t>
            </a:r>
            <a:r>
              <a:rPr lang="en-US" sz="2000" dirty="0"/>
              <a:t>: able to securely transfer sales data or customer info between stores &amp; the headquarters.</a:t>
            </a:r>
          </a:p>
          <a:p>
            <a:r>
              <a:rPr lang="en-US" sz="2000" b="1" dirty="0"/>
              <a:t>Banking</a:t>
            </a:r>
            <a:r>
              <a:rPr lang="en-US" sz="2000" dirty="0"/>
              <a:t>/Financial: enables account information to be transferred safely within departments &amp; branches.</a:t>
            </a:r>
          </a:p>
          <a:p>
            <a:r>
              <a:rPr lang="en-US" sz="2000" b="1" dirty="0"/>
              <a:t>General</a:t>
            </a:r>
            <a:r>
              <a:rPr lang="en-US" sz="2000" dirty="0"/>
              <a:t> </a:t>
            </a:r>
            <a:r>
              <a:rPr lang="en-US" sz="2000" b="1" dirty="0"/>
              <a:t>Business</a:t>
            </a:r>
            <a:r>
              <a:rPr lang="en-US" sz="2000" dirty="0"/>
              <a:t>: communication between remote employees can be securely exchanged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D2AFB-24C2-42E7-B32E-583BEB70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7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BA87-F398-40E2-B338-0557352C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virtual private network (VPN)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448EE-59AD-4FF8-85DD-683E45051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virtual private network (VPN) is a technology that creates a safe and encrypted connection over a less secure network, such as the internet. </a:t>
            </a:r>
          </a:p>
          <a:p>
            <a:endParaRPr lang="en-US" sz="2800" dirty="0"/>
          </a:p>
          <a:p>
            <a:r>
              <a:rPr lang="en-US" sz="2800" dirty="0"/>
              <a:t>developed as a way to allow remote users and branch offices to securely access corporate applications and other resources.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BF5EA-4DFB-416C-B024-962F04C1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8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1CAD-A94D-4C21-A812-407478D5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VPN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BCE41-0E35-4E79-9B4D-A69B9CD30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093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Employees can access the network (Intranet) from remote locations.</a:t>
            </a:r>
          </a:p>
          <a:p>
            <a:r>
              <a:rPr lang="en-US" sz="2800" dirty="0">
                <a:solidFill>
                  <a:prstClr val="black"/>
                </a:solidFill>
              </a:rPr>
              <a:t>Cost Savings.</a:t>
            </a:r>
            <a:endParaRPr lang="en-US" sz="2800" dirty="0"/>
          </a:p>
          <a:p>
            <a:r>
              <a:rPr lang="en-US" sz="2800" dirty="0"/>
              <a:t>it ensures the appropriate level of security to the connected systems when the underlying network infrastructure alone cannot provide it. 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3C3B9-B045-4B62-BA2E-5CC8036E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1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7A75-C58B-4B79-A809-7F94EE929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VPN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84323-87DC-4B33-A55D-CFED48A5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9070"/>
            <a:ext cx="8596668" cy="388077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VPN performance can be affected by a variety of factors:</a:t>
            </a:r>
          </a:p>
          <a:p>
            <a:pPr lvl="1"/>
            <a:r>
              <a:rPr lang="en-US" sz="2400" dirty="0"/>
              <a:t>The speed of users' internet connections.</a:t>
            </a:r>
          </a:p>
          <a:p>
            <a:pPr lvl="1"/>
            <a:r>
              <a:rPr lang="en-US" sz="2400" dirty="0"/>
              <a:t>The types of protocols an internet service provider may use.</a:t>
            </a:r>
          </a:p>
          <a:p>
            <a:pPr lvl="1"/>
            <a:r>
              <a:rPr lang="en-US" sz="2400" dirty="0"/>
              <a:t>The type of encryption the VPN uses.</a:t>
            </a:r>
          </a:p>
          <a:p>
            <a:pPr lvl="1"/>
            <a:r>
              <a:rPr lang="en-US" sz="2400" dirty="0"/>
              <a:t>Poor quality of service and conditions that are outside the control of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64321-D8EB-4A44-8365-5408C850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1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738A-29FB-4358-9FF3-61D6DBB25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Brief Overview of How it Works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23FA-E29B-4123-AF3D-DD0C66C34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Two connections; one is made to the Internet and the second is made to the VPN.</a:t>
            </a:r>
          </a:p>
          <a:p>
            <a:r>
              <a:rPr lang="en-US" sz="2400" dirty="0"/>
              <a:t>Datagrams ; contains data, destination and source information.</a:t>
            </a:r>
          </a:p>
          <a:p>
            <a:r>
              <a:rPr lang="en-US" sz="2400" dirty="0"/>
              <a:t>Firewalls; VPNs allow authorized users to pass through the firewalls.</a:t>
            </a:r>
          </a:p>
          <a:p>
            <a:r>
              <a:rPr lang="en-US" sz="2400" dirty="0"/>
              <a:t>Protocols; protocols create the VPN tunnels.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39BAB-A157-4238-B0CD-FFA8E7ED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3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6A0C-35D9-4E8B-A822-592E75B0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Tunneling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7E353-9C36-4387-928A-A55459202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- A virtual point-to-point connection made through a public network.  </a:t>
            </a:r>
          </a:p>
          <a:p>
            <a:endParaRPr lang="en-US" sz="2400" dirty="0"/>
          </a:p>
          <a:p>
            <a:r>
              <a:rPr lang="en-US" sz="2400" dirty="0"/>
              <a:t>- It transports encapsulated datagrams.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122CAF-A8F3-4130-8C25-5397C3DB0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207" y="4876005"/>
            <a:ext cx="2590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ar-SA" sz="1400" dirty="0">
                <a:solidFill>
                  <a:srgbClr val="000000"/>
                </a:solidFill>
              </a:rPr>
              <a:t>Encrypted Inner Datagram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295503-47D1-41A9-A3F6-7EF666585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007" y="5485605"/>
            <a:ext cx="419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ar-SA" sz="1400">
                <a:solidFill>
                  <a:srgbClr val="000000"/>
                </a:solidFill>
              </a:rPr>
              <a:t>Datagram Header        Outer Datagram Data Area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CF20CEAD-D907-4822-B90A-11323CDD7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3607" y="464740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 sz="140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4717E029-C821-4C1A-A629-4A2E71CB6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3607" y="525700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 sz="1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7A9BE4-A34D-4421-8313-AD3670290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207" y="4266405"/>
            <a:ext cx="2590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ar-SA" sz="1400" dirty="0">
                <a:solidFill>
                  <a:srgbClr val="000000"/>
                </a:solidFill>
              </a:rPr>
              <a:t>Original Datagram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12FE16-BF3B-460C-B8AB-A3572D21E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407" y="5941218"/>
            <a:ext cx="17383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ar-SA" sz="1400">
                <a:solidFill>
                  <a:srgbClr val="000000"/>
                </a:solidFill>
              </a:rPr>
              <a:t>Data Encapsulation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14405-2601-4E85-B2BE-53B13CD1A550}"/>
              </a:ext>
            </a:extLst>
          </p:cNvPr>
          <p:cNvCxnSpPr>
            <a:stCxn id="7" idx="1"/>
          </p:cNvCxnSpPr>
          <p:nvPr/>
        </p:nvCxnSpPr>
        <p:spPr>
          <a:xfrm flipH="1">
            <a:off x="6273607" y="5485605"/>
            <a:ext cx="1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F5A4FAF-CEA2-4584-961E-CCAFF1E0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5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BBD58-802E-4F26-B7C2-5425A1DD1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Encryption</a:t>
            </a:r>
            <a:br>
              <a:rPr lang="en-US" altLang="ar-SA" b="1" spc="-50" dirty="0">
                <a:latin typeface="Calibri"/>
                <a:cs typeface="Bold Italic Art" pitchFamily="2" charset="-7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20FF0-55D6-453C-ABDA-B2AE76392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Encryption: is a method of “scrambling” data before transmitting it onto the Internet.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Public Key Encryption Technique.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Digital signature for authentication.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185EB-D141-4DFC-A20D-FB60553F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6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5461-F57B-4017-90E3-7BA13FBFC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VPN protocols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70C4A-752A-4698-B333-FB157B5C6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several different protocols used to secure and encrypt users and corporate data:</a:t>
            </a:r>
          </a:p>
          <a:p>
            <a:pPr marL="457200" lvl="1" indent="0">
              <a:buNone/>
            </a:pPr>
            <a:r>
              <a:rPr lang="en-US" sz="2800" dirty="0"/>
              <a:t>- IP security (IPsec).</a:t>
            </a:r>
            <a:br>
              <a:rPr lang="en-US" sz="2800" dirty="0"/>
            </a:br>
            <a:r>
              <a:rPr lang="en-US" sz="2800" dirty="0"/>
              <a:t>- Secure Sockets Layer (SSL) and Transport Layer 	Security (TLS).</a:t>
            </a:r>
            <a:br>
              <a:rPr lang="en-US" sz="2800" dirty="0"/>
            </a:br>
            <a:r>
              <a:rPr lang="en-US" sz="2800" dirty="0"/>
              <a:t>- Point-To-Point Tunneling Protocol (PPTP). </a:t>
            </a:r>
            <a:br>
              <a:rPr lang="en-US" sz="2800" dirty="0"/>
            </a:br>
            <a:r>
              <a:rPr lang="en-US" sz="2800" dirty="0"/>
              <a:t>- Layer 2 Tunneling Protocol (L2TP). </a:t>
            </a:r>
            <a:br>
              <a:rPr lang="en-US" sz="2800" dirty="0"/>
            </a:br>
            <a:r>
              <a:rPr lang="en-US" sz="2800" dirty="0"/>
              <a:t>- OpenVPN.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CC7CA-4D1D-43EB-A32E-6B3578CD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1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0E3D-D33F-4FC5-A24D-9691DC907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922"/>
            <a:ext cx="10515600" cy="1325563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Types of VPNs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5604-D0FB-4C0C-93BA-40981B19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Remote-access VPN </a:t>
            </a:r>
          </a:p>
          <a:p>
            <a:r>
              <a:rPr lang="en-US" sz="3600" dirty="0"/>
              <a:t>Site-to-site VPN</a:t>
            </a:r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FC5D2-9731-4E9B-8099-487E106E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D7BD-4AD7-4CB7-9E9B-18E751F3B8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852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489</Words>
  <Application>Microsoft Office PowerPoint</Application>
  <PresentationFormat>Widescreen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Bold Italic Art</vt:lpstr>
      <vt:lpstr>Calibri</vt:lpstr>
      <vt:lpstr>Tahoma</vt:lpstr>
      <vt:lpstr>Trebuchet MS</vt:lpstr>
      <vt:lpstr>Wingdings 3</vt:lpstr>
      <vt:lpstr>Facet</vt:lpstr>
      <vt:lpstr> Virtual Private Networks     (VPN) </vt:lpstr>
      <vt:lpstr>A virtual private network (VPN)</vt:lpstr>
      <vt:lpstr>Advantages of VPN</vt:lpstr>
      <vt:lpstr>Disadvantages of VPN</vt:lpstr>
      <vt:lpstr> Brief Overview of How it Works </vt:lpstr>
      <vt:lpstr> Tunneling </vt:lpstr>
      <vt:lpstr> Encryption </vt:lpstr>
      <vt:lpstr> VPN protocols </vt:lpstr>
      <vt:lpstr> Types of VPNs</vt:lpstr>
      <vt:lpstr>Remote-access VPN  </vt:lpstr>
      <vt:lpstr>Remote-access VPN  </vt:lpstr>
      <vt:lpstr>Remote-access VPN</vt:lpstr>
      <vt:lpstr>Site-to-site VPN </vt:lpstr>
      <vt:lpstr>Site-to-site VPN </vt:lpstr>
      <vt:lpstr>Site-to-site VPN</vt:lpstr>
      <vt:lpstr> Industries That May Use a VPN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Private Networks (VPN) </dc:title>
  <dc:creator>Sarona</dc:creator>
  <cp:lastModifiedBy>Sarona</cp:lastModifiedBy>
  <cp:revision>11</cp:revision>
  <dcterms:created xsi:type="dcterms:W3CDTF">2017-11-25T19:12:42Z</dcterms:created>
  <dcterms:modified xsi:type="dcterms:W3CDTF">2017-11-25T20:30:14Z</dcterms:modified>
</cp:coreProperties>
</file>