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28" r:id="rId4"/>
  </p:sldMasterIdLst>
  <p:notesMasterIdLst>
    <p:notesMasterId r:id="rId42"/>
  </p:notesMasterIdLst>
  <p:sldIdLst>
    <p:sldId id="256" r:id="rId5"/>
    <p:sldId id="279" r:id="rId6"/>
    <p:sldId id="280" r:id="rId7"/>
    <p:sldId id="281" r:id="rId8"/>
    <p:sldId id="282" r:id="rId9"/>
    <p:sldId id="283"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301" r:id="rId24"/>
    <p:sldId id="257" r:id="rId25"/>
    <p:sldId id="258" r:id="rId26"/>
    <p:sldId id="259" r:id="rId27"/>
    <p:sldId id="260" r:id="rId28"/>
    <p:sldId id="261" r:id="rId29"/>
    <p:sldId id="262" r:id="rId30"/>
    <p:sldId id="263" r:id="rId31"/>
    <p:sldId id="264" r:id="rId32"/>
    <p:sldId id="265" r:id="rId33"/>
    <p:sldId id="266" r:id="rId34"/>
    <p:sldId id="268" r:id="rId35"/>
    <p:sldId id="269" r:id="rId36"/>
    <p:sldId id="270" r:id="rId37"/>
    <p:sldId id="271" r:id="rId38"/>
    <p:sldId id="273" r:id="rId39"/>
    <p:sldId id="272" r:id="rId40"/>
    <p:sldId id="27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2" d="100"/>
          <a:sy n="72" d="100"/>
        </p:scale>
        <p:origin x="66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38F80CD-A778-4468-9FC2-1DA89606C524}" type="datetimeFigureOut">
              <a:rPr lang="ar-SA" smtClean="0"/>
              <a:t>23/01/1439</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05AF8D1-4157-42CE-B634-44F17D4EE671}" type="slidenum">
              <a:rPr lang="ar-SA" smtClean="0"/>
              <a:t>‹#›</a:t>
            </a:fld>
            <a:endParaRPr lang="ar-SA"/>
          </a:p>
        </p:txBody>
      </p:sp>
    </p:spTree>
    <p:extLst>
      <p:ext uri="{BB962C8B-B14F-4D97-AF65-F5344CB8AC3E}">
        <p14:creationId xmlns:p14="http://schemas.microsoft.com/office/powerpoint/2010/main" val="21360989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942751B2-E5CB-4098-9213-ED0DEB2F0BEB}" type="slidenum">
              <a:rPr lang="ar-SA" smtClean="0"/>
              <a:t>2</a:t>
            </a:fld>
            <a:endParaRPr lang="ar-SA"/>
          </a:p>
        </p:txBody>
      </p:sp>
    </p:spTree>
    <p:extLst>
      <p:ext uri="{BB962C8B-B14F-4D97-AF65-F5344CB8AC3E}">
        <p14:creationId xmlns:p14="http://schemas.microsoft.com/office/powerpoint/2010/main" val="3391707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942751B2-E5CB-4098-9213-ED0DEB2F0BEB}" type="slidenum">
              <a:rPr lang="ar-SA" smtClean="0"/>
              <a:t>3</a:t>
            </a:fld>
            <a:endParaRPr lang="ar-SA"/>
          </a:p>
        </p:txBody>
      </p:sp>
    </p:spTree>
    <p:extLst>
      <p:ext uri="{BB962C8B-B14F-4D97-AF65-F5344CB8AC3E}">
        <p14:creationId xmlns:p14="http://schemas.microsoft.com/office/powerpoint/2010/main" val="427663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SA" altLang="ar-SA"/>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fld id="{195052D8-8ACD-422A-98E8-42AE5FD290AE}" type="slidenum">
              <a:rPr lang="en-US" altLang="ar-SA"/>
              <a:pPr/>
              <a:t>9</a:t>
            </a:fld>
            <a:endParaRPr lang="en-US" altLang="ar-SA"/>
          </a:p>
        </p:txBody>
      </p:sp>
    </p:spTree>
    <p:extLst>
      <p:ext uri="{BB962C8B-B14F-4D97-AF65-F5344CB8AC3E}">
        <p14:creationId xmlns:p14="http://schemas.microsoft.com/office/powerpoint/2010/main" val="1487060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SA" altLang="ar-SA"/>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fld id="{AFC7F72E-28DB-459D-AD4D-37C5FFF3F860}" type="slidenum">
              <a:rPr lang="en-US" altLang="ar-SA"/>
              <a:pPr/>
              <a:t>10</a:t>
            </a:fld>
            <a:endParaRPr lang="en-US" altLang="ar-SA"/>
          </a:p>
        </p:txBody>
      </p:sp>
    </p:spTree>
    <p:extLst>
      <p:ext uri="{BB962C8B-B14F-4D97-AF65-F5344CB8AC3E}">
        <p14:creationId xmlns:p14="http://schemas.microsoft.com/office/powerpoint/2010/main" val="1625477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SA" altLang="ar-SA"/>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fld id="{DFD7955E-912B-4A7E-A277-14B90EC88957}" type="slidenum">
              <a:rPr lang="en-US" altLang="ar-SA"/>
              <a:pPr/>
              <a:t>11</a:t>
            </a:fld>
            <a:endParaRPr lang="en-US" altLang="ar-SA"/>
          </a:p>
        </p:txBody>
      </p:sp>
    </p:spTree>
    <p:extLst>
      <p:ext uri="{BB962C8B-B14F-4D97-AF65-F5344CB8AC3E}">
        <p14:creationId xmlns:p14="http://schemas.microsoft.com/office/powerpoint/2010/main" val="2963399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SA" altLang="ar-SA"/>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fld id="{2416260E-A795-45EA-A6FE-1E4FBAD01CCF}" type="slidenum">
              <a:rPr lang="en-US" altLang="ar-SA"/>
              <a:pPr/>
              <a:t>12</a:t>
            </a:fld>
            <a:endParaRPr lang="en-US" altLang="ar-SA"/>
          </a:p>
        </p:txBody>
      </p:sp>
    </p:spTree>
    <p:extLst>
      <p:ext uri="{BB962C8B-B14F-4D97-AF65-F5344CB8AC3E}">
        <p14:creationId xmlns:p14="http://schemas.microsoft.com/office/powerpoint/2010/main" val="3112525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SA" altLang="ar-SA"/>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fld id="{C465F79D-986B-4740-857B-9185292B04C0}" type="slidenum">
              <a:rPr lang="en-US" altLang="ar-SA"/>
              <a:pPr/>
              <a:t>13</a:t>
            </a:fld>
            <a:endParaRPr lang="en-US" altLang="ar-SA"/>
          </a:p>
        </p:txBody>
      </p:sp>
    </p:spTree>
    <p:extLst>
      <p:ext uri="{BB962C8B-B14F-4D97-AF65-F5344CB8AC3E}">
        <p14:creationId xmlns:p14="http://schemas.microsoft.com/office/powerpoint/2010/main" val="3277516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SA" altLang="ar-SA"/>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fld id="{EF0096FD-E023-42E7-B5B8-1207A470E219}" type="slidenum">
              <a:rPr lang="en-US" altLang="ar-SA"/>
              <a:pPr/>
              <a:t>15</a:t>
            </a:fld>
            <a:endParaRPr lang="en-US" altLang="ar-SA"/>
          </a:p>
        </p:txBody>
      </p:sp>
    </p:spTree>
    <p:extLst>
      <p:ext uri="{BB962C8B-B14F-4D97-AF65-F5344CB8AC3E}">
        <p14:creationId xmlns:p14="http://schemas.microsoft.com/office/powerpoint/2010/main" val="3849141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105AF8D1-4157-42CE-B634-44F17D4EE671}" type="slidenum">
              <a:rPr lang="ar-SA" smtClean="0"/>
              <a:t>34</a:t>
            </a:fld>
            <a:endParaRPr lang="ar-SA"/>
          </a:p>
        </p:txBody>
      </p:sp>
    </p:spTree>
    <p:extLst>
      <p:ext uri="{BB962C8B-B14F-4D97-AF65-F5344CB8AC3E}">
        <p14:creationId xmlns:p14="http://schemas.microsoft.com/office/powerpoint/2010/main" val="11535607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C664CF6-FA7B-41F9-B06E-425EA8DC813D}" type="datetime1">
              <a:rPr lang="en-US" smtClean="0"/>
              <a:t>10/13/2017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4009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D5B9C1A0-9D34-4CAA-B521-1C30D8E0AC69}" type="datetime1">
              <a:rPr lang="en-US" smtClean="0"/>
              <a:t>10/13/2017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4844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a:t>انقر لتحرير نمط العنوان الرئيسي</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6D3B5D84-8379-411D-91A3-23A4E00D23F7}" type="datetime1">
              <a:rPr lang="en-US" smtClean="0"/>
              <a:t>10/13/2017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4313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a:t>انقر لتحرير نمط العنوان الرئيسي</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F37EA241-99A3-4C5B-94F8-304F30BDF098}" type="datetime1">
              <a:rPr lang="en-US" smtClean="0"/>
              <a:t>10/13/2017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9094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63901376-8432-41DD-9933-3832FB76D160}" type="datetime1">
              <a:rPr lang="en-US" smtClean="0"/>
              <a:t>10/13/2017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4015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FDD8231-7DF5-4A62-BA9F-3131DA656CA2}" type="datetime1">
              <a:rPr lang="en-US" smtClean="0"/>
              <a:t>10/13/2017</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8138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71AFD3F-EECA-4346-8A6C-01BACD587717}" type="datetime1">
              <a:rPr lang="en-US" smtClean="0"/>
              <a:t>10/13/2017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958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246D9EC-252D-4A15-A604-C335231E627F}" type="datetime1">
              <a:rPr lang="en-US" smtClean="0"/>
              <a:t>10/13/2017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9625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295A063-A331-4346-9F34-6BE60D6C5784}" type="datetime1">
              <a:rPr lang="en-US" smtClean="0"/>
              <a:t>10/13/2017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982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90E1625-832A-4B2A-8DA1-B2B90D794EBE}" type="datetime1">
              <a:rPr lang="en-US" smtClean="0"/>
              <a:t>10/13/2017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130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1EAC16B3-9105-47EF-B508-DFD8E326347B}" type="datetime1">
              <a:rPr lang="en-US" smtClean="0"/>
              <a:t>10/13/2017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2562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67546611-4EFE-49C8-8135-0E902B2E1E06}" type="datetime1">
              <a:rPr lang="en-US" smtClean="0"/>
              <a:t>10/13/2017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2421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7D36C786-2F3C-4842-AAEE-080BCDBE3A26}" type="datetime1">
              <a:rPr lang="en-US" smtClean="0"/>
              <a:t>10/13/2017</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14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30A18D88-6E62-4FAA-9343-366D9D301610}" type="datetime1">
              <a:rPr lang="en-US" smtClean="0"/>
              <a:t>10/13/2017</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9825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46E35-CAE0-4876-8EAA-C48F77E18E8F}" type="datetime1">
              <a:rPr lang="en-US" smtClean="0"/>
              <a:t>10/13/2017</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27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E416AF3E-5559-4EAA-BD85-9565A0F08A73}" type="datetime1">
              <a:rPr lang="en-US" smtClean="0"/>
              <a:t>10/13/2017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436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a:t>انقر فوق الأيقونة لإضافة صورة</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F7FAC65C-3E85-4C15-A5A6-846C8DC50CEC}" type="datetime1">
              <a:rPr lang="en-US" smtClean="0"/>
              <a:t>10/13/2017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500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BCCC4DA-7221-415F-A570-13F2DF99F27B}" type="datetime1">
              <a:rPr lang="en-US" smtClean="0"/>
              <a:t>10/13/2017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7530328"/>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Lst>
  <p:hf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4" y="1477433"/>
            <a:ext cx="9170145" cy="2677648"/>
          </a:xfrm>
        </p:spPr>
        <p:txBody>
          <a:bodyPr/>
          <a:lstStyle/>
          <a:p>
            <a:pPr rtl="0"/>
            <a:r>
              <a:rPr lang="en-US" sz="4800" dirty="0"/>
              <a:t>Lecture 3</a:t>
            </a:r>
            <a:br>
              <a:rPr lang="en-US" sz="4800" dirty="0"/>
            </a:br>
            <a:r>
              <a:rPr lang="en-US" sz="4800" dirty="0"/>
              <a:t>Kernel for OSs</a:t>
            </a:r>
            <a:endParaRPr lang="ar-SA" sz="4800"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3857543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ar-SA"/>
              <a:t>Microkernel</a:t>
            </a:r>
          </a:p>
        </p:txBody>
      </p:sp>
      <p:sp>
        <p:nvSpPr>
          <p:cNvPr id="4099" name="Content Placeholder 2"/>
          <p:cNvSpPr>
            <a:spLocks noGrp="1"/>
          </p:cNvSpPr>
          <p:nvPr>
            <p:ph idx="1"/>
          </p:nvPr>
        </p:nvSpPr>
        <p:spPr/>
        <p:txBody>
          <a:bodyPr>
            <a:normAutofit fontScale="92500" lnSpcReduction="20000"/>
          </a:bodyPr>
          <a:lstStyle/>
          <a:p>
            <a:pPr algn="l" rtl="0"/>
            <a:r>
              <a:rPr lang="en-US" altLang="ar-SA" sz="3200" dirty="0"/>
              <a:t>A microkernel contains :</a:t>
            </a:r>
          </a:p>
          <a:p>
            <a:pPr lvl="1" algn="l" rtl="0">
              <a:buFont typeface="Wingdings" panose="05000000000000000000" pitchFamily="2" charset="2"/>
              <a:buChar char="v"/>
            </a:pPr>
            <a:r>
              <a:rPr lang="en-US" altLang="ar-SA" sz="3200" dirty="0"/>
              <a:t>Process management</a:t>
            </a:r>
          </a:p>
          <a:p>
            <a:pPr lvl="1" algn="l" rtl="0">
              <a:buFont typeface="Wingdings" panose="05000000000000000000" pitchFamily="2" charset="2"/>
              <a:buChar char="v"/>
            </a:pPr>
            <a:r>
              <a:rPr lang="en-US" altLang="ar-SA" sz="3200" dirty="0"/>
              <a:t>memory management</a:t>
            </a:r>
          </a:p>
          <a:p>
            <a:pPr lvl="1" algn="l" rtl="0">
              <a:buFont typeface="Wingdings" panose="05000000000000000000" pitchFamily="2" charset="2"/>
              <a:buChar char="v"/>
            </a:pPr>
            <a:r>
              <a:rPr lang="en-US" altLang="ar-SA" sz="3200" dirty="0"/>
              <a:t>inter-process communication (IPC)</a:t>
            </a:r>
          </a:p>
          <a:p>
            <a:pPr algn="l" rtl="0"/>
            <a:endParaRPr lang="en-US" altLang="ar-SA" sz="3200" dirty="0"/>
          </a:p>
          <a:p>
            <a:pPr algn="l" rtl="0"/>
            <a:r>
              <a:rPr lang="en-US" altLang="ar-SA" sz="3200" dirty="0"/>
              <a:t>The microkernel is the only part of the system executing in a kernel mode</a:t>
            </a:r>
          </a:p>
        </p:txBody>
      </p:sp>
      <p:sp>
        <p:nvSpPr>
          <p:cNvPr id="2" name="عنصر نائب لرقم الشريحة 1"/>
          <p:cNvSpPr>
            <a:spLocks noGrp="1"/>
          </p:cNvSpPr>
          <p:nvPr>
            <p:ph type="sldNum" sz="quarter" idx="12"/>
          </p:nvPr>
        </p:nvSpPr>
        <p:spPr/>
        <p:txBody>
          <a:bodyPr/>
          <a:lstStyle/>
          <a:p>
            <a:fld id="{44FACC48-3301-414D-A1F1-350A0CCD1F77}" type="slidenum">
              <a:rPr lang="ar-SA" smtClean="0"/>
              <a:t>10</a:t>
            </a:fld>
            <a:endParaRPr lang="ar-SA"/>
          </a:p>
        </p:txBody>
      </p:sp>
    </p:spTree>
    <p:extLst>
      <p:ext uri="{BB962C8B-B14F-4D97-AF65-F5344CB8AC3E}">
        <p14:creationId xmlns:p14="http://schemas.microsoft.com/office/powerpoint/2010/main" val="2713229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a:xfrm>
            <a:off x="522754" y="-104935"/>
            <a:ext cx="10772775" cy="1658198"/>
          </a:xfrm>
        </p:spPr>
        <p:txBody>
          <a:bodyPr/>
          <a:lstStyle/>
          <a:p>
            <a:r>
              <a:rPr lang="en-US" altLang="ar-SA" dirty="0">
                <a:solidFill>
                  <a:schemeClr val="accent6">
                    <a:lumMod val="75000"/>
                  </a:schemeClr>
                </a:solidFill>
              </a:rPr>
              <a:t>Operating System Services</a:t>
            </a:r>
          </a:p>
        </p:txBody>
      </p:sp>
      <p:sp>
        <p:nvSpPr>
          <p:cNvPr id="5123" name="Content Placeholder 2"/>
          <p:cNvSpPr>
            <a:spLocks noGrp="1"/>
          </p:cNvSpPr>
          <p:nvPr>
            <p:ph idx="1"/>
          </p:nvPr>
        </p:nvSpPr>
        <p:spPr>
          <a:xfrm>
            <a:off x="676656" y="1460353"/>
            <a:ext cx="10753725" cy="3766185"/>
          </a:xfrm>
        </p:spPr>
        <p:txBody>
          <a:bodyPr/>
          <a:lstStyle/>
          <a:p>
            <a:pPr algn="l" rtl="0"/>
            <a:r>
              <a:rPr lang="en-US" altLang="ar-SA" dirty="0"/>
              <a:t>The operating system services run as applications on top of a microkernel.</a:t>
            </a:r>
          </a:p>
          <a:p>
            <a:endParaRPr lang="en-US" altLang="ar-SA" dirty="0"/>
          </a:p>
          <a:p>
            <a:endParaRPr lang="en-US" altLang="ar-SA" dirty="0"/>
          </a:p>
        </p:txBody>
      </p:sp>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3304" y="1975824"/>
            <a:ext cx="8441952" cy="4502374"/>
          </a:xfrm>
          <a:prstGeom prst="rect">
            <a:avLst/>
          </a:prstGeom>
        </p:spPr>
      </p:pic>
      <p:sp>
        <p:nvSpPr>
          <p:cNvPr id="2" name="عنصر نائب لرقم الشريحة 1"/>
          <p:cNvSpPr>
            <a:spLocks noGrp="1"/>
          </p:cNvSpPr>
          <p:nvPr>
            <p:ph type="sldNum" sz="quarter" idx="12"/>
          </p:nvPr>
        </p:nvSpPr>
        <p:spPr/>
        <p:txBody>
          <a:bodyPr/>
          <a:lstStyle/>
          <a:p>
            <a:fld id="{44FACC48-3301-414D-A1F1-350A0CCD1F77}" type="slidenum">
              <a:rPr lang="ar-SA" smtClean="0"/>
              <a:t>11</a:t>
            </a:fld>
            <a:endParaRPr lang="ar-SA"/>
          </a:p>
        </p:txBody>
      </p:sp>
    </p:spTree>
    <p:extLst>
      <p:ext uri="{BB962C8B-B14F-4D97-AF65-F5344CB8AC3E}">
        <p14:creationId xmlns:p14="http://schemas.microsoft.com/office/powerpoint/2010/main" val="517605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38174" y="109571"/>
            <a:ext cx="10772775" cy="1658198"/>
          </a:xfrm>
        </p:spPr>
        <p:txBody>
          <a:bodyPr/>
          <a:lstStyle/>
          <a:p>
            <a:r>
              <a:rPr lang="en-US" altLang="ar-SA" dirty="0"/>
              <a:t>Advantages of Microkernel</a:t>
            </a:r>
          </a:p>
        </p:txBody>
      </p:sp>
      <p:sp>
        <p:nvSpPr>
          <p:cNvPr id="7171" name="Content Placeholder 2"/>
          <p:cNvSpPr>
            <a:spLocks noGrp="1"/>
          </p:cNvSpPr>
          <p:nvPr>
            <p:ph idx="1"/>
          </p:nvPr>
        </p:nvSpPr>
        <p:spPr>
          <a:xfrm>
            <a:off x="657224" y="2191871"/>
            <a:ext cx="10753725" cy="5325034"/>
          </a:xfrm>
        </p:spPr>
        <p:txBody>
          <a:bodyPr numCol="1">
            <a:normAutofit/>
          </a:bodyPr>
          <a:lstStyle/>
          <a:p>
            <a:pPr algn="l" rtl="0">
              <a:buFont typeface="Wingdings" panose="05000000000000000000" pitchFamily="2" charset="2"/>
              <a:buChar char="v"/>
            </a:pPr>
            <a:r>
              <a:rPr lang="en-US" altLang="ar-SA" sz="2400" dirty="0"/>
              <a:t>Simpler Kernel</a:t>
            </a:r>
          </a:p>
          <a:p>
            <a:pPr algn="l" rtl="0">
              <a:buFont typeface="Wingdings" panose="05000000000000000000" pitchFamily="2" charset="2"/>
              <a:buChar char="v"/>
            </a:pPr>
            <a:r>
              <a:rPr lang="en-US" altLang="ar-SA" sz="2400" dirty="0"/>
              <a:t>Easy to debug</a:t>
            </a:r>
          </a:p>
          <a:p>
            <a:pPr algn="l" rtl="0">
              <a:buFont typeface="Wingdings" panose="05000000000000000000" pitchFamily="2" charset="2"/>
              <a:buChar char="v"/>
            </a:pPr>
            <a:r>
              <a:rPr lang="en-US" altLang="ar-SA" sz="2400" dirty="0"/>
              <a:t>Easy to maintain</a:t>
            </a:r>
          </a:p>
          <a:p>
            <a:pPr algn="l" rtl="0">
              <a:buFont typeface="Wingdings" panose="05000000000000000000" pitchFamily="2" charset="2"/>
              <a:buChar char="v"/>
            </a:pPr>
            <a:r>
              <a:rPr lang="en-US" altLang="ar-SA" sz="2400" dirty="0"/>
              <a:t>Easy to add/change services</a:t>
            </a:r>
          </a:p>
          <a:p>
            <a:pPr algn="l" rtl="0">
              <a:buFont typeface="Wingdings" panose="05000000000000000000" pitchFamily="2" charset="2"/>
              <a:buChar char="v"/>
            </a:pPr>
            <a:r>
              <a:rPr lang="en-US" altLang="ar-SA" sz="2400" dirty="0"/>
              <a:t>Security</a:t>
            </a:r>
          </a:p>
          <a:p>
            <a:pPr algn="l" rtl="0">
              <a:buFont typeface="Wingdings" panose="05000000000000000000" pitchFamily="2" charset="2"/>
              <a:buChar char="v"/>
            </a:pPr>
            <a:r>
              <a:rPr lang="en-US" altLang="ar-SA" sz="2400" dirty="0"/>
              <a:t>Stability</a:t>
            </a:r>
          </a:p>
          <a:p>
            <a:pPr algn="l" rtl="0">
              <a:buFont typeface="Wingdings" panose="05000000000000000000" pitchFamily="2" charset="2"/>
              <a:buChar char="v"/>
            </a:pPr>
            <a:r>
              <a:rPr lang="en-US" altLang="ar-SA" sz="2400" dirty="0"/>
              <a:t>Distributed services over the network</a:t>
            </a:r>
          </a:p>
          <a:p>
            <a:pPr algn="l" rtl="0">
              <a:lnSpc>
                <a:spcPct val="90000"/>
              </a:lnSpc>
              <a:buFont typeface="Wingdings" panose="05000000000000000000" pitchFamily="2" charset="2"/>
              <a:buChar char="v"/>
            </a:pPr>
            <a:r>
              <a:rPr lang="en-US" altLang="ar-SA" sz="2400" dirty="0"/>
              <a:t>Extensibility</a:t>
            </a:r>
          </a:p>
          <a:p>
            <a:pPr algn="l" rtl="0">
              <a:lnSpc>
                <a:spcPct val="90000"/>
              </a:lnSpc>
              <a:buFont typeface="Wingdings" panose="05000000000000000000" pitchFamily="2" charset="2"/>
              <a:buChar char="v"/>
            </a:pPr>
            <a:r>
              <a:rPr lang="en-US" altLang="ar-SA" sz="2400" dirty="0"/>
              <a:t>Support for object-oriented operating systems (OOOSS)</a:t>
            </a:r>
          </a:p>
          <a:p>
            <a:pPr algn="l" rtl="0">
              <a:buFont typeface="Wingdings" panose="05000000000000000000" pitchFamily="2" charset="2"/>
              <a:buChar char="v"/>
            </a:pPr>
            <a:endParaRPr lang="en-US" altLang="ar-SA" sz="2400" dirty="0"/>
          </a:p>
          <a:p>
            <a:pPr algn="l" rtl="0">
              <a:buFont typeface="Wingdings" panose="05000000000000000000" pitchFamily="2" charset="2"/>
              <a:buChar char="v"/>
            </a:pPr>
            <a:endParaRPr lang="en-US" altLang="ar-SA" sz="2400" dirty="0"/>
          </a:p>
        </p:txBody>
      </p:sp>
      <p:sp>
        <p:nvSpPr>
          <p:cNvPr id="3" name="عنصر نائب لرقم الشريحة 2"/>
          <p:cNvSpPr>
            <a:spLocks noGrp="1"/>
          </p:cNvSpPr>
          <p:nvPr>
            <p:ph type="sldNum" sz="quarter" idx="12"/>
          </p:nvPr>
        </p:nvSpPr>
        <p:spPr/>
        <p:txBody>
          <a:bodyPr/>
          <a:lstStyle/>
          <a:p>
            <a:fld id="{44FACC48-3301-414D-A1F1-350A0CCD1F77}" type="slidenum">
              <a:rPr lang="ar-SA" smtClean="0"/>
              <a:t>12</a:t>
            </a:fld>
            <a:endParaRPr lang="ar-SA"/>
          </a:p>
        </p:txBody>
      </p:sp>
    </p:spTree>
    <p:extLst>
      <p:ext uri="{BB962C8B-B14F-4D97-AF65-F5344CB8AC3E}">
        <p14:creationId xmlns:p14="http://schemas.microsoft.com/office/powerpoint/2010/main" val="1787314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ar-SA"/>
              <a:t>security and stability</a:t>
            </a:r>
          </a:p>
        </p:txBody>
      </p:sp>
      <p:sp>
        <p:nvSpPr>
          <p:cNvPr id="9219" name="Content Placeholder 2"/>
          <p:cNvSpPr>
            <a:spLocks noGrp="1"/>
          </p:cNvSpPr>
          <p:nvPr>
            <p:ph idx="1"/>
          </p:nvPr>
        </p:nvSpPr>
        <p:spPr/>
        <p:txBody>
          <a:bodyPr>
            <a:normAutofit fontScale="85000" lnSpcReduction="20000"/>
          </a:bodyPr>
          <a:lstStyle/>
          <a:p>
            <a:pPr algn="l" rtl="0">
              <a:buFont typeface="Wingdings" panose="05000000000000000000" pitchFamily="2" charset="2"/>
              <a:buChar char="v"/>
            </a:pPr>
            <a:r>
              <a:rPr lang="en-US" altLang="ar-SA" sz="3200" dirty="0"/>
              <a:t>Failure of one service does not affect the OS and other services.</a:t>
            </a:r>
          </a:p>
          <a:p>
            <a:pPr marL="0" indent="0" algn="l" rtl="0">
              <a:buNone/>
            </a:pPr>
            <a:endParaRPr lang="en-US" altLang="ar-SA" sz="3200" dirty="0"/>
          </a:p>
          <a:p>
            <a:pPr algn="l" rtl="0">
              <a:buFont typeface="Wingdings" panose="05000000000000000000" pitchFamily="2" charset="2"/>
              <a:buChar char="v"/>
            </a:pPr>
            <a:r>
              <a:rPr lang="en-US" altLang="ar-SA" sz="3200" dirty="0"/>
              <a:t>As services run in the user space as application programs, they can be easily restarted on failure.</a:t>
            </a:r>
          </a:p>
          <a:p>
            <a:pPr marL="0" indent="0" algn="l" rtl="0">
              <a:buNone/>
            </a:pPr>
            <a:endParaRPr lang="en-US" altLang="ar-SA" sz="3200" dirty="0"/>
          </a:p>
          <a:p>
            <a:pPr algn="l" rtl="0">
              <a:buFont typeface="Wingdings" panose="05000000000000000000" pitchFamily="2" charset="2"/>
              <a:buChar char="v"/>
            </a:pPr>
            <a:r>
              <a:rPr lang="en-US" altLang="ar-SA" sz="3200" dirty="0"/>
              <a:t>A buffer overflow in a service cannot affect kernel mode.</a:t>
            </a:r>
          </a:p>
        </p:txBody>
      </p:sp>
      <p:sp>
        <p:nvSpPr>
          <p:cNvPr id="2" name="عنصر نائب لرقم الشريحة 1"/>
          <p:cNvSpPr>
            <a:spLocks noGrp="1"/>
          </p:cNvSpPr>
          <p:nvPr>
            <p:ph type="sldNum" sz="quarter" idx="12"/>
          </p:nvPr>
        </p:nvSpPr>
        <p:spPr/>
        <p:txBody>
          <a:bodyPr/>
          <a:lstStyle/>
          <a:p>
            <a:fld id="{44FACC48-3301-414D-A1F1-350A0CCD1F77}" type="slidenum">
              <a:rPr lang="ar-SA" smtClean="0"/>
              <a:t>13</a:t>
            </a:fld>
            <a:endParaRPr lang="ar-SA"/>
          </a:p>
        </p:txBody>
      </p:sp>
    </p:spTree>
    <p:extLst>
      <p:ext uri="{BB962C8B-B14F-4D97-AF65-F5344CB8AC3E}">
        <p14:creationId xmlns:p14="http://schemas.microsoft.com/office/powerpoint/2010/main" val="1835097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Disadvantages of Microkernel </a:t>
            </a:r>
            <a:endParaRPr lang="ar-SA" dirty="0"/>
          </a:p>
        </p:txBody>
      </p:sp>
      <p:sp>
        <p:nvSpPr>
          <p:cNvPr id="3" name="عنصر نائب للمحتوى 2"/>
          <p:cNvSpPr>
            <a:spLocks noGrp="1"/>
          </p:cNvSpPr>
          <p:nvPr>
            <p:ph idx="1"/>
          </p:nvPr>
        </p:nvSpPr>
        <p:spPr/>
        <p:txBody>
          <a:bodyPr>
            <a:normAutofit/>
          </a:bodyPr>
          <a:lstStyle/>
          <a:p>
            <a:pPr algn="l" rtl="0">
              <a:buFont typeface="Wingdings" panose="05000000000000000000" pitchFamily="2" charset="2"/>
              <a:buChar char="v"/>
            </a:pPr>
            <a:r>
              <a:rPr lang="en-US" altLang="ar-SA" sz="3200" dirty="0"/>
              <a:t>Performance, It takes longer to build and send a message via the microkernel, and accept and decode the reply, than to make a single service call.</a:t>
            </a:r>
          </a:p>
          <a:p>
            <a:pPr algn="l" rtl="0">
              <a:buFont typeface="Wingdings" panose="05000000000000000000" pitchFamily="2" charset="2"/>
              <a:buChar char="v"/>
            </a:pPr>
            <a:endParaRPr lang="en-US" altLang="ar-SA" sz="3200" dirty="0"/>
          </a:p>
          <a:p>
            <a:pPr algn="l" rtl="0"/>
            <a:endParaRPr lang="ar-SA" sz="3200" dirty="0"/>
          </a:p>
        </p:txBody>
      </p:sp>
      <p:sp>
        <p:nvSpPr>
          <p:cNvPr id="4" name="عنصر نائب لرقم الشريحة 3"/>
          <p:cNvSpPr>
            <a:spLocks noGrp="1"/>
          </p:cNvSpPr>
          <p:nvPr>
            <p:ph type="sldNum" sz="quarter" idx="12"/>
          </p:nvPr>
        </p:nvSpPr>
        <p:spPr/>
        <p:txBody>
          <a:bodyPr/>
          <a:lstStyle/>
          <a:p>
            <a:fld id="{44FACC48-3301-414D-A1F1-350A0CCD1F77}" type="slidenum">
              <a:rPr lang="ar-SA" smtClean="0"/>
              <a:t>14</a:t>
            </a:fld>
            <a:endParaRPr lang="ar-SA"/>
          </a:p>
        </p:txBody>
      </p:sp>
    </p:spTree>
    <p:extLst>
      <p:ext uri="{BB962C8B-B14F-4D97-AF65-F5344CB8AC3E}">
        <p14:creationId xmlns:p14="http://schemas.microsoft.com/office/powerpoint/2010/main" val="2571487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57224" y="42335"/>
            <a:ext cx="10772775" cy="1658198"/>
          </a:xfrm>
        </p:spPr>
        <p:txBody>
          <a:bodyPr/>
          <a:lstStyle/>
          <a:p>
            <a:r>
              <a:rPr lang="en-US" altLang="ar-SA" dirty="0"/>
              <a:t>IPC Interprocess communication</a:t>
            </a:r>
          </a:p>
        </p:txBody>
      </p:sp>
      <p:sp>
        <p:nvSpPr>
          <p:cNvPr id="3" name="Content Placeholder 2"/>
          <p:cNvSpPr>
            <a:spLocks noGrp="1"/>
          </p:cNvSpPr>
          <p:nvPr>
            <p:ph idx="1"/>
          </p:nvPr>
        </p:nvSpPr>
        <p:spPr>
          <a:xfrm>
            <a:off x="657224" y="2415093"/>
            <a:ext cx="10753725" cy="3766185"/>
          </a:xfrm>
        </p:spPr>
        <p:txBody>
          <a:bodyPr rtlCol="0">
            <a:noAutofit/>
          </a:bodyPr>
          <a:lstStyle/>
          <a:p>
            <a:pPr algn="l" rtl="0">
              <a:buFont typeface="Wingdings" panose="05000000000000000000" pitchFamily="2" charset="2"/>
              <a:buChar char="v"/>
              <a:defRPr/>
            </a:pPr>
            <a:r>
              <a:rPr lang="en-US" sz="3200" dirty="0"/>
              <a:t>IPC is nothing but message passing.</a:t>
            </a:r>
          </a:p>
          <a:p>
            <a:pPr algn="l" rtl="0">
              <a:buFont typeface="Wingdings" panose="05000000000000000000" pitchFamily="2" charset="2"/>
              <a:buChar char="v"/>
              <a:defRPr/>
            </a:pPr>
            <a:r>
              <a:rPr lang="en-US" sz="3200" dirty="0"/>
              <a:t>It can be synchronous or asynchronous </a:t>
            </a:r>
          </a:p>
          <a:p>
            <a:pPr algn="l" rtl="0">
              <a:buFont typeface="Wingdings" panose="05000000000000000000" pitchFamily="2" charset="2"/>
              <a:buChar char="v"/>
              <a:defRPr/>
            </a:pPr>
            <a:r>
              <a:rPr lang="en-US" sz="3200" dirty="0"/>
              <a:t>Application requests for a service:</a:t>
            </a:r>
          </a:p>
          <a:p>
            <a:pPr marL="547688" lvl="2" indent="-9525" algn="l" defTabSz="1169988" rtl="0">
              <a:buFont typeface="Wingdings" panose="05000000000000000000" pitchFamily="2" charset="2"/>
              <a:buChar char="§"/>
              <a:defRPr/>
            </a:pPr>
            <a:r>
              <a:rPr lang="en-US" sz="2800" dirty="0"/>
              <a:t>Application sends a message to the service (running as an application) via the Microkernel.</a:t>
            </a:r>
          </a:p>
          <a:p>
            <a:pPr marL="547688" lvl="2" indent="-9525" algn="l" defTabSz="1169988" rtl="0">
              <a:buFont typeface="Wingdings" panose="05000000000000000000" pitchFamily="2" charset="2"/>
              <a:buChar char="§"/>
              <a:defRPr/>
            </a:pPr>
            <a:r>
              <a:rPr lang="en-US" sz="2800" dirty="0"/>
              <a:t>The service responds with the result through the Microkernel .</a:t>
            </a:r>
          </a:p>
        </p:txBody>
      </p:sp>
      <p:sp>
        <p:nvSpPr>
          <p:cNvPr id="2" name="عنصر نائب لرقم الشريحة 1"/>
          <p:cNvSpPr>
            <a:spLocks noGrp="1"/>
          </p:cNvSpPr>
          <p:nvPr>
            <p:ph type="sldNum" sz="quarter" idx="12"/>
          </p:nvPr>
        </p:nvSpPr>
        <p:spPr/>
        <p:txBody>
          <a:bodyPr/>
          <a:lstStyle/>
          <a:p>
            <a:fld id="{44FACC48-3301-414D-A1F1-350A0CCD1F77}" type="slidenum">
              <a:rPr lang="ar-SA" smtClean="0"/>
              <a:t>15</a:t>
            </a:fld>
            <a:endParaRPr lang="ar-SA"/>
          </a:p>
        </p:txBody>
      </p:sp>
    </p:spTree>
    <p:extLst>
      <p:ext uri="{BB962C8B-B14F-4D97-AF65-F5344CB8AC3E}">
        <p14:creationId xmlns:p14="http://schemas.microsoft.com/office/powerpoint/2010/main" val="2126501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97947" y="295729"/>
            <a:ext cx="10772775" cy="1658198"/>
          </a:xfrm>
        </p:spPr>
        <p:txBody>
          <a:bodyPr/>
          <a:lstStyle/>
          <a:p>
            <a:r>
              <a:rPr lang="en-US" dirty="0" err="1"/>
              <a:t>Exokernel</a:t>
            </a:r>
            <a:endParaRPr lang="ar-SA" dirty="0"/>
          </a:p>
        </p:txBody>
      </p:sp>
      <p:sp>
        <p:nvSpPr>
          <p:cNvPr id="3" name="عنصر نائب للمحتوى 2"/>
          <p:cNvSpPr>
            <a:spLocks noGrp="1"/>
          </p:cNvSpPr>
          <p:nvPr>
            <p:ph idx="1"/>
          </p:nvPr>
        </p:nvSpPr>
        <p:spPr>
          <a:xfrm>
            <a:off x="437014" y="2057401"/>
            <a:ext cx="10753725" cy="5230906"/>
          </a:xfrm>
        </p:spPr>
        <p:txBody>
          <a:bodyPr>
            <a:normAutofit fontScale="92500" lnSpcReduction="10000"/>
          </a:bodyPr>
          <a:lstStyle/>
          <a:p>
            <a:pPr algn="l" rtl="0">
              <a:buFont typeface="Arial" panose="020B0604020202020204" pitchFamily="34" charset="0"/>
              <a:buChar char="•"/>
            </a:pPr>
            <a:r>
              <a:rPr lang="en-US" sz="2600" dirty="0"/>
              <a:t>Motivation </a:t>
            </a:r>
          </a:p>
          <a:p>
            <a:pPr lvl="1" algn="l" rtl="0"/>
            <a:r>
              <a:rPr lang="en-US" sz="2600" dirty="0"/>
              <a:t> OSes hide machine info behind abstractions (processes, files, address spaces, IPC)</a:t>
            </a:r>
          </a:p>
          <a:p>
            <a:pPr lvl="1" algn="l" rtl="0"/>
            <a:r>
              <a:rPr lang="en-US" sz="2600" dirty="0"/>
              <a:t>These abstractions are hardcoded =&gt; restrictive </a:t>
            </a:r>
          </a:p>
          <a:p>
            <a:pPr algn="l" rtl="0"/>
            <a:r>
              <a:rPr lang="en-US" sz="2600" dirty="0"/>
              <a:t>Idea </a:t>
            </a:r>
          </a:p>
          <a:p>
            <a:pPr algn="l" rtl="0"/>
            <a:r>
              <a:rPr lang="en-US" sz="2600" dirty="0"/>
              <a:t>Separate protection from management </a:t>
            </a:r>
          </a:p>
          <a:p>
            <a:pPr lvl="1" algn="l" rtl="0"/>
            <a:r>
              <a:rPr lang="en-US" sz="2600" dirty="0"/>
              <a:t>Kernel (kernel space) protects resources</a:t>
            </a:r>
          </a:p>
          <a:p>
            <a:pPr lvl="1" algn="l" rtl="0"/>
            <a:r>
              <a:rPr lang="en-US" sz="2600" dirty="0"/>
              <a:t>Applications (user space)handle resource management</a:t>
            </a:r>
          </a:p>
          <a:p>
            <a:pPr lvl="1" algn="l" rtl="0"/>
            <a:endParaRPr lang="en-US" sz="2600" dirty="0"/>
          </a:p>
          <a:p>
            <a:pPr lvl="1" algn="l" rtl="0"/>
            <a:r>
              <a:rPr lang="en-US" sz="2600" dirty="0" err="1"/>
              <a:t>Exokernel</a:t>
            </a:r>
            <a:r>
              <a:rPr lang="en-US" sz="2600" dirty="0"/>
              <a:t> offers flexibility to application design and therefore improves application performance.</a:t>
            </a:r>
          </a:p>
          <a:p>
            <a:pPr marL="4572" lvl="1" indent="0" algn="l" rtl="0">
              <a:buNone/>
            </a:pPr>
            <a:r>
              <a:rPr lang="en-US" sz="2800" dirty="0"/>
              <a:t> </a:t>
            </a:r>
          </a:p>
          <a:p>
            <a:pPr algn="l" rtl="0"/>
            <a:endParaRPr lang="ar-SA" sz="2800" b="1" dirty="0"/>
          </a:p>
        </p:txBody>
      </p:sp>
      <p:sp>
        <p:nvSpPr>
          <p:cNvPr id="4" name="عنصر نائب لرقم الشريحة 3"/>
          <p:cNvSpPr>
            <a:spLocks noGrp="1"/>
          </p:cNvSpPr>
          <p:nvPr>
            <p:ph type="sldNum" sz="quarter" idx="12"/>
          </p:nvPr>
        </p:nvSpPr>
        <p:spPr/>
        <p:txBody>
          <a:bodyPr/>
          <a:lstStyle/>
          <a:p>
            <a:fld id="{44FACC48-3301-414D-A1F1-350A0CCD1F77}" type="slidenum">
              <a:rPr lang="ar-SA" smtClean="0"/>
              <a:t>16</a:t>
            </a:fld>
            <a:endParaRPr lang="ar-SA"/>
          </a:p>
        </p:txBody>
      </p:sp>
    </p:spTree>
    <p:extLst>
      <p:ext uri="{BB962C8B-B14F-4D97-AF65-F5344CB8AC3E}">
        <p14:creationId xmlns:p14="http://schemas.microsoft.com/office/powerpoint/2010/main" val="4271618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57224" y="1994"/>
            <a:ext cx="10772775" cy="1658198"/>
          </a:xfrm>
        </p:spPr>
        <p:txBody>
          <a:bodyPr/>
          <a:lstStyle/>
          <a:p>
            <a:r>
              <a:rPr lang="en-US" b="1" dirty="0"/>
              <a:t>How to Protect Resources</a:t>
            </a:r>
            <a:endParaRPr lang="ar-SA" dirty="0"/>
          </a:p>
        </p:txBody>
      </p:sp>
      <p:sp>
        <p:nvSpPr>
          <p:cNvPr id="3" name="عنصر نائب للمحتوى 2"/>
          <p:cNvSpPr>
            <a:spLocks noGrp="1"/>
          </p:cNvSpPr>
          <p:nvPr>
            <p:ph idx="1"/>
          </p:nvPr>
        </p:nvSpPr>
        <p:spPr>
          <a:xfrm>
            <a:off x="657224" y="2303817"/>
            <a:ext cx="10753725" cy="4554183"/>
          </a:xfrm>
        </p:spPr>
        <p:txBody>
          <a:bodyPr>
            <a:normAutofit fontScale="92500"/>
          </a:bodyPr>
          <a:lstStyle/>
          <a:p>
            <a:pPr algn="l" rtl="0">
              <a:lnSpc>
                <a:spcPct val="150000"/>
              </a:lnSpc>
              <a:buFont typeface="Wingdings" panose="05000000000000000000" pitchFamily="2" charset="2"/>
              <a:buChar char="v"/>
            </a:pPr>
            <a:r>
              <a:rPr lang="en-US" sz="3200" dirty="0"/>
              <a:t>Tracks ownership of resources.</a:t>
            </a:r>
          </a:p>
          <a:p>
            <a:pPr algn="l" rtl="0">
              <a:lnSpc>
                <a:spcPct val="150000"/>
              </a:lnSpc>
              <a:buFont typeface="Wingdings" panose="05000000000000000000" pitchFamily="2" charset="2"/>
              <a:buChar char="v"/>
            </a:pPr>
            <a:r>
              <a:rPr lang="en-US" sz="3200" dirty="0"/>
              <a:t>Ensure protection by guarding all resource usage or binding points.</a:t>
            </a:r>
          </a:p>
          <a:p>
            <a:pPr algn="l" rtl="0">
              <a:lnSpc>
                <a:spcPct val="150000"/>
              </a:lnSpc>
              <a:buFont typeface="Wingdings" panose="05000000000000000000" pitchFamily="2" charset="2"/>
              <a:buChar char="v"/>
            </a:pPr>
            <a:r>
              <a:rPr lang="en-US" altLang="ar-SA" sz="3200" dirty="0"/>
              <a:t>Expose hardware, allocation, names and revocation</a:t>
            </a:r>
            <a:endParaRPr lang="en-US" sz="3200" dirty="0"/>
          </a:p>
          <a:p>
            <a:pPr algn="l" rtl="0">
              <a:lnSpc>
                <a:spcPct val="150000"/>
              </a:lnSpc>
              <a:buFont typeface="Wingdings" panose="05000000000000000000" pitchFamily="2" charset="2"/>
              <a:buChar char="v"/>
            </a:pPr>
            <a:r>
              <a:rPr lang="en-US" sz="3200" dirty="0"/>
              <a:t>Revoke access to resources.</a:t>
            </a:r>
          </a:p>
          <a:p>
            <a:pPr algn="l" rtl="0">
              <a:lnSpc>
                <a:spcPct val="150000"/>
              </a:lnSpc>
              <a:buFont typeface="Wingdings" panose="05000000000000000000" pitchFamily="2" charset="2"/>
              <a:buChar char="v"/>
            </a:pPr>
            <a:endParaRPr lang="ar-SA" sz="3200" dirty="0"/>
          </a:p>
        </p:txBody>
      </p:sp>
      <p:sp>
        <p:nvSpPr>
          <p:cNvPr id="4" name="عنصر نائب لرقم الشريحة 3"/>
          <p:cNvSpPr>
            <a:spLocks noGrp="1"/>
          </p:cNvSpPr>
          <p:nvPr>
            <p:ph type="sldNum" sz="quarter" idx="12"/>
          </p:nvPr>
        </p:nvSpPr>
        <p:spPr/>
        <p:txBody>
          <a:bodyPr/>
          <a:lstStyle/>
          <a:p>
            <a:fld id="{44FACC48-3301-414D-A1F1-350A0CCD1F77}" type="slidenum">
              <a:rPr lang="ar-SA" smtClean="0"/>
              <a:t>17</a:t>
            </a:fld>
            <a:endParaRPr lang="ar-SA"/>
          </a:p>
        </p:txBody>
      </p:sp>
    </p:spTree>
    <p:extLst>
      <p:ext uri="{BB962C8B-B14F-4D97-AF65-F5344CB8AC3E}">
        <p14:creationId xmlns:p14="http://schemas.microsoft.com/office/powerpoint/2010/main" val="2940129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err="1"/>
              <a:t>Exokernel</a:t>
            </a:r>
            <a:r>
              <a:rPr lang="en-US" b="1" dirty="0"/>
              <a:t>-Based Operating System</a:t>
            </a:r>
            <a:endParaRPr lang="ar-SA" dirty="0"/>
          </a:p>
        </p:txBody>
      </p:sp>
      <p:sp>
        <p:nvSpPr>
          <p:cNvPr id="3" name="عنصر نائب للمحتوى 2"/>
          <p:cNvSpPr>
            <a:spLocks noGrp="1"/>
          </p:cNvSpPr>
          <p:nvPr>
            <p:ph idx="1"/>
          </p:nvPr>
        </p:nvSpPr>
        <p:spPr>
          <a:xfrm>
            <a:off x="296997" y="2374750"/>
            <a:ext cx="11482625" cy="3766185"/>
          </a:xfrm>
        </p:spPr>
        <p:txBody>
          <a:bodyPr>
            <a:noAutofit/>
          </a:bodyPr>
          <a:lstStyle/>
          <a:p>
            <a:pPr algn="l" rtl="0">
              <a:lnSpc>
                <a:spcPct val="150000"/>
              </a:lnSpc>
              <a:buFont typeface="Wingdings" panose="05000000000000000000" pitchFamily="2" charset="2"/>
              <a:buChar char="v"/>
            </a:pPr>
            <a:r>
              <a:rPr lang="en-US" sz="2400" dirty="0"/>
              <a:t>Two components: </a:t>
            </a:r>
            <a:r>
              <a:rPr lang="en-US" sz="2400" dirty="0" err="1"/>
              <a:t>exokernel</a:t>
            </a:r>
            <a:r>
              <a:rPr lang="en-US" sz="2400" dirty="0"/>
              <a:t> and library operating system (</a:t>
            </a:r>
            <a:r>
              <a:rPr lang="en-US" sz="2400" dirty="0" err="1"/>
              <a:t>libOS</a:t>
            </a:r>
            <a:r>
              <a:rPr lang="en-US" sz="2400" dirty="0"/>
              <a:t>).</a:t>
            </a:r>
          </a:p>
          <a:p>
            <a:pPr algn="l" rtl="0">
              <a:lnSpc>
                <a:spcPct val="150000"/>
              </a:lnSpc>
              <a:buFont typeface="Wingdings" panose="05000000000000000000" pitchFamily="2" charset="2"/>
              <a:buChar char="v"/>
            </a:pPr>
            <a:r>
              <a:rPr lang="en-US" sz="2400" dirty="0" err="1"/>
              <a:t>LibOS</a:t>
            </a:r>
            <a:r>
              <a:rPr lang="en-US" sz="2400" dirty="0"/>
              <a:t> resides outside the kernel.</a:t>
            </a:r>
          </a:p>
          <a:p>
            <a:pPr algn="l" rtl="0">
              <a:lnSpc>
                <a:spcPct val="150000"/>
              </a:lnSpc>
              <a:buFont typeface="Wingdings" panose="05000000000000000000" pitchFamily="2" charset="2"/>
              <a:buChar char="v"/>
            </a:pPr>
            <a:r>
              <a:rPr lang="en-US" sz="2400" dirty="0" err="1"/>
              <a:t>Exokernel</a:t>
            </a:r>
            <a:r>
              <a:rPr lang="en-US" sz="2400" dirty="0"/>
              <a:t> protects hardware resources (CPU, memory, disk, network, </a:t>
            </a:r>
            <a:r>
              <a:rPr lang="en-US" sz="2400" dirty="0" err="1"/>
              <a:t>etc</a:t>
            </a:r>
            <a:r>
              <a:rPr lang="en-US" sz="2400" dirty="0"/>
              <a:t>).</a:t>
            </a:r>
          </a:p>
          <a:p>
            <a:pPr algn="l" rtl="0">
              <a:lnSpc>
                <a:spcPct val="150000"/>
              </a:lnSpc>
              <a:buFont typeface="Wingdings" panose="05000000000000000000" pitchFamily="2" charset="2"/>
              <a:buChar char="v"/>
            </a:pPr>
            <a:r>
              <a:rPr lang="en-US" sz="2400" dirty="0"/>
              <a:t>Applications link to </a:t>
            </a:r>
            <a:r>
              <a:rPr lang="en-US" sz="2400" dirty="0" err="1"/>
              <a:t>libOSes</a:t>
            </a:r>
            <a:r>
              <a:rPr lang="en-US" sz="2400" dirty="0"/>
              <a:t> and manage resources through the </a:t>
            </a:r>
            <a:r>
              <a:rPr lang="en-US" sz="2400" dirty="0" err="1"/>
              <a:t>libOS</a:t>
            </a:r>
            <a:r>
              <a:rPr lang="en-US" sz="2400" dirty="0"/>
              <a:t>.</a:t>
            </a:r>
          </a:p>
          <a:p>
            <a:pPr algn="l" rtl="0">
              <a:lnSpc>
                <a:spcPct val="150000"/>
              </a:lnSpc>
              <a:buFont typeface="Wingdings" panose="05000000000000000000" pitchFamily="2" charset="2"/>
              <a:buChar char="v"/>
            </a:pPr>
            <a:r>
              <a:rPr lang="en-US" sz="2400" dirty="0"/>
              <a:t>Applications can also manage resources by communicating with </a:t>
            </a:r>
            <a:r>
              <a:rPr lang="en-US" sz="2400" dirty="0" err="1"/>
              <a:t>exokernel</a:t>
            </a:r>
            <a:r>
              <a:rPr lang="en-US" sz="2400" dirty="0"/>
              <a:t> directly.</a:t>
            </a:r>
          </a:p>
          <a:p>
            <a:pPr algn="l" rtl="0">
              <a:lnSpc>
                <a:spcPct val="150000"/>
              </a:lnSpc>
              <a:buFont typeface="Wingdings" panose="05000000000000000000" pitchFamily="2" charset="2"/>
              <a:buChar char="v"/>
            </a:pPr>
            <a:endParaRPr lang="ar-SA" sz="2400" dirty="0"/>
          </a:p>
        </p:txBody>
      </p:sp>
      <p:sp>
        <p:nvSpPr>
          <p:cNvPr id="4" name="عنصر نائب لرقم الشريحة 3"/>
          <p:cNvSpPr>
            <a:spLocks noGrp="1"/>
          </p:cNvSpPr>
          <p:nvPr>
            <p:ph type="sldNum" sz="quarter" idx="12"/>
          </p:nvPr>
        </p:nvSpPr>
        <p:spPr/>
        <p:txBody>
          <a:bodyPr/>
          <a:lstStyle/>
          <a:p>
            <a:fld id="{44FACC48-3301-414D-A1F1-350A0CCD1F77}" type="slidenum">
              <a:rPr lang="ar-SA" smtClean="0"/>
              <a:t>18</a:t>
            </a:fld>
            <a:endParaRPr lang="ar-SA"/>
          </a:p>
        </p:txBody>
      </p:sp>
    </p:spTree>
    <p:extLst>
      <p:ext uri="{BB962C8B-B14F-4D97-AF65-F5344CB8AC3E}">
        <p14:creationId xmlns:p14="http://schemas.microsoft.com/office/powerpoint/2010/main" val="1518474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8605" y="658906"/>
            <a:ext cx="8314642" cy="5946777"/>
          </a:xfrm>
        </p:spPr>
      </p:pic>
      <p:sp>
        <p:nvSpPr>
          <p:cNvPr id="4" name="عنصر نائب لرقم الشريحة 3"/>
          <p:cNvSpPr>
            <a:spLocks noGrp="1"/>
          </p:cNvSpPr>
          <p:nvPr>
            <p:ph type="sldNum" sz="quarter" idx="12"/>
          </p:nvPr>
        </p:nvSpPr>
        <p:spPr/>
        <p:txBody>
          <a:bodyPr/>
          <a:lstStyle/>
          <a:p>
            <a:fld id="{44FACC48-3301-414D-A1F1-350A0CCD1F77}" type="slidenum">
              <a:rPr lang="ar-SA" smtClean="0"/>
              <a:t>19</a:t>
            </a:fld>
            <a:endParaRPr lang="ar-SA"/>
          </a:p>
        </p:txBody>
      </p:sp>
      <p:sp>
        <p:nvSpPr>
          <p:cNvPr id="6" name="مربع نص 5"/>
          <p:cNvSpPr txBox="1"/>
          <p:nvPr/>
        </p:nvSpPr>
        <p:spPr>
          <a:xfrm>
            <a:off x="3711389" y="4733364"/>
            <a:ext cx="968189" cy="307777"/>
          </a:xfrm>
          <a:prstGeom prst="rect">
            <a:avLst/>
          </a:prstGeom>
          <a:noFill/>
        </p:spPr>
        <p:txBody>
          <a:bodyPr wrap="square" rtlCol="1">
            <a:spAutoFit/>
          </a:bodyPr>
          <a:lstStyle/>
          <a:p>
            <a:pPr algn="l" rtl="0"/>
            <a:r>
              <a:rPr lang="en-US" sz="1400" b="1" dirty="0" err="1">
                <a:latin typeface="Arial" panose="020B0604020202020204" pitchFamily="34" charset="0"/>
                <a:cs typeface="Arial" panose="020B0604020202020204" pitchFamily="34" charset="0"/>
              </a:rPr>
              <a:t>LibOSes</a:t>
            </a:r>
            <a:endParaRPr lang="ar-SA" sz="1400" b="1" dirty="0">
              <a:latin typeface="Arial" panose="020B0604020202020204" pitchFamily="34" charset="0"/>
              <a:cs typeface="Arial" panose="020B0604020202020204" pitchFamily="34" charset="0"/>
            </a:endParaRPr>
          </a:p>
        </p:txBody>
      </p:sp>
      <p:sp>
        <p:nvSpPr>
          <p:cNvPr id="7" name="مربع نص 6"/>
          <p:cNvSpPr txBox="1"/>
          <p:nvPr/>
        </p:nvSpPr>
        <p:spPr>
          <a:xfrm>
            <a:off x="2277037" y="4733363"/>
            <a:ext cx="968189" cy="307777"/>
          </a:xfrm>
          <a:prstGeom prst="rect">
            <a:avLst/>
          </a:prstGeom>
          <a:noFill/>
        </p:spPr>
        <p:txBody>
          <a:bodyPr wrap="square" rtlCol="1">
            <a:spAutoFit/>
          </a:bodyPr>
          <a:lstStyle/>
          <a:p>
            <a:pPr algn="l" rtl="0"/>
            <a:r>
              <a:rPr lang="en-US" sz="1400" b="1" dirty="0" err="1">
                <a:latin typeface="Arial" panose="020B0604020202020204" pitchFamily="34" charset="0"/>
                <a:cs typeface="Arial" panose="020B0604020202020204" pitchFamily="34" charset="0"/>
              </a:rPr>
              <a:t>LibOSes</a:t>
            </a:r>
            <a:endParaRPr lang="ar-SA"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6206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57224" y="82676"/>
            <a:ext cx="10772775" cy="1658198"/>
          </a:xfrm>
        </p:spPr>
        <p:txBody>
          <a:bodyPr>
            <a:normAutofit/>
          </a:bodyPr>
          <a:lstStyle/>
          <a:p>
            <a:r>
              <a:rPr lang="en-US" sz="4000" dirty="0"/>
              <a:t>What is Kernel?</a:t>
            </a:r>
            <a:endParaRPr lang="ar-SA" sz="4000" dirty="0"/>
          </a:p>
        </p:txBody>
      </p:sp>
      <p:sp>
        <p:nvSpPr>
          <p:cNvPr id="3" name="عنصر نائب للمحتوى 2"/>
          <p:cNvSpPr>
            <a:spLocks noGrp="1"/>
          </p:cNvSpPr>
          <p:nvPr>
            <p:ph idx="1"/>
          </p:nvPr>
        </p:nvSpPr>
        <p:spPr>
          <a:xfrm>
            <a:off x="328611" y="2199942"/>
            <a:ext cx="11429999" cy="4510141"/>
          </a:xfrm>
        </p:spPr>
        <p:txBody>
          <a:bodyPr>
            <a:noAutofit/>
          </a:bodyPr>
          <a:lstStyle/>
          <a:p>
            <a:pPr algn="justLow" rtl="0">
              <a:lnSpc>
                <a:spcPct val="150000"/>
              </a:lnSpc>
              <a:buClr>
                <a:schemeClr val="accent1">
                  <a:lumMod val="50000"/>
                </a:schemeClr>
              </a:buClr>
              <a:buFont typeface="Wingdings" panose="05000000000000000000" pitchFamily="2" charset="2"/>
              <a:buChar char="v"/>
            </a:pPr>
            <a:r>
              <a:rPr lang="en-US" sz="3600" dirty="0"/>
              <a:t>The kernel is the software responsible for running programs and managing secure access to the machine's hardware.</a:t>
            </a:r>
          </a:p>
          <a:p>
            <a:pPr algn="justLow" rtl="0">
              <a:lnSpc>
                <a:spcPct val="150000"/>
              </a:lnSpc>
              <a:buClr>
                <a:schemeClr val="accent1">
                  <a:lumMod val="50000"/>
                </a:schemeClr>
              </a:buClr>
              <a:buFont typeface="Wingdings" panose="05000000000000000000" pitchFamily="2" charset="2"/>
              <a:buChar char="v"/>
            </a:pPr>
            <a:r>
              <a:rPr lang="en-US" sz="3600" dirty="0"/>
              <a:t>The kernel is the core of an operating system. </a:t>
            </a:r>
          </a:p>
          <a:p>
            <a:pPr algn="justLow" rtl="0">
              <a:lnSpc>
                <a:spcPct val="150000"/>
              </a:lnSpc>
              <a:buClr>
                <a:schemeClr val="accent1">
                  <a:lumMod val="50000"/>
                </a:schemeClr>
              </a:buClr>
              <a:buFont typeface="Wingdings" panose="05000000000000000000" pitchFamily="2" charset="2"/>
              <a:buChar char="v"/>
            </a:pPr>
            <a:endParaRPr lang="en-US" sz="3600" dirty="0"/>
          </a:p>
        </p:txBody>
      </p:sp>
      <p:sp>
        <p:nvSpPr>
          <p:cNvPr id="4" name="عنصر نائب لرقم الشريحة 3"/>
          <p:cNvSpPr>
            <a:spLocks noGrp="1"/>
          </p:cNvSpPr>
          <p:nvPr>
            <p:ph type="sldNum" sz="quarter" idx="12"/>
          </p:nvPr>
        </p:nvSpPr>
        <p:spPr/>
        <p:txBody>
          <a:bodyPr/>
          <a:lstStyle/>
          <a:p>
            <a:fld id="{44FACC48-3301-414D-A1F1-350A0CCD1F77}" type="slidenum">
              <a:rPr lang="ar-SA" smtClean="0"/>
              <a:t>2</a:t>
            </a:fld>
            <a:endParaRPr lang="ar-SA"/>
          </a:p>
        </p:txBody>
      </p:sp>
    </p:spTree>
    <p:extLst>
      <p:ext uri="{BB962C8B-B14F-4D97-AF65-F5344CB8AC3E}">
        <p14:creationId xmlns:p14="http://schemas.microsoft.com/office/powerpoint/2010/main" val="3087833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Hybrid Kernel</a:t>
            </a:r>
            <a:endParaRPr lang="ar-SA" dirty="0"/>
          </a:p>
        </p:txBody>
      </p:sp>
      <p:sp>
        <p:nvSpPr>
          <p:cNvPr id="3" name="عنصر نائب للمحتوى 2"/>
          <p:cNvSpPr>
            <a:spLocks noGrp="1"/>
          </p:cNvSpPr>
          <p:nvPr>
            <p:ph idx="1"/>
          </p:nvPr>
        </p:nvSpPr>
        <p:spPr/>
        <p:txBody>
          <a:bodyPr>
            <a:normAutofit fontScale="85000" lnSpcReduction="10000"/>
          </a:bodyPr>
          <a:lstStyle/>
          <a:p>
            <a:pPr algn="l" rtl="0">
              <a:buFont typeface="Wingdings" panose="05000000000000000000" pitchFamily="2" charset="2"/>
              <a:buChar char="v"/>
            </a:pPr>
            <a:r>
              <a:rPr lang="en-US" sz="3200" dirty="0"/>
              <a:t>Hybrid kernel is a kernel architecture based on a combination of microkernel and monolithic kernel architecture used in computer operating systems. </a:t>
            </a:r>
          </a:p>
          <a:p>
            <a:pPr marL="0" indent="0" algn="l" rtl="0">
              <a:buNone/>
            </a:pPr>
            <a:endParaRPr lang="en-US" sz="3200" dirty="0"/>
          </a:p>
          <a:p>
            <a:pPr algn="l" rtl="0">
              <a:buFont typeface="Wingdings" panose="05000000000000000000" pitchFamily="2" charset="2"/>
              <a:buChar char="v"/>
            </a:pPr>
            <a:r>
              <a:rPr lang="en-US" sz="3200" dirty="0"/>
              <a:t>This kernel approach combines the speed and simpler design of monolithic kernel with the modularity and execution safety of microkernel.</a:t>
            </a:r>
            <a:endParaRPr lang="ar-SA" sz="3200" dirty="0"/>
          </a:p>
        </p:txBody>
      </p:sp>
      <p:sp>
        <p:nvSpPr>
          <p:cNvPr id="4" name="عنصر نائب لرقم الشريحة 3"/>
          <p:cNvSpPr>
            <a:spLocks noGrp="1"/>
          </p:cNvSpPr>
          <p:nvPr>
            <p:ph type="sldNum" sz="quarter" idx="12"/>
          </p:nvPr>
        </p:nvSpPr>
        <p:spPr/>
        <p:txBody>
          <a:bodyPr/>
          <a:lstStyle/>
          <a:p>
            <a:fld id="{44FACC48-3301-414D-A1F1-350A0CCD1F77}" type="slidenum">
              <a:rPr lang="ar-SA" smtClean="0"/>
              <a:t>20</a:t>
            </a:fld>
            <a:endParaRPr lang="ar-SA"/>
          </a:p>
        </p:txBody>
      </p:sp>
    </p:spTree>
    <p:extLst>
      <p:ext uri="{BB962C8B-B14F-4D97-AF65-F5344CB8AC3E}">
        <p14:creationId xmlns:p14="http://schemas.microsoft.com/office/powerpoint/2010/main" val="3609194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3900" y="973668"/>
            <a:ext cx="10261600" cy="706964"/>
          </a:xfrm>
        </p:spPr>
        <p:txBody>
          <a:bodyPr/>
          <a:lstStyle/>
          <a:p>
            <a:r>
              <a:rPr lang="en-US" dirty="0"/>
              <a:t>Mechanisms for Network Operating Systems</a:t>
            </a:r>
            <a:endParaRPr lang="ar-SA" dirty="0"/>
          </a:p>
        </p:txBody>
      </p:sp>
      <p:sp>
        <p:nvSpPr>
          <p:cNvPr id="3" name="عنصر نائب للمحتوى 2"/>
          <p:cNvSpPr>
            <a:spLocks noGrp="1"/>
          </p:cNvSpPr>
          <p:nvPr>
            <p:ph idx="1"/>
          </p:nvPr>
        </p:nvSpPr>
        <p:spPr>
          <a:xfrm>
            <a:off x="533400" y="2184400"/>
            <a:ext cx="10617200" cy="4368800"/>
          </a:xfrm>
        </p:spPr>
        <p:txBody>
          <a:bodyPr>
            <a:normAutofit lnSpcReduction="10000"/>
          </a:bodyPr>
          <a:lstStyle/>
          <a:p>
            <a:pPr algn="l" rtl="0">
              <a:lnSpc>
                <a:spcPct val="150000"/>
              </a:lnSpc>
            </a:pPr>
            <a:r>
              <a:rPr lang="en-US" sz="2000" dirty="0"/>
              <a:t>Network operating systems provide three basic mechanisms that support services provided by the operating system. These mechanisms are:</a:t>
            </a:r>
          </a:p>
          <a:p>
            <a:pPr marL="800100" lvl="1" indent="-342900" algn="l" rtl="0">
              <a:lnSpc>
                <a:spcPct val="150000"/>
              </a:lnSpc>
              <a:buFont typeface="+mj-lt"/>
              <a:buAutoNum type="arabicPeriod"/>
            </a:pPr>
            <a:r>
              <a:rPr lang="en-US" sz="1800" dirty="0"/>
              <a:t>Message Passing </a:t>
            </a:r>
          </a:p>
          <a:p>
            <a:pPr marL="800100" lvl="1" indent="-342900" algn="l" rtl="0">
              <a:lnSpc>
                <a:spcPct val="150000"/>
              </a:lnSpc>
              <a:buFont typeface="+mj-lt"/>
              <a:buAutoNum type="arabicPeriod"/>
            </a:pPr>
            <a:r>
              <a:rPr lang="en-US" sz="1800" dirty="0"/>
              <a:t>Remote Procedure Calls (RPC) </a:t>
            </a:r>
          </a:p>
          <a:p>
            <a:pPr marL="800100" lvl="1" indent="-342900" algn="l" rtl="0">
              <a:lnSpc>
                <a:spcPct val="150000"/>
              </a:lnSpc>
              <a:buFont typeface="+mj-lt"/>
              <a:buAutoNum type="arabicPeriod"/>
            </a:pPr>
            <a:r>
              <a:rPr lang="en-US" sz="1800" dirty="0"/>
              <a:t>Distributed Shared Memory (DSM)</a:t>
            </a:r>
          </a:p>
          <a:p>
            <a:pPr algn="l" rtl="0">
              <a:lnSpc>
                <a:spcPct val="150000"/>
              </a:lnSpc>
            </a:pPr>
            <a:r>
              <a:rPr lang="en-US" sz="2000" dirty="0"/>
              <a:t>These mechanisms support a feature called Inter-Process Communication or IPC. </a:t>
            </a:r>
          </a:p>
          <a:p>
            <a:pPr algn="l" rtl="0">
              <a:lnSpc>
                <a:spcPct val="150000"/>
              </a:lnSpc>
            </a:pPr>
            <a:r>
              <a:rPr lang="en-US" sz="2000" dirty="0"/>
              <a:t>The above mechanisms are suitable for all kinds of inter-process communication</a:t>
            </a:r>
          </a:p>
          <a:p>
            <a:pPr algn="l" rtl="0">
              <a:lnSpc>
                <a:spcPct val="150000"/>
              </a:lnSpc>
            </a:pPr>
            <a:r>
              <a:rPr lang="en-US" sz="2000" dirty="0"/>
              <a:t>programmers prefer RPC and DSM over message passing.</a:t>
            </a:r>
            <a:endParaRPr lang="ar-SA" sz="20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87433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Message Passing</a:t>
            </a:r>
            <a:endParaRPr lang="ar-SA" dirty="0"/>
          </a:p>
        </p:txBody>
      </p:sp>
      <p:sp>
        <p:nvSpPr>
          <p:cNvPr id="3" name="عنصر نائب للمحتوى 2"/>
          <p:cNvSpPr>
            <a:spLocks noGrp="1"/>
          </p:cNvSpPr>
          <p:nvPr>
            <p:ph idx="1"/>
          </p:nvPr>
        </p:nvSpPr>
        <p:spPr>
          <a:xfrm>
            <a:off x="469900" y="2171700"/>
            <a:ext cx="10426700" cy="4559300"/>
          </a:xfrm>
        </p:spPr>
        <p:txBody>
          <a:bodyPr>
            <a:normAutofit/>
          </a:bodyPr>
          <a:lstStyle/>
          <a:p>
            <a:pPr algn="l" rtl="0"/>
            <a:r>
              <a:rPr lang="en-US" sz="2400" dirty="0"/>
              <a:t>The most basic mechanism provided by the operating system</a:t>
            </a:r>
          </a:p>
          <a:p>
            <a:pPr algn="l" rtl="0"/>
            <a:r>
              <a:rPr lang="en-US" sz="2400" dirty="0"/>
              <a:t>Message passing basically allows a process to send stream of bytes to another process.</a:t>
            </a:r>
          </a:p>
          <a:p>
            <a:pPr algn="l" rtl="0"/>
            <a:r>
              <a:rPr lang="en-US" sz="2400" dirty="0"/>
              <a:t>Message passing system works as follows: </a:t>
            </a:r>
          </a:p>
          <a:p>
            <a:pPr marL="800100" lvl="1" indent="-342900" algn="l" rtl="0">
              <a:buFont typeface="+mj-lt"/>
              <a:buAutoNum type="arabicPeriod"/>
            </a:pPr>
            <a:r>
              <a:rPr lang="en-US" sz="2000" dirty="0"/>
              <a:t>The receiving process requests the OS to create a port (or mailbox), where incoming messages are stored. </a:t>
            </a:r>
          </a:p>
          <a:p>
            <a:pPr marL="800100" lvl="1" indent="-342900" algn="l" rtl="0">
              <a:buFont typeface="+mj-lt"/>
              <a:buAutoNum type="arabicPeriod"/>
            </a:pPr>
            <a:r>
              <a:rPr lang="en-US" sz="2000" dirty="0"/>
              <a:t>Each port has a unique system-wide address, which is assigned, when the port is created. </a:t>
            </a:r>
          </a:p>
          <a:p>
            <a:pPr marL="800100" lvl="1" indent="-342900" algn="l" rtl="0">
              <a:buFont typeface="+mj-lt"/>
              <a:buAutoNum type="arabicPeriod"/>
            </a:pPr>
            <a:r>
              <a:rPr lang="en-US" sz="2000" dirty="0"/>
              <a:t>Then the receiving process may choose to register the port address with a directory service.</a:t>
            </a: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4248601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Receiving Process in Message Passing</a:t>
            </a:r>
            <a:endParaRPr lang="ar-SA" dirty="0"/>
          </a:p>
        </p:txBody>
      </p:sp>
      <p:sp>
        <p:nvSpPr>
          <p:cNvPr id="3" name="عنصر نائب للمحتوى 2"/>
          <p:cNvSpPr>
            <a:spLocks noGrp="1"/>
          </p:cNvSpPr>
          <p:nvPr>
            <p:ph idx="1"/>
          </p:nvPr>
        </p:nvSpPr>
        <p:spPr/>
        <p:txBody>
          <a:bodyPr/>
          <a:lstStyle/>
          <a:p>
            <a:pPr marL="400050" algn="l" rtl="0"/>
            <a:r>
              <a:rPr lang="en-US" sz="2000" dirty="0"/>
              <a:t>To retrieve a message from the port (mailbox):</a:t>
            </a:r>
          </a:p>
          <a:p>
            <a:pPr marL="857250" lvl="1" indent="-342900" algn="l" rtl="0">
              <a:buFont typeface="+mj-lt"/>
              <a:buAutoNum type="arabicPeriod"/>
            </a:pPr>
            <a:r>
              <a:rPr lang="en-US" sz="2000" dirty="0"/>
              <a:t>The receiving process make a system call (request) to its OS to retrieve the received data (message) from the port. </a:t>
            </a:r>
          </a:p>
          <a:p>
            <a:pPr marL="857250" lvl="1" indent="-342900" algn="l" rtl="0">
              <a:buFont typeface="+mj-lt"/>
              <a:buAutoNum type="arabicPeriod"/>
            </a:pPr>
            <a:r>
              <a:rPr lang="en-US" sz="2000" b="1" dirty="0"/>
              <a:t>If no messages are in the port</a:t>
            </a:r>
            <a:r>
              <a:rPr lang="en-US" sz="2000" dirty="0"/>
              <a:t>, the process is blocked by the OS until a message arrives. </a:t>
            </a:r>
          </a:p>
          <a:p>
            <a:pPr marL="800100" lvl="1" indent="-342900" algn="l" rtl="0">
              <a:buFont typeface="+mj-lt"/>
              <a:buAutoNum type="arabicPeriod"/>
            </a:pPr>
            <a:r>
              <a:rPr lang="en-US" sz="2000" b="1" dirty="0"/>
              <a:t>If messages are in the port</a:t>
            </a:r>
            <a:r>
              <a:rPr lang="en-US" sz="2000" dirty="0"/>
              <a:t>, the process is woken up and is allowed to access the message.</a:t>
            </a:r>
            <a:endParaRPr lang="ar-SA" sz="20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504010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Sending Process in Message Passing</a:t>
            </a:r>
            <a:endParaRPr lang="ar-SA" dirty="0"/>
          </a:p>
        </p:txBody>
      </p:sp>
      <p:sp>
        <p:nvSpPr>
          <p:cNvPr id="3" name="عنصر نائب للمحتوى 2"/>
          <p:cNvSpPr>
            <a:spLocks noGrp="1"/>
          </p:cNvSpPr>
          <p:nvPr>
            <p:ph idx="1"/>
          </p:nvPr>
        </p:nvSpPr>
        <p:spPr>
          <a:xfrm>
            <a:off x="495300" y="2311400"/>
            <a:ext cx="11112500" cy="4216400"/>
          </a:xfrm>
        </p:spPr>
        <p:txBody>
          <a:bodyPr>
            <a:normAutofit/>
          </a:bodyPr>
          <a:lstStyle/>
          <a:p>
            <a:pPr algn="l" rtl="0">
              <a:lnSpc>
                <a:spcPct val="200000"/>
              </a:lnSpc>
              <a:buFont typeface="+mj-lt"/>
              <a:buAutoNum type="arabicPeriod"/>
            </a:pPr>
            <a:r>
              <a:rPr lang="en-US" dirty="0"/>
              <a:t>The sending process creates the data to be sent and packages it in a packet. </a:t>
            </a:r>
          </a:p>
          <a:p>
            <a:pPr algn="l" rtl="0">
              <a:lnSpc>
                <a:spcPct val="200000"/>
              </a:lnSpc>
              <a:buFont typeface="+mj-lt"/>
              <a:buAutoNum type="arabicPeriod"/>
            </a:pPr>
            <a:r>
              <a:rPr lang="en-US" dirty="0"/>
              <a:t>Then it makes a system call (request) to its operating system to deliver this message to the receiver’s address port.</a:t>
            </a:r>
          </a:p>
          <a:p>
            <a:pPr algn="l" rtl="0">
              <a:lnSpc>
                <a:spcPct val="200000"/>
              </a:lnSpc>
              <a:buFont typeface="+mj-lt"/>
              <a:buAutoNum type="arabicPeriod"/>
            </a:pPr>
            <a:r>
              <a:rPr lang="en-US" dirty="0"/>
              <a:t>The port can be on the same machine as the sender, or a machine connected to the same network (traverse the network using reliable network protocols such as TCP/IP).</a:t>
            </a:r>
            <a:endParaRPr lang="ar-SA"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674374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Message Passing</a:t>
            </a:r>
            <a:endParaRPr lang="ar-SA" dirty="0"/>
          </a:p>
        </p:txBody>
      </p:sp>
      <p:sp>
        <p:nvSpPr>
          <p:cNvPr id="3" name="عنصر نائب للمحتوى 2"/>
          <p:cNvSpPr>
            <a:spLocks noGrp="1"/>
          </p:cNvSpPr>
          <p:nvPr>
            <p:ph idx="1"/>
          </p:nvPr>
        </p:nvSpPr>
        <p:spPr>
          <a:xfrm>
            <a:off x="1154954" y="2603500"/>
            <a:ext cx="9538446" cy="3416300"/>
          </a:xfrm>
        </p:spPr>
        <p:txBody>
          <a:bodyPr>
            <a:noAutofit/>
          </a:bodyPr>
          <a:lstStyle/>
          <a:p>
            <a:pPr algn="just" rtl="0">
              <a:lnSpc>
                <a:spcPct val="200000"/>
              </a:lnSpc>
            </a:pPr>
            <a:r>
              <a:rPr lang="en-US" sz="2400" dirty="0"/>
              <a:t>Network operating system use message passing for inter-kernel communications which are necessary as the OS on one machine needs to cooperate with OS on other machines to authenticate users, manage files and so on.</a:t>
            </a:r>
            <a:endParaRPr lang="ar-SA" sz="24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522602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Message passing </a:t>
            </a:r>
            <a:r>
              <a:rPr lang="en-US" b="1" dirty="0"/>
              <a:t>disadvantages</a:t>
            </a:r>
            <a:endParaRPr lang="ar-SA" b="1" dirty="0"/>
          </a:p>
        </p:txBody>
      </p:sp>
      <p:sp>
        <p:nvSpPr>
          <p:cNvPr id="3" name="عنصر نائب للمحتوى 2"/>
          <p:cNvSpPr>
            <a:spLocks noGrp="1"/>
          </p:cNvSpPr>
          <p:nvPr>
            <p:ph idx="1"/>
          </p:nvPr>
        </p:nvSpPr>
        <p:spPr>
          <a:xfrm>
            <a:off x="474336" y="2209800"/>
            <a:ext cx="11247763" cy="3416300"/>
          </a:xfrm>
        </p:spPr>
        <p:txBody>
          <a:bodyPr>
            <a:noAutofit/>
          </a:bodyPr>
          <a:lstStyle/>
          <a:p>
            <a:pPr algn="l" rtl="0">
              <a:lnSpc>
                <a:spcPct val="150000"/>
              </a:lnSpc>
            </a:pPr>
            <a:r>
              <a:rPr lang="en-US" dirty="0"/>
              <a:t>Message passing is unstructured, there are no structural restrictions on its usage this leads to the following situations:</a:t>
            </a:r>
          </a:p>
          <a:p>
            <a:pPr marL="800100" lvl="1" indent="-342900" algn="l" rtl="0">
              <a:lnSpc>
                <a:spcPct val="150000"/>
              </a:lnSpc>
              <a:buFont typeface="+mj-lt"/>
              <a:buAutoNum type="arabicPeriod"/>
            </a:pPr>
            <a:r>
              <a:rPr lang="en-US" sz="1800" b="1" u="sng" dirty="0"/>
              <a:t>Programming Problem: </a:t>
            </a:r>
            <a:r>
              <a:rPr lang="en-US" sz="1800" dirty="0"/>
              <a:t>programming using message passing is considered to be a low-level technique that is subjected to errors and best avoided. </a:t>
            </a:r>
          </a:p>
          <a:p>
            <a:pPr marL="800100" lvl="1" indent="-342900" algn="l" rtl="0">
              <a:lnSpc>
                <a:spcPct val="150000"/>
              </a:lnSpc>
              <a:buFont typeface="+mj-lt"/>
              <a:buAutoNum type="arabicPeriod"/>
            </a:pPr>
            <a:r>
              <a:rPr lang="en-US" sz="1800" b="1" u="sng" dirty="0"/>
              <a:t>Transmission Problem:</a:t>
            </a:r>
            <a:r>
              <a:rPr lang="en-US" sz="1800" dirty="0"/>
              <a:t> Any process can send a message to any port. </a:t>
            </a:r>
          </a:p>
          <a:p>
            <a:pPr marL="1200150" lvl="2" indent="-342900" algn="l" rtl="0">
              <a:lnSpc>
                <a:spcPct val="150000"/>
              </a:lnSpc>
              <a:buFont typeface="+mj-lt"/>
              <a:buAutoNum type="arabicPeriod"/>
            </a:pPr>
            <a:r>
              <a:rPr lang="en-US" sz="1800" dirty="0"/>
              <a:t>A process may send messages to a process that is not expecting any. </a:t>
            </a:r>
          </a:p>
          <a:p>
            <a:pPr marL="1200150" lvl="2" indent="-342900" algn="l" rtl="0">
              <a:lnSpc>
                <a:spcPct val="150000"/>
              </a:lnSpc>
              <a:buFont typeface="+mj-lt"/>
              <a:buAutoNum type="arabicPeriod"/>
            </a:pPr>
            <a:r>
              <a:rPr lang="en-US" sz="1800" dirty="0"/>
              <a:t>Or a process may wait for messages from another process, and no message may arrive from the second process. </a:t>
            </a:r>
          </a:p>
          <a:p>
            <a:pPr marL="857250" lvl="2" indent="0" algn="l" rtl="0">
              <a:lnSpc>
                <a:spcPct val="150000"/>
              </a:lnSpc>
              <a:buNone/>
            </a:pPr>
            <a:r>
              <a:rPr lang="en-US" sz="1800" dirty="0"/>
              <a:t>Both situations can lead to bugs that are very difficult to detect.</a:t>
            </a: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1707232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Remote Procedure Calls (RPC)</a:t>
            </a:r>
            <a:endParaRPr lang="ar-SA" dirty="0"/>
          </a:p>
        </p:txBody>
      </p:sp>
      <p:sp>
        <p:nvSpPr>
          <p:cNvPr id="3" name="عنصر نائب للمحتوى 2"/>
          <p:cNvSpPr>
            <a:spLocks noGrp="1"/>
          </p:cNvSpPr>
          <p:nvPr>
            <p:ph idx="1"/>
          </p:nvPr>
        </p:nvSpPr>
        <p:spPr>
          <a:xfrm>
            <a:off x="507254" y="2413000"/>
            <a:ext cx="11125946" cy="4114800"/>
          </a:xfrm>
          <a:solidFill>
            <a:schemeClr val="bg1"/>
          </a:solidFill>
        </p:spPr>
        <p:txBody>
          <a:bodyPr>
            <a:noAutofit/>
          </a:bodyPr>
          <a:lstStyle/>
          <a:p>
            <a:pPr algn="l" rtl="0"/>
            <a:r>
              <a:rPr lang="en-US" sz="2000" dirty="0"/>
              <a:t>RPC is a particular mechanism for implementing the services in a network operating system</a:t>
            </a:r>
          </a:p>
          <a:p>
            <a:pPr algn="l" rtl="0"/>
            <a:r>
              <a:rPr lang="en-US" sz="2000" dirty="0"/>
              <a:t>The RPC mechanism needs the availability of an RPC server accessible by an RPC client.</a:t>
            </a:r>
          </a:p>
          <a:p>
            <a:pPr algn="l" rtl="0"/>
            <a:r>
              <a:rPr lang="en-US" sz="2000" dirty="0"/>
              <a:t>RPC looks like the client server scheme, to access remote services a client makes a procedure call, but the procedure is executed in different process, possibly on a different machine. </a:t>
            </a:r>
          </a:p>
          <a:p>
            <a:pPr algn="l" rtl="0"/>
            <a:r>
              <a:rPr lang="en-US" sz="2000" dirty="0"/>
              <a:t>The RPC mechanism is similar to the client-server programming style used in message passing with the following difference: </a:t>
            </a:r>
          </a:p>
          <a:p>
            <a:pPr lvl="1" algn="l" rtl="0"/>
            <a:r>
              <a:rPr lang="en-US" sz="1800" dirty="0"/>
              <a:t>Unlike message passing where the programmer is responsible for writing all the communication code.</a:t>
            </a:r>
          </a:p>
          <a:p>
            <a:pPr lvl="1" algn="l" rtl="0"/>
            <a:r>
              <a:rPr lang="en-US" sz="1800" dirty="0"/>
              <a:t>RPC a compiler automates much of the complicated details of the communication.</a:t>
            </a:r>
            <a:endParaRPr lang="ar-SA" sz="18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193777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How RPC works?</a:t>
            </a:r>
            <a:endParaRPr lang="ar-SA" dirty="0"/>
          </a:p>
        </p:txBody>
      </p:sp>
      <p:sp>
        <p:nvSpPr>
          <p:cNvPr id="3" name="عنصر نائب للمحتوى 2"/>
          <p:cNvSpPr>
            <a:spLocks noGrp="1"/>
          </p:cNvSpPr>
          <p:nvPr>
            <p:ph idx="1"/>
          </p:nvPr>
        </p:nvSpPr>
        <p:spPr>
          <a:xfrm>
            <a:off x="482600" y="2311400"/>
            <a:ext cx="11150600" cy="3708400"/>
          </a:xfrm>
        </p:spPr>
        <p:txBody>
          <a:bodyPr>
            <a:normAutofit/>
          </a:bodyPr>
          <a:lstStyle/>
          <a:p>
            <a:pPr algn="l" rtl="0"/>
            <a:r>
              <a:rPr lang="en-US" sz="2400" dirty="0"/>
              <a:t>RPC works as follows: </a:t>
            </a:r>
          </a:p>
          <a:p>
            <a:pPr marL="800100" lvl="1" indent="-342900" algn="l" rtl="0">
              <a:buFont typeface="+mj-lt"/>
              <a:buAutoNum type="arabicPeriod"/>
            </a:pPr>
            <a:r>
              <a:rPr lang="en-US" sz="2000" dirty="0"/>
              <a:t>A client process makes a remote procedure call (RPC) on a remote procedure/service defined in the server. </a:t>
            </a:r>
          </a:p>
          <a:p>
            <a:pPr marL="800100" lvl="1" indent="-342900" algn="l" rtl="0">
              <a:buFont typeface="+mj-lt"/>
              <a:buAutoNum type="arabicPeriod"/>
            </a:pPr>
            <a:r>
              <a:rPr lang="en-US" sz="2000" dirty="0"/>
              <a:t>The client sends a message to the RPC listening service on the server where the remote procedure is stored. </a:t>
            </a:r>
          </a:p>
          <a:p>
            <a:pPr marL="800100" lvl="1" indent="-342900" algn="l" rtl="0">
              <a:buFont typeface="+mj-lt"/>
              <a:buAutoNum type="arabicPeriod"/>
            </a:pPr>
            <a:r>
              <a:rPr lang="en-US" sz="2000" dirty="0"/>
              <a:t>In the message, the client sends all the parameters needed to perform the task. </a:t>
            </a:r>
          </a:p>
          <a:p>
            <a:pPr marL="800100" lvl="1" indent="-342900" algn="l" rtl="0">
              <a:buFont typeface="+mj-lt"/>
              <a:buAutoNum type="arabicPeriod"/>
            </a:pPr>
            <a:r>
              <a:rPr lang="en-US" sz="2000" dirty="0"/>
              <a:t>The RPC listener then activates the required procedure/service, lets it run and returns the results generated by the procedure/service to the client program. </a:t>
            </a:r>
          </a:p>
          <a:p>
            <a:pPr marL="800100" lvl="1" indent="-342900" algn="l" rtl="0">
              <a:buFont typeface="+mj-lt"/>
              <a:buAutoNum type="arabicPeriod"/>
            </a:pPr>
            <a:r>
              <a:rPr lang="en-US" sz="2000" dirty="0"/>
              <a:t>Much of this task is automated and not under programmer control.</a:t>
            </a:r>
            <a:endParaRPr lang="ar-SA" sz="20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1000291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How RPC works?</a:t>
            </a:r>
            <a:endParaRPr lang="ar-SA" dirty="0"/>
          </a:p>
        </p:txBody>
      </p:sp>
      <p:sp>
        <p:nvSpPr>
          <p:cNvPr id="3" name="عنصر نائب للمحتوى 2"/>
          <p:cNvSpPr>
            <a:spLocks noGrp="1"/>
          </p:cNvSpPr>
          <p:nvPr>
            <p:ph idx="1"/>
          </p:nvPr>
        </p:nvSpPr>
        <p:spPr>
          <a:xfrm>
            <a:off x="419100" y="2298700"/>
            <a:ext cx="11315700" cy="4114800"/>
          </a:xfrm>
        </p:spPr>
        <p:txBody>
          <a:bodyPr>
            <a:normAutofit fontScale="92500"/>
          </a:bodyPr>
          <a:lstStyle/>
          <a:p>
            <a:pPr algn="l" rtl="0">
              <a:lnSpc>
                <a:spcPct val="150000"/>
              </a:lnSpc>
            </a:pPr>
            <a:r>
              <a:rPr lang="en-US" dirty="0"/>
              <a:t>An RPC service is created by a programmer who writes the server program as well as the client program. </a:t>
            </a:r>
          </a:p>
          <a:p>
            <a:pPr algn="l" rtl="0">
              <a:lnSpc>
                <a:spcPct val="150000"/>
              </a:lnSpc>
            </a:pPr>
            <a:r>
              <a:rPr lang="en-US" dirty="0"/>
              <a:t>First the programmer writes an interface description using a special language called the Interface Description Language (IDL). </a:t>
            </a:r>
          </a:p>
          <a:p>
            <a:pPr algn="l" rtl="0">
              <a:lnSpc>
                <a:spcPct val="150000"/>
              </a:lnSpc>
            </a:pPr>
            <a:r>
              <a:rPr lang="en-US" dirty="0"/>
              <a:t>All RPC systems provide an IDL definition and an IDL compiler. </a:t>
            </a:r>
          </a:p>
          <a:p>
            <a:pPr algn="l" rtl="0">
              <a:lnSpc>
                <a:spcPct val="150000"/>
              </a:lnSpc>
            </a:pPr>
            <a:r>
              <a:rPr lang="en-US" dirty="0"/>
              <a:t>The interface specification of a server documents all the procedures available in the server and the types of arguments they take and the results they provide.</a:t>
            </a:r>
          </a:p>
          <a:p>
            <a:pPr algn="l" rtl="0">
              <a:lnSpc>
                <a:spcPct val="150000"/>
              </a:lnSpc>
            </a:pPr>
            <a:r>
              <a:rPr lang="en-US" dirty="0"/>
              <a:t>The IDL compiler compiles this specification into two files, one containing C code that is to be used for writing the server program and the other containing code used to write the client program.</a:t>
            </a:r>
            <a:endParaRPr lang="ar-SA"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08982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57224" y="-65241"/>
            <a:ext cx="10772775" cy="1658198"/>
          </a:xfrm>
        </p:spPr>
        <p:txBody>
          <a:bodyPr>
            <a:normAutofit/>
          </a:bodyPr>
          <a:lstStyle/>
          <a:p>
            <a:pPr rtl="0"/>
            <a:r>
              <a:rPr lang="en-US" sz="4000" dirty="0"/>
              <a:t>What is Kernel?</a:t>
            </a:r>
            <a:endParaRPr lang="ar-SA" sz="4000" dirty="0"/>
          </a:p>
        </p:txBody>
      </p:sp>
      <p:sp>
        <p:nvSpPr>
          <p:cNvPr id="3" name="عنصر نائب للمحتوى 2"/>
          <p:cNvSpPr>
            <a:spLocks noGrp="1"/>
          </p:cNvSpPr>
          <p:nvPr>
            <p:ph idx="1"/>
          </p:nvPr>
        </p:nvSpPr>
        <p:spPr>
          <a:xfrm>
            <a:off x="179325" y="2164929"/>
            <a:ext cx="11429999" cy="4773753"/>
          </a:xfrm>
        </p:spPr>
        <p:txBody>
          <a:bodyPr>
            <a:noAutofit/>
          </a:bodyPr>
          <a:lstStyle/>
          <a:p>
            <a:pPr algn="justLow" rtl="0">
              <a:lnSpc>
                <a:spcPct val="100000"/>
              </a:lnSpc>
              <a:buClr>
                <a:schemeClr val="accent1">
                  <a:lumMod val="50000"/>
                </a:schemeClr>
              </a:buClr>
              <a:buFont typeface="Wingdings" panose="05000000000000000000" pitchFamily="2" charset="2"/>
              <a:buChar char="v"/>
            </a:pPr>
            <a:r>
              <a:rPr lang="en-US" sz="2800" dirty="0"/>
              <a:t>The kernel performs its tasks, such as executing processes and handling interrupts, in </a:t>
            </a:r>
            <a:r>
              <a:rPr lang="en-US" sz="2800" b="1" i="1" dirty="0"/>
              <a:t>kernel space</a:t>
            </a:r>
            <a:r>
              <a:rPr lang="en-US" sz="2800" dirty="0"/>
              <a:t>.</a:t>
            </a:r>
            <a:endParaRPr lang="en-US" sz="1600" dirty="0"/>
          </a:p>
          <a:p>
            <a:pPr algn="justLow" rtl="0">
              <a:lnSpc>
                <a:spcPct val="100000"/>
              </a:lnSpc>
              <a:buClr>
                <a:schemeClr val="accent1">
                  <a:lumMod val="50000"/>
                </a:schemeClr>
              </a:buClr>
              <a:buFont typeface="Wingdings" panose="05000000000000000000" pitchFamily="2" charset="2"/>
              <a:buChar char="v"/>
            </a:pPr>
            <a:r>
              <a:rPr lang="en-US" sz="2800" dirty="0"/>
              <a:t>User performs his tasks normally, such as writing text in a Microsoft word or is done in </a:t>
            </a:r>
            <a:r>
              <a:rPr lang="en-US" sz="2800" b="1" i="1" dirty="0"/>
              <a:t>user space</a:t>
            </a:r>
            <a:r>
              <a:rPr lang="en-US" sz="2800" dirty="0"/>
              <a:t>. </a:t>
            </a:r>
          </a:p>
          <a:p>
            <a:pPr marL="0" indent="0" algn="justLow" rtl="0">
              <a:lnSpc>
                <a:spcPct val="100000"/>
              </a:lnSpc>
              <a:buClr>
                <a:schemeClr val="accent1">
                  <a:lumMod val="50000"/>
                </a:schemeClr>
              </a:buClr>
              <a:buNone/>
            </a:pPr>
            <a:endParaRPr lang="en-US" sz="1600" dirty="0"/>
          </a:p>
          <a:p>
            <a:pPr algn="justLow" rtl="0">
              <a:lnSpc>
                <a:spcPct val="100000"/>
              </a:lnSpc>
              <a:buClr>
                <a:schemeClr val="accent1">
                  <a:lumMod val="50000"/>
                </a:schemeClr>
              </a:buClr>
              <a:buFont typeface="Wingdings" panose="05000000000000000000" pitchFamily="2" charset="2"/>
              <a:buChar char="v"/>
            </a:pPr>
            <a:r>
              <a:rPr lang="en-US" sz="2400" dirty="0"/>
              <a:t>This separation is important to:</a:t>
            </a:r>
          </a:p>
          <a:p>
            <a:pPr marL="713232" lvl="1" indent="-457200" algn="justLow" rtl="0">
              <a:lnSpc>
                <a:spcPct val="100000"/>
              </a:lnSpc>
              <a:buClr>
                <a:schemeClr val="accent1">
                  <a:lumMod val="50000"/>
                </a:schemeClr>
              </a:buClr>
              <a:buFont typeface="+mj-lt"/>
              <a:buAutoNum type="arabicPeriod"/>
            </a:pPr>
            <a:r>
              <a:rPr lang="en-US" sz="2400" dirty="0"/>
              <a:t>Prevents user data and kernel data from interfering with each other </a:t>
            </a:r>
          </a:p>
          <a:p>
            <a:pPr marL="713232" lvl="1" indent="-457200" algn="justLow" rtl="0">
              <a:lnSpc>
                <a:spcPct val="100000"/>
              </a:lnSpc>
              <a:buClr>
                <a:schemeClr val="accent1">
                  <a:lumMod val="50000"/>
                </a:schemeClr>
              </a:buClr>
              <a:buFont typeface="+mj-lt"/>
              <a:buAutoNum type="arabicPeriod"/>
            </a:pPr>
            <a:r>
              <a:rPr lang="en-US" sz="2400" dirty="0"/>
              <a:t>Prevent performance decrease or causing the system to become unstable (and possibly crashing).</a:t>
            </a:r>
          </a:p>
        </p:txBody>
      </p:sp>
      <p:sp>
        <p:nvSpPr>
          <p:cNvPr id="4" name="عنصر نائب لرقم الشريحة 3"/>
          <p:cNvSpPr>
            <a:spLocks noGrp="1"/>
          </p:cNvSpPr>
          <p:nvPr>
            <p:ph type="sldNum" sz="quarter" idx="12"/>
          </p:nvPr>
        </p:nvSpPr>
        <p:spPr/>
        <p:txBody>
          <a:bodyPr/>
          <a:lstStyle/>
          <a:p>
            <a:fld id="{44FACC48-3301-414D-A1F1-350A0CCD1F77}" type="slidenum">
              <a:rPr lang="ar-SA" smtClean="0"/>
              <a:t>3</a:t>
            </a:fld>
            <a:endParaRPr lang="ar-SA"/>
          </a:p>
        </p:txBody>
      </p:sp>
    </p:spTree>
    <p:extLst>
      <p:ext uri="{BB962C8B-B14F-4D97-AF65-F5344CB8AC3E}">
        <p14:creationId xmlns:p14="http://schemas.microsoft.com/office/powerpoint/2010/main" val="2568833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Server Code/Program in RPC</a:t>
            </a:r>
            <a:endParaRPr lang="ar-SA" dirty="0"/>
          </a:p>
        </p:txBody>
      </p:sp>
      <p:sp>
        <p:nvSpPr>
          <p:cNvPr id="3" name="عنصر نائب للمحتوى 2"/>
          <p:cNvSpPr>
            <a:spLocks noGrp="1"/>
          </p:cNvSpPr>
          <p:nvPr>
            <p:ph idx="1"/>
          </p:nvPr>
        </p:nvSpPr>
        <p:spPr>
          <a:xfrm>
            <a:off x="431800" y="2260600"/>
            <a:ext cx="11176000" cy="4254500"/>
          </a:xfrm>
        </p:spPr>
        <p:txBody>
          <a:bodyPr>
            <a:normAutofit/>
          </a:bodyPr>
          <a:lstStyle/>
          <a:p>
            <a:pPr algn="l" rtl="0">
              <a:lnSpc>
                <a:spcPct val="150000"/>
              </a:lnSpc>
            </a:pPr>
            <a:r>
              <a:rPr lang="en-US" sz="2400" dirty="0"/>
              <a:t>The code part for the server contains the definitions of the procedures supported by the server also contains some code called the server loop. </a:t>
            </a:r>
          </a:p>
          <a:p>
            <a:pPr algn="l" rtl="0">
              <a:lnSpc>
                <a:spcPct val="150000"/>
              </a:lnSpc>
            </a:pPr>
            <a:r>
              <a:rPr lang="en-US" sz="2400" dirty="0"/>
              <a:t>The programmer adds the implementation of the procedures supported by the IDL interface. </a:t>
            </a:r>
          </a:p>
          <a:p>
            <a:pPr algn="l" rtl="0">
              <a:lnSpc>
                <a:spcPct val="150000"/>
              </a:lnSpc>
            </a:pPr>
            <a:r>
              <a:rPr lang="en-US" sz="2400" dirty="0"/>
              <a:t>When the resulting program is compiled, a server is generated. </a:t>
            </a: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718076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Client Program/Code In RPC</a:t>
            </a:r>
            <a:r>
              <a:rPr lang="ar-SA" dirty="0"/>
              <a:t> </a:t>
            </a:r>
          </a:p>
        </p:txBody>
      </p:sp>
      <p:sp>
        <p:nvSpPr>
          <p:cNvPr id="3" name="عنصر نائب للمحتوى 2"/>
          <p:cNvSpPr>
            <a:spLocks noGrp="1"/>
          </p:cNvSpPr>
          <p:nvPr>
            <p:ph idx="1"/>
          </p:nvPr>
        </p:nvSpPr>
        <p:spPr>
          <a:xfrm>
            <a:off x="596900" y="2387600"/>
            <a:ext cx="11049000" cy="3416300"/>
          </a:xfrm>
        </p:spPr>
        <p:txBody>
          <a:bodyPr/>
          <a:lstStyle/>
          <a:p>
            <a:pPr algn="l" rtl="0"/>
            <a:endParaRPr lang="en-US" dirty="0"/>
          </a:p>
          <a:p>
            <a:pPr algn="l" rtl="0"/>
            <a:r>
              <a:rPr lang="en-US" dirty="0"/>
              <a:t>In the client program, the programmer #</a:t>
            </a:r>
            <a:r>
              <a:rPr lang="en-US" dirty="0" err="1"/>
              <a:t>include’s</a:t>
            </a:r>
            <a:r>
              <a:rPr lang="en-US" dirty="0"/>
              <a:t> the header file for clients generated by the IDL compiler. </a:t>
            </a:r>
          </a:p>
          <a:p>
            <a:pPr algn="l" rtl="0"/>
            <a:endParaRPr lang="en-US" dirty="0"/>
          </a:p>
          <a:p>
            <a:pPr algn="l" rtl="0"/>
            <a:r>
              <a:rPr lang="en-US" dirty="0"/>
              <a:t>This file has the definitions and pseudo-implementations (or proxies) of the procedures that are actually in the server. </a:t>
            </a: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284538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Advantages of RPC</a:t>
            </a:r>
            <a:endParaRPr lang="ar-SA" dirty="0"/>
          </a:p>
        </p:txBody>
      </p:sp>
      <p:sp>
        <p:nvSpPr>
          <p:cNvPr id="3" name="عنصر نائب للمحتوى 2"/>
          <p:cNvSpPr>
            <a:spLocks noGrp="1"/>
          </p:cNvSpPr>
          <p:nvPr>
            <p:ph idx="1"/>
          </p:nvPr>
        </p:nvSpPr>
        <p:spPr>
          <a:xfrm>
            <a:off x="342900" y="2235200"/>
            <a:ext cx="11315700" cy="4381500"/>
          </a:xfrm>
        </p:spPr>
        <p:txBody>
          <a:bodyPr>
            <a:normAutofit/>
          </a:bodyPr>
          <a:lstStyle/>
          <a:p>
            <a:pPr algn="l" rtl="0">
              <a:lnSpc>
                <a:spcPct val="200000"/>
              </a:lnSpc>
            </a:pPr>
            <a:r>
              <a:rPr lang="en-US" dirty="0"/>
              <a:t>A programmer can write a set of server routines, which can be used from multiple client processes running on a network of machines. </a:t>
            </a:r>
          </a:p>
          <a:p>
            <a:pPr algn="l" rtl="0">
              <a:lnSpc>
                <a:spcPct val="200000"/>
              </a:lnSpc>
            </a:pPr>
            <a:r>
              <a:rPr lang="en-US" dirty="0"/>
              <a:t>The writing of these routines take small effort and calling them from remote processes is not difficult either. </a:t>
            </a:r>
          </a:p>
          <a:p>
            <a:pPr algn="l" rtl="0">
              <a:lnSpc>
                <a:spcPct val="200000"/>
              </a:lnSpc>
            </a:pPr>
            <a:r>
              <a:rPr lang="en-US" dirty="0"/>
              <a:t>There is no need to write communications routines and routines to manage arguments and handle type checking. </a:t>
            </a:r>
          </a:p>
          <a:p>
            <a:pPr algn="l" rtl="0">
              <a:lnSpc>
                <a:spcPct val="200000"/>
              </a:lnSpc>
            </a:pPr>
            <a:r>
              <a:rPr lang="en-US" dirty="0"/>
              <a:t>Automation reduces chances of bugs. </a:t>
            </a: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671231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Distributed Shared Memory (DSM)</a:t>
            </a:r>
            <a:endParaRPr lang="ar-SA" dirty="0"/>
          </a:p>
        </p:txBody>
      </p:sp>
      <p:sp>
        <p:nvSpPr>
          <p:cNvPr id="3" name="عنصر نائب للمحتوى 2"/>
          <p:cNvSpPr>
            <a:spLocks noGrp="1"/>
          </p:cNvSpPr>
          <p:nvPr>
            <p:ph idx="1"/>
          </p:nvPr>
        </p:nvSpPr>
        <p:spPr>
          <a:xfrm>
            <a:off x="457200" y="2146300"/>
            <a:ext cx="11239500" cy="4267200"/>
          </a:xfrm>
        </p:spPr>
        <p:txBody>
          <a:bodyPr>
            <a:normAutofit fontScale="92500"/>
          </a:bodyPr>
          <a:lstStyle/>
          <a:p>
            <a:pPr algn="l" rtl="0">
              <a:lnSpc>
                <a:spcPct val="200000"/>
              </a:lnSpc>
            </a:pPr>
            <a:r>
              <a:rPr lang="en-US" dirty="0"/>
              <a:t>While message passing and RPC are the basis of distributed programming, and is available on all network operating systems.</a:t>
            </a:r>
          </a:p>
          <a:p>
            <a:pPr algn="l" rtl="0">
              <a:lnSpc>
                <a:spcPct val="200000"/>
              </a:lnSpc>
            </a:pPr>
            <a:r>
              <a:rPr lang="en-US" dirty="0"/>
              <a:t>Distributed Shared Memory (DSM) provides a logical equivalent to (real) shared memory, which is available only on multiprocessor systems.</a:t>
            </a:r>
          </a:p>
          <a:p>
            <a:pPr algn="l" rtl="0">
              <a:lnSpc>
                <a:spcPct val="200000"/>
              </a:lnSpc>
            </a:pPr>
            <a:r>
              <a:rPr lang="en-US" b="1" dirty="0"/>
              <a:t>Multiprocessor systems </a:t>
            </a:r>
            <a:r>
              <a:rPr lang="en-US" dirty="0"/>
              <a:t>have the ability of providing the same physical memory to multiple processors.</a:t>
            </a:r>
          </a:p>
          <a:p>
            <a:pPr algn="l" rtl="0">
              <a:lnSpc>
                <a:spcPct val="200000"/>
              </a:lnSpc>
            </a:pPr>
            <a:r>
              <a:rPr lang="en-US" dirty="0"/>
              <a:t>While RPC and message passing is also possible on multiprocessor systems, using DSM for communication and data sharing is preferred by most programmers.</a:t>
            </a:r>
            <a:endParaRPr lang="ar-SA"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1665025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DSM Concept</a:t>
            </a:r>
            <a:endParaRPr lang="ar-SA" dirty="0"/>
          </a:p>
        </p:txBody>
      </p:sp>
      <p:sp>
        <p:nvSpPr>
          <p:cNvPr id="3" name="عنصر نائب للمحتوى 2"/>
          <p:cNvSpPr>
            <a:spLocks noGrp="1"/>
          </p:cNvSpPr>
          <p:nvPr>
            <p:ph idx="1"/>
          </p:nvPr>
        </p:nvSpPr>
        <p:spPr>
          <a:xfrm>
            <a:off x="508000" y="2273300"/>
            <a:ext cx="11074400" cy="3797300"/>
          </a:xfrm>
        </p:spPr>
        <p:txBody>
          <a:bodyPr>
            <a:normAutofit/>
          </a:bodyPr>
          <a:lstStyle/>
          <a:p>
            <a:pPr algn="l" rtl="0">
              <a:lnSpc>
                <a:spcPct val="150000"/>
              </a:lnSpc>
            </a:pPr>
            <a:endParaRPr lang="en-US" dirty="0"/>
          </a:p>
          <a:p>
            <a:pPr algn="l" rtl="0">
              <a:lnSpc>
                <a:spcPct val="150000"/>
              </a:lnSpc>
            </a:pPr>
            <a:r>
              <a:rPr lang="en-US" dirty="0"/>
              <a:t>the DSM concept has proven that a logical shared memory, which works just like the physical version, but with lower performance, is both possible and is quite useful.</a:t>
            </a:r>
          </a:p>
          <a:p>
            <a:pPr algn="l" rtl="0">
              <a:lnSpc>
                <a:spcPct val="150000"/>
              </a:lnSpc>
            </a:pPr>
            <a:r>
              <a:rPr lang="en-US" dirty="0"/>
              <a:t>In DSM two or more processes on two or more machines can map a single shared memory segment to their addresses. </a:t>
            </a:r>
          </a:p>
          <a:p>
            <a:pPr algn="l" rtl="0">
              <a:lnSpc>
                <a:spcPct val="150000"/>
              </a:lnSpc>
            </a:pPr>
            <a:r>
              <a:rPr lang="en-US" dirty="0"/>
              <a:t>This shared segment behaves like real shared memory, that is, any change made by any process in the shared segment is directly seen by all the processes that map the segment. </a:t>
            </a: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4510547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DSM How it works?</a:t>
            </a:r>
            <a:endParaRPr lang="ar-SA" dirty="0"/>
          </a:p>
        </p:txBody>
      </p:sp>
      <p:sp>
        <p:nvSpPr>
          <p:cNvPr id="3" name="عنصر نائب للمحتوى 2"/>
          <p:cNvSpPr>
            <a:spLocks noGrp="1"/>
          </p:cNvSpPr>
          <p:nvPr>
            <p:ph idx="1"/>
          </p:nvPr>
        </p:nvSpPr>
        <p:spPr>
          <a:xfrm>
            <a:off x="469900" y="2324100"/>
            <a:ext cx="11214100" cy="4292600"/>
          </a:xfrm>
        </p:spPr>
        <p:txBody>
          <a:bodyPr>
            <a:normAutofit/>
          </a:bodyPr>
          <a:lstStyle/>
          <a:p>
            <a:pPr algn="l" rtl="0">
              <a:lnSpc>
                <a:spcPct val="200000"/>
              </a:lnSpc>
            </a:pPr>
            <a:r>
              <a:rPr lang="en-US" dirty="0"/>
              <a:t>DSM is implemented by having a DSM server that stores the shared segment. </a:t>
            </a:r>
          </a:p>
          <a:p>
            <a:pPr algn="l" rtl="0">
              <a:lnSpc>
                <a:spcPct val="200000"/>
              </a:lnSpc>
            </a:pPr>
            <a:r>
              <a:rPr lang="en-US" dirty="0"/>
              <a:t>When a process maps the segment to its address space, the OS reserves the address range in memory and marks the virtual addresses of the mapped pages as inaccessible (via the page table).</a:t>
            </a:r>
          </a:p>
          <a:p>
            <a:pPr algn="l" rtl="0">
              <a:lnSpc>
                <a:spcPct val="200000"/>
              </a:lnSpc>
            </a:pPr>
            <a:r>
              <a:rPr lang="en-US" dirty="0"/>
              <a:t>DSM works with memory by organizing it as pages (similar to virtual memory systems). </a:t>
            </a:r>
          </a:p>
          <a:p>
            <a:pPr algn="l" rtl="0">
              <a:lnSpc>
                <a:spcPct val="200000"/>
              </a:lnSpc>
            </a:pPr>
            <a:r>
              <a:rPr lang="en-US" dirty="0"/>
              <a:t>The mapped segment is a set of pages. </a:t>
            </a: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40212425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DSM How it works?</a:t>
            </a:r>
            <a:endParaRPr lang="ar-SA" dirty="0"/>
          </a:p>
        </p:txBody>
      </p:sp>
      <p:sp>
        <p:nvSpPr>
          <p:cNvPr id="3" name="عنصر نائب للمحتوى 2"/>
          <p:cNvSpPr>
            <a:spLocks noGrp="1"/>
          </p:cNvSpPr>
          <p:nvPr>
            <p:ph idx="1"/>
          </p:nvPr>
        </p:nvSpPr>
        <p:spPr>
          <a:xfrm>
            <a:off x="469900" y="2222500"/>
            <a:ext cx="11201400" cy="4305300"/>
          </a:xfrm>
        </p:spPr>
        <p:txBody>
          <a:bodyPr>
            <a:normAutofit/>
          </a:bodyPr>
          <a:lstStyle/>
          <a:p>
            <a:pPr algn="l" rtl="0">
              <a:lnSpc>
                <a:spcPct val="200000"/>
              </a:lnSpc>
            </a:pPr>
            <a:r>
              <a:rPr lang="en-US" dirty="0"/>
              <a:t>The protection attributes of these pages are set to: </a:t>
            </a:r>
          </a:p>
          <a:p>
            <a:pPr marL="800100" lvl="1" indent="-342900" algn="l" rtl="0">
              <a:lnSpc>
                <a:spcPct val="200000"/>
              </a:lnSpc>
              <a:buFont typeface="+mj-lt"/>
              <a:buAutoNum type="arabicPeriod"/>
            </a:pPr>
            <a:r>
              <a:rPr lang="en-US" b="1" dirty="0"/>
              <a:t>Inaccessible:</a:t>
            </a:r>
            <a:r>
              <a:rPr lang="en-US" dirty="0"/>
              <a:t> Means the current version of the page is </a:t>
            </a:r>
            <a:r>
              <a:rPr lang="en-US" u="sng" dirty="0"/>
              <a:t>not available for read or write </a:t>
            </a:r>
            <a:r>
              <a:rPr lang="en-US" dirty="0"/>
              <a:t>on this machine. and the server needs to be contacted before the page can be read or written. </a:t>
            </a:r>
          </a:p>
          <a:p>
            <a:pPr marL="800100" lvl="1" indent="-342900" algn="l" rtl="0">
              <a:lnSpc>
                <a:spcPct val="200000"/>
              </a:lnSpc>
              <a:buFont typeface="+mj-lt"/>
              <a:buAutoNum type="arabicPeriod"/>
            </a:pPr>
            <a:r>
              <a:rPr lang="en-US" b="1" dirty="0"/>
              <a:t>Read-only:</a:t>
            </a:r>
            <a:r>
              <a:rPr lang="en-US" dirty="0"/>
              <a:t> Means the process on this machine </a:t>
            </a:r>
            <a:r>
              <a:rPr lang="en-US" u="sng" dirty="0"/>
              <a:t>holds the page in read mode</a:t>
            </a:r>
            <a:r>
              <a:rPr lang="en-US" dirty="0"/>
              <a:t>. </a:t>
            </a:r>
          </a:p>
          <a:p>
            <a:pPr marL="457200" lvl="1" indent="0" algn="l" rtl="0">
              <a:lnSpc>
                <a:spcPct val="200000"/>
              </a:lnSpc>
              <a:buNone/>
            </a:pPr>
            <a:r>
              <a:rPr lang="en-US" dirty="0"/>
              <a:t>	Other processes also have the page in read-only mode, but no process has write mode. </a:t>
            </a:r>
          </a:p>
          <a:p>
            <a:pPr marL="800100" lvl="1" indent="-342900" algn="l" rtl="0">
              <a:lnSpc>
                <a:spcPct val="200000"/>
              </a:lnSpc>
              <a:buFont typeface="+mj-lt"/>
              <a:buAutoNum type="arabicPeriod" startAt="3"/>
            </a:pPr>
            <a:r>
              <a:rPr lang="en-US" b="1" dirty="0"/>
              <a:t>Read-write:</a:t>
            </a:r>
            <a:r>
              <a:rPr lang="en-US" dirty="0"/>
              <a:t> Means the process on this machine holds the page in write mode. </a:t>
            </a:r>
          </a:p>
          <a:p>
            <a:pPr marL="457200" lvl="1" indent="0" algn="l" rtl="0">
              <a:lnSpc>
                <a:spcPct val="200000"/>
              </a:lnSpc>
              <a:buNone/>
            </a:pPr>
            <a:r>
              <a:rPr lang="en-US" dirty="0"/>
              <a:t>	No other process has a copy of this page. It can be freely read or updated.</a:t>
            </a: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22988887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Conclusion about DSM</a:t>
            </a:r>
            <a:endParaRPr lang="ar-SA" dirty="0"/>
          </a:p>
        </p:txBody>
      </p:sp>
      <p:sp>
        <p:nvSpPr>
          <p:cNvPr id="3" name="عنصر نائب للمحتوى 2"/>
          <p:cNvSpPr>
            <a:spLocks noGrp="1"/>
          </p:cNvSpPr>
          <p:nvPr>
            <p:ph idx="1"/>
          </p:nvPr>
        </p:nvSpPr>
        <p:spPr>
          <a:xfrm>
            <a:off x="495300" y="2298700"/>
            <a:ext cx="11188700" cy="3721100"/>
          </a:xfrm>
        </p:spPr>
        <p:txBody>
          <a:bodyPr>
            <a:normAutofit fontScale="92500" lnSpcReduction="10000"/>
          </a:bodyPr>
          <a:lstStyle/>
          <a:p>
            <a:pPr algn="l" rtl="0">
              <a:lnSpc>
                <a:spcPct val="200000"/>
              </a:lnSpc>
            </a:pPr>
            <a:r>
              <a:rPr lang="en-US" dirty="0"/>
              <a:t>The net effects of the above algorithm are as follows: </a:t>
            </a:r>
          </a:p>
          <a:p>
            <a:pPr marL="800100" lvl="1" indent="-342900" algn="l" rtl="0">
              <a:lnSpc>
                <a:spcPct val="200000"/>
              </a:lnSpc>
              <a:buFont typeface="+mj-lt"/>
              <a:buAutoNum type="arabicPeriod"/>
            </a:pPr>
            <a:r>
              <a:rPr lang="en-US" dirty="0"/>
              <a:t>Only pages that are used by a process on a machine migrate to that machine. </a:t>
            </a:r>
          </a:p>
          <a:p>
            <a:pPr marL="800100" lvl="1" indent="-342900" algn="l" rtl="0">
              <a:lnSpc>
                <a:spcPct val="200000"/>
              </a:lnSpc>
              <a:buFont typeface="+mj-lt"/>
              <a:buAutoNum type="arabicPeriod"/>
            </a:pPr>
            <a:r>
              <a:rPr lang="en-US" dirty="0"/>
              <a:t>Pages that are read by several processes migrate to the machines where these processes are running on. Each machine has a copy. </a:t>
            </a:r>
          </a:p>
          <a:p>
            <a:pPr marL="800100" lvl="1" indent="-342900" algn="l" rtl="0">
              <a:lnSpc>
                <a:spcPct val="200000"/>
              </a:lnSpc>
              <a:buFont typeface="+mj-lt"/>
              <a:buAutoNum type="arabicPeriod"/>
            </a:pPr>
            <a:r>
              <a:rPr lang="en-US" dirty="0"/>
              <a:t>Pages that are being updated, migrate to the machines they are being updated on.</a:t>
            </a:r>
            <a:br>
              <a:rPr lang="en-US" dirty="0"/>
            </a:br>
            <a:r>
              <a:rPr lang="en-US" dirty="0"/>
              <a:t>If the page is being simultaneously read and updated by two or more machines, then the page shuttles (goes back and forth) between these machines.</a:t>
            </a:r>
            <a:endParaRPr lang="ar-SA"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205468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7964" y="385757"/>
            <a:ext cx="10772775" cy="1658198"/>
          </a:xfrm>
        </p:spPr>
        <p:txBody>
          <a:bodyPr/>
          <a:lstStyle/>
          <a:p>
            <a:r>
              <a:rPr lang="en-US" dirty="0"/>
              <a:t>Tasks of Kernel</a:t>
            </a:r>
            <a:endParaRPr lang="ar-SA" dirty="0"/>
          </a:p>
        </p:txBody>
      </p:sp>
      <p:sp>
        <p:nvSpPr>
          <p:cNvPr id="3" name="عنصر نائب للمحتوى 2"/>
          <p:cNvSpPr>
            <a:spLocks noGrp="1"/>
          </p:cNvSpPr>
          <p:nvPr>
            <p:ph idx="1"/>
          </p:nvPr>
        </p:nvSpPr>
        <p:spPr>
          <a:xfrm>
            <a:off x="333078" y="2003614"/>
            <a:ext cx="11421065" cy="4993534"/>
          </a:xfrm>
        </p:spPr>
        <p:txBody>
          <a:bodyPr>
            <a:normAutofit lnSpcReduction="10000"/>
          </a:bodyPr>
          <a:lstStyle/>
          <a:p>
            <a:pPr marL="457200" indent="-457200" algn="l" defTabSz="182563" rtl="0">
              <a:lnSpc>
                <a:spcPct val="150000"/>
              </a:lnSpc>
              <a:buFont typeface="+mj-lt"/>
              <a:buAutoNum type="arabicPeriod"/>
            </a:pPr>
            <a:r>
              <a:rPr lang="en-US" sz="2000" b="1" dirty="0"/>
              <a:t>Memory management</a:t>
            </a:r>
            <a:br>
              <a:rPr lang="en-US" sz="1000" dirty="0"/>
            </a:br>
            <a:r>
              <a:rPr lang="en-US" sz="1000" dirty="0"/>
              <a:t>	</a:t>
            </a:r>
            <a:r>
              <a:rPr lang="en-US" dirty="0"/>
              <a:t>-kernel has full access to the memory and must allow processes to safely access this memory as they need it.</a:t>
            </a:r>
          </a:p>
          <a:p>
            <a:pPr marL="457200" indent="-457200" algn="l" rtl="0">
              <a:lnSpc>
                <a:spcPct val="150000"/>
              </a:lnSpc>
              <a:buFont typeface="+mj-lt"/>
              <a:buAutoNum type="arabicPeriod"/>
            </a:pPr>
            <a:r>
              <a:rPr lang="en-US" sz="2000" b="1" dirty="0"/>
              <a:t>Device management</a:t>
            </a:r>
            <a:br>
              <a:rPr lang="en-US" dirty="0"/>
            </a:br>
            <a:r>
              <a:rPr lang="en-US" dirty="0"/>
              <a:t>-Kernel controls access to hardware devices through their device drivers.</a:t>
            </a:r>
            <a:br>
              <a:rPr lang="en-US" dirty="0"/>
            </a:br>
            <a:r>
              <a:rPr lang="en-US" dirty="0"/>
              <a:t>-</a:t>
            </a:r>
            <a:r>
              <a:rPr lang="en-US" b="1" dirty="0"/>
              <a:t>Device driver </a:t>
            </a:r>
            <a:r>
              <a:rPr lang="en-US" dirty="0"/>
              <a:t>is a program that enables OS to interact with a hardware device. </a:t>
            </a:r>
          </a:p>
          <a:p>
            <a:pPr marL="400050" lvl="1" indent="0" algn="l" rtl="0">
              <a:lnSpc>
                <a:spcPct val="150000"/>
              </a:lnSpc>
              <a:buNone/>
            </a:pPr>
            <a:r>
              <a:rPr lang="en-US" dirty="0"/>
              <a:t>		</a:t>
            </a:r>
            <a:r>
              <a:rPr lang="en-US" b="1" dirty="0"/>
              <a:t>Example:</a:t>
            </a:r>
            <a:r>
              <a:rPr lang="en-US" dirty="0"/>
              <a:t>  video cards driver, keyboards driver, monitors driver, printer driver…..etc.</a:t>
            </a:r>
          </a:p>
          <a:p>
            <a:pPr marL="457200" indent="-457200" algn="l" rtl="0">
              <a:lnSpc>
                <a:spcPct val="150000"/>
              </a:lnSpc>
              <a:buFont typeface="+mj-lt"/>
              <a:buAutoNum type="arabicPeriod"/>
            </a:pPr>
            <a:r>
              <a:rPr lang="en-US" sz="2000" b="1" dirty="0"/>
              <a:t>System calls</a:t>
            </a:r>
            <a:br>
              <a:rPr lang="en-US" sz="2000" dirty="0"/>
            </a:br>
            <a:r>
              <a:rPr lang="en-US" dirty="0"/>
              <a:t>A system call is a mechanism that is used by the application program to request a service from the operating system.	</a:t>
            </a:r>
          </a:p>
          <a:p>
            <a:pPr marL="457200" indent="-457200" algn="l" rtl="0">
              <a:lnSpc>
                <a:spcPct val="150000"/>
              </a:lnSpc>
              <a:buFont typeface="+mj-lt"/>
              <a:buAutoNum type="arabicPeriod"/>
            </a:pPr>
            <a:r>
              <a:rPr lang="en-US" sz="2000" b="1" dirty="0"/>
              <a:t>Scheduling: </a:t>
            </a:r>
            <a:r>
              <a:rPr lang="en-US" sz="2000" dirty="0"/>
              <a:t>the decision from kernel about when and how long a program should run. </a:t>
            </a:r>
          </a:p>
        </p:txBody>
      </p:sp>
      <p:sp>
        <p:nvSpPr>
          <p:cNvPr id="4" name="عنصر نائب لرقم الشريحة 3"/>
          <p:cNvSpPr>
            <a:spLocks noGrp="1"/>
          </p:cNvSpPr>
          <p:nvPr>
            <p:ph type="sldNum" sz="quarter" idx="12"/>
          </p:nvPr>
        </p:nvSpPr>
        <p:spPr/>
        <p:txBody>
          <a:bodyPr/>
          <a:lstStyle/>
          <a:p>
            <a:fld id="{44FACC48-3301-414D-A1F1-350A0CCD1F77}" type="slidenum">
              <a:rPr lang="ar-SA" smtClean="0"/>
              <a:t>4</a:t>
            </a:fld>
            <a:endParaRPr lang="ar-SA"/>
          </a:p>
        </p:txBody>
      </p:sp>
    </p:spTree>
    <p:extLst>
      <p:ext uri="{BB962C8B-B14F-4D97-AF65-F5344CB8AC3E}">
        <p14:creationId xmlns:p14="http://schemas.microsoft.com/office/powerpoint/2010/main" val="1358482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49647" y="459195"/>
            <a:ext cx="10772775" cy="1658198"/>
          </a:xfrm>
        </p:spPr>
        <p:txBody>
          <a:bodyPr/>
          <a:lstStyle/>
          <a:p>
            <a:r>
              <a:rPr lang="en-US" dirty="0"/>
              <a:t>Kernel Design Modules</a:t>
            </a:r>
            <a:endParaRPr lang="ar-SA" dirty="0"/>
          </a:p>
        </p:txBody>
      </p:sp>
      <p:sp>
        <p:nvSpPr>
          <p:cNvPr id="3" name="عنصر نائب للمحتوى 2"/>
          <p:cNvSpPr>
            <a:spLocks noGrp="1"/>
          </p:cNvSpPr>
          <p:nvPr>
            <p:ph idx="1"/>
          </p:nvPr>
        </p:nvSpPr>
        <p:spPr>
          <a:xfrm>
            <a:off x="355505" y="2299448"/>
            <a:ext cx="11376211" cy="5190564"/>
          </a:xfrm>
        </p:spPr>
        <p:txBody>
          <a:bodyPr>
            <a:normAutofit fontScale="70000" lnSpcReduction="20000"/>
          </a:bodyPr>
          <a:lstStyle/>
          <a:p>
            <a:pPr algn="l" rtl="0">
              <a:lnSpc>
                <a:spcPct val="150000"/>
              </a:lnSpc>
              <a:buFont typeface="Wingdings" panose="05000000000000000000" pitchFamily="2" charset="2"/>
              <a:buChar char="v"/>
            </a:pPr>
            <a:r>
              <a:rPr lang="en-US" altLang="ar-SA" sz="3600" dirty="0"/>
              <a:t>Kernel have a variety of design structure.</a:t>
            </a:r>
          </a:p>
          <a:p>
            <a:pPr algn="l" rtl="0">
              <a:lnSpc>
                <a:spcPct val="150000"/>
              </a:lnSpc>
              <a:buFont typeface="Wingdings" panose="05000000000000000000" pitchFamily="2" charset="2"/>
              <a:buChar char="v"/>
            </a:pPr>
            <a:r>
              <a:rPr lang="en-US" altLang="ar-SA" sz="3600" dirty="0"/>
              <a:t>Simplicity, flexibility, and high performance are crucial for OS design.</a:t>
            </a:r>
          </a:p>
          <a:p>
            <a:pPr algn="l" rtl="0">
              <a:lnSpc>
                <a:spcPct val="150000"/>
              </a:lnSpc>
              <a:buFont typeface="Wingdings" panose="05000000000000000000" pitchFamily="2" charset="2"/>
              <a:buChar char="v"/>
            </a:pPr>
            <a:r>
              <a:rPr lang="en-US" sz="3600" i="1" dirty="0"/>
              <a:t>The following are the different kernel designs:</a:t>
            </a:r>
          </a:p>
          <a:p>
            <a:pPr marL="713232" lvl="1" indent="-457200" algn="l" rtl="0">
              <a:lnSpc>
                <a:spcPct val="150000"/>
              </a:lnSpc>
              <a:buFont typeface="+mj-lt"/>
              <a:buAutoNum type="arabicPeriod"/>
            </a:pPr>
            <a:r>
              <a:rPr lang="en-US" sz="3600" i="1" dirty="0"/>
              <a:t>Monolithic kernels</a:t>
            </a:r>
            <a:r>
              <a:rPr lang="en-US" sz="3600" dirty="0"/>
              <a:t> </a:t>
            </a:r>
          </a:p>
          <a:p>
            <a:pPr marL="713232" lvl="1" indent="-457200" algn="l" rtl="0">
              <a:lnSpc>
                <a:spcPct val="150000"/>
              </a:lnSpc>
              <a:buFont typeface="+mj-lt"/>
              <a:buAutoNum type="arabicPeriod"/>
            </a:pPr>
            <a:r>
              <a:rPr lang="en-US" sz="3600" i="1" dirty="0"/>
              <a:t>Microkernels</a:t>
            </a:r>
            <a:r>
              <a:rPr lang="en-US" sz="3600" dirty="0"/>
              <a:t> </a:t>
            </a:r>
          </a:p>
          <a:p>
            <a:pPr marL="713232" lvl="1" indent="-457200" algn="l" rtl="0">
              <a:lnSpc>
                <a:spcPct val="150000"/>
              </a:lnSpc>
              <a:buFont typeface="+mj-lt"/>
              <a:buAutoNum type="arabicPeriod"/>
            </a:pPr>
            <a:r>
              <a:rPr lang="en-US" sz="3600" i="1" dirty="0" err="1"/>
              <a:t>Exokernels</a:t>
            </a:r>
            <a:r>
              <a:rPr lang="en-US" sz="3600" dirty="0"/>
              <a:t> </a:t>
            </a:r>
          </a:p>
          <a:p>
            <a:pPr marL="713232" lvl="1" indent="-457200" algn="l" rtl="0">
              <a:lnSpc>
                <a:spcPct val="150000"/>
              </a:lnSpc>
              <a:buFont typeface="+mj-lt"/>
              <a:buAutoNum type="arabicPeriod"/>
            </a:pPr>
            <a:r>
              <a:rPr lang="en-US" sz="3600" i="1" dirty="0"/>
              <a:t>Hybrid</a:t>
            </a:r>
            <a:r>
              <a:rPr lang="en-US" sz="3600" dirty="0"/>
              <a:t> </a:t>
            </a:r>
            <a:endParaRPr lang="ar-SA" sz="3600" dirty="0"/>
          </a:p>
        </p:txBody>
      </p:sp>
      <p:sp>
        <p:nvSpPr>
          <p:cNvPr id="4" name="عنصر نائب لرقم الشريحة 3"/>
          <p:cNvSpPr>
            <a:spLocks noGrp="1"/>
          </p:cNvSpPr>
          <p:nvPr>
            <p:ph type="sldNum" sz="quarter" idx="12"/>
          </p:nvPr>
        </p:nvSpPr>
        <p:spPr/>
        <p:txBody>
          <a:bodyPr/>
          <a:lstStyle/>
          <a:p>
            <a:fld id="{44FACC48-3301-414D-A1F1-350A0CCD1F77}" type="slidenum">
              <a:rPr lang="ar-SA" smtClean="0"/>
              <a:t>5</a:t>
            </a:fld>
            <a:endParaRPr lang="ar-SA"/>
          </a:p>
        </p:txBody>
      </p:sp>
    </p:spTree>
    <p:extLst>
      <p:ext uri="{BB962C8B-B14F-4D97-AF65-F5344CB8AC3E}">
        <p14:creationId xmlns:p14="http://schemas.microsoft.com/office/powerpoint/2010/main" val="274243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9314" y="459194"/>
            <a:ext cx="10772775" cy="1658198"/>
          </a:xfrm>
        </p:spPr>
        <p:txBody>
          <a:bodyPr/>
          <a:lstStyle/>
          <a:p>
            <a:r>
              <a:rPr lang="en-US" b="1" i="1" dirty="0"/>
              <a:t>Monolithic kernels</a:t>
            </a:r>
            <a:endParaRPr lang="ar-SA" dirty="0"/>
          </a:p>
        </p:txBody>
      </p:sp>
      <p:sp>
        <p:nvSpPr>
          <p:cNvPr id="3" name="عنصر نائب للمحتوى 2"/>
          <p:cNvSpPr>
            <a:spLocks noGrp="1"/>
          </p:cNvSpPr>
          <p:nvPr>
            <p:ph idx="1"/>
          </p:nvPr>
        </p:nvSpPr>
        <p:spPr>
          <a:xfrm>
            <a:off x="322731" y="2320966"/>
            <a:ext cx="11219358" cy="4765635"/>
          </a:xfrm>
        </p:spPr>
        <p:txBody>
          <a:bodyPr>
            <a:normAutofit/>
          </a:bodyPr>
          <a:lstStyle/>
          <a:p>
            <a:pPr algn="l" rtl="0">
              <a:lnSpc>
                <a:spcPct val="150000"/>
              </a:lnSpc>
            </a:pPr>
            <a:r>
              <a:rPr lang="en-US" sz="2400" b="1" i="1" dirty="0"/>
              <a:t>Monolithic kernels:</a:t>
            </a:r>
            <a:r>
              <a:rPr lang="en-US" sz="2400" dirty="0"/>
              <a:t> A monolithic kernel is one single program that contains all of the code necessary to perform every kernel related task.</a:t>
            </a:r>
          </a:p>
          <a:p>
            <a:pPr algn="l" rtl="0">
              <a:lnSpc>
                <a:spcPct val="150000"/>
              </a:lnSpc>
              <a:buFont typeface="Wingdings" panose="05000000000000000000" pitchFamily="2" charset="2"/>
              <a:buChar char="v"/>
            </a:pPr>
            <a:r>
              <a:rPr lang="en-US" sz="2400" dirty="0"/>
              <a:t>Contain all the operating system core functions and the device drivers </a:t>
            </a:r>
          </a:p>
          <a:p>
            <a:pPr algn="l" rtl="0">
              <a:lnSpc>
                <a:spcPct val="150000"/>
              </a:lnSpc>
              <a:buFont typeface="Wingdings" panose="05000000000000000000" pitchFamily="2" charset="2"/>
              <a:buChar char="v"/>
            </a:pPr>
            <a:r>
              <a:rPr lang="en-US" sz="2400" dirty="0"/>
              <a:t>This is the traditional design of UNIX systems.</a:t>
            </a:r>
            <a:endParaRPr lang="en-US" altLang="ar-SA" sz="2400" dirty="0"/>
          </a:p>
          <a:p>
            <a:pPr algn="l" rtl="0">
              <a:lnSpc>
                <a:spcPct val="150000"/>
              </a:lnSpc>
              <a:buFont typeface="Wingdings" panose="05000000000000000000" pitchFamily="2" charset="2"/>
              <a:buChar char="v"/>
            </a:pPr>
            <a:r>
              <a:rPr lang="en-US" altLang="ar-SA" sz="2400" dirty="0"/>
              <a:t>Kernel takes care of almost all the system tasks</a:t>
            </a:r>
          </a:p>
          <a:p>
            <a:pPr algn="l" rtl="0">
              <a:lnSpc>
                <a:spcPct val="150000"/>
              </a:lnSpc>
              <a:buFont typeface="Wingdings" panose="05000000000000000000" pitchFamily="2" charset="2"/>
              <a:buChar char="v"/>
            </a:pPr>
            <a:r>
              <a:rPr lang="en-US" altLang="ar-SA" sz="2400" dirty="0"/>
              <a:t>Applications do not have control over resources</a:t>
            </a:r>
          </a:p>
          <a:p>
            <a:pPr marL="0" indent="0" algn="l" rtl="0">
              <a:lnSpc>
                <a:spcPct val="150000"/>
              </a:lnSpc>
              <a:buNone/>
            </a:pPr>
            <a:endParaRPr lang="en-US" altLang="ar-SA" sz="2400" dirty="0"/>
          </a:p>
          <a:p>
            <a:pPr algn="l" rtl="0">
              <a:lnSpc>
                <a:spcPct val="150000"/>
              </a:lnSpc>
              <a:buFont typeface="Wingdings" panose="05000000000000000000" pitchFamily="2" charset="2"/>
              <a:buChar char="v"/>
            </a:pPr>
            <a:endParaRPr lang="en-US" sz="2400" dirty="0"/>
          </a:p>
          <a:p>
            <a:pPr marL="0" indent="0" algn="l" rtl="0">
              <a:lnSpc>
                <a:spcPct val="150000"/>
              </a:lnSpc>
              <a:buNone/>
            </a:pPr>
            <a:endParaRPr lang="ar-SA" sz="2400" dirty="0"/>
          </a:p>
        </p:txBody>
      </p:sp>
      <p:sp>
        <p:nvSpPr>
          <p:cNvPr id="4" name="عنصر نائب لرقم الشريحة 3"/>
          <p:cNvSpPr>
            <a:spLocks noGrp="1"/>
          </p:cNvSpPr>
          <p:nvPr>
            <p:ph type="sldNum" sz="quarter" idx="12"/>
          </p:nvPr>
        </p:nvSpPr>
        <p:spPr/>
        <p:txBody>
          <a:bodyPr/>
          <a:lstStyle/>
          <a:p>
            <a:fld id="{44FACC48-3301-414D-A1F1-350A0CCD1F77}" type="slidenum">
              <a:rPr lang="ar-SA" smtClean="0"/>
              <a:t>6</a:t>
            </a:fld>
            <a:endParaRPr lang="ar-SA"/>
          </a:p>
        </p:txBody>
      </p:sp>
    </p:spTree>
    <p:extLst>
      <p:ext uri="{BB962C8B-B14F-4D97-AF65-F5344CB8AC3E}">
        <p14:creationId xmlns:p14="http://schemas.microsoft.com/office/powerpoint/2010/main" val="248122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44FACC48-3301-414D-A1F1-350A0CCD1F77}" type="slidenum">
              <a:rPr lang="ar-SA" smtClean="0"/>
              <a:t>7</a:t>
            </a:fld>
            <a:endParaRPr lang="ar-SA" dirty="0"/>
          </a:p>
        </p:txBody>
      </p:sp>
      <p:pic>
        <p:nvPicPr>
          <p:cNvPr id="5" name="Picture 4" descr="MonoMicr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52174" b="56088"/>
          <a:stretch>
            <a:fillRect/>
          </a:stretch>
        </p:blipFill>
        <p:spPr bwMode="auto">
          <a:xfrm>
            <a:off x="3330809" y="1559791"/>
            <a:ext cx="5012916" cy="440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مربع نص 5"/>
          <p:cNvSpPr txBox="1"/>
          <p:nvPr/>
        </p:nvSpPr>
        <p:spPr>
          <a:xfrm>
            <a:off x="4327837" y="4381588"/>
            <a:ext cx="1918562" cy="338554"/>
          </a:xfrm>
          <a:prstGeom prst="rect">
            <a:avLst/>
          </a:prstGeom>
          <a:noFill/>
        </p:spPr>
        <p:txBody>
          <a:bodyPr wrap="square" rtlCol="1">
            <a:spAutoFit/>
          </a:bodyPr>
          <a:lstStyle/>
          <a:p>
            <a:r>
              <a:rPr lang="en-US" sz="1600" b="1" dirty="0">
                <a:solidFill>
                  <a:schemeClr val="bg1"/>
                </a:solidFill>
              </a:rPr>
              <a:t>System</a:t>
            </a:r>
            <a:r>
              <a:rPr lang="en-US" sz="1400" b="1" dirty="0">
                <a:solidFill>
                  <a:schemeClr val="bg1"/>
                </a:solidFill>
              </a:rPr>
              <a:t> Services</a:t>
            </a:r>
            <a:endParaRPr lang="ar-SA" sz="1400" b="1" dirty="0">
              <a:solidFill>
                <a:schemeClr val="bg1"/>
              </a:solidFill>
            </a:endParaRPr>
          </a:p>
        </p:txBody>
      </p:sp>
      <p:sp>
        <p:nvSpPr>
          <p:cNvPr id="7" name="مربع نص 6"/>
          <p:cNvSpPr txBox="1"/>
          <p:nvPr/>
        </p:nvSpPr>
        <p:spPr>
          <a:xfrm>
            <a:off x="8555890" y="3165271"/>
            <a:ext cx="1383897" cy="369332"/>
          </a:xfrm>
          <a:prstGeom prst="rect">
            <a:avLst/>
          </a:prstGeom>
          <a:noFill/>
        </p:spPr>
        <p:txBody>
          <a:bodyPr wrap="square" rtlCol="1">
            <a:spAutoFit/>
          </a:bodyPr>
          <a:lstStyle/>
          <a:p>
            <a:r>
              <a:rPr lang="en-US" b="1" dirty="0">
                <a:solidFill>
                  <a:srgbClr val="FFC000"/>
                </a:solidFill>
              </a:rPr>
              <a:t>User Mode</a:t>
            </a:r>
            <a:endParaRPr lang="ar-SA" b="1" dirty="0">
              <a:solidFill>
                <a:srgbClr val="FFC000"/>
              </a:solidFill>
            </a:endParaRPr>
          </a:p>
        </p:txBody>
      </p:sp>
      <p:sp>
        <p:nvSpPr>
          <p:cNvPr id="10" name="مربع نص 9"/>
          <p:cNvSpPr txBox="1"/>
          <p:nvPr/>
        </p:nvSpPr>
        <p:spPr>
          <a:xfrm>
            <a:off x="4430857" y="694220"/>
            <a:ext cx="3460984" cy="369332"/>
          </a:xfrm>
          <a:prstGeom prst="rect">
            <a:avLst/>
          </a:prstGeom>
          <a:noFill/>
        </p:spPr>
        <p:txBody>
          <a:bodyPr wrap="square" rtlCol="1">
            <a:spAutoFit/>
          </a:bodyPr>
          <a:lstStyle/>
          <a:p>
            <a:r>
              <a:rPr lang="en-US" b="1" dirty="0">
                <a:solidFill>
                  <a:srgbClr val="FFC000"/>
                </a:solidFill>
              </a:rPr>
              <a:t>Application Programs</a:t>
            </a:r>
            <a:endParaRPr lang="ar-SA" b="1" dirty="0">
              <a:solidFill>
                <a:srgbClr val="FFC000"/>
              </a:solidFill>
            </a:endParaRPr>
          </a:p>
        </p:txBody>
      </p:sp>
      <p:sp>
        <p:nvSpPr>
          <p:cNvPr id="14" name="مستطيل 13"/>
          <p:cNvSpPr/>
          <p:nvPr/>
        </p:nvSpPr>
        <p:spPr>
          <a:xfrm>
            <a:off x="3330809" y="3257970"/>
            <a:ext cx="5153909" cy="8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p:cNvSpPr txBox="1"/>
          <p:nvPr/>
        </p:nvSpPr>
        <p:spPr>
          <a:xfrm>
            <a:off x="8786234" y="3762561"/>
            <a:ext cx="1566306" cy="369332"/>
          </a:xfrm>
          <a:prstGeom prst="rect">
            <a:avLst/>
          </a:prstGeom>
          <a:noFill/>
        </p:spPr>
        <p:txBody>
          <a:bodyPr wrap="square" rtlCol="1">
            <a:spAutoFit/>
          </a:bodyPr>
          <a:lstStyle/>
          <a:p>
            <a:r>
              <a:rPr lang="en-US" b="1" dirty="0">
                <a:solidFill>
                  <a:schemeClr val="accent4">
                    <a:lumMod val="75000"/>
                  </a:schemeClr>
                </a:solidFill>
              </a:rPr>
              <a:t>Kernel Mode  </a:t>
            </a:r>
            <a:endParaRPr lang="ar-SA" b="1" dirty="0">
              <a:solidFill>
                <a:schemeClr val="accent4">
                  <a:lumMod val="75000"/>
                </a:schemeClr>
              </a:solidFill>
            </a:endParaRPr>
          </a:p>
        </p:txBody>
      </p:sp>
      <p:sp>
        <p:nvSpPr>
          <p:cNvPr id="11" name="قوس كبير أيمن 10"/>
          <p:cNvSpPr/>
          <p:nvPr/>
        </p:nvSpPr>
        <p:spPr>
          <a:xfrm rot="16200000">
            <a:off x="5578152" y="-368054"/>
            <a:ext cx="413277" cy="3551428"/>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cxnSp>
        <p:nvCxnSpPr>
          <p:cNvPr id="13" name="رابط كسهم مستقيم 12"/>
          <p:cNvCxnSpPr/>
          <p:nvPr/>
        </p:nvCxnSpPr>
        <p:spPr>
          <a:xfrm>
            <a:off x="4090653" y="3255165"/>
            <a:ext cx="610841" cy="849950"/>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a:off x="2031604" y="3702754"/>
            <a:ext cx="825949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flipH="1">
            <a:off x="6859089" y="3232727"/>
            <a:ext cx="401236" cy="899166"/>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flipH="1">
            <a:off x="5554826" y="3206728"/>
            <a:ext cx="17801" cy="953094"/>
          </a:xfrm>
          <a:prstGeom prst="straightConnector1">
            <a:avLst/>
          </a:prstGeom>
          <a:ln w="3810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مربع نص 20"/>
          <p:cNvSpPr txBox="1"/>
          <p:nvPr/>
        </p:nvSpPr>
        <p:spPr>
          <a:xfrm>
            <a:off x="2521462" y="3209228"/>
            <a:ext cx="1504859" cy="369332"/>
          </a:xfrm>
          <a:prstGeom prst="rect">
            <a:avLst/>
          </a:prstGeom>
          <a:noFill/>
        </p:spPr>
        <p:txBody>
          <a:bodyPr wrap="square" rtlCol="1">
            <a:spAutoFit/>
          </a:bodyPr>
          <a:lstStyle/>
          <a:p>
            <a:r>
              <a:rPr lang="en-US" b="1" dirty="0">
                <a:solidFill>
                  <a:srgbClr val="00B0F0"/>
                </a:solidFill>
              </a:rPr>
              <a:t>System Call</a:t>
            </a:r>
            <a:endParaRPr lang="ar-SA" b="1" dirty="0">
              <a:solidFill>
                <a:srgbClr val="00B0F0"/>
              </a:solidFill>
            </a:endParaRPr>
          </a:p>
        </p:txBody>
      </p:sp>
      <p:cxnSp>
        <p:nvCxnSpPr>
          <p:cNvPr id="22" name="رابط كسهم مستقيم 21"/>
          <p:cNvCxnSpPr/>
          <p:nvPr/>
        </p:nvCxnSpPr>
        <p:spPr>
          <a:xfrm flipV="1">
            <a:off x="7260326" y="3232727"/>
            <a:ext cx="405597" cy="925165"/>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p:nvPr/>
        </p:nvCxnSpPr>
        <p:spPr>
          <a:xfrm flipH="1" flipV="1">
            <a:off x="4327837" y="3189420"/>
            <a:ext cx="659232" cy="915695"/>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مربع نص 24"/>
          <p:cNvSpPr txBox="1"/>
          <p:nvPr/>
        </p:nvSpPr>
        <p:spPr>
          <a:xfrm>
            <a:off x="2452430" y="3748493"/>
            <a:ext cx="2464353" cy="369332"/>
          </a:xfrm>
          <a:prstGeom prst="rect">
            <a:avLst/>
          </a:prstGeom>
          <a:noFill/>
        </p:spPr>
        <p:txBody>
          <a:bodyPr wrap="square" rtlCol="1">
            <a:spAutoFit/>
          </a:bodyPr>
          <a:lstStyle/>
          <a:p>
            <a:r>
              <a:rPr lang="en-US" b="1" dirty="0">
                <a:solidFill>
                  <a:srgbClr val="FF0000"/>
                </a:solidFill>
              </a:rPr>
              <a:t>System response</a:t>
            </a:r>
            <a:endParaRPr lang="ar-SA" b="1" dirty="0">
              <a:solidFill>
                <a:srgbClr val="FF0000"/>
              </a:solidFill>
            </a:endParaRPr>
          </a:p>
        </p:txBody>
      </p:sp>
      <p:cxnSp>
        <p:nvCxnSpPr>
          <p:cNvPr id="24" name="رابط كسهم مستقيم 23"/>
          <p:cNvCxnSpPr/>
          <p:nvPr/>
        </p:nvCxnSpPr>
        <p:spPr>
          <a:xfrm flipH="1" flipV="1">
            <a:off x="5784791" y="3257970"/>
            <a:ext cx="0" cy="84868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7472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67130" y="0"/>
            <a:ext cx="10772775" cy="1658198"/>
          </a:xfrm>
        </p:spPr>
        <p:txBody>
          <a:bodyPr/>
          <a:lstStyle/>
          <a:p>
            <a:r>
              <a:rPr lang="en-US" dirty="0"/>
              <a:t>Pros &amp; Cons of Monolithic Kernel</a:t>
            </a:r>
            <a:endParaRPr lang="ar-SA" dirty="0"/>
          </a:p>
        </p:txBody>
      </p:sp>
      <p:sp>
        <p:nvSpPr>
          <p:cNvPr id="3" name="عنصر نائب للمحتوى 2"/>
          <p:cNvSpPr>
            <a:spLocks noGrp="1"/>
          </p:cNvSpPr>
          <p:nvPr>
            <p:ph idx="1"/>
          </p:nvPr>
        </p:nvSpPr>
        <p:spPr>
          <a:xfrm>
            <a:off x="331794" y="2326342"/>
            <a:ext cx="11443446" cy="4840940"/>
          </a:xfrm>
        </p:spPr>
        <p:txBody>
          <a:bodyPr>
            <a:normAutofit/>
          </a:bodyPr>
          <a:lstStyle/>
          <a:p>
            <a:pPr algn="l" rtl="0"/>
            <a:r>
              <a:rPr lang="en-US" sz="2000" b="1" dirty="0"/>
              <a:t>Pros:</a:t>
            </a:r>
          </a:p>
          <a:p>
            <a:pPr algn="l" rtl="0">
              <a:buFont typeface="Wingdings" panose="05000000000000000000" pitchFamily="2" charset="2"/>
              <a:buChar char="v"/>
            </a:pPr>
            <a:r>
              <a:rPr lang="en-US" sz="2000" dirty="0"/>
              <a:t>Efficiency using function calls between kernel modules.</a:t>
            </a:r>
          </a:p>
          <a:p>
            <a:pPr algn="l" rtl="0">
              <a:buFont typeface="Wingdings" panose="05000000000000000000" pitchFamily="2" charset="2"/>
              <a:buChar char="v"/>
            </a:pPr>
            <a:r>
              <a:rPr lang="en-US" sz="2000" dirty="0"/>
              <a:t>Fast</a:t>
            </a:r>
          </a:p>
          <a:p>
            <a:pPr algn="l" rtl="0">
              <a:buFont typeface="Wingdings" panose="05000000000000000000" pitchFamily="2" charset="2"/>
              <a:buChar char="v"/>
            </a:pPr>
            <a:r>
              <a:rPr lang="en-US" sz="2000" dirty="0"/>
              <a:t>Security.</a:t>
            </a:r>
          </a:p>
          <a:p>
            <a:pPr marL="0" indent="0" algn="l" rtl="0">
              <a:buNone/>
            </a:pPr>
            <a:r>
              <a:rPr lang="en-US" sz="2000" b="1" dirty="0"/>
              <a:t>Cons: </a:t>
            </a:r>
          </a:p>
          <a:p>
            <a:pPr algn="l" rtl="0">
              <a:buFont typeface="Wingdings" panose="05000000000000000000" pitchFamily="2" charset="2"/>
              <a:buChar char="v"/>
            </a:pPr>
            <a:r>
              <a:rPr lang="en-US" sz="2000" dirty="0"/>
              <a:t>Limitations in robustness </a:t>
            </a:r>
          </a:p>
          <a:p>
            <a:pPr algn="l" rtl="0">
              <a:buFont typeface="Wingdings" panose="05000000000000000000" pitchFamily="2" charset="2"/>
              <a:buChar char="v"/>
            </a:pPr>
            <a:r>
              <a:rPr lang="en-US" sz="2000" dirty="0"/>
              <a:t>Kernels often become very large and difficult to maintain.</a:t>
            </a:r>
          </a:p>
          <a:p>
            <a:pPr algn="l" rtl="0">
              <a:buFont typeface="Wingdings" panose="05000000000000000000" pitchFamily="2" charset="2"/>
              <a:buChar char="v"/>
            </a:pPr>
            <a:r>
              <a:rPr lang="en-US" sz="2000" dirty="0"/>
              <a:t>Coding in kernel is not convenient for programmers.</a:t>
            </a:r>
          </a:p>
          <a:p>
            <a:pPr algn="l" rtl="0">
              <a:buFont typeface="Wingdings" panose="05000000000000000000" pitchFamily="2" charset="2"/>
              <a:buChar char="v"/>
            </a:pPr>
            <a:r>
              <a:rPr lang="en-US" sz="2000" dirty="0"/>
              <a:t>Bug can bring down the entire system down because all services are in the same place.</a:t>
            </a:r>
          </a:p>
          <a:p>
            <a:pPr algn="l" rtl="0">
              <a:buFont typeface="Wingdings" panose="05000000000000000000" pitchFamily="2" charset="2"/>
              <a:buChar char="v"/>
            </a:pPr>
            <a:r>
              <a:rPr lang="en-US" sz="2000" dirty="0"/>
              <a:t>Monolithic kernels are not portable.</a:t>
            </a:r>
          </a:p>
        </p:txBody>
      </p:sp>
      <p:sp>
        <p:nvSpPr>
          <p:cNvPr id="4" name="عنصر نائب لرقم الشريحة 3"/>
          <p:cNvSpPr>
            <a:spLocks noGrp="1"/>
          </p:cNvSpPr>
          <p:nvPr>
            <p:ph type="sldNum" sz="quarter" idx="12"/>
          </p:nvPr>
        </p:nvSpPr>
        <p:spPr/>
        <p:txBody>
          <a:bodyPr/>
          <a:lstStyle/>
          <a:p>
            <a:fld id="{44FACC48-3301-414D-A1F1-350A0CCD1F77}" type="slidenum">
              <a:rPr lang="ar-SA" smtClean="0"/>
              <a:t>8</a:t>
            </a:fld>
            <a:endParaRPr lang="ar-SA"/>
          </a:p>
        </p:txBody>
      </p:sp>
    </p:spTree>
    <p:extLst>
      <p:ext uri="{BB962C8B-B14F-4D97-AF65-F5344CB8AC3E}">
        <p14:creationId xmlns:p14="http://schemas.microsoft.com/office/powerpoint/2010/main" val="3518332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ar-SA" dirty="0"/>
              <a:t>What is Microkernel?</a:t>
            </a:r>
          </a:p>
        </p:txBody>
      </p:sp>
      <p:sp>
        <p:nvSpPr>
          <p:cNvPr id="3075" name="Content Placeholder 2"/>
          <p:cNvSpPr>
            <a:spLocks noGrp="1"/>
          </p:cNvSpPr>
          <p:nvPr>
            <p:ph idx="1"/>
          </p:nvPr>
        </p:nvSpPr>
        <p:spPr>
          <a:xfrm>
            <a:off x="618565" y="2312894"/>
            <a:ext cx="10811435" cy="4437530"/>
          </a:xfrm>
        </p:spPr>
        <p:txBody>
          <a:bodyPr>
            <a:normAutofit fontScale="70000" lnSpcReduction="20000"/>
          </a:bodyPr>
          <a:lstStyle/>
          <a:p>
            <a:pPr algn="l" rtl="0">
              <a:lnSpc>
                <a:spcPct val="220000"/>
              </a:lnSpc>
              <a:buFont typeface="Wingdings" panose="05000000000000000000" pitchFamily="2" charset="2"/>
              <a:buChar char="v"/>
            </a:pPr>
            <a:r>
              <a:rPr lang="en-US" altLang="ar-SA" sz="3200" dirty="0"/>
              <a:t>A </a:t>
            </a:r>
            <a:r>
              <a:rPr lang="en-US" altLang="ar-SA" sz="3200" b="1" dirty="0"/>
              <a:t>microkernel</a:t>
            </a:r>
            <a:r>
              <a:rPr lang="en-US" altLang="ar-SA" sz="3200" dirty="0"/>
              <a:t> is a minimal computer operating system kernel which, in its purest form, provides no operating-system services at all, only the </a:t>
            </a:r>
            <a:r>
              <a:rPr lang="en-US" altLang="ar-SA" sz="3200" i="1" dirty="0"/>
              <a:t>mechanisms</a:t>
            </a:r>
            <a:r>
              <a:rPr lang="en-US" altLang="ar-SA" sz="3200" dirty="0"/>
              <a:t> needed to implement those services.</a:t>
            </a:r>
          </a:p>
          <a:p>
            <a:pPr algn="l" rtl="0">
              <a:lnSpc>
                <a:spcPct val="220000"/>
              </a:lnSpc>
              <a:buFont typeface="Wingdings" panose="05000000000000000000" pitchFamily="2" charset="2"/>
              <a:buChar char="v"/>
            </a:pPr>
            <a:r>
              <a:rPr lang="en-US" sz="3200" dirty="0"/>
              <a:t>a microkernel is compact, performing only the basic functions universal to all computers. </a:t>
            </a:r>
          </a:p>
          <a:p>
            <a:pPr algn="l" rtl="0">
              <a:lnSpc>
                <a:spcPct val="220000"/>
              </a:lnSpc>
              <a:buFont typeface="Wingdings" panose="05000000000000000000" pitchFamily="2" charset="2"/>
              <a:buChar char="v"/>
            </a:pPr>
            <a:r>
              <a:rPr lang="en-US" sz="3200" dirty="0"/>
              <a:t>Designed to be integrated into different operating systems</a:t>
            </a:r>
            <a:endParaRPr lang="en-US" altLang="ar-SA" sz="3200" dirty="0"/>
          </a:p>
        </p:txBody>
      </p:sp>
      <p:sp>
        <p:nvSpPr>
          <p:cNvPr id="2" name="عنصر نائب لرقم الشريحة 1"/>
          <p:cNvSpPr>
            <a:spLocks noGrp="1"/>
          </p:cNvSpPr>
          <p:nvPr>
            <p:ph type="sldNum" sz="quarter" idx="12"/>
          </p:nvPr>
        </p:nvSpPr>
        <p:spPr/>
        <p:txBody>
          <a:bodyPr/>
          <a:lstStyle/>
          <a:p>
            <a:fld id="{44FACC48-3301-414D-A1F1-350A0CCD1F77}" type="slidenum">
              <a:rPr lang="ar-SA" smtClean="0"/>
              <a:t>9</a:t>
            </a:fld>
            <a:endParaRPr lang="ar-SA"/>
          </a:p>
        </p:txBody>
      </p:sp>
    </p:spTree>
    <p:extLst>
      <p:ext uri="{BB962C8B-B14F-4D97-AF65-F5344CB8AC3E}">
        <p14:creationId xmlns:p14="http://schemas.microsoft.com/office/powerpoint/2010/main" val="1735855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جلس إدارة أيون">
  <a:themeElements>
    <a:clrScheme name="مجلس إدارة 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مجلس إدارة 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جلس إدارة 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59CCD6095AF24C91DBA4888DF0800F" ma:contentTypeVersion="0" ma:contentTypeDescription="Create a new document." ma:contentTypeScope="" ma:versionID="11217909730de4603cfe40fa920b561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A81846-BB65-4EC8-97B2-9C06EC84F6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EED6C16-98F7-4C46-B38A-A54205F8FAE0}">
  <ds:schemaRefs>
    <ds:schemaRef ds:uri="http://purl.org/dc/terms/"/>
    <ds:schemaRef ds:uri="http://www.w3.org/XML/1998/namespace"/>
    <ds:schemaRef ds:uri="http://purl.org/dc/elements/1.1/"/>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F1F16F42-2E9A-4105-AFF0-69316EF3CA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14989</TotalTime>
  <Words>2111</Words>
  <Application>Microsoft Office PowerPoint</Application>
  <PresentationFormat>Widescreen</PresentationFormat>
  <Paragraphs>253</Paragraphs>
  <Slides>37</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Century Gothic</vt:lpstr>
      <vt:lpstr>Times New Roman</vt:lpstr>
      <vt:lpstr>Wingdings</vt:lpstr>
      <vt:lpstr>Wingdings 3</vt:lpstr>
      <vt:lpstr>مجلس إدارة أيون</vt:lpstr>
      <vt:lpstr>Lecture 3 Kernel for OSs</vt:lpstr>
      <vt:lpstr>What is Kernel?</vt:lpstr>
      <vt:lpstr>What is Kernel?</vt:lpstr>
      <vt:lpstr>Tasks of Kernel</vt:lpstr>
      <vt:lpstr>Kernel Design Modules</vt:lpstr>
      <vt:lpstr>Monolithic kernels</vt:lpstr>
      <vt:lpstr>PowerPoint Presentation</vt:lpstr>
      <vt:lpstr>Pros &amp; Cons of Monolithic Kernel</vt:lpstr>
      <vt:lpstr>What is Microkernel?</vt:lpstr>
      <vt:lpstr>Microkernel</vt:lpstr>
      <vt:lpstr>Operating System Services</vt:lpstr>
      <vt:lpstr>Advantages of Microkernel</vt:lpstr>
      <vt:lpstr>security and stability</vt:lpstr>
      <vt:lpstr>Disadvantages of Microkernel </vt:lpstr>
      <vt:lpstr>IPC Interprocess communication</vt:lpstr>
      <vt:lpstr>Exokernel</vt:lpstr>
      <vt:lpstr>How to Protect Resources</vt:lpstr>
      <vt:lpstr>Exokernel-Based Operating System</vt:lpstr>
      <vt:lpstr>PowerPoint Presentation</vt:lpstr>
      <vt:lpstr>Hybrid Kernel</vt:lpstr>
      <vt:lpstr>Mechanisms for Network Operating Systems</vt:lpstr>
      <vt:lpstr>Message Passing</vt:lpstr>
      <vt:lpstr>Receiving Process in Message Passing</vt:lpstr>
      <vt:lpstr>Sending Process in Message Passing</vt:lpstr>
      <vt:lpstr>Message Passing</vt:lpstr>
      <vt:lpstr>Message passing disadvantages</vt:lpstr>
      <vt:lpstr>Remote Procedure Calls (RPC)</vt:lpstr>
      <vt:lpstr>How RPC works?</vt:lpstr>
      <vt:lpstr>How RPC works?</vt:lpstr>
      <vt:lpstr>Server Code/Program in RPC</vt:lpstr>
      <vt:lpstr>Client Program/Code In RPC </vt:lpstr>
      <vt:lpstr>Advantages of RPC</vt:lpstr>
      <vt:lpstr>Distributed Shared Memory (DSM)</vt:lpstr>
      <vt:lpstr>DSM Concept</vt:lpstr>
      <vt:lpstr>DSM How it works?</vt:lpstr>
      <vt:lpstr>DSM How it works?</vt:lpstr>
      <vt:lpstr>Conclusion about DSM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Mechanisms for Network Operating Systems</dc:title>
  <dc:creator>as aas</dc:creator>
  <cp:lastModifiedBy>Sarona</cp:lastModifiedBy>
  <cp:revision>59</cp:revision>
  <dcterms:created xsi:type="dcterms:W3CDTF">2015-09-20T19:19:25Z</dcterms:created>
  <dcterms:modified xsi:type="dcterms:W3CDTF">2017-10-14T13:59:50Z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0x0101009B59CCD6095AF24C91DBA4888DF0800F</vt:lpwstr>
  </property>
</Properties>
</file>