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ink/ink1.xml" ContentType="application/inkml+xml"/>
  <Override PartName="/ppt/theme/themeOverride11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19.xml" ContentType="application/vnd.openxmlformats-officedocument.themeOverride+xml"/>
  <Override PartName="/ppt/theme/themeOverride20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21.xml" ContentType="application/vnd.openxmlformats-officedocument.themeOverride+xml"/>
  <Override PartName="/ppt/notesSlides/notesSlide13.xml" ContentType="application/vnd.openxmlformats-officedocument.presentationml.notesSlide+xml"/>
  <Override PartName="/ppt/theme/themeOverride22.xml" ContentType="application/vnd.openxmlformats-officedocument.themeOverride+xml"/>
  <Override PartName="/ppt/notesSlides/notesSlide14.xml" ContentType="application/vnd.openxmlformats-officedocument.presentationml.notesSlide+xml"/>
  <Override PartName="/ppt/theme/themeOverride23.xml" ContentType="application/vnd.openxmlformats-officedocument.themeOverride+xml"/>
  <Override PartName="/ppt/notesSlides/notesSlide15.xml" ContentType="application/vnd.openxmlformats-officedocument.presentationml.notesSlide+xml"/>
  <Override PartName="/ppt/theme/themeOverride24.xml" ContentType="application/vnd.openxmlformats-officedocument.themeOverride+xml"/>
  <Override PartName="/ppt/notesSlides/notesSlide16.xml" ContentType="application/vnd.openxmlformats-officedocument.presentationml.notesSlide+xml"/>
  <Override PartName="/ppt/theme/themeOverride25.xml" ContentType="application/vnd.openxmlformats-officedocument.themeOverride+xml"/>
  <Override PartName="/ppt/theme/themeOverride26.xml" ContentType="application/vnd.openxmlformats-officedocument.themeOverride+xml"/>
  <Override PartName="/ppt/notesSlides/notesSlide17.xml" ContentType="application/vnd.openxmlformats-officedocument.presentationml.notesSlide+xml"/>
  <Override PartName="/ppt/theme/themeOverride27.xml" ContentType="application/vnd.openxmlformats-officedocument.themeOverride+xml"/>
  <Override PartName="/ppt/theme/themeOverride28.xml" ContentType="application/vnd.openxmlformats-officedocument.themeOverride+xml"/>
  <Override PartName="/ppt/theme/themeOverride29.xml" ContentType="application/vnd.openxmlformats-officedocument.themeOverride+xml"/>
  <Override PartName="/ppt/notesSlides/notesSlide18.xml" ContentType="application/vnd.openxmlformats-officedocument.presentationml.notesSlide+xml"/>
  <Override PartName="/ppt/theme/themeOverride30.xml" ContentType="application/vnd.openxmlformats-officedocument.themeOverride+xml"/>
  <Override PartName="/ppt/notesSlides/notesSlide19.xml" ContentType="application/vnd.openxmlformats-officedocument.presentationml.notesSlide+xml"/>
  <Override PartName="/ppt/theme/themeOverride31.xml" ContentType="application/vnd.openxmlformats-officedocument.themeOverride+xml"/>
  <Override PartName="/ppt/notesSlides/notesSlide20.xml" ContentType="application/vnd.openxmlformats-officedocument.presentationml.notesSlide+xml"/>
  <Override PartName="/ppt/theme/themeOverride32.xml" ContentType="application/vnd.openxmlformats-officedocument.themeOverride+xml"/>
  <Override PartName="/ppt/notesSlides/notesSlide21.xml" ContentType="application/vnd.openxmlformats-officedocument.presentationml.notesSlide+xml"/>
  <Override PartName="/ppt/theme/themeOverride33.xml" ContentType="application/vnd.openxmlformats-officedocument.themeOverride+xml"/>
  <Override PartName="/ppt/notesSlides/notesSlide22.xml" ContentType="application/vnd.openxmlformats-officedocument.presentationml.notesSlide+xml"/>
  <Override PartName="/ppt/theme/themeOverride34.xml" ContentType="application/vnd.openxmlformats-officedocument.themeOverride+xml"/>
  <Override PartName="/ppt/notesSlides/notesSlide23.xml" ContentType="application/vnd.openxmlformats-officedocument.presentationml.notesSlide+xml"/>
  <Override PartName="/ppt/theme/themeOverride35.xml" ContentType="application/vnd.openxmlformats-officedocument.themeOverride+xml"/>
  <Override PartName="/ppt/theme/themeOverride36.xml" ContentType="application/vnd.openxmlformats-officedocument.themeOverride+xml"/>
  <Override PartName="/ppt/theme/themeOverride37.xml" ContentType="application/vnd.openxmlformats-officedocument.themeOverride+xml"/>
  <Override PartName="/ppt/theme/themeOverride38.xml" ContentType="application/vnd.openxmlformats-officedocument.themeOverride+xml"/>
  <Override PartName="/ppt/theme/themeOverride39.xml" ContentType="application/vnd.openxmlformats-officedocument.themeOverride+xml"/>
  <Override PartName="/ppt/theme/themeOverride40.xml" ContentType="application/vnd.openxmlformats-officedocument.themeOverride+xml"/>
  <Override PartName="/ppt/theme/themeOverride41.xml" ContentType="application/vnd.openxmlformats-officedocument.themeOverride+xml"/>
  <Override PartName="/ppt/theme/themeOverride42.xml" ContentType="application/vnd.openxmlformats-officedocument.themeOverride+xml"/>
  <Override PartName="/ppt/notesSlides/notesSlide24.xml" ContentType="application/vnd.openxmlformats-officedocument.presentationml.notesSlide+xml"/>
  <Override PartName="/ppt/theme/themeOverride43.xml" ContentType="application/vnd.openxmlformats-officedocument.themeOverride+xml"/>
  <Override PartName="/ppt/notesSlides/notesSlide25.xml" ContentType="application/vnd.openxmlformats-officedocument.presentationml.notesSlide+xml"/>
  <Override PartName="/ppt/theme/themeOverride44.xml" ContentType="application/vnd.openxmlformats-officedocument.themeOverride+xml"/>
  <Override PartName="/ppt/notesSlides/notesSlide26.xml" ContentType="application/vnd.openxmlformats-officedocument.presentationml.notesSlide+xml"/>
  <Override PartName="/ppt/theme/themeOverride45.xml" ContentType="application/vnd.openxmlformats-officedocument.themeOverride+xml"/>
  <Override PartName="/ppt/notesSlides/notesSlide27.xml" ContentType="application/vnd.openxmlformats-officedocument.presentationml.notesSlide+xml"/>
  <Override PartName="/ppt/theme/themeOverride46.xml" ContentType="application/vnd.openxmlformats-officedocument.themeOverride+xml"/>
  <Override PartName="/ppt/notesSlides/notesSlide28.xml" ContentType="application/vnd.openxmlformats-officedocument.presentationml.notesSlide+xml"/>
  <Override PartName="/ppt/theme/themeOverride47.xml" ContentType="application/vnd.openxmlformats-officedocument.themeOverride+xml"/>
  <Override PartName="/ppt/notesSlides/notesSlide29.xml" ContentType="application/vnd.openxmlformats-officedocument.presentationml.notesSlide+xml"/>
  <Override PartName="/ppt/theme/themeOverride48.xml" ContentType="application/vnd.openxmlformats-officedocument.themeOverride+xml"/>
  <Override PartName="/ppt/notesSlides/notesSlide30.xml" ContentType="application/vnd.openxmlformats-officedocument.presentationml.notesSlide+xml"/>
  <Override PartName="/ppt/theme/themeOverride49.xml" ContentType="application/vnd.openxmlformats-officedocument.themeOverride+xml"/>
  <Override PartName="/ppt/notesSlides/notesSlide31.xml" ContentType="application/vnd.openxmlformats-officedocument.presentationml.notesSlide+xml"/>
  <Override PartName="/ppt/theme/themeOverride50.xml" ContentType="application/vnd.openxmlformats-officedocument.themeOverride+xml"/>
  <Override PartName="/ppt/notesSlides/notesSlide32.xml" ContentType="application/vnd.openxmlformats-officedocument.presentationml.notesSlide+xml"/>
  <Override PartName="/ppt/theme/themeOverride51.xml" ContentType="application/vnd.openxmlformats-officedocument.themeOverr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1"/>
    <p:sldMasterId id="2147483655" r:id="rId2"/>
  </p:sldMasterIdLst>
  <p:notesMasterIdLst>
    <p:notesMasterId r:id="rId54"/>
  </p:notesMasterIdLst>
  <p:handoutMasterIdLst>
    <p:handoutMasterId r:id="rId55"/>
  </p:handoutMasterIdLst>
  <p:sldIdLst>
    <p:sldId id="256" r:id="rId3"/>
    <p:sldId id="257" r:id="rId4"/>
    <p:sldId id="261" r:id="rId5"/>
    <p:sldId id="260" r:id="rId6"/>
    <p:sldId id="262" r:id="rId7"/>
    <p:sldId id="317" r:id="rId8"/>
    <p:sldId id="264" r:id="rId9"/>
    <p:sldId id="272" r:id="rId10"/>
    <p:sldId id="321" r:id="rId11"/>
    <p:sldId id="322" r:id="rId12"/>
    <p:sldId id="273" r:id="rId13"/>
    <p:sldId id="323" r:id="rId14"/>
    <p:sldId id="324" r:id="rId15"/>
    <p:sldId id="325" r:id="rId16"/>
    <p:sldId id="327" r:id="rId17"/>
    <p:sldId id="326" r:id="rId18"/>
    <p:sldId id="328" r:id="rId19"/>
    <p:sldId id="265" r:id="rId20"/>
    <p:sldId id="266" r:id="rId21"/>
    <p:sldId id="267" r:id="rId22"/>
    <p:sldId id="268" r:id="rId23"/>
    <p:sldId id="270" r:id="rId24"/>
    <p:sldId id="269" r:id="rId25"/>
    <p:sldId id="330" r:id="rId26"/>
    <p:sldId id="263" r:id="rId27"/>
    <p:sldId id="281" r:id="rId28"/>
    <p:sldId id="318" r:id="rId29"/>
    <p:sldId id="331" r:id="rId30"/>
    <p:sldId id="284" r:id="rId31"/>
    <p:sldId id="285" r:id="rId32"/>
    <p:sldId id="286" r:id="rId33"/>
    <p:sldId id="287" r:id="rId34"/>
    <p:sldId id="288" r:id="rId35"/>
    <p:sldId id="289" r:id="rId36"/>
    <p:sldId id="332" r:id="rId37"/>
    <p:sldId id="333" r:id="rId38"/>
    <p:sldId id="334" r:id="rId39"/>
    <p:sldId id="320" r:id="rId40"/>
    <p:sldId id="319" r:id="rId41"/>
    <p:sldId id="336" r:id="rId42"/>
    <p:sldId id="335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</p:sldIdLst>
  <p:sldSz cx="9144000" cy="6858000" type="screen4x3"/>
  <p:notesSz cx="6858000" cy="9774238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 autoAdjust="0"/>
    <p:restoredTop sz="94722" autoAdjust="0"/>
  </p:normalViewPr>
  <p:slideViewPr>
    <p:cSldViewPr>
      <p:cViewPr varScale="1">
        <p:scale>
          <a:sx n="87" d="100"/>
          <a:sy n="87" d="100"/>
        </p:scale>
        <p:origin x="1824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theme" Target="theme/theme1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viewProps" Target="view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92964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BAED70B-1E87-47E8-900B-D20929004D0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3T08:33:32.954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9134 12477 24575,'0'41'0,"0"-6"0,0 24 0,0-22 0,6 0 0,-1-16 0,5-1 0,-1-4 0,-2-2 0,9 6 0,-8-9 0,8 1 0,-6-5 0,0-1 0,0 1 0,-1-1 0,-2 0 0,6-2 0,-7-1 0,4-3 0,-4 0 0,0 0 0,3 0 0,0 0 0,1-7 0,-1 0 0,-2-7 0,0 1 0,2-4 0,2-3 0,-1 2 0,0-5 0,-3 8 0,9-24 0,-7 20 0,4-17 0,-7 22 0,-5 1 0,5-1 0,-5-5 0,2 7 0,-3-3 0,0 17 0,0 5 0,0 13 0,0 3 0,0-2 0,6 11 0,-2-15 0,6 8 0,-3-11 0,-1-1 0,1 1 0,0-4 0,-1 3 0,9 3 0,-3-2 0,7 2 0,-10-7 0,1-3 0,4 0 0,-5-2 0,12-2 0,-8-2 0,4 0 0,-4 0 0,0-3 0,5-9 0,-6 3 0,9-8 0,-9 1 0,-1 2 0,1-8 0,0-17 0,-7 17 0,4-16 0,-6 25 0,-2-1 0,2 0 0,-3 1 0,3-1 0,-3 1 0,3 2 0,-3 2 0,0 2 0,0-4 0,0 6 0,0-3 0</inkml:trace>
  <inkml:trace contextRef="#ctx0" brushRef="#br0" timeOffset="2565">10330 12528 24575,'-22'0'0,"-4"0"0,-2 0 0,3 0 0,-7 9 0,15-1 0,-24 18 0,23-13 0,-12 9 0,17-15 0,-4 9 0,6-8 0,-4 7 0,7-5 0,2 0 0,-2 8 0,6-10 0,-6 9 0,7-7 0,-2 9 0,3-4 0,0 0 0,0 15 0,0-19 0,0 15 0,17-5 0,-7-11 0,12 10 0,0-10 0,-9-2 0,11 2 0,-11-4 0,1-2 0,3-1 0,-3 0 0,4-2 0,11 2 0,-7-3 0,8 0 0,7 0 0,-18 0 0,14 0 0,-14-6 0,-5 2 0,2-5 0,-2 0 0,-6 2 0,6-14 0,-4 3 0,0-5 0,-4 8 0,0-3 0,-5 7 0,2-5 0,-3 7 0,0 3 0,0 0 0,0-9 0,0 7 0,0-6 0,-3 11 0,-3-3 0,-4 3 0,-2-1 0,2-1 0,1 4 0,3-1 0,0-1 0,0 2 0,0-2 0,-6 1 0,4-2 0,-3 1 0,5-3 0,-6-3 0,8 2 0,-7-2 0,10 4 0,-4 1 0,1-2 0,1 0 0,-3 3 0,6-2 0,-3 2 0,0-6 0,2 2 0,-1-2 0,-1 1 0,2 1 0,-2-2 0,3 6 0,0 0 0</inkml:trace>
  <inkml:trace contextRef="#ctx0" brushRef="#br0" timeOffset="4393">10780 12407 24575,'0'37'0,"0"-6"0,0-7 0,0 8 0,0 5 0,0-4 0,0 0 0,0-19 0,0-4 0,0 5 0,0-1 0,0-1 0,0 0 0,3 4 0,-2-8 0,1 9 0,1-9 0,-2-3 0,4 0 0,1-30 0,1-5 0,6-22 0,-9 18 0,5 8 0,-5 11 0,6-2 0,3-7 0,1 4 0,-1-3 0,0 11 0,-3-2 0,1 3 0,1-1 0,-4 1 0,7 1 0,-7 5 0,4-5 0,-6 8 0,-3-2 0,0 3 0</inkml:trace>
  <inkml:trace contextRef="#ctx0" brushRef="#br0" timeOffset="5894">11296 12188 24575,'0'40'0,"0"-9"0,0 7 0,0 25 0,0-22 0,0-2 0,0-1 0,0-3 0,0-1 0,0-3 0,0-6 0,0 3 0,0 0 0,0-9 0,0 14 0,0-15 0,0 8 0,0-13 0,0-6 0,0 2 0,0 3 0,0-5 0,0 4 0,0-5 0,0 3 0,0-2 0,0 7 0,0-6 0,0 3 0,0-5 0,0 0 0,0 0 0,0 0 0,0-1 0,0 1 0,0 0 0,0-1 0,0 1 0,0-3 0,0 0 0</inkml:trace>
  <inkml:trace contextRef="#ctx0" brushRef="#br0" timeOffset="7115">11315 12482 24575,'15'0'0,"-2"0"0,11 0 0,-4 0 0,17 0 0,3 0 0,-4-4 0,-3 3 0,-12-8 0,4 4 0,-6-6 0,-1 4 0,-6 3 0,-8-4 0,6 6 0,-4-4 0,-2 6 0,-2 0 0</inkml:trace>
  <inkml:trace contextRef="#ctx0" brushRef="#br0" timeOffset="8784">11320 12611 24575,'49'26'0,"-28"-14"0,37 16 0,-42-16 0,29-1 0,-21 4 0,18 0 0,-24-5 0,19 4 0,-18-6 0,26 11 0,-32-11 0,8 1 0,-15-6 0,0 0 0,0-3 0,0 3 0,-3-3 0,0 0 0</inkml:trace>
  <inkml:trace contextRef="#ctx0" brushRef="#br0" timeOffset="10157">12400 12404 24575,'0'12'0,"0"5"0,0 27 0,0-5 0,0 13 0,0-19 0,0-13 0,0 2 0,0-8 0,3 4 0,-3-1 0,9 6 0,2 18 0,-3-17 0,4 9 0,-11-26 0,2 3 0,-3-4 0,0 0 0,3 0 0,-3 3 0,3-3 0,-3 0 0,0-3 0</inkml:trace>
  <inkml:trace contextRef="#ctx0" brushRef="#br0" timeOffset="12468">12389 12401 24575,'9'0'0,"5"0"0,20 4 0,-8-4 0,37 14 0,-31-8 0,21 9 0,-22-7 0,2 0 0,-2-4 0,2 3 0,-5-3 0,-1 1 0,-9 1 0,3-5 0,-6 5 0,6-2 0,10 3 0,-10-3 0,9-1 0,-8 0 0,-10-2 0,6 1 0,-11-2 0,-1 0 0,-3 3 0,-1 0 0,-2 5 0,-14 5 0,5-3 0,-10 2 0,6-5 0,-6 5 0,3-4 0,-6 4 0,12-8 0,-6 2 0,5-2 0,-2 2 0,-2 1 0,-2 2 0,-1-2 0,1 3 0,5-4 0,-3 1 0,4 0 0,-12 3 0,3 0 0,1 0 0,-3-1 0,15-5 0,-2 1 0,3-1 0,-4-1 0,3 2 0,-2-4 0,-18 10 0,-3 0 0,-4 5 0,3-3 0,15-4 0,2-6 0,2 3 0,6-3 0,0 1 0,0 1 0,0-2 0,0 1 0,-1 1 0,1-2 0,3 3 0,0-3 0,3 0 0</inkml:trace>
  <inkml:trace contextRef="#ctx0" brushRef="#br0" timeOffset="14209">12673 12678 24575,'0'-11'0,"0"13"0,0-29 0,0 18 0,0 2 0,-3-3 0,0 4 0,-4 0 0,-8-3 0,7 2 0,-7 1 0,9 0 0,-1 6 0,1-6 0,0 3 0,0-1 0,0 2 0,1 4 0,-1 7 0,0-2 0,2 5 0,-1-3 0,-5 14 0,1-3 0,-7 7 0,8-10 0,-4 2 0,7-7 0,-3 0 0,5-9 0,-4-12 0,4 1 0,0-8 0,0-4 0,-1-2 0,0 1 0,1 4 0,0 5 0,2 5 0,1 3 0,11 13 0,1-1 0,5 7 0,-3-9 0,-5-2 0,1 2 0,-4-6 0,0 3 0,3-3 0,-2 0 0,1 0 0,4 0 0,-5 0 0,5 0 0,-7-3 0,1 3 0,0-3 0,-3 3 0,0 0 0</inkml:trace>
  <inkml:trace contextRef="#ctx0" brushRef="#br0" timeOffset="50471">4609 17352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4588" y="852488"/>
            <a:ext cx="4568825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7738" y="4633913"/>
            <a:ext cx="4975225" cy="41179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 cap="flat"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 cap="flat"/>
        </p:spPr>
      </p:sp>
      <p:sp>
        <p:nvSpPr>
          <p:cNvPr id="74755" name="Rectangle 2051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84995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87043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0" y="3429000"/>
            <a:ext cx="80264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3810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/>
              <a:t>Click to edit Master title style</a:t>
            </a:r>
          </a:p>
        </p:txBody>
      </p:sp>
      <p:sp>
        <p:nvSpPr>
          <p:cNvPr id="181252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pPr lvl="0"/>
            <a:r>
              <a:rPr lang="en-GB" noProof="0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5E9A11-D7EC-48F8-8948-89578DEB0F6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3D444D-7DF8-48F2-99EF-EE530020B6A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266700"/>
            <a:ext cx="2095500" cy="55245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66700"/>
            <a:ext cx="6134100" cy="55245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699843-1AA6-43AF-B194-0068C5306E2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0" y="3429000"/>
            <a:ext cx="80264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3810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/>
              <a:t>Click to edit Master title style</a:t>
            </a:r>
          </a:p>
        </p:txBody>
      </p:sp>
      <p:sp>
        <p:nvSpPr>
          <p:cNvPr id="183300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pPr lvl="0"/>
            <a:r>
              <a:rPr lang="en-GB" noProof="0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F4E96-A568-44B2-AE80-19FF13FF52B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4F341C-DA22-4837-94A2-A3B46A55683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E5EAFB-7790-4C37-8787-42595140045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5050" y="1676400"/>
            <a:ext cx="3787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225" y="1676400"/>
            <a:ext cx="3787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1D3104-89D4-426F-B453-787AE7561BA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71D5D2-4188-4AEB-9319-354EF81A299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2C6F75-C39D-4D66-A065-27FAE7CABCA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60F067-2690-4410-B25A-ECA003F65DC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AAC702-4B7B-4958-891F-E11E397BCC8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B8E753-42F6-425C-82F6-538155A0659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A9FA4B-F8C8-4631-BDE4-8419A2AACFE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CB36A1-777E-4F0F-A84B-7CADF9134B0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266700"/>
            <a:ext cx="2095500" cy="55245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66700"/>
            <a:ext cx="6134100" cy="55245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5F56AD-7136-42EE-9955-19BC1AFFB8C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B46312-F53E-4433-AC3C-09516A26ED1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5050" y="1676400"/>
            <a:ext cx="3787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225" y="1676400"/>
            <a:ext cx="3787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556F67-B3D9-4537-93A2-2866355FF20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CE5D7E-5AB1-4F36-B195-963F3A78D21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1D1153-D799-48BE-8B70-3CA7AEB1AFA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CECFC4-61FE-4D66-B082-50E7274487A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E94581-42F5-4163-B37A-0B5E0E2146A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8319CF-FFB2-4839-B370-B6CE06FDAB3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0" y="1371600"/>
            <a:ext cx="80264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66700"/>
            <a:ext cx="77724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35050" y="1676400"/>
            <a:ext cx="77279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8022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1722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5F95D13-F6B7-42F0-8566-299E37C281D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pitchFamily="2" charset="2"/>
        <a:buChar char="u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 pitchFamily="2" charset="2"/>
        <a:buChar char="u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2"/>
          <p:cNvSpPr>
            <a:spLocks noChangeShapeType="1"/>
          </p:cNvSpPr>
          <p:nvPr/>
        </p:nvSpPr>
        <p:spPr bwMode="auto">
          <a:xfrm>
            <a:off x="0" y="1371600"/>
            <a:ext cx="80264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66700"/>
            <a:ext cx="77724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35050" y="1676400"/>
            <a:ext cx="77279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8227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1722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328F418-2089-421B-BE23-6BCCBEAF15A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pitchFamily="2" charset="2"/>
        <a:buChar char="u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 pitchFamily="2" charset="2"/>
        <a:buChar char="u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0.xml"/><Relationship Id="rId5" Type="http://schemas.openxmlformats.org/officeDocument/2006/relationships/image" Target="../media/image6.png"/><Relationship Id="rId4" Type="http://schemas.openxmlformats.org/officeDocument/2006/relationships/customXml" Target="../ink/ink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3.xml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4.xml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6.xml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9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30.xml"/><Relationship Id="rId4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31.xml"/><Relationship Id="rId4" Type="http://schemas.openxmlformats.org/officeDocument/2006/relationships/image" Target="../media/image1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32.xml"/><Relationship Id="rId4" Type="http://schemas.openxmlformats.org/officeDocument/2006/relationships/image" Target="../media/image1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33.xml"/><Relationship Id="rId4" Type="http://schemas.openxmlformats.org/officeDocument/2006/relationships/image" Target="../media/image1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34.xml"/><Relationship Id="rId4" Type="http://schemas.openxmlformats.org/officeDocument/2006/relationships/image" Target="../media/image20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3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3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3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3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3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4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4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4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4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44.xml"/><Relationship Id="rId4" Type="http://schemas.openxmlformats.org/officeDocument/2006/relationships/image" Target="../media/image2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45.xml"/><Relationship Id="rId4" Type="http://schemas.openxmlformats.org/officeDocument/2006/relationships/image" Target="../media/image2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46.xml"/><Relationship Id="rId4" Type="http://schemas.openxmlformats.org/officeDocument/2006/relationships/image" Target="../media/image2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47.xml"/><Relationship Id="rId4" Type="http://schemas.openxmlformats.org/officeDocument/2006/relationships/image" Target="../media/image2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48.xml"/><Relationship Id="rId4" Type="http://schemas.openxmlformats.org/officeDocument/2006/relationships/image" Target="../media/image29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49.xml"/><Relationship Id="rId4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50.xml"/><Relationship Id="rId4" Type="http://schemas.openxmlformats.org/officeDocument/2006/relationships/image" Target="../media/image31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51.xml"/><Relationship Id="rId4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5000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Line 2"/>
          <p:cNvSpPr>
            <a:spLocks noChangeShapeType="1"/>
          </p:cNvSpPr>
          <p:nvPr/>
        </p:nvSpPr>
        <p:spPr bwMode="auto">
          <a:xfrm>
            <a:off x="26988" y="3429000"/>
            <a:ext cx="7974012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noFill/>
        </p:spPr>
        <p:txBody>
          <a:bodyPr lIns="90488" tIns="44450" rIns="90488" bIns="44450"/>
          <a:lstStyle/>
          <a:p>
            <a:r>
              <a:rPr lang="en-GB" b="1">
                <a:latin typeface="Times"/>
              </a:rPr>
              <a:t>Chapter 12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noFill/>
        </p:spPr>
        <p:txBody>
          <a:bodyPr lIns="90488" tIns="44450" rIns="90488" bIns="44450"/>
          <a:lstStyle/>
          <a:p>
            <a:r>
              <a:rPr lang="en-GB" b="1">
                <a:latin typeface="Times"/>
              </a:rPr>
              <a:t>Entity-Relationship Modeling</a:t>
            </a:r>
          </a:p>
          <a:p>
            <a:endParaRPr lang="en-GB" b="1">
              <a:latin typeface="Times"/>
            </a:endParaRP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20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A0DA598-2B86-416D-B267-FEDEFFCEB90C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8458200" cy="1104900"/>
          </a:xfrm>
        </p:spPr>
        <p:txBody>
          <a:bodyPr/>
          <a:lstStyle/>
          <a:p>
            <a:r>
              <a:rPr lang="en-GB" b="1">
                <a:latin typeface="Times"/>
              </a:rPr>
              <a:t>ER </a:t>
            </a:r>
            <a:r>
              <a:rPr lang="en-AU" b="1">
                <a:latin typeface="Times"/>
                <a:cs typeface="Times New Roman" pitchFamily="18" charset="0"/>
              </a:rPr>
              <a:t>diagram of </a:t>
            </a:r>
            <a:r>
              <a:rPr lang="en-AU" b="1">
                <a:latin typeface="Times"/>
                <a:cs typeface="Arial" charset="0"/>
              </a:rPr>
              <a:t>Branch </a:t>
            </a:r>
            <a:r>
              <a:rPr lang="en-AU" b="1" i="1">
                <a:latin typeface="Times"/>
                <a:cs typeface="Arial" charset="0"/>
              </a:rPr>
              <a:t>Has</a:t>
            </a:r>
            <a:r>
              <a:rPr lang="en-AU" b="1">
                <a:latin typeface="Times"/>
                <a:cs typeface="Arial" charset="0"/>
              </a:rPr>
              <a:t> Staff </a:t>
            </a:r>
            <a:r>
              <a:rPr lang="en-AU" b="1">
                <a:latin typeface="Times"/>
                <a:cs typeface="Times New Roman" pitchFamily="18" charset="0"/>
              </a:rPr>
              <a:t>relationship </a:t>
            </a:r>
            <a:endParaRPr lang="en-GB" b="1">
              <a:latin typeface="Times"/>
              <a:cs typeface="Times New Roman" pitchFamily="18" charset="0"/>
            </a:endParaRPr>
          </a:p>
        </p:txBody>
      </p:sp>
      <p:pic>
        <p:nvPicPr>
          <p:cNvPr id="14340" name="Picture 6" descr="DS3-Figure 11-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828800"/>
            <a:ext cx="6248400" cy="343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Text Box 7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/>
              <a:t>Pearson Education © 2009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51A47FF-1B2B-1142-96AB-589300198B08}"/>
                  </a:ext>
                </a:extLst>
              </p14:cNvPr>
              <p14:cNvContentPartPr/>
              <p14:nvPr/>
            </p14:nvContentPartPr>
            <p14:xfrm>
              <a:off x="1659240" y="4387680"/>
              <a:ext cx="3031920" cy="18594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51A47FF-1B2B-1142-96AB-589300198B0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49880" y="4378320"/>
                <a:ext cx="3050640" cy="1878120"/>
              </a:xfrm>
              <a:prstGeom prst="rect">
                <a:avLst/>
              </a:prstGeom>
            </p:spPr>
          </p:pic>
        </mc:Fallback>
      </mc:AlternateContent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3D8A8E8-B902-4EF7-B100-9DA83FE67680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/>
          <a:lstStyle/>
          <a:p>
            <a:r>
              <a:rPr lang="en-GB" b="1">
                <a:latin typeface="Times"/>
              </a:rPr>
              <a:t>Relationship Types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305800" cy="4114800"/>
          </a:xfrm>
          <a:noFill/>
        </p:spPr>
        <p:txBody>
          <a:bodyPr lIns="90488" tIns="44450" rIns="90488" bIns="44450"/>
          <a:lstStyle/>
          <a:p>
            <a:r>
              <a:rPr lang="en-GB" b="1">
                <a:latin typeface="Times"/>
              </a:rPr>
              <a:t>Degree of a Relationship</a:t>
            </a:r>
          </a:p>
          <a:p>
            <a:pPr lvl="1"/>
            <a:r>
              <a:rPr lang="en-GB" b="1">
                <a:latin typeface="Times"/>
              </a:rPr>
              <a:t>Number of participating entities in  relationship.</a:t>
            </a:r>
          </a:p>
          <a:p>
            <a:pPr lvl="1">
              <a:lnSpc>
                <a:spcPct val="50000"/>
              </a:lnSpc>
            </a:pPr>
            <a:endParaRPr lang="en-GB" b="1">
              <a:latin typeface="Times"/>
            </a:endParaRPr>
          </a:p>
          <a:p>
            <a:r>
              <a:rPr lang="en-AU" b="1">
                <a:latin typeface="Times"/>
                <a:cs typeface="Times New Roman" pitchFamily="18" charset="0"/>
              </a:rPr>
              <a:t>Relationship of degree :</a:t>
            </a:r>
          </a:p>
          <a:p>
            <a:pPr lvl="1"/>
            <a:r>
              <a:rPr lang="en-AU" b="1">
                <a:latin typeface="Times"/>
                <a:cs typeface="Times New Roman" pitchFamily="18" charset="0"/>
              </a:rPr>
              <a:t>two is binary </a:t>
            </a:r>
          </a:p>
          <a:p>
            <a:pPr lvl="1"/>
            <a:r>
              <a:rPr lang="en-AU" b="1">
                <a:latin typeface="Times"/>
                <a:cs typeface="Times New Roman" pitchFamily="18" charset="0"/>
              </a:rPr>
              <a:t>three is ternary</a:t>
            </a:r>
          </a:p>
          <a:p>
            <a:pPr lvl="1"/>
            <a:r>
              <a:rPr lang="en-AU" b="1">
                <a:latin typeface="Times"/>
                <a:cs typeface="Times New Roman" pitchFamily="18" charset="0"/>
              </a:rPr>
              <a:t>four is quaternary.</a:t>
            </a:r>
            <a:endParaRPr lang="en-GB" b="1">
              <a:latin typeface="Times"/>
              <a:cs typeface="Times New Roman" pitchFamily="18" charset="0"/>
            </a:endParaRPr>
          </a:p>
        </p:txBody>
      </p:sp>
      <p:sp>
        <p:nvSpPr>
          <p:cNvPr id="15365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9FE8827-0B07-4CC2-9D93-99DBE0A7FFB6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7924800" cy="1104900"/>
          </a:xfrm>
        </p:spPr>
        <p:txBody>
          <a:bodyPr/>
          <a:lstStyle/>
          <a:p>
            <a:r>
              <a:rPr lang="en-AU" b="1">
                <a:latin typeface="Times"/>
                <a:cs typeface="Times New Roman" pitchFamily="18" charset="0"/>
              </a:rPr>
              <a:t>Binary relationship called </a:t>
            </a:r>
            <a:r>
              <a:rPr lang="en-AU" b="1" i="1">
                <a:latin typeface="Times"/>
                <a:cs typeface="Times New Roman" pitchFamily="18" charset="0"/>
              </a:rPr>
              <a:t>P</a:t>
            </a:r>
            <a:r>
              <a:rPr lang="en-AU" b="1" i="1">
                <a:latin typeface="Times"/>
                <a:cs typeface="Arial" charset="0"/>
              </a:rPr>
              <a:t>Owns</a:t>
            </a:r>
            <a:endParaRPr lang="en-GB">
              <a:latin typeface="Times"/>
            </a:endParaRPr>
          </a:p>
        </p:txBody>
      </p:sp>
      <p:pic>
        <p:nvPicPr>
          <p:cNvPr id="161797" name="Picture 5" descr="DS3-Figure 11-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905000"/>
            <a:ext cx="7791450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Text Box 6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A94E388-03AF-4AF0-8EA1-D6E577018BE3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b="1">
                <a:latin typeface="Times"/>
                <a:cs typeface="Times New Roman" pitchFamily="18" charset="0"/>
              </a:rPr>
              <a:t>Ternary relationship called </a:t>
            </a:r>
            <a:r>
              <a:rPr lang="en-AU" b="1" i="1">
                <a:latin typeface="Times"/>
                <a:cs typeface="Arial" charset="0"/>
              </a:rPr>
              <a:t>Registers</a:t>
            </a:r>
            <a:endParaRPr lang="en-GB">
              <a:latin typeface="Times"/>
            </a:endParaRPr>
          </a:p>
        </p:txBody>
      </p:sp>
      <p:pic>
        <p:nvPicPr>
          <p:cNvPr id="162821" name="Picture 5" descr="DS3-Figure 11-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905000"/>
            <a:ext cx="7315200" cy="264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Text Box 6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4C6F1FB-5B18-4BDF-B1EA-90B072805732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b="1">
                <a:latin typeface="Times"/>
                <a:cs typeface="Times New Roman" pitchFamily="18" charset="0"/>
              </a:rPr>
              <a:t>Quaternary relationship called </a:t>
            </a:r>
            <a:r>
              <a:rPr lang="en-AU" b="1" i="1">
                <a:latin typeface="Times"/>
                <a:cs typeface="Arial" charset="0"/>
              </a:rPr>
              <a:t>Arranges</a:t>
            </a:r>
          </a:p>
        </p:txBody>
      </p:sp>
      <p:pic>
        <p:nvPicPr>
          <p:cNvPr id="18436" name="Picture 5" descr="DS3-Figure 11-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752600"/>
            <a:ext cx="7162800" cy="359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Text Box 6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A64AEA2-B5E2-484E-82AF-A73B8C09E786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19459" name="Rectangle 2050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/>
          <a:lstStyle/>
          <a:p>
            <a:r>
              <a:rPr lang="en-GB" b="1">
                <a:latin typeface="Times"/>
              </a:rPr>
              <a:t>Relationship Types</a:t>
            </a:r>
          </a:p>
        </p:txBody>
      </p:sp>
      <p:sp>
        <p:nvSpPr>
          <p:cNvPr id="165891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7848600" cy="4114800"/>
          </a:xfrm>
          <a:noFill/>
        </p:spPr>
        <p:txBody>
          <a:bodyPr lIns="90488" tIns="44450" rIns="90488" bIns="44450"/>
          <a:lstStyle/>
          <a:p>
            <a:r>
              <a:rPr lang="en-GB" b="1">
                <a:latin typeface="Times"/>
              </a:rPr>
              <a:t>Recursive Relationship</a:t>
            </a:r>
          </a:p>
          <a:p>
            <a:pPr lvl="1"/>
            <a:r>
              <a:rPr lang="en-AU" b="1">
                <a:latin typeface="Times"/>
                <a:cs typeface="Times New Roman" pitchFamily="18" charset="0"/>
              </a:rPr>
              <a:t>Relationship type where </a:t>
            </a:r>
            <a:r>
              <a:rPr lang="en-AU" b="1" i="1">
                <a:latin typeface="Times"/>
                <a:cs typeface="Times New Roman" pitchFamily="18" charset="0"/>
              </a:rPr>
              <a:t>same</a:t>
            </a:r>
            <a:r>
              <a:rPr lang="en-AU" b="1">
                <a:latin typeface="Times"/>
                <a:cs typeface="Times New Roman" pitchFamily="18" charset="0"/>
              </a:rPr>
              <a:t> entity type participates more than once in </a:t>
            </a:r>
            <a:r>
              <a:rPr lang="en-AU" b="1" i="1">
                <a:latin typeface="Times"/>
                <a:cs typeface="Times New Roman" pitchFamily="18" charset="0"/>
              </a:rPr>
              <a:t>different roles</a:t>
            </a:r>
            <a:r>
              <a:rPr lang="en-AU" b="1">
                <a:latin typeface="Times"/>
                <a:cs typeface="Times New Roman" pitchFamily="18" charset="0"/>
              </a:rPr>
              <a:t>.</a:t>
            </a:r>
            <a:r>
              <a:rPr lang="en-GB" b="1">
                <a:latin typeface="Times"/>
              </a:rPr>
              <a:t> </a:t>
            </a:r>
          </a:p>
          <a:p>
            <a:pPr lvl="1">
              <a:lnSpc>
                <a:spcPct val="40000"/>
              </a:lnSpc>
            </a:pPr>
            <a:endParaRPr lang="en-GB" b="1">
              <a:latin typeface="Times"/>
            </a:endParaRPr>
          </a:p>
          <a:p>
            <a:r>
              <a:rPr lang="en-AU" b="1">
                <a:latin typeface="Times"/>
                <a:cs typeface="Times New Roman" pitchFamily="18" charset="0"/>
              </a:rPr>
              <a:t>Relationships may be given role names to indicate purpose that each participating entity type plays in a relationship.</a:t>
            </a:r>
            <a:r>
              <a:rPr lang="en-GB" b="1">
                <a:latin typeface="Times"/>
              </a:rPr>
              <a:t> </a:t>
            </a:r>
          </a:p>
        </p:txBody>
      </p:sp>
      <p:sp>
        <p:nvSpPr>
          <p:cNvPr id="19461" name="Text Box 2052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1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7A0E1E9-501A-424B-BCD7-5DB8DD38091A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b="1">
                <a:latin typeface="Times"/>
                <a:cs typeface="Times New Roman" pitchFamily="18" charset="0"/>
              </a:rPr>
              <a:t>Recursive relationship called </a:t>
            </a:r>
            <a:r>
              <a:rPr lang="en-AU" b="1" i="1">
                <a:latin typeface="Times"/>
                <a:cs typeface="Arial" charset="0"/>
              </a:rPr>
              <a:t>Supervises</a:t>
            </a:r>
            <a:r>
              <a:rPr lang="en-AU" b="1">
                <a:latin typeface="Times"/>
                <a:cs typeface="Times New Roman" pitchFamily="18" charset="0"/>
              </a:rPr>
              <a:t> with role names</a:t>
            </a:r>
            <a:endParaRPr lang="en-GB">
              <a:latin typeface="Times"/>
            </a:endParaRPr>
          </a:p>
        </p:txBody>
      </p:sp>
      <p:pic>
        <p:nvPicPr>
          <p:cNvPr id="164869" name="Picture 5" descr="DS3-Figure 11-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828800"/>
            <a:ext cx="6934200" cy="319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Text Box 6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FB59795-F9B1-440E-B7E8-D21DF0703C07}" type="slidenum">
              <a:rPr lang="en-GB" smtClean="0"/>
              <a:pPr/>
              <a:t>17</a:t>
            </a:fld>
            <a:endParaRPr lang="en-GB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b="1">
                <a:latin typeface="Times"/>
                <a:cs typeface="Times New Roman" pitchFamily="18" charset="0"/>
              </a:rPr>
              <a:t>Entities associated through two distinct relationships with role names</a:t>
            </a:r>
            <a:endParaRPr lang="en-GB">
              <a:latin typeface="Times"/>
            </a:endParaRPr>
          </a:p>
        </p:txBody>
      </p:sp>
      <p:pic>
        <p:nvPicPr>
          <p:cNvPr id="167941" name="Picture 5" descr="DS3-Figure 11-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600200"/>
            <a:ext cx="60960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Text Box 6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AC59507-4836-4823-8D6E-77E8CD734068}" type="slidenum">
              <a:rPr lang="en-GB" smtClean="0"/>
              <a:pPr/>
              <a:t>18</a:t>
            </a:fld>
            <a:endParaRPr lang="en-GB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/>
          <a:lstStyle/>
          <a:p>
            <a:r>
              <a:rPr lang="en-GB" b="1">
                <a:latin typeface="Times"/>
              </a:rPr>
              <a:t>Attributes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7727950" cy="4114800"/>
          </a:xfrm>
          <a:noFill/>
        </p:spPr>
        <p:txBody>
          <a:bodyPr lIns="90488" tIns="44450" rIns="90488" bIns="44450"/>
          <a:lstStyle/>
          <a:p>
            <a:r>
              <a:rPr lang="en-GB" b="1">
                <a:latin typeface="Times"/>
              </a:rPr>
              <a:t>Attribute</a:t>
            </a:r>
          </a:p>
          <a:p>
            <a:pPr lvl="1"/>
            <a:r>
              <a:rPr lang="en-GB" b="1">
                <a:latin typeface="Times"/>
              </a:rPr>
              <a:t>Property of an entity or a relationship type.</a:t>
            </a:r>
          </a:p>
          <a:p>
            <a:pPr lvl="1">
              <a:lnSpc>
                <a:spcPct val="40000"/>
              </a:lnSpc>
            </a:pPr>
            <a:endParaRPr lang="en-GB">
              <a:latin typeface="Times"/>
            </a:endParaRPr>
          </a:p>
          <a:p>
            <a:r>
              <a:rPr lang="en-GB" b="1">
                <a:latin typeface="Times"/>
              </a:rPr>
              <a:t>Attribute Domain</a:t>
            </a:r>
          </a:p>
          <a:p>
            <a:pPr lvl="1"/>
            <a:r>
              <a:rPr lang="en-AU" b="1">
                <a:latin typeface="Times"/>
                <a:cs typeface="Times New Roman" pitchFamily="18" charset="0"/>
              </a:rPr>
              <a:t>Set of allowable values for one or more attributes.</a:t>
            </a:r>
            <a:r>
              <a:rPr lang="en-GB" b="1">
                <a:latin typeface="Times"/>
              </a:rPr>
              <a:t> </a:t>
            </a:r>
          </a:p>
        </p:txBody>
      </p:sp>
      <p:sp>
        <p:nvSpPr>
          <p:cNvPr id="22533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4019909-E0E8-43B7-8CA3-214552727567}" type="slidenum">
              <a:rPr lang="en-GB" smtClean="0"/>
              <a:pPr/>
              <a:t>19</a:t>
            </a:fld>
            <a:endParaRPr lang="en-GB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/>
          <a:lstStyle/>
          <a:p>
            <a:r>
              <a:rPr lang="en-GB" b="1">
                <a:latin typeface="Times"/>
              </a:rPr>
              <a:t>Attributes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7727950" cy="4114800"/>
          </a:xfrm>
          <a:noFill/>
        </p:spPr>
        <p:txBody>
          <a:bodyPr lIns="90488" tIns="44450" rIns="90488" bIns="44450"/>
          <a:lstStyle/>
          <a:p>
            <a:r>
              <a:rPr lang="en-GB" b="1">
                <a:latin typeface="Times"/>
              </a:rPr>
              <a:t>Simple Attribute</a:t>
            </a:r>
          </a:p>
          <a:p>
            <a:pPr lvl="1"/>
            <a:r>
              <a:rPr lang="en-GB" b="1">
                <a:latin typeface="Times"/>
              </a:rPr>
              <a:t>Attribute composed of a single component with an independent existence.</a:t>
            </a:r>
          </a:p>
          <a:p>
            <a:pPr lvl="1">
              <a:lnSpc>
                <a:spcPct val="40000"/>
              </a:lnSpc>
            </a:pPr>
            <a:endParaRPr lang="en-GB" b="1">
              <a:latin typeface="Times"/>
            </a:endParaRPr>
          </a:p>
          <a:p>
            <a:r>
              <a:rPr lang="en-GB" b="1">
                <a:latin typeface="Times"/>
              </a:rPr>
              <a:t>Composite Attribute</a:t>
            </a:r>
          </a:p>
          <a:p>
            <a:pPr lvl="1"/>
            <a:r>
              <a:rPr lang="en-GB" b="1">
                <a:latin typeface="Times"/>
              </a:rPr>
              <a:t>Attribute composed of multiple components, each with an independent existence.</a:t>
            </a:r>
          </a:p>
        </p:txBody>
      </p:sp>
      <p:sp>
        <p:nvSpPr>
          <p:cNvPr id="23557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25D4111-BA1F-4DA6-B14F-429632A25A3A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/>
          <a:lstStyle/>
          <a:p>
            <a:r>
              <a:rPr lang="en-GB" b="1">
                <a:latin typeface="Times"/>
              </a:rPr>
              <a:t>Chapter 12 - Objectives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001000" cy="4114800"/>
          </a:xfrm>
          <a:noFill/>
        </p:spPr>
        <p:txBody>
          <a:bodyPr lIns="90488" tIns="44450" rIns="90488" bIns="44450"/>
          <a:lstStyle/>
          <a:p>
            <a:pPr>
              <a:lnSpc>
                <a:spcPct val="90000"/>
              </a:lnSpc>
            </a:pPr>
            <a:r>
              <a:rPr lang="en-AU" b="1">
                <a:latin typeface="Times"/>
                <a:cs typeface="Times New Roman" pitchFamily="18" charset="0"/>
              </a:rPr>
              <a:t>How to use Entity–Relationship (ER) modeling in database design.</a:t>
            </a:r>
            <a:r>
              <a:rPr lang="en-GB" b="1">
                <a:latin typeface="Times"/>
              </a:rPr>
              <a:t> </a:t>
            </a:r>
          </a:p>
          <a:p>
            <a:pPr>
              <a:lnSpc>
                <a:spcPct val="0"/>
              </a:lnSpc>
            </a:pPr>
            <a:endParaRPr lang="en-GB" b="1">
              <a:latin typeface="Times"/>
            </a:endParaRPr>
          </a:p>
          <a:p>
            <a:pPr>
              <a:lnSpc>
                <a:spcPct val="90000"/>
              </a:lnSpc>
            </a:pPr>
            <a:r>
              <a:rPr lang="en-AU" b="1">
                <a:latin typeface="Times"/>
                <a:cs typeface="Times New Roman" pitchFamily="18" charset="0"/>
              </a:rPr>
              <a:t>Basic concepts associated with ER model.</a:t>
            </a:r>
            <a:r>
              <a:rPr lang="en-GB" b="1">
                <a:latin typeface="Times"/>
              </a:rPr>
              <a:t> </a:t>
            </a:r>
          </a:p>
          <a:p>
            <a:pPr>
              <a:lnSpc>
                <a:spcPct val="0"/>
              </a:lnSpc>
            </a:pPr>
            <a:endParaRPr lang="en-GB" b="1">
              <a:latin typeface="Times"/>
            </a:endParaRPr>
          </a:p>
          <a:p>
            <a:pPr>
              <a:lnSpc>
                <a:spcPct val="90000"/>
              </a:lnSpc>
            </a:pPr>
            <a:r>
              <a:rPr lang="en-AU" b="1">
                <a:latin typeface="Times"/>
                <a:cs typeface="Times New Roman" pitchFamily="18" charset="0"/>
              </a:rPr>
              <a:t>Diagrammatic technique for displaying ER model using Unified Modeling Language (UML).</a:t>
            </a:r>
          </a:p>
          <a:p>
            <a:pPr>
              <a:lnSpc>
                <a:spcPct val="0"/>
              </a:lnSpc>
            </a:pPr>
            <a:endParaRPr lang="en-GB" b="1">
              <a:latin typeface="Times"/>
            </a:endParaRPr>
          </a:p>
          <a:p>
            <a:pPr>
              <a:lnSpc>
                <a:spcPct val="90000"/>
              </a:lnSpc>
            </a:pPr>
            <a:r>
              <a:rPr lang="en-AU" b="1">
                <a:latin typeface="Times"/>
                <a:cs typeface="Times New Roman" pitchFamily="18" charset="0"/>
              </a:rPr>
              <a:t>How to identify and resolve problems with ER models called connection traps.</a:t>
            </a:r>
            <a:r>
              <a:rPr lang="en-GB" b="1">
                <a:latin typeface="Times"/>
              </a:rPr>
              <a:t> </a:t>
            </a:r>
          </a:p>
          <a:p>
            <a:pPr>
              <a:lnSpc>
                <a:spcPct val="0"/>
              </a:lnSpc>
            </a:pPr>
            <a:endParaRPr lang="en-GB" b="1">
              <a:latin typeface="Times"/>
            </a:endParaRPr>
          </a:p>
          <a:p>
            <a:pPr>
              <a:lnSpc>
                <a:spcPct val="90000"/>
              </a:lnSpc>
            </a:pPr>
            <a:r>
              <a:rPr lang="en-AU" b="1">
                <a:latin typeface="Times"/>
                <a:cs typeface="Times New Roman" pitchFamily="18" charset="0"/>
              </a:rPr>
              <a:t>How to build an ER model from a requirements specification.</a:t>
            </a:r>
            <a:r>
              <a:rPr lang="en-GB" b="1">
                <a:latin typeface="Times"/>
              </a:rPr>
              <a:t> </a:t>
            </a:r>
          </a:p>
        </p:txBody>
      </p:sp>
      <p:sp>
        <p:nvSpPr>
          <p:cNvPr id="6149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9D7B8F9-F399-47CC-8671-0917A431A585}" type="slidenum">
              <a:rPr lang="en-GB" smtClean="0"/>
              <a:pPr/>
              <a:t>20</a:t>
            </a:fld>
            <a:endParaRPr lang="en-GB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/>
          <a:lstStyle/>
          <a:p>
            <a:r>
              <a:rPr lang="en-GB" b="1">
                <a:latin typeface="Times"/>
              </a:rPr>
              <a:t>Attributes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727950" cy="4114800"/>
          </a:xfrm>
          <a:noFill/>
        </p:spPr>
        <p:txBody>
          <a:bodyPr lIns="90488" tIns="44450" rIns="90488" bIns="44450"/>
          <a:lstStyle/>
          <a:p>
            <a:r>
              <a:rPr lang="en-GB" b="1">
                <a:latin typeface="Times"/>
              </a:rPr>
              <a:t>Single-valued Attribute</a:t>
            </a:r>
          </a:p>
          <a:p>
            <a:pPr lvl="1"/>
            <a:r>
              <a:rPr lang="en-AU" b="1">
                <a:latin typeface="Times"/>
                <a:cs typeface="Times New Roman" pitchFamily="18" charset="0"/>
              </a:rPr>
              <a:t>Attribute that holds a single value for each occurrence of an entity type.</a:t>
            </a:r>
            <a:r>
              <a:rPr lang="en-GB" b="1">
                <a:latin typeface="Times"/>
              </a:rPr>
              <a:t> </a:t>
            </a:r>
          </a:p>
          <a:p>
            <a:pPr>
              <a:lnSpc>
                <a:spcPct val="40000"/>
              </a:lnSpc>
            </a:pPr>
            <a:endParaRPr lang="en-GB" b="1">
              <a:latin typeface="Times"/>
            </a:endParaRPr>
          </a:p>
          <a:p>
            <a:r>
              <a:rPr lang="en-GB" b="1">
                <a:latin typeface="Times"/>
              </a:rPr>
              <a:t>Multi-valued Attribute</a:t>
            </a:r>
          </a:p>
          <a:p>
            <a:pPr lvl="1"/>
            <a:r>
              <a:rPr lang="en-AU" b="1">
                <a:latin typeface="Times"/>
                <a:cs typeface="Times New Roman" pitchFamily="18" charset="0"/>
              </a:rPr>
              <a:t>Attribute that holds multiple values for each occurrence of an entity type.</a:t>
            </a:r>
            <a:r>
              <a:rPr lang="en-GB" b="1">
                <a:latin typeface="Times"/>
              </a:rPr>
              <a:t> </a:t>
            </a:r>
          </a:p>
        </p:txBody>
      </p:sp>
      <p:sp>
        <p:nvSpPr>
          <p:cNvPr id="24581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F4B2B32-1031-4408-A811-0FDA8B42B5AA}" type="slidenum">
              <a:rPr lang="en-GB" smtClean="0"/>
              <a:pPr/>
              <a:t>21</a:t>
            </a:fld>
            <a:endParaRPr lang="en-GB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/>
          <a:lstStyle/>
          <a:p>
            <a:r>
              <a:rPr lang="en-GB" b="1">
                <a:latin typeface="Times"/>
              </a:rPr>
              <a:t>Attributes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7727950" cy="4114800"/>
          </a:xfrm>
          <a:noFill/>
        </p:spPr>
        <p:txBody>
          <a:bodyPr lIns="90488" tIns="44450" rIns="90488" bIns="44450"/>
          <a:lstStyle/>
          <a:p>
            <a:r>
              <a:rPr lang="en-GB" b="1">
                <a:latin typeface="Times"/>
              </a:rPr>
              <a:t>Derived Attribute</a:t>
            </a:r>
          </a:p>
          <a:p>
            <a:pPr lvl="1"/>
            <a:r>
              <a:rPr lang="en-AU" b="1">
                <a:latin typeface="Times"/>
                <a:cs typeface="Times New Roman" pitchFamily="18" charset="0"/>
              </a:rPr>
              <a:t>Attribute that represents a value that is derivable from value of a related attribute, or set of attributes, not necessarily in the same entity type.</a:t>
            </a:r>
            <a:r>
              <a:rPr lang="en-GB" b="1">
                <a:latin typeface="Times"/>
              </a:rPr>
              <a:t> </a:t>
            </a:r>
          </a:p>
        </p:txBody>
      </p:sp>
      <p:sp>
        <p:nvSpPr>
          <p:cNvPr id="25605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7650C64-C204-42C9-81AD-3E2980B1E92C}" type="slidenum">
              <a:rPr lang="en-GB" smtClean="0"/>
              <a:pPr/>
              <a:t>22</a:t>
            </a:fld>
            <a:endParaRPr lang="en-GB"/>
          </a:p>
        </p:txBody>
      </p:sp>
      <p:sp>
        <p:nvSpPr>
          <p:cNvPr id="26627" name="Rectangle 102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/>
          <a:lstStyle/>
          <a:p>
            <a:r>
              <a:rPr lang="en-GB" b="1">
                <a:latin typeface="Times"/>
              </a:rPr>
              <a:t>Keys</a:t>
            </a:r>
          </a:p>
        </p:txBody>
      </p:sp>
      <p:sp>
        <p:nvSpPr>
          <p:cNvPr id="2969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727950" cy="4114800"/>
          </a:xfrm>
          <a:noFill/>
        </p:spPr>
        <p:txBody>
          <a:bodyPr lIns="90488" tIns="44450" rIns="90488" bIns="44450"/>
          <a:lstStyle/>
          <a:p>
            <a:pPr>
              <a:lnSpc>
                <a:spcPct val="90000"/>
              </a:lnSpc>
            </a:pPr>
            <a:r>
              <a:rPr lang="en-GB" b="1">
                <a:latin typeface="Times"/>
              </a:rPr>
              <a:t>Candidate Key</a:t>
            </a:r>
          </a:p>
          <a:p>
            <a:pPr lvl="1">
              <a:lnSpc>
                <a:spcPct val="90000"/>
              </a:lnSpc>
            </a:pPr>
            <a:r>
              <a:rPr lang="en-AU" b="1">
                <a:latin typeface="Times"/>
                <a:cs typeface="Times New Roman" pitchFamily="18" charset="0"/>
              </a:rPr>
              <a:t>Minimal set of attributes that uniquely identifies each occurrence of an entity type.</a:t>
            </a:r>
            <a:r>
              <a:rPr lang="en-GB" b="1">
                <a:latin typeface="Times"/>
              </a:rPr>
              <a:t> </a:t>
            </a:r>
          </a:p>
          <a:p>
            <a:pPr lvl="1">
              <a:lnSpc>
                <a:spcPct val="40000"/>
              </a:lnSpc>
            </a:pPr>
            <a:endParaRPr lang="en-GB" b="1">
              <a:latin typeface="Times"/>
            </a:endParaRPr>
          </a:p>
          <a:p>
            <a:pPr>
              <a:lnSpc>
                <a:spcPct val="90000"/>
              </a:lnSpc>
            </a:pPr>
            <a:r>
              <a:rPr lang="en-GB" b="1">
                <a:latin typeface="Times"/>
              </a:rPr>
              <a:t>Primary Key</a:t>
            </a:r>
          </a:p>
          <a:p>
            <a:pPr lvl="1">
              <a:lnSpc>
                <a:spcPct val="90000"/>
              </a:lnSpc>
            </a:pPr>
            <a:r>
              <a:rPr lang="en-AU" b="1">
                <a:latin typeface="Times"/>
                <a:cs typeface="Times New Roman" pitchFamily="18" charset="0"/>
              </a:rPr>
              <a:t>Candidate key selected to uniquely identify each occurrence of an entity type.</a:t>
            </a:r>
            <a:r>
              <a:rPr lang="en-GB" b="1">
                <a:latin typeface="Times"/>
              </a:rPr>
              <a:t> </a:t>
            </a:r>
          </a:p>
          <a:p>
            <a:pPr lvl="1">
              <a:lnSpc>
                <a:spcPct val="30000"/>
              </a:lnSpc>
            </a:pPr>
            <a:endParaRPr lang="en-GB" b="1">
              <a:latin typeface="Times"/>
            </a:endParaRPr>
          </a:p>
          <a:p>
            <a:pPr>
              <a:lnSpc>
                <a:spcPct val="90000"/>
              </a:lnSpc>
            </a:pPr>
            <a:r>
              <a:rPr lang="en-GB" b="1">
                <a:latin typeface="Times"/>
              </a:rPr>
              <a:t>Composite Key</a:t>
            </a:r>
          </a:p>
          <a:p>
            <a:pPr lvl="1">
              <a:lnSpc>
                <a:spcPct val="90000"/>
              </a:lnSpc>
            </a:pPr>
            <a:r>
              <a:rPr lang="en-AU" b="1">
                <a:latin typeface="Times"/>
                <a:cs typeface="Times New Roman" pitchFamily="18" charset="0"/>
              </a:rPr>
              <a:t>A candidate key that consists of two or more attributes.</a:t>
            </a:r>
            <a:r>
              <a:rPr lang="en-GB" b="1">
                <a:latin typeface="Times"/>
              </a:rPr>
              <a:t> </a:t>
            </a:r>
          </a:p>
        </p:txBody>
      </p:sp>
      <p:sp>
        <p:nvSpPr>
          <p:cNvPr id="26629" name="Text Box 1028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3DE5C02-2874-4536-A5B6-D5CAAF4DB29B}" type="slidenum">
              <a:rPr lang="en-GB" smtClean="0"/>
              <a:pPr/>
              <a:t>23</a:t>
            </a:fld>
            <a:endParaRPr lang="en-GB"/>
          </a:p>
        </p:txBody>
      </p:sp>
      <p:sp>
        <p:nvSpPr>
          <p:cNvPr id="27651" name="Rectangle 102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/>
          <a:lstStyle/>
          <a:p>
            <a:r>
              <a:rPr lang="en-GB" b="1">
                <a:latin typeface="Times"/>
              </a:rPr>
              <a:t>ER </a:t>
            </a:r>
            <a:r>
              <a:rPr lang="en-AU" b="1">
                <a:latin typeface="Times"/>
                <a:cs typeface="Times New Roman" pitchFamily="18" charset="0"/>
              </a:rPr>
              <a:t>diagram of  </a:t>
            </a:r>
            <a:r>
              <a:rPr lang="en-AU" b="1">
                <a:latin typeface="Times"/>
                <a:cs typeface="Arial" charset="0"/>
              </a:rPr>
              <a:t>Staff </a:t>
            </a:r>
            <a:r>
              <a:rPr lang="en-AU" b="1">
                <a:latin typeface="Times"/>
                <a:cs typeface="Times New Roman" pitchFamily="18" charset="0"/>
              </a:rPr>
              <a:t>and  </a:t>
            </a:r>
            <a:r>
              <a:rPr lang="en-AU" b="1">
                <a:latin typeface="Times"/>
                <a:cs typeface="Arial" charset="0"/>
              </a:rPr>
              <a:t>Branch</a:t>
            </a:r>
            <a:r>
              <a:rPr lang="en-AU" b="1">
                <a:latin typeface="Times"/>
                <a:cs typeface="Times New Roman" pitchFamily="18" charset="0"/>
              </a:rPr>
              <a:t> entities and their attributes</a:t>
            </a:r>
            <a:endParaRPr lang="en-GB" b="1">
              <a:latin typeface="Times"/>
              <a:cs typeface="Times New Roman" pitchFamily="18" charset="0"/>
            </a:endParaRPr>
          </a:p>
        </p:txBody>
      </p:sp>
      <p:pic>
        <p:nvPicPr>
          <p:cNvPr id="27656" name="Picture 1032" descr="DS3-Figure 11-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1752600"/>
            <a:ext cx="75438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Text Box 1033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0AA43E5-44A2-44F7-990A-CFF234127C5B}" type="slidenum">
              <a:rPr lang="en-GB" smtClean="0"/>
              <a:pPr/>
              <a:t>24</a:t>
            </a:fld>
            <a:endParaRPr lang="en-GB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8763000" cy="1104900"/>
          </a:xfrm>
          <a:noFill/>
        </p:spPr>
        <p:txBody>
          <a:bodyPr lIns="90488" tIns="44450" rIns="90488" bIns="44450"/>
          <a:lstStyle/>
          <a:p>
            <a:r>
              <a:rPr lang="en-AU" b="1">
                <a:latin typeface="Times"/>
                <a:cs typeface="Times New Roman" pitchFamily="18" charset="0"/>
              </a:rPr>
              <a:t>Relationship called </a:t>
            </a:r>
            <a:r>
              <a:rPr lang="en-AU" b="1" i="1">
                <a:latin typeface="Times"/>
                <a:cs typeface="Arial" charset="0"/>
              </a:rPr>
              <a:t>Advertises</a:t>
            </a:r>
            <a:r>
              <a:rPr lang="en-AU" b="1">
                <a:latin typeface="Times"/>
                <a:cs typeface="Times New Roman" pitchFamily="18" charset="0"/>
              </a:rPr>
              <a:t> with attributes</a:t>
            </a:r>
            <a:endParaRPr lang="en-GB" b="1">
              <a:latin typeface="Times"/>
            </a:endParaRPr>
          </a:p>
        </p:txBody>
      </p:sp>
      <p:pic>
        <p:nvPicPr>
          <p:cNvPr id="169989" name="Picture 5" descr="DS3-Figure 11-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1828800"/>
            <a:ext cx="6858000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Text Box 6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B41A6BB-3F08-4869-AC77-44E6BCE8B25B}" type="slidenum">
              <a:rPr lang="en-GB" smtClean="0"/>
              <a:pPr/>
              <a:t>25</a:t>
            </a:fld>
            <a:endParaRPr lang="en-GB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/>
          <a:lstStyle/>
          <a:p>
            <a:r>
              <a:rPr lang="en-GB" b="1">
                <a:latin typeface="Times"/>
              </a:rPr>
              <a:t>Entity Type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7727950" cy="4114800"/>
          </a:xfrm>
          <a:noFill/>
        </p:spPr>
        <p:txBody>
          <a:bodyPr lIns="90488" tIns="44450" rIns="90488" bIns="44450"/>
          <a:lstStyle/>
          <a:p>
            <a:r>
              <a:rPr lang="en-GB" b="1">
                <a:latin typeface="Times"/>
              </a:rPr>
              <a:t>Strong Entity Type</a:t>
            </a:r>
          </a:p>
          <a:p>
            <a:pPr lvl="1"/>
            <a:r>
              <a:rPr lang="en-AU" b="1">
                <a:latin typeface="Times"/>
                <a:cs typeface="Times New Roman" pitchFamily="18" charset="0"/>
              </a:rPr>
              <a:t>Entity type that is </a:t>
            </a:r>
            <a:r>
              <a:rPr lang="en-AU" b="1" i="1">
                <a:latin typeface="Times"/>
                <a:cs typeface="Times New Roman" pitchFamily="18" charset="0"/>
              </a:rPr>
              <a:t>not</a:t>
            </a:r>
            <a:r>
              <a:rPr lang="en-AU" b="1">
                <a:latin typeface="Times"/>
                <a:cs typeface="Times New Roman" pitchFamily="18" charset="0"/>
              </a:rPr>
              <a:t> existence-dependent on some other entity type.</a:t>
            </a:r>
            <a:r>
              <a:rPr lang="en-GB" b="1">
                <a:latin typeface="Times"/>
              </a:rPr>
              <a:t> </a:t>
            </a:r>
          </a:p>
          <a:p>
            <a:pPr lvl="1">
              <a:lnSpc>
                <a:spcPct val="40000"/>
              </a:lnSpc>
            </a:pPr>
            <a:endParaRPr lang="en-GB" b="1">
              <a:latin typeface="Times"/>
            </a:endParaRPr>
          </a:p>
          <a:p>
            <a:r>
              <a:rPr lang="en-GB" b="1">
                <a:latin typeface="Times"/>
              </a:rPr>
              <a:t>Weak Entity Type</a:t>
            </a:r>
          </a:p>
          <a:p>
            <a:pPr lvl="1"/>
            <a:r>
              <a:rPr lang="en-AU" b="1">
                <a:latin typeface="Times"/>
                <a:cs typeface="Times New Roman" pitchFamily="18" charset="0"/>
              </a:rPr>
              <a:t>Entity type that is existence-dependent on some other entity type.</a:t>
            </a:r>
            <a:r>
              <a:rPr lang="en-GB" b="1">
                <a:latin typeface="Times"/>
              </a:rPr>
              <a:t> </a:t>
            </a:r>
          </a:p>
          <a:p>
            <a:endParaRPr lang="en-GB" b="1">
              <a:latin typeface="Times"/>
            </a:endParaRPr>
          </a:p>
        </p:txBody>
      </p:sp>
      <p:sp>
        <p:nvSpPr>
          <p:cNvPr id="28677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8BAB493-AA13-498A-AD4B-ADE2A7DBCFF7}" type="slidenum">
              <a:rPr lang="en-GB" smtClean="0"/>
              <a:pPr/>
              <a:t>26</a:t>
            </a:fld>
            <a:endParaRPr lang="en-GB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/>
          <a:lstStyle/>
          <a:p>
            <a:r>
              <a:rPr lang="en-AU" b="1">
                <a:latin typeface="Times"/>
                <a:cs typeface="Times New Roman" pitchFamily="18" charset="0"/>
              </a:rPr>
              <a:t>Strong entity type called </a:t>
            </a:r>
            <a:r>
              <a:rPr lang="en-AU" b="1">
                <a:latin typeface="Times"/>
                <a:cs typeface="Arial" charset="0"/>
              </a:rPr>
              <a:t>Client</a:t>
            </a:r>
            <a:r>
              <a:rPr lang="en-AU" b="1">
                <a:latin typeface="Times"/>
                <a:cs typeface="Times New Roman" pitchFamily="18" charset="0"/>
              </a:rPr>
              <a:t> and weak entity type called </a:t>
            </a:r>
            <a:r>
              <a:rPr lang="en-AU" b="1">
                <a:latin typeface="Times"/>
                <a:cs typeface="Arial" charset="0"/>
              </a:rPr>
              <a:t>Preference</a:t>
            </a:r>
            <a:r>
              <a:rPr lang="en-GB" b="1">
                <a:latin typeface="Times"/>
              </a:rPr>
              <a:t> </a:t>
            </a:r>
          </a:p>
        </p:txBody>
      </p:sp>
      <p:pic>
        <p:nvPicPr>
          <p:cNvPr id="52232" name="Picture 8" descr="DS3-Figure 11-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1905000"/>
            <a:ext cx="6324600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Text Box 9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9EBB0AC-8B71-4A5C-9D35-85D93321C2FE}" type="slidenum">
              <a:rPr lang="en-GB" smtClean="0"/>
              <a:pPr/>
              <a:t>27</a:t>
            </a:fld>
            <a:endParaRPr lang="en-GB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1">
                <a:latin typeface="Times"/>
              </a:rPr>
              <a:t>Structural Constraints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7727950" cy="4114800"/>
          </a:xfrm>
        </p:spPr>
        <p:txBody>
          <a:bodyPr/>
          <a:lstStyle/>
          <a:p>
            <a:r>
              <a:rPr lang="en-GB" b="1">
                <a:latin typeface="Times"/>
              </a:rPr>
              <a:t>Main type of constraint on relationships is called </a:t>
            </a:r>
            <a:r>
              <a:rPr lang="en-GB" i="1">
                <a:latin typeface="Times"/>
              </a:rPr>
              <a:t>multiplicity</a:t>
            </a:r>
            <a:r>
              <a:rPr lang="en-GB" b="1">
                <a:latin typeface="Times"/>
              </a:rPr>
              <a:t>.</a:t>
            </a:r>
          </a:p>
          <a:p>
            <a:pPr>
              <a:lnSpc>
                <a:spcPct val="30000"/>
              </a:lnSpc>
            </a:pPr>
            <a:endParaRPr lang="en-GB" b="1">
              <a:latin typeface="Times"/>
            </a:endParaRPr>
          </a:p>
          <a:p>
            <a:r>
              <a:rPr lang="en-GB" b="1">
                <a:latin typeface="Times"/>
              </a:rPr>
              <a:t>Multiplicity - </a:t>
            </a:r>
            <a:r>
              <a:rPr lang="en-AU" b="1">
                <a:latin typeface="Times"/>
                <a:cs typeface="Times New Roman" pitchFamily="18" charset="0"/>
              </a:rPr>
              <a:t>number (or range) of possible occurrences of an entity type that may relate to a single occurrence of an associated entity type through a particular relationship.</a:t>
            </a:r>
            <a:r>
              <a:rPr lang="en-GB" b="1">
                <a:latin typeface="Times"/>
              </a:rPr>
              <a:t> </a:t>
            </a:r>
          </a:p>
          <a:p>
            <a:pPr lvl="1">
              <a:lnSpc>
                <a:spcPct val="30000"/>
              </a:lnSpc>
            </a:pPr>
            <a:endParaRPr lang="en-GB" b="1">
              <a:latin typeface="Times"/>
            </a:endParaRPr>
          </a:p>
          <a:p>
            <a:r>
              <a:rPr lang="en-GB" b="1">
                <a:latin typeface="Times"/>
              </a:rPr>
              <a:t>Represents policies (called </a:t>
            </a:r>
            <a:r>
              <a:rPr lang="en-GB" b="1" i="1">
                <a:latin typeface="Times"/>
              </a:rPr>
              <a:t>business rules</a:t>
            </a:r>
            <a:r>
              <a:rPr lang="en-GB" b="1">
                <a:latin typeface="Times"/>
              </a:rPr>
              <a:t>) established by user or company. </a:t>
            </a:r>
          </a:p>
        </p:txBody>
      </p:sp>
      <p:sp>
        <p:nvSpPr>
          <p:cNvPr id="31749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59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BF2DA92-291F-473B-948E-23A97B6837AC}" type="slidenum">
              <a:rPr lang="en-GB" smtClean="0"/>
              <a:pPr/>
              <a:t>28</a:t>
            </a:fld>
            <a:endParaRPr lang="en-GB"/>
          </a:p>
        </p:txBody>
      </p:sp>
      <p:sp>
        <p:nvSpPr>
          <p:cNvPr id="32771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1">
                <a:latin typeface="Times"/>
              </a:rPr>
              <a:t>Structural Constraints</a:t>
            </a:r>
          </a:p>
        </p:txBody>
      </p:sp>
      <p:sp>
        <p:nvSpPr>
          <p:cNvPr id="17203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7727950" cy="4114800"/>
          </a:xfrm>
        </p:spPr>
        <p:txBody>
          <a:bodyPr/>
          <a:lstStyle/>
          <a:p>
            <a:r>
              <a:rPr lang="en-AU" b="1">
                <a:latin typeface="Times"/>
                <a:cs typeface="Times New Roman" pitchFamily="18" charset="0"/>
              </a:rPr>
              <a:t>The most common degree for relationships is binary. </a:t>
            </a:r>
          </a:p>
          <a:p>
            <a:pPr lvl="1">
              <a:lnSpc>
                <a:spcPct val="40000"/>
              </a:lnSpc>
            </a:pPr>
            <a:endParaRPr lang="en-AU" b="1">
              <a:latin typeface="Times"/>
              <a:cs typeface="Times New Roman" pitchFamily="18" charset="0"/>
            </a:endParaRPr>
          </a:p>
          <a:p>
            <a:r>
              <a:rPr lang="en-AU" b="1">
                <a:latin typeface="Times"/>
                <a:cs typeface="Times New Roman" pitchFamily="18" charset="0"/>
              </a:rPr>
              <a:t>Binary relationships are generally referred to as being:</a:t>
            </a:r>
          </a:p>
          <a:p>
            <a:pPr lvl="1"/>
            <a:r>
              <a:rPr lang="en-AU" b="1">
                <a:latin typeface="Times"/>
                <a:cs typeface="Times New Roman" pitchFamily="18" charset="0"/>
              </a:rPr>
              <a:t>one-to-one (1:1)</a:t>
            </a:r>
          </a:p>
          <a:p>
            <a:pPr lvl="1"/>
            <a:r>
              <a:rPr lang="en-AU" b="1">
                <a:latin typeface="Times"/>
                <a:cs typeface="Times New Roman" pitchFamily="18" charset="0"/>
              </a:rPr>
              <a:t>one-to-many (1:*)</a:t>
            </a:r>
          </a:p>
          <a:p>
            <a:pPr lvl="1"/>
            <a:r>
              <a:rPr lang="en-AU" b="1">
                <a:latin typeface="Times"/>
                <a:cs typeface="Times New Roman" pitchFamily="18" charset="0"/>
              </a:rPr>
              <a:t>many-to-many (*:*)</a:t>
            </a:r>
            <a:endParaRPr lang="en-GB">
              <a:latin typeface="Times"/>
              <a:cs typeface="Times New Roman" pitchFamily="18" charset="0"/>
            </a:endParaRPr>
          </a:p>
        </p:txBody>
      </p:sp>
      <p:sp>
        <p:nvSpPr>
          <p:cNvPr id="32773" name="Text Box 1028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5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9F60E67-4B28-4C03-B014-F4F62AD52321}" type="slidenum">
              <a:rPr lang="en-GB" smtClean="0"/>
              <a:pPr/>
              <a:t>29</a:t>
            </a:fld>
            <a:endParaRPr lang="en-GB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/>
          <a:lstStyle/>
          <a:p>
            <a:r>
              <a:rPr lang="en-AU" b="1">
                <a:latin typeface="Times"/>
                <a:cs typeface="Times New Roman" pitchFamily="18" charset="0"/>
              </a:rPr>
              <a:t>Semantic net of </a:t>
            </a:r>
            <a:r>
              <a:rPr lang="en-AU" b="1">
                <a:latin typeface="Times"/>
                <a:cs typeface="Arial" charset="0"/>
              </a:rPr>
              <a:t>Staff </a:t>
            </a:r>
            <a:r>
              <a:rPr lang="en-AU" b="1" i="1">
                <a:latin typeface="Times"/>
                <a:cs typeface="Arial" charset="0"/>
              </a:rPr>
              <a:t>Manages </a:t>
            </a:r>
            <a:r>
              <a:rPr lang="en-AU" b="1">
                <a:latin typeface="Times"/>
                <a:cs typeface="Arial" charset="0"/>
              </a:rPr>
              <a:t>Branch</a:t>
            </a:r>
            <a:r>
              <a:rPr lang="en-AU" b="1">
                <a:latin typeface="Times"/>
                <a:cs typeface="Times New Roman" pitchFamily="18" charset="0"/>
              </a:rPr>
              <a:t> relationship type</a:t>
            </a:r>
            <a:r>
              <a:rPr lang="en-GB" b="1">
                <a:latin typeface="Times"/>
              </a:rPr>
              <a:t> </a:t>
            </a:r>
          </a:p>
        </p:txBody>
      </p:sp>
      <p:pic>
        <p:nvPicPr>
          <p:cNvPr id="58375" name="Picture 7" descr="DS3-Figure 11-14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1905000"/>
            <a:ext cx="7391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7" name="Text Box 8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924F159-DD25-46B4-B482-085A5BA72FAF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/>
          <a:lstStyle/>
          <a:p>
            <a:r>
              <a:rPr lang="en-GB" b="1">
                <a:latin typeface="Times"/>
              </a:rPr>
              <a:t>ER </a:t>
            </a:r>
            <a:r>
              <a:rPr lang="en-AU" b="1">
                <a:latin typeface="Times"/>
                <a:cs typeface="Times New Roman" pitchFamily="18" charset="0"/>
              </a:rPr>
              <a:t>diagram of Branch user views of </a:t>
            </a:r>
            <a:r>
              <a:rPr lang="en-AU" b="1" i="1">
                <a:latin typeface="Times"/>
                <a:cs typeface="Times New Roman" pitchFamily="18" charset="0"/>
              </a:rPr>
              <a:t>DreamHome</a:t>
            </a:r>
            <a:endParaRPr lang="en-GB" b="1">
              <a:latin typeface="Times"/>
            </a:endParaRPr>
          </a:p>
        </p:txBody>
      </p:sp>
      <p:pic>
        <p:nvPicPr>
          <p:cNvPr id="13320" name="Picture 8" descr="DS3-Figure 11-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1447800"/>
            <a:ext cx="7050088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Text Box 9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A5BE7E3-E078-41A7-9C6D-D20F5F710A45}" type="slidenum">
              <a:rPr lang="en-GB" smtClean="0"/>
              <a:pPr/>
              <a:t>30</a:t>
            </a:fld>
            <a:endParaRPr lang="en-GB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/>
          <a:lstStyle/>
          <a:p>
            <a:r>
              <a:rPr lang="en-AU" b="1">
                <a:latin typeface="Times"/>
                <a:cs typeface="Times New Roman" pitchFamily="18" charset="0"/>
              </a:rPr>
              <a:t>Multiplicity of </a:t>
            </a:r>
            <a:r>
              <a:rPr lang="en-AU" b="1">
                <a:latin typeface="Times"/>
                <a:cs typeface="Arial" charset="0"/>
              </a:rPr>
              <a:t>Staff </a:t>
            </a:r>
            <a:r>
              <a:rPr lang="en-AU" b="1" i="1">
                <a:latin typeface="Times"/>
                <a:cs typeface="Arial" charset="0"/>
              </a:rPr>
              <a:t>Manages</a:t>
            </a:r>
            <a:r>
              <a:rPr lang="en-AU" b="1">
                <a:latin typeface="Times"/>
                <a:cs typeface="Arial" charset="0"/>
              </a:rPr>
              <a:t> Branch</a:t>
            </a:r>
            <a:r>
              <a:rPr lang="en-AU" b="1">
                <a:latin typeface="Times"/>
                <a:cs typeface="Times New Roman" pitchFamily="18" charset="0"/>
              </a:rPr>
              <a:t> (1:1) relationship</a:t>
            </a:r>
            <a:r>
              <a:rPr lang="en-GB" b="1">
                <a:latin typeface="Times"/>
              </a:rPr>
              <a:t> </a:t>
            </a:r>
          </a:p>
        </p:txBody>
      </p:sp>
      <p:pic>
        <p:nvPicPr>
          <p:cNvPr id="60424" name="Picture 8" descr="DS3-Figure 11-14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1752600"/>
            <a:ext cx="7010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1" name="Text Box 9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63BB131-59BC-45CE-94A5-3A7014127AB4}" type="slidenum">
              <a:rPr lang="en-GB" smtClean="0"/>
              <a:pPr/>
              <a:t>31</a:t>
            </a:fld>
            <a:endParaRPr lang="en-GB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/>
          <a:lstStyle/>
          <a:p>
            <a:r>
              <a:rPr lang="en-AU" b="1">
                <a:latin typeface="Times"/>
                <a:cs typeface="Times New Roman" pitchFamily="18" charset="0"/>
              </a:rPr>
              <a:t>Semantic net of </a:t>
            </a:r>
            <a:r>
              <a:rPr lang="en-AU" b="1">
                <a:latin typeface="Times"/>
                <a:cs typeface="Arial" charset="0"/>
              </a:rPr>
              <a:t>Staff </a:t>
            </a:r>
            <a:r>
              <a:rPr lang="en-AU" b="1" i="1">
                <a:latin typeface="Times"/>
                <a:cs typeface="Arial" charset="0"/>
              </a:rPr>
              <a:t>Oversees </a:t>
            </a:r>
            <a:r>
              <a:rPr lang="en-AU" b="1">
                <a:latin typeface="Times"/>
                <a:cs typeface="Arial" charset="0"/>
              </a:rPr>
              <a:t>PropertyForRent</a:t>
            </a:r>
            <a:r>
              <a:rPr lang="en-AU" b="1">
                <a:latin typeface="Times"/>
                <a:cs typeface="Times New Roman" pitchFamily="18" charset="0"/>
              </a:rPr>
              <a:t> relationship type</a:t>
            </a:r>
            <a:endParaRPr lang="en-GB" b="1">
              <a:latin typeface="Times"/>
            </a:endParaRPr>
          </a:p>
        </p:txBody>
      </p:sp>
      <p:pic>
        <p:nvPicPr>
          <p:cNvPr id="62473" name="Picture 9" descr="DS3-Figure 11-15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1752600"/>
            <a:ext cx="72390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5" name="Text Box 10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9D2BC9E-4C06-4A28-B99D-940EC9E87C45}" type="slidenum">
              <a:rPr lang="en-GB" smtClean="0"/>
              <a:pPr/>
              <a:t>32</a:t>
            </a:fld>
            <a:endParaRPr lang="en-GB"/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9144000" cy="1104900"/>
          </a:xfrm>
          <a:noFill/>
        </p:spPr>
        <p:txBody>
          <a:bodyPr lIns="90488" tIns="44450" rIns="90488" bIns="44450"/>
          <a:lstStyle/>
          <a:p>
            <a:r>
              <a:rPr lang="en-AU" b="1">
                <a:latin typeface="Times"/>
                <a:cs typeface="Times New Roman" pitchFamily="18" charset="0"/>
              </a:rPr>
              <a:t>Multiplicity of </a:t>
            </a:r>
            <a:r>
              <a:rPr lang="en-AU" b="1">
                <a:latin typeface="Times"/>
                <a:cs typeface="Arial" charset="0"/>
              </a:rPr>
              <a:t>Staff </a:t>
            </a:r>
            <a:r>
              <a:rPr lang="en-AU" b="1" i="1">
                <a:latin typeface="Times"/>
                <a:cs typeface="Arial" charset="0"/>
              </a:rPr>
              <a:t>Oversees</a:t>
            </a:r>
            <a:r>
              <a:rPr lang="en-AU" b="1">
                <a:latin typeface="Times"/>
                <a:cs typeface="Arial" charset="0"/>
              </a:rPr>
              <a:t> PropertyForRent</a:t>
            </a:r>
            <a:r>
              <a:rPr lang="en-AU" b="1">
                <a:latin typeface="Times"/>
                <a:cs typeface="Times New Roman" pitchFamily="18" charset="0"/>
              </a:rPr>
              <a:t> (1:*) relationship type</a:t>
            </a:r>
            <a:r>
              <a:rPr lang="en-GB" b="1">
                <a:latin typeface="Times"/>
              </a:rPr>
              <a:t> </a:t>
            </a:r>
          </a:p>
        </p:txBody>
      </p:sp>
      <p:pic>
        <p:nvPicPr>
          <p:cNvPr id="64520" name="Picture 8" descr="DS3-Figure 11-15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1828800"/>
            <a:ext cx="72390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9" name="Text Box 9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ECA60D4-EFDC-4A82-8123-EF43FDCFE492}" type="slidenum">
              <a:rPr lang="en-GB" smtClean="0"/>
              <a:pPr/>
              <a:t>33</a:t>
            </a:fld>
            <a:endParaRPr lang="en-GB"/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8382000" cy="1104900"/>
          </a:xfrm>
          <a:noFill/>
        </p:spPr>
        <p:txBody>
          <a:bodyPr lIns="90488" tIns="44450" rIns="90488" bIns="44450"/>
          <a:lstStyle/>
          <a:p>
            <a:r>
              <a:rPr lang="en-AU" b="1">
                <a:latin typeface="Times"/>
                <a:cs typeface="Times New Roman" pitchFamily="18" charset="0"/>
              </a:rPr>
              <a:t>Semantic net of </a:t>
            </a:r>
            <a:r>
              <a:rPr lang="en-AU" b="1">
                <a:latin typeface="Times"/>
                <a:cs typeface="Arial" charset="0"/>
              </a:rPr>
              <a:t>Newspaper </a:t>
            </a:r>
            <a:r>
              <a:rPr lang="en-AU" b="1" i="1">
                <a:latin typeface="Times"/>
                <a:cs typeface="Arial" charset="0"/>
              </a:rPr>
              <a:t>Advertises</a:t>
            </a:r>
            <a:r>
              <a:rPr lang="en-AU" b="1">
                <a:latin typeface="Times"/>
                <a:cs typeface="Arial" charset="0"/>
              </a:rPr>
              <a:t> PropertyForRent </a:t>
            </a:r>
            <a:r>
              <a:rPr lang="en-AU" b="1">
                <a:latin typeface="Times"/>
                <a:cs typeface="Times New Roman" pitchFamily="18" charset="0"/>
              </a:rPr>
              <a:t> relationship type</a:t>
            </a:r>
            <a:r>
              <a:rPr lang="en-GB" b="1">
                <a:latin typeface="Times"/>
              </a:rPr>
              <a:t> </a:t>
            </a:r>
          </a:p>
        </p:txBody>
      </p:sp>
      <p:pic>
        <p:nvPicPr>
          <p:cNvPr id="66567" name="Picture 7" descr="DS3-Figure 11-16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1676400"/>
            <a:ext cx="7010400" cy="402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3" name="Text Box 8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F9B38F1-4ADB-46B7-9DED-4D3AA0265FB8}" type="slidenum">
              <a:rPr lang="en-GB" smtClean="0"/>
              <a:pPr/>
              <a:t>34</a:t>
            </a:fld>
            <a:endParaRPr lang="en-GB"/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7772400" cy="1104900"/>
          </a:xfrm>
          <a:noFill/>
        </p:spPr>
        <p:txBody>
          <a:bodyPr lIns="90488" tIns="44450" rIns="90488" bIns="44450"/>
          <a:lstStyle/>
          <a:p>
            <a:r>
              <a:rPr lang="en-AU" b="1">
                <a:latin typeface="Times"/>
                <a:cs typeface="Times New Roman" pitchFamily="18" charset="0"/>
              </a:rPr>
              <a:t>Multiplicity of </a:t>
            </a:r>
            <a:r>
              <a:rPr lang="en-AU" b="1">
                <a:latin typeface="Times"/>
                <a:cs typeface="Arial" charset="0"/>
              </a:rPr>
              <a:t>Newspaper </a:t>
            </a:r>
            <a:r>
              <a:rPr lang="en-AU" b="1" i="1">
                <a:latin typeface="Times"/>
                <a:cs typeface="Arial" charset="0"/>
              </a:rPr>
              <a:t>Advertises</a:t>
            </a:r>
            <a:r>
              <a:rPr lang="en-AU" b="1">
                <a:latin typeface="Times"/>
                <a:cs typeface="Arial" charset="0"/>
              </a:rPr>
              <a:t> PropertyForRent</a:t>
            </a:r>
            <a:r>
              <a:rPr lang="en-AU" b="1">
                <a:latin typeface="Times"/>
                <a:cs typeface="Times New Roman" pitchFamily="18" charset="0"/>
              </a:rPr>
              <a:t> (*:*) relationship</a:t>
            </a:r>
            <a:r>
              <a:rPr lang="en-GB" b="1">
                <a:latin typeface="Times"/>
              </a:rPr>
              <a:t> </a:t>
            </a:r>
          </a:p>
        </p:txBody>
      </p:sp>
      <p:pic>
        <p:nvPicPr>
          <p:cNvPr id="68616" name="Picture 8" descr="DS3-Figure 11-16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1752600"/>
            <a:ext cx="7391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7" name="Text Box 9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FD70DC8-F23A-4BBF-BE03-3DCD26AD5A2A}" type="slidenum">
              <a:rPr lang="en-GB" smtClean="0"/>
              <a:pPr/>
              <a:t>35</a:t>
            </a:fld>
            <a:endParaRPr lang="en-GB"/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1">
                <a:latin typeface="Times"/>
              </a:rPr>
              <a:t>Structural Constraints</a:t>
            </a: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7727950" cy="4114800"/>
          </a:xfrm>
        </p:spPr>
        <p:txBody>
          <a:bodyPr/>
          <a:lstStyle/>
          <a:p>
            <a:r>
              <a:rPr lang="en-AU" b="1">
                <a:latin typeface="Times"/>
                <a:cs typeface="Times New Roman" pitchFamily="18" charset="0"/>
              </a:rPr>
              <a:t>Multiplicity for Complex Relationships</a:t>
            </a:r>
            <a:r>
              <a:rPr lang="en-AU">
                <a:latin typeface="Times"/>
                <a:cs typeface="Times New Roman" pitchFamily="18" charset="0"/>
              </a:rPr>
              <a:t> </a:t>
            </a:r>
          </a:p>
          <a:p>
            <a:pPr lvl="1"/>
            <a:r>
              <a:rPr lang="en-AU" b="1">
                <a:latin typeface="Times"/>
                <a:cs typeface="Times New Roman" pitchFamily="18" charset="0"/>
              </a:rPr>
              <a:t>Number (or range) of possible occurrences of an entity type in an </a:t>
            </a:r>
            <a:r>
              <a:rPr lang="en-AU" b="1" i="1">
                <a:latin typeface="Times"/>
                <a:cs typeface="Times New Roman" pitchFamily="18" charset="0"/>
              </a:rPr>
              <a:t>n</a:t>
            </a:r>
            <a:r>
              <a:rPr lang="en-AU" b="1">
                <a:latin typeface="Times"/>
                <a:cs typeface="Times New Roman" pitchFamily="18" charset="0"/>
              </a:rPr>
              <a:t>-ary relationship when other (</a:t>
            </a:r>
            <a:r>
              <a:rPr lang="en-AU" b="1" i="1">
                <a:latin typeface="Times"/>
                <a:cs typeface="Times New Roman" pitchFamily="18" charset="0"/>
              </a:rPr>
              <a:t>n</a:t>
            </a:r>
            <a:r>
              <a:rPr lang="en-AU" b="1">
                <a:latin typeface="Times"/>
                <a:cs typeface="Times New Roman" pitchFamily="18" charset="0"/>
              </a:rPr>
              <a:t>-1) values are fixed.</a:t>
            </a:r>
            <a:r>
              <a:rPr lang="en-GB">
                <a:latin typeface="Times"/>
                <a:cs typeface="Times New Roman" pitchFamily="18" charset="0"/>
              </a:rPr>
              <a:t> </a:t>
            </a:r>
          </a:p>
        </p:txBody>
      </p:sp>
      <p:sp>
        <p:nvSpPr>
          <p:cNvPr id="39941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59" grpId="0" build="p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93E8A91-C273-4059-B980-A5C10410DBC0}" type="slidenum">
              <a:rPr lang="en-GB" smtClean="0"/>
              <a:pPr/>
              <a:t>36</a:t>
            </a:fld>
            <a:endParaRPr lang="en-GB"/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534400" cy="1104900"/>
          </a:xfrm>
        </p:spPr>
        <p:txBody>
          <a:bodyPr/>
          <a:lstStyle/>
          <a:p>
            <a:r>
              <a:rPr lang="en-AU" b="1">
                <a:latin typeface="Times"/>
                <a:cs typeface="Times New Roman" pitchFamily="18" charset="0"/>
              </a:rPr>
              <a:t>Semantic net of ternary </a:t>
            </a:r>
            <a:r>
              <a:rPr lang="en-AU" b="1" i="1">
                <a:latin typeface="Times"/>
                <a:cs typeface="Arial" charset="0"/>
              </a:rPr>
              <a:t>Registers</a:t>
            </a:r>
            <a:r>
              <a:rPr lang="en-AU" b="1">
                <a:latin typeface="Times"/>
                <a:cs typeface="Times New Roman" pitchFamily="18" charset="0"/>
              </a:rPr>
              <a:t> relationship with values for Staff and Branch entities fixed</a:t>
            </a:r>
            <a:r>
              <a:rPr lang="en-GB">
                <a:latin typeface="Times"/>
              </a:rPr>
              <a:t> </a:t>
            </a:r>
          </a:p>
        </p:txBody>
      </p:sp>
      <p:pic>
        <p:nvPicPr>
          <p:cNvPr id="174085" name="Picture 5" descr="DS3-Figure 11-17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828800"/>
            <a:ext cx="73914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5" name="Text Box 6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7B3475D-5E35-4913-AB80-4D298A6453B4}" type="slidenum">
              <a:rPr lang="en-GB" smtClean="0"/>
              <a:pPr/>
              <a:t>37</a:t>
            </a:fld>
            <a:endParaRPr lang="en-GB"/>
          </a:p>
        </p:txBody>
      </p:sp>
      <p:sp>
        <p:nvSpPr>
          <p:cNvPr id="41987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8763000" cy="1104900"/>
          </a:xfrm>
        </p:spPr>
        <p:txBody>
          <a:bodyPr/>
          <a:lstStyle/>
          <a:p>
            <a:r>
              <a:rPr lang="en-AU" b="1">
                <a:latin typeface="Times"/>
                <a:cs typeface="Times New Roman" pitchFamily="18" charset="0"/>
              </a:rPr>
              <a:t>Multiplicity of ternary </a:t>
            </a:r>
            <a:r>
              <a:rPr lang="en-AU" b="1" i="1">
                <a:latin typeface="Times"/>
                <a:cs typeface="Arial" charset="0"/>
              </a:rPr>
              <a:t>Registers</a:t>
            </a:r>
            <a:r>
              <a:rPr lang="en-AU" b="1">
                <a:latin typeface="Times"/>
                <a:cs typeface="Times New Roman" pitchFamily="18" charset="0"/>
              </a:rPr>
              <a:t> relationship</a:t>
            </a:r>
            <a:endParaRPr lang="en-GB">
              <a:latin typeface="Times"/>
            </a:endParaRPr>
          </a:p>
        </p:txBody>
      </p:sp>
      <p:pic>
        <p:nvPicPr>
          <p:cNvPr id="175109" name="Picture 1029" descr="DS3-Figure 11-17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905000"/>
            <a:ext cx="7315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9" name="Text Box 1030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59DC98A-FF5C-46B9-8FE2-B53E87321C6A}" type="slidenum">
              <a:rPr lang="en-GB" smtClean="0"/>
              <a:pPr/>
              <a:t>38</a:t>
            </a:fld>
            <a:endParaRPr lang="en-GB"/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1">
                <a:latin typeface="Times"/>
              </a:rPr>
              <a:t>Summary of multiplicity constraints</a:t>
            </a:r>
          </a:p>
        </p:txBody>
      </p:sp>
      <p:sp>
        <p:nvSpPr>
          <p:cNvPr id="150533" name="Rectangle 5"/>
          <p:cNvSpPr>
            <a:spLocks noGrp="1" noChangeArrowheads="1"/>
          </p:cNvSpPr>
          <p:nvPr/>
        </p:nvSpPr>
        <p:spPr bwMode="auto">
          <a:xfrm>
            <a:off x="533400" y="1676400"/>
            <a:ext cx="772795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>
              <a:buClr>
                <a:schemeClr val="accent2"/>
              </a:buClr>
              <a:buSzPts val="2100"/>
              <a:buFont typeface="Monotype Sorts" pitchFamily="2" charset="2"/>
              <a:buChar char="u"/>
            </a:pPr>
            <a:endParaRPr lang="en-US" sz="2800" b="1"/>
          </a:p>
          <a:p>
            <a:endParaRPr lang="en-GB" sz="2800" b="1"/>
          </a:p>
        </p:txBody>
      </p:sp>
      <p:pic>
        <p:nvPicPr>
          <p:cNvPr id="150534" name="Picture 6" descr="DS3-Table 11-01"/>
          <p:cNvPicPr>
            <a:picLocks noChangeAspect="1" noChangeArrowheads="1"/>
          </p:cNvPicPr>
          <p:nvPr/>
        </p:nvPicPr>
        <p:blipFill>
          <a:blip r:embed="rId3" cstate="print"/>
          <a:srcRect l="84" t="12500"/>
          <a:stretch>
            <a:fillRect/>
          </a:stretch>
        </p:blipFill>
        <p:spPr bwMode="auto">
          <a:xfrm>
            <a:off x="468313" y="1773238"/>
            <a:ext cx="7991475" cy="328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4" name="Text Box 7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3" grpId="0" build="p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A851374-F648-42A8-9B51-37565CF80B78}" type="slidenum">
              <a:rPr lang="en-GB" smtClean="0"/>
              <a:pPr/>
              <a:t>39</a:t>
            </a:fld>
            <a:endParaRPr lang="en-GB"/>
          </a:p>
        </p:txBody>
      </p:sp>
      <p:sp>
        <p:nvSpPr>
          <p:cNvPr id="44035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1">
                <a:latin typeface="Times"/>
              </a:rPr>
              <a:t>Structural Constraints</a:t>
            </a:r>
          </a:p>
        </p:txBody>
      </p:sp>
      <p:sp>
        <p:nvSpPr>
          <p:cNvPr id="14950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762000" y="1557338"/>
            <a:ext cx="7339013" cy="4114800"/>
          </a:xfrm>
        </p:spPr>
        <p:txBody>
          <a:bodyPr/>
          <a:lstStyle/>
          <a:p>
            <a:r>
              <a:rPr lang="en-GB" b="1">
                <a:latin typeface="Times"/>
              </a:rPr>
              <a:t>Multiplicity is made up of two types of restrictions on relationships: </a:t>
            </a:r>
            <a:r>
              <a:rPr lang="en-GB" b="1" i="1">
                <a:latin typeface="Times"/>
              </a:rPr>
              <a:t>cardinality</a:t>
            </a:r>
            <a:r>
              <a:rPr lang="en-GB" b="1">
                <a:latin typeface="Times"/>
              </a:rPr>
              <a:t> and </a:t>
            </a:r>
            <a:r>
              <a:rPr lang="en-GB" b="1" i="1">
                <a:latin typeface="Times"/>
              </a:rPr>
              <a:t>participation</a:t>
            </a:r>
            <a:r>
              <a:rPr lang="en-GB" b="1">
                <a:latin typeface="Times"/>
              </a:rPr>
              <a:t>.</a:t>
            </a:r>
          </a:p>
          <a:p>
            <a:pPr>
              <a:lnSpc>
                <a:spcPct val="0"/>
              </a:lnSpc>
            </a:pPr>
            <a:endParaRPr lang="en-GB">
              <a:latin typeface="Times"/>
            </a:endParaRPr>
          </a:p>
          <a:p>
            <a:endParaRPr lang="en-GB" sz="3000" b="1">
              <a:latin typeface="Times"/>
              <a:cs typeface="Times New Roman" pitchFamily="18" charset="0"/>
            </a:endParaRPr>
          </a:p>
        </p:txBody>
      </p:sp>
      <p:sp>
        <p:nvSpPr>
          <p:cNvPr id="44037" name="Text Box 1028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07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5DA00CE-F985-4F5D-A0A7-50DEF9113866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/>
          <a:lstStyle/>
          <a:p>
            <a:r>
              <a:rPr lang="en-GB" b="1">
                <a:latin typeface="Times"/>
              </a:rPr>
              <a:t>Concepts of the ER Model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7727950" cy="4114800"/>
          </a:xfrm>
          <a:noFill/>
        </p:spPr>
        <p:txBody>
          <a:bodyPr lIns="90488" tIns="44450" rIns="90488" bIns="44450"/>
          <a:lstStyle/>
          <a:p>
            <a:r>
              <a:rPr lang="en-GB" b="1">
                <a:latin typeface="Times"/>
              </a:rPr>
              <a:t>Entity types</a:t>
            </a:r>
          </a:p>
          <a:p>
            <a:pPr>
              <a:lnSpc>
                <a:spcPct val="30000"/>
              </a:lnSpc>
            </a:pPr>
            <a:endParaRPr lang="en-GB">
              <a:latin typeface="Times"/>
            </a:endParaRPr>
          </a:p>
          <a:p>
            <a:r>
              <a:rPr lang="en-GB" b="1">
                <a:latin typeface="Times"/>
              </a:rPr>
              <a:t>Relationship types </a:t>
            </a:r>
          </a:p>
          <a:p>
            <a:pPr>
              <a:lnSpc>
                <a:spcPct val="30000"/>
              </a:lnSpc>
            </a:pPr>
            <a:endParaRPr lang="en-GB" b="1">
              <a:latin typeface="Times"/>
            </a:endParaRPr>
          </a:p>
          <a:p>
            <a:r>
              <a:rPr lang="en-GB" b="1">
                <a:latin typeface="Times"/>
              </a:rPr>
              <a:t>Attributes</a:t>
            </a:r>
          </a:p>
          <a:p>
            <a:endParaRPr lang="en-GB" b="1">
              <a:latin typeface="Times"/>
            </a:endParaRPr>
          </a:p>
          <a:p>
            <a:endParaRPr lang="en-GB" b="1">
              <a:latin typeface="Times"/>
            </a:endParaRPr>
          </a:p>
          <a:p>
            <a:endParaRPr lang="en-GB">
              <a:latin typeface="Times"/>
            </a:endParaRPr>
          </a:p>
        </p:txBody>
      </p:sp>
      <p:sp>
        <p:nvSpPr>
          <p:cNvPr id="8197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C30D544-DA7F-4CFB-9556-002CAA9E5FF5}" type="slidenum">
              <a:rPr lang="en-GB" smtClean="0"/>
              <a:pPr/>
              <a:t>40</a:t>
            </a:fld>
            <a:endParaRPr lang="en-GB"/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1">
                <a:latin typeface="Times"/>
              </a:rPr>
              <a:t>Structural Constraints</a:t>
            </a:r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557338"/>
            <a:ext cx="8382000" cy="4114800"/>
          </a:xfrm>
        </p:spPr>
        <p:txBody>
          <a:bodyPr/>
          <a:lstStyle/>
          <a:p>
            <a:pPr>
              <a:lnSpc>
                <a:spcPct val="0"/>
              </a:lnSpc>
            </a:pPr>
            <a:endParaRPr lang="en-GB" sz="3200">
              <a:latin typeface="Times"/>
            </a:endParaRPr>
          </a:p>
          <a:p>
            <a:r>
              <a:rPr lang="en-GB" b="1">
                <a:latin typeface="Times"/>
              </a:rPr>
              <a:t>Cardinality </a:t>
            </a:r>
          </a:p>
          <a:p>
            <a:pPr lvl="1"/>
            <a:r>
              <a:rPr lang="en-AU" b="1">
                <a:latin typeface="Times"/>
                <a:cs typeface="Times New Roman" pitchFamily="18" charset="0"/>
              </a:rPr>
              <a:t>Describes maximum number of possible relationship occurrences for an entity participating in a given relationship type.</a:t>
            </a:r>
            <a:r>
              <a:rPr lang="en-GB" b="1">
                <a:latin typeface="Times"/>
                <a:cs typeface="Times New Roman" pitchFamily="18" charset="0"/>
              </a:rPr>
              <a:t> </a:t>
            </a:r>
          </a:p>
          <a:p>
            <a:pPr lvl="1">
              <a:lnSpc>
                <a:spcPct val="10000"/>
              </a:lnSpc>
            </a:pPr>
            <a:endParaRPr lang="en-GB" b="1">
              <a:latin typeface="Times"/>
              <a:cs typeface="Times New Roman" pitchFamily="18" charset="0"/>
            </a:endParaRPr>
          </a:p>
          <a:p>
            <a:r>
              <a:rPr lang="en-GB" b="1">
                <a:latin typeface="Times"/>
              </a:rPr>
              <a:t>Participation</a:t>
            </a:r>
          </a:p>
          <a:p>
            <a:pPr lvl="1"/>
            <a:r>
              <a:rPr lang="en-AU" b="1">
                <a:latin typeface="Times"/>
                <a:cs typeface="Times New Roman" pitchFamily="18" charset="0"/>
              </a:rPr>
              <a:t>Determines whether all or only some entity occurrences participate in a relationship.</a:t>
            </a:r>
            <a:endParaRPr lang="en-GB" b="1">
              <a:latin typeface="Times"/>
              <a:cs typeface="Times New Roman" pitchFamily="18" charset="0"/>
            </a:endParaRPr>
          </a:p>
        </p:txBody>
      </p:sp>
      <p:sp>
        <p:nvSpPr>
          <p:cNvPr id="45061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3" grpId="0" build="p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FEC1FCF-8996-437C-AF21-C4D7BDC3ADE7}" type="slidenum">
              <a:rPr lang="en-GB" smtClean="0"/>
              <a:pPr/>
              <a:t>41</a:t>
            </a:fld>
            <a:endParaRPr lang="en-GB"/>
          </a:p>
        </p:txBody>
      </p:sp>
      <p:sp>
        <p:nvSpPr>
          <p:cNvPr id="46083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8229600" cy="1104900"/>
          </a:xfrm>
        </p:spPr>
        <p:txBody>
          <a:bodyPr/>
          <a:lstStyle/>
          <a:p>
            <a:r>
              <a:rPr lang="en-AU" b="1">
                <a:latin typeface="Times"/>
                <a:cs typeface="Times New Roman" pitchFamily="18" charset="0"/>
              </a:rPr>
              <a:t>Multiplicity as cardinality and participation constraints</a:t>
            </a:r>
            <a:endParaRPr lang="en-GB">
              <a:latin typeface="Times"/>
            </a:endParaRPr>
          </a:p>
        </p:txBody>
      </p:sp>
      <p:pic>
        <p:nvPicPr>
          <p:cNvPr id="176133" name="Picture 1029" descr="DS3-Figure 11-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524000"/>
            <a:ext cx="5791200" cy="462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5" name="Text Box 1030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90EF9EA-12B1-403A-9CC0-19445599A0D5}" type="slidenum">
              <a:rPr lang="en-GB" smtClean="0"/>
              <a:pPr/>
              <a:t>42</a:t>
            </a:fld>
            <a:endParaRPr lang="en-GB"/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/>
          <a:lstStyle/>
          <a:p>
            <a:r>
              <a:rPr lang="en-GB" b="1">
                <a:latin typeface="Times"/>
              </a:rPr>
              <a:t>Problems with ER Models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727950" cy="4114800"/>
          </a:xfrm>
          <a:noFill/>
        </p:spPr>
        <p:txBody>
          <a:bodyPr lIns="90488" tIns="44450" rIns="90488" bIns="44450"/>
          <a:lstStyle/>
          <a:p>
            <a:r>
              <a:rPr lang="en-GB" b="1">
                <a:latin typeface="Times"/>
              </a:rPr>
              <a:t>Problems may arise when designing a conceptual data model called </a:t>
            </a:r>
            <a:r>
              <a:rPr lang="en-GB" b="1" i="1">
                <a:latin typeface="Times"/>
              </a:rPr>
              <a:t>connection traps</a:t>
            </a:r>
            <a:r>
              <a:rPr lang="en-GB" b="1">
                <a:latin typeface="Times"/>
              </a:rPr>
              <a:t>.  </a:t>
            </a:r>
          </a:p>
          <a:p>
            <a:pPr>
              <a:lnSpc>
                <a:spcPct val="30000"/>
              </a:lnSpc>
            </a:pPr>
            <a:endParaRPr lang="en-GB" b="1">
              <a:latin typeface="Times"/>
            </a:endParaRPr>
          </a:p>
          <a:p>
            <a:r>
              <a:rPr lang="en-GB" b="1">
                <a:latin typeface="Times"/>
              </a:rPr>
              <a:t>Often due to a misinterpretation of the meaning of certain relationships.</a:t>
            </a:r>
          </a:p>
          <a:p>
            <a:pPr>
              <a:lnSpc>
                <a:spcPct val="30000"/>
              </a:lnSpc>
            </a:pPr>
            <a:endParaRPr lang="en-GB" b="1">
              <a:latin typeface="Times"/>
            </a:endParaRPr>
          </a:p>
          <a:p>
            <a:r>
              <a:rPr lang="en-GB" b="1">
                <a:latin typeface="Times"/>
              </a:rPr>
              <a:t>Two main types of connection traps are called </a:t>
            </a:r>
            <a:r>
              <a:rPr lang="en-GB" b="1" i="1">
                <a:latin typeface="Times"/>
              </a:rPr>
              <a:t>fan traps </a:t>
            </a:r>
            <a:r>
              <a:rPr lang="en-GB" b="1">
                <a:latin typeface="Times"/>
              </a:rPr>
              <a:t>and </a:t>
            </a:r>
            <a:r>
              <a:rPr lang="en-GB" b="1" i="1">
                <a:latin typeface="Times"/>
              </a:rPr>
              <a:t>chasm</a:t>
            </a:r>
            <a:r>
              <a:rPr lang="en-GB" b="1">
                <a:latin typeface="Times"/>
              </a:rPr>
              <a:t> </a:t>
            </a:r>
            <a:r>
              <a:rPr lang="en-GB" b="1" i="1">
                <a:latin typeface="Times"/>
              </a:rPr>
              <a:t>traps</a:t>
            </a:r>
            <a:r>
              <a:rPr lang="en-GB" b="1">
                <a:latin typeface="Times"/>
              </a:rPr>
              <a:t>.</a:t>
            </a:r>
          </a:p>
        </p:txBody>
      </p:sp>
      <p:sp>
        <p:nvSpPr>
          <p:cNvPr id="47109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 build="p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4A3E773-FC2E-4D87-93FF-3F2E38AE4B26}" type="slidenum">
              <a:rPr lang="en-GB" smtClean="0"/>
              <a:pPr/>
              <a:t>43</a:t>
            </a:fld>
            <a:endParaRPr lang="en-GB"/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/>
          <a:lstStyle/>
          <a:p>
            <a:r>
              <a:rPr lang="en-GB" b="1">
                <a:latin typeface="Times"/>
              </a:rPr>
              <a:t>Problems with ER Models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114800"/>
          </a:xfrm>
          <a:noFill/>
        </p:spPr>
        <p:txBody>
          <a:bodyPr lIns="90488" tIns="44450" rIns="90488" bIns="44450"/>
          <a:lstStyle/>
          <a:p>
            <a:pPr>
              <a:lnSpc>
                <a:spcPct val="90000"/>
              </a:lnSpc>
            </a:pPr>
            <a:r>
              <a:rPr lang="en-GB" b="1">
                <a:latin typeface="Times"/>
              </a:rPr>
              <a:t>Fan Trap</a:t>
            </a:r>
          </a:p>
          <a:p>
            <a:pPr lvl="1">
              <a:lnSpc>
                <a:spcPct val="90000"/>
              </a:lnSpc>
            </a:pPr>
            <a:r>
              <a:rPr lang="en-AU" b="1">
                <a:latin typeface="Times"/>
                <a:cs typeface="Times New Roman" pitchFamily="18" charset="0"/>
              </a:rPr>
              <a:t>Where a model represents a relationship between entity types, but pathway between certain entity occurrences is ambiguous.</a:t>
            </a:r>
            <a:r>
              <a:rPr lang="en-GB" b="1">
                <a:latin typeface="Times"/>
              </a:rPr>
              <a:t> </a:t>
            </a:r>
          </a:p>
          <a:p>
            <a:pPr lvl="1">
              <a:lnSpc>
                <a:spcPct val="30000"/>
              </a:lnSpc>
            </a:pPr>
            <a:endParaRPr lang="en-GB">
              <a:latin typeface="Times"/>
            </a:endParaRPr>
          </a:p>
          <a:p>
            <a:pPr>
              <a:lnSpc>
                <a:spcPct val="90000"/>
              </a:lnSpc>
            </a:pPr>
            <a:r>
              <a:rPr lang="en-GB" b="1">
                <a:latin typeface="Times"/>
              </a:rPr>
              <a:t>Chasm Trap</a:t>
            </a:r>
          </a:p>
          <a:p>
            <a:pPr lvl="1">
              <a:lnSpc>
                <a:spcPct val="90000"/>
              </a:lnSpc>
            </a:pPr>
            <a:r>
              <a:rPr lang="en-AU" b="1">
                <a:latin typeface="Times"/>
                <a:cs typeface="Times New Roman" pitchFamily="18" charset="0"/>
              </a:rPr>
              <a:t>Where a model suggests the existence of a relationship between entity types, but pathway does not exist between certain entity occurrences.</a:t>
            </a:r>
            <a:r>
              <a:rPr lang="en-GB" b="1">
                <a:latin typeface="Times"/>
              </a:rPr>
              <a:t> </a:t>
            </a:r>
          </a:p>
        </p:txBody>
      </p:sp>
      <p:sp>
        <p:nvSpPr>
          <p:cNvPr id="48133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build="p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70D8F5A-F101-474A-B90C-8A69AE469568}" type="slidenum">
              <a:rPr lang="en-GB" smtClean="0"/>
              <a:pPr/>
              <a:t>44</a:t>
            </a:fld>
            <a:endParaRPr lang="en-GB"/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/>
          <a:lstStyle/>
          <a:p>
            <a:r>
              <a:rPr lang="en-GB" b="1">
                <a:latin typeface="Times"/>
              </a:rPr>
              <a:t>An Example of a Fan Trap</a:t>
            </a:r>
          </a:p>
        </p:txBody>
      </p:sp>
      <p:pic>
        <p:nvPicPr>
          <p:cNvPr id="78856" name="Picture 8" descr="DS3-Figure 11-19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2133600"/>
            <a:ext cx="8229600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7" name="Text Box 9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9EA047B-517E-4F2F-91BB-A3A55167C909}" type="slidenum">
              <a:rPr lang="en-GB" smtClean="0"/>
              <a:pPr/>
              <a:t>45</a:t>
            </a:fld>
            <a:endParaRPr lang="en-GB"/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/>
          <a:lstStyle/>
          <a:p>
            <a:r>
              <a:rPr lang="en-GB" b="1">
                <a:latin typeface="Times"/>
              </a:rPr>
              <a:t>Semantic Net of ER Model with Fan Trap</a:t>
            </a:r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772795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GB" sz="2400" b="1">
              <a:latin typeface="Times"/>
            </a:endParaRPr>
          </a:p>
          <a:p>
            <a:pPr>
              <a:lnSpc>
                <a:spcPct val="90000"/>
              </a:lnSpc>
            </a:pPr>
            <a:endParaRPr lang="en-GB" sz="2400" b="1">
              <a:latin typeface="Times"/>
            </a:endParaRPr>
          </a:p>
          <a:p>
            <a:pPr>
              <a:lnSpc>
                <a:spcPct val="90000"/>
              </a:lnSpc>
            </a:pPr>
            <a:endParaRPr lang="en-GB" sz="2400" b="1">
              <a:latin typeface="Times"/>
            </a:endParaRPr>
          </a:p>
          <a:p>
            <a:pPr>
              <a:lnSpc>
                <a:spcPct val="90000"/>
              </a:lnSpc>
            </a:pPr>
            <a:endParaRPr lang="en-GB" sz="2400" b="1">
              <a:latin typeface="Times"/>
            </a:endParaRPr>
          </a:p>
          <a:p>
            <a:pPr>
              <a:lnSpc>
                <a:spcPct val="90000"/>
              </a:lnSpc>
            </a:pPr>
            <a:endParaRPr lang="en-GB" sz="2400" b="1">
              <a:latin typeface="Times"/>
            </a:endParaRPr>
          </a:p>
          <a:p>
            <a:pPr>
              <a:lnSpc>
                <a:spcPct val="90000"/>
              </a:lnSpc>
            </a:pPr>
            <a:endParaRPr lang="en-GB" sz="2400" b="1">
              <a:latin typeface="Times"/>
            </a:endParaRPr>
          </a:p>
          <a:p>
            <a:pPr>
              <a:lnSpc>
                <a:spcPct val="90000"/>
              </a:lnSpc>
            </a:pPr>
            <a:endParaRPr lang="en-GB" sz="2400" b="1">
              <a:latin typeface="Times"/>
            </a:endParaRPr>
          </a:p>
          <a:p>
            <a:pPr>
              <a:lnSpc>
                <a:spcPct val="90000"/>
              </a:lnSpc>
            </a:pPr>
            <a:endParaRPr lang="en-GB" sz="2400" b="1">
              <a:latin typeface="Times"/>
            </a:endParaRPr>
          </a:p>
          <a:p>
            <a:pPr>
              <a:lnSpc>
                <a:spcPct val="90000"/>
              </a:lnSpc>
            </a:pPr>
            <a:r>
              <a:rPr lang="en-GB" sz="2600" b="1">
                <a:latin typeface="Times"/>
              </a:rPr>
              <a:t>At which branch office does staff number SG37 work?</a:t>
            </a:r>
          </a:p>
          <a:p>
            <a:pPr>
              <a:lnSpc>
                <a:spcPct val="90000"/>
              </a:lnSpc>
            </a:pPr>
            <a:endParaRPr lang="en-GB" sz="2400" b="1">
              <a:latin typeface="Times"/>
            </a:endParaRPr>
          </a:p>
        </p:txBody>
      </p:sp>
      <p:pic>
        <p:nvPicPr>
          <p:cNvPr id="80904" name="Picture 8" descr="DS3-Figure 11-19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1981200"/>
            <a:ext cx="76962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2" name="Text Box 9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2" grpId="0" build="p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127E5E4-6492-4163-A3F0-96E8112A3DA3}" type="slidenum">
              <a:rPr lang="en-GB" smtClean="0"/>
              <a:pPr/>
              <a:t>46</a:t>
            </a:fld>
            <a:endParaRPr lang="en-GB"/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8458200" cy="1104900"/>
          </a:xfrm>
          <a:noFill/>
        </p:spPr>
        <p:txBody>
          <a:bodyPr lIns="90488" tIns="44450" rIns="90488" bIns="44450"/>
          <a:lstStyle/>
          <a:p>
            <a:r>
              <a:rPr lang="en-GB" b="1">
                <a:latin typeface="Times"/>
              </a:rPr>
              <a:t>Restructuring ER model to remove Fan Trap</a:t>
            </a:r>
          </a:p>
        </p:txBody>
      </p:sp>
      <p:pic>
        <p:nvPicPr>
          <p:cNvPr id="82952" name="Picture 8" descr="DS3-Figure 11-20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1905000"/>
            <a:ext cx="7848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5" name="Text Box 9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9226E83-9BAC-4803-B9AA-AFFF41B0C07D}" type="slidenum">
              <a:rPr lang="en-GB" smtClean="0"/>
              <a:pPr/>
              <a:t>47</a:t>
            </a:fld>
            <a:endParaRPr lang="en-GB"/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/>
          <a:lstStyle/>
          <a:p>
            <a:r>
              <a:rPr lang="en-GB" b="1">
                <a:latin typeface="Times"/>
              </a:rPr>
              <a:t>Semantic Net of Restructured ER Model with Fan Trap Removed</a:t>
            </a:r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7727950" cy="4114800"/>
          </a:xfrm>
        </p:spPr>
        <p:txBody>
          <a:bodyPr/>
          <a:lstStyle/>
          <a:p>
            <a:endParaRPr lang="en-GB" b="1">
              <a:latin typeface="Times"/>
            </a:endParaRPr>
          </a:p>
          <a:p>
            <a:endParaRPr lang="en-GB" b="1">
              <a:latin typeface="Times"/>
            </a:endParaRPr>
          </a:p>
          <a:p>
            <a:endParaRPr lang="en-GB" b="1">
              <a:latin typeface="Times"/>
            </a:endParaRPr>
          </a:p>
          <a:p>
            <a:endParaRPr lang="en-GB" b="1">
              <a:latin typeface="Times"/>
            </a:endParaRPr>
          </a:p>
          <a:p>
            <a:endParaRPr lang="en-GB" b="1">
              <a:latin typeface="Times"/>
            </a:endParaRPr>
          </a:p>
          <a:p>
            <a:endParaRPr lang="en-GB" b="1">
              <a:latin typeface="Times"/>
            </a:endParaRPr>
          </a:p>
          <a:p>
            <a:endParaRPr lang="en-GB" b="1">
              <a:latin typeface="Times"/>
            </a:endParaRPr>
          </a:p>
          <a:p>
            <a:r>
              <a:rPr lang="en-GB" b="1">
                <a:latin typeface="Times"/>
              </a:rPr>
              <a:t>SG37 works at branch B003.</a:t>
            </a:r>
          </a:p>
        </p:txBody>
      </p:sp>
      <p:pic>
        <p:nvPicPr>
          <p:cNvPr id="85001" name="Picture 9" descr="DS3-Figure 11-20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1828800"/>
            <a:ext cx="7620000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30" name="Text Box 10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9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8" grpId="0" build="p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CA856E9-B98A-4104-B927-7C6555522C54}" type="slidenum">
              <a:rPr lang="en-GB" smtClean="0"/>
              <a:pPr/>
              <a:t>48</a:t>
            </a:fld>
            <a:endParaRPr lang="en-GB"/>
          </a:p>
        </p:txBody>
      </p:sp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/>
          <a:lstStyle/>
          <a:p>
            <a:r>
              <a:rPr lang="en-GB" b="1">
                <a:latin typeface="Times"/>
              </a:rPr>
              <a:t>An Example of a Chasm Trap</a:t>
            </a:r>
          </a:p>
        </p:txBody>
      </p:sp>
      <p:pic>
        <p:nvPicPr>
          <p:cNvPr id="87049" name="Picture 9" descr="DS3-Figure 11-21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2057400"/>
            <a:ext cx="8305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3" name="Text Box 10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FCFF8BD-DB45-4193-BD6D-2EA9C4AAF94D}" type="slidenum">
              <a:rPr lang="en-GB" smtClean="0"/>
              <a:pPr/>
              <a:t>49</a:t>
            </a:fld>
            <a:endParaRPr lang="en-GB"/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8229600" cy="1104900"/>
          </a:xfrm>
          <a:noFill/>
        </p:spPr>
        <p:txBody>
          <a:bodyPr lIns="90488" tIns="44450" rIns="90488" bIns="44450"/>
          <a:lstStyle/>
          <a:p>
            <a:r>
              <a:rPr lang="en-GB" b="1">
                <a:latin typeface="Times"/>
              </a:rPr>
              <a:t>Semantic Net of ER Model with Chasm Trap</a:t>
            </a:r>
          </a:p>
        </p:txBody>
      </p:sp>
      <p:sp>
        <p:nvSpPr>
          <p:cNvPr id="8909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7727950" cy="4114800"/>
          </a:xfrm>
        </p:spPr>
        <p:txBody>
          <a:bodyPr/>
          <a:lstStyle/>
          <a:p>
            <a:endParaRPr lang="en-GB" sz="2400" b="1">
              <a:latin typeface="Times"/>
            </a:endParaRPr>
          </a:p>
          <a:p>
            <a:endParaRPr lang="en-GB" sz="2400" b="1">
              <a:latin typeface="Times"/>
            </a:endParaRPr>
          </a:p>
          <a:p>
            <a:endParaRPr lang="en-GB" sz="2400" b="1">
              <a:latin typeface="Times"/>
            </a:endParaRPr>
          </a:p>
          <a:p>
            <a:endParaRPr lang="en-GB" sz="2400" b="1">
              <a:latin typeface="Times"/>
            </a:endParaRPr>
          </a:p>
          <a:p>
            <a:endParaRPr lang="en-GB" sz="2400" b="1">
              <a:latin typeface="Times"/>
            </a:endParaRPr>
          </a:p>
          <a:p>
            <a:endParaRPr lang="en-GB" sz="2400" b="1">
              <a:latin typeface="Times"/>
            </a:endParaRPr>
          </a:p>
          <a:p>
            <a:endParaRPr lang="en-GB" sz="2400" b="1">
              <a:latin typeface="Times"/>
            </a:endParaRPr>
          </a:p>
          <a:p>
            <a:r>
              <a:rPr lang="en-GB" b="1">
                <a:latin typeface="Times"/>
              </a:rPr>
              <a:t>At which branch office is property PA14 available?</a:t>
            </a:r>
          </a:p>
        </p:txBody>
      </p:sp>
      <p:pic>
        <p:nvPicPr>
          <p:cNvPr id="89096" name="Picture 8" descr="DS3-Figure 11-21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1752600"/>
            <a:ext cx="746760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8" name="Text Box 9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0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4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AA2FA50-801D-4C73-8BE1-02CB24A5E631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/>
          <a:lstStyle/>
          <a:p>
            <a:r>
              <a:rPr lang="en-GB" b="1">
                <a:latin typeface="Times"/>
              </a:rPr>
              <a:t>Entity Type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924800" cy="4114800"/>
          </a:xfrm>
          <a:noFill/>
        </p:spPr>
        <p:txBody>
          <a:bodyPr lIns="90488" tIns="44450" rIns="90488" bIns="44450"/>
          <a:lstStyle/>
          <a:p>
            <a:r>
              <a:rPr lang="en-GB" b="1">
                <a:latin typeface="Times"/>
              </a:rPr>
              <a:t>Entity type</a:t>
            </a:r>
          </a:p>
          <a:p>
            <a:pPr lvl="1"/>
            <a:r>
              <a:rPr lang="en-AU" b="1">
                <a:latin typeface="Times"/>
                <a:cs typeface="Times New Roman" pitchFamily="18" charset="0"/>
              </a:rPr>
              <a:t>Group of objects with same properties,  identified by enterprise as having an independent existence.</a:t>
            </a:r>
            <a:r>
              <a:rPr lang="en-GB" b="1">
                <a:latin typeface="Times"/>
              </a:rPr>
              <a:t> </a:t>
            </a:r>
          </a:p>
          <a:p>
            <a:pPr lvl="1">
              <a:buFontTx/>
              <a:buNone/>
            </a:pPr>
            <a:endParaRPr lang="en-GB" b="1">
              <a:latin typeface="Times"/>
            </a:endParaRPr>
          </a:p>
          <a:p>
            <a:r>
              <a:rPr lang="en-GB" b="1">
                <a:latin typeface="Times"/>
              </a:rPr>
              <a:t>Entity occurrence</a:t>
            </a:r>
          </a:p>
          <a:p>
            <a:pPr lvl="1"/>
            <a:r>
              <a:rPr lang="en-AU" b="1">
                <a:latin typeface="Times"/>
                <a:cs typeface="Times New Roman" pitchFamily="18" charset="0"/>
              </a:rPr>
              <a:t>Uniquely identifiable object of an entity type.</a:t>
            </a:r>
            <a:r>
              <a:rPr lang="en-GB" b="1">
                <a:latin typeface="Times"/>
              </a:rPr>
              <a:t> </a:t>
            </a:r>
          </a:p>
        </p:txBody>
      </p:sp>
      <p:sp>
        <p:nvSpPr>
          <p:cNvPr id="9221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D1E2F17-B686-4DD7-B30E-D7718EC35C65}" type="slidenum">
              <a:rPr lang="en-GB" smtClean="0"/>
              <a:pPr/>
              <a:t>50</a:t>
            </a:fld>
            <a:endParaRPr lang="en-GB"/>
          </a:p>
        </p:txBody>
      </p:sp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8763000" cy="1104900"/>
          </a:xfrm>
          <a:noFill/>
        </p:spPr>
        <p:txBody>
          <a:bodyPr lIns="90488" tIns="44450" rIns="90488" bIns="44450"/>
          <a:lstStyle/>
          <a:p>
            <a:r>
              <a:rPr lang="en-GB" b="1">
                <a:latin typeface="Times"/>
              </a:rPr>
              <a:t>ER Model restructured to remove Chasm Trap</a:t>
            </a:r>
          </a:p>
        </p:txBody>
      </p:sp>
      <p:pic>
        <p:nvPicPr>
          <p:cNvPr id="91145" name="Picture 9" descr="DS3-Figure 11-22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1905000"/>
            <a:ext cx="7543800" cy="242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1" name="Text Box 10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03771F8-9926-4941-8B1D-E16CD206C046}" type="slidenum">
              <a:rPr lang="en-GB" smtClean="0"/>
              <a:pPr/>
              <a:t>51</a:t>
            </a:fld>
            <a:endParaRPr lang="en-GB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/>
          <a:lstStyle/>
          <a:p>
            <a:r>
              <a:rPr lang="en-GB" b="1">
                <a:latin typeface="Times"/>
              </a:rPr>
              <a:t>Semantic Net of Restructured ER Model with Chasm Trap Removed</a:t>
            </a:r>
          </a:p>
        </p:txBody>
      </p:sp>
      <p:pic>
        <p:nvPicPr>
          <p:cNvPr id="93193" name="Picture 9" descr="DS3-Figure 11-22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1600200"/>
            <a:ext cx="5943600" cy="45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5" name="Text Box 10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FBFEDB1-A12A-4C26-89D7-18A09DA077D4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/>
          <a:lstStyle/>
          <a:p>
            <a:r>
              <a:rPr lang="en-GB" b="1">
                <a:latin typeface="Times"/>
              </a:rPr>
              <a:t>Examples of Entity Types</a:t>
            </a:r>
          </a:p>
        </p:txBody>
      </p:sp>
      <p:pic>
        <p:nvPicPr>
          <p:cNvPr id="131078" name="Picture 6" descr="DS3-Figure 11-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1752600"/>
            <a:ext cx="403860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Text Box 7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48FA9A5-EEB3-4B89-B39D-05643AFBDE1F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8305800" cy="1104900"/>
          </a:xfrm>
          <a:noFill/>
        </p:spPr>
        <p:txBody>
          <a:bodyPr lIns="90488" tIns="44450" rIns="90488" bIns="44450"/>
          <a:lstStyle/>
          <a:p>
            <a:r>
              <a:rPr lang="en-GB" b="1">
                <a:latin typeface="Times"/>
              </a:rPr>
              <a:t>ER </a:t>
            </a:r>
            <a:r>
              <a:rPr lang="en-AU" b="1">
                <a:latin typeface="Times"/>
                <a:cs typeface="Times New Roman" pitchFamily="18" charset="0"/>
              </a:rPr>
              <a:t>diagram of </a:t>
            </a:r>
            <a:r>
              <a:rPr lang="en-AU" b="1">
                <a:latin typeface="Times"/>
                <a:cs typeface="Arial" charset="0"/>
              </a:rPr>
              <a:t>Staff </a:t>
            </a:r>
            <a:r>
              <a:rPr lang="en-AU" b="1">
                <a:latin typeface="Times"/>
                <a:cs typeface="Times New Roman" pitchFamily="18" charset="0"/>
              </a:rPr>
              <a:t>and</a:t>
            </a:r>
            <a:r>
              <a:rPr lang="en-AU" b="1">
                <a:latin typeface="Times"/>
                <a:cs typeface="Arial" charset="0"/>
              </a:rPr>
              <a:t> Branch </a:t>
            </a:r>
            <a:r>
              <a:rPr lang="en-AU" b="1">
                <a:latin typeface="Times"/>
                <a:cs typeface="Times New Roman" pitchFamily="18" charset="0"/>
              </a:rPr>
              <a:t>entity types</a:t>
            </a:r>
            <a:endParaRPr lang="en-GB" b="1">
              <a:latin typeface="Times"/>
              <a:cs typeface="Times New Roman" pitchFamily="18" charset="0"/>
            </a:endParaRPr>
          </a:p>
        </p:txBody>
      </p:sp>
      <p:pic>
        <p:nvPicPr>
          <p:cNvPr id="18440" name="Picture 8" descr="DS3-Figure 11-0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2057400"/>
            <a:ext cx="5105400" cy="294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Text Box 9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0E12109-7E60-48B7-A44C-07872EAD6BEC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/>
          <a:lstStyle/>
          <a:p>
            <a:r>
              <a:rPr lang="en-GB" b="1">
                <a:latin typeface="Times"/>
              </a:rPr>
              <a:t>Relationship Types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727950" cy="4114800"/>
          </a:xfrm>
          <a:noFill/>
        </p:spPr>
        <p:txBody>
          <a:bodyPr lIns="90488" tIns="44450" rIns="90488" bIns="44450"/>
          <a:lstStyle/>
          <a:p>
            <a:r>
              <a:rPr lang="en-GB" b="1">
                <a:latin typeface="Times"/>
              </a:rPr>
              <a:t>Relationship type</a:t>
            </a:r>
          </a:p>
          <a:p>
            <a:pPr lvl="1"/>
            <a:r>
              <a:rPr lang="en-AU" b="1">
                <a:latin typeface="Times"/>
                <a:cs typeface="Times New Roman" pitchFamily="18" charset="0"/>
              </a:rPr>
              <a:t>Set of meaningful associations among entity types.</a:t>
            </a:r>
            <a:r>
              <a:rPr lang="en-GB" b="1">
                <a:latin typeface="Times"/>
              </a:rPr>
              <a:t> </a:t>
            </a:r>
          </a:p>
          <a:p>
            <a:pPr lvl="1"/>
            <a:endParaRPr lang="en-GB">
              <a:latin typeface="Times"/>
            </a:endParaRPr>
          </a:p>
          <a:p>
            <a:r>
              <a:rPr lang="en-GB" b="1">
                <a:latin typeface="Times"/>
              </a:rPr>
              <a:t>Relationship occurrence</a:t>
            </a:r>
          </a:p>
          <a:p>
            <a:pPr lvl="1"/>
            <a:r>
              <a:rPr lang="en-AU" b="1">
                <a:latin typeface="Times"/>
                <a:cs typeface="Times New Roman" pitchFamily="18" charset="0"/>
              </a:rPr>
              <a:t>Uniquely identifiable association, which includes one occurrence from each participating entity type.</a:t>
            </a:r>
            <a:r>
              <a:rPr lang="en-GB" b="1">
                <a:latin typeface="Times"/>
              </a:rPr>
              <a:t> </a:t>
            </a:r>
          </a:p>
        </p:txBody>
      </p:sp>
      <p:sp>
        <p:nvSpPr>
          <p:cNvPr id="12293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96AB50E-D459-4331-A873-8AEAAD5C7F22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13315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b="1">
                <a:latin typeface="Times"/>
                <a:cs typeface="Times New Roman" pitchFamily="18" charset="0"/>
              </a:rPr>
              <a:t>Semantic net of </a:t>
            </a:r>
            <a:r>
              <a:rPr lang="en-AU" b="1" i="1">
                <a:latin typeface="Times"/>
                <a:cs typeface="Times New Roman" pitchFamily="18" charset="0"/>
              </a:rPr>
              <a:t>Has</a:t>
            </a:r>
            <a:r>
              <a:rPr lang="en-AU" b="1">
                <a:latin typeface="Times"/>
                <a:cs typeface="Times New Roman" pitchFamily="18" charset="0"/>
              </a:rPr>
              <a:t> relationship type</a:t>
            </a:r>
            <a:endParaRPr lang="en-GB">
              <a:latin typeface="Times"/>
            </a:endParaRPr>
          </a:p>
        </p:txBody>
      </p:sp>
      <p:pic>
        <p:nvPicPr>
          <p:cNvPr id="13316" name="Picture 1029" descr="DS3-Figure 11-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600200"/>
            <a:ext cx="73152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Text Box 1030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</p:sld>
</file>

<file path=ppt/theme/theme1.xml><?xml version="1.0" encoding="utf-8"?>
<a:theme xmlns:a="http://schemas.openxmlformats.org/drawingml/2006/main" name="introdbs">
  <a:themeElements>
    <a:clrScheme name="introdbs 7">
      <a:dk1>
        <a:srgbClr val="000066"/>
      </a:dk1>
      <a:lt1>
        <a:srgbClr val="EAEAEA"/>
      </a:lt1>
      <a:dk2>
        <a:srgbClr val="000080"/>
      </a:dk2>
      <a:lt2>
        <a:srgbClr val="000000"/>
      </a:lt2>
      <a:accent1>
        <a:srgbClr val="9999FF"/>
      </a:accent1>
      <a:accent2>
        <a:srgbClr val="CC0000"/>
      </a:accent2>
      <a:accent3>
        <a:srgbClr val="F3F3F3"/>
      </a:accent3>
      <a:accent4>
        <a:srgbClr val="000056"/>
      </a:accent4>
      <a:accent5>
        <a:srgbClr val="CACAFF"/>
      </a:accent5>
      <a:accent6>
        <a:srgbClr val="B90000"/>
      </a:accent6>
      <a:hlink>
        <a:srgbClr val="00CC99"/>
      </a:hlink>
      <a:folHlink>
        <a:srgbClr val="0099CC"/>
      </a:folHlink>
    </a:clrScheme>
    <a:fontScheme name="introdb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introdbs 1">
        <a:dk1>
          <a:srgbClr val="000099"/>
        </a:dk1>
        <a:lt1>
          <a:srgbClr val="FFFFFF"/>
        </a:lt1>
        <a:dk2>
          <a:srgbClr val="0000FF"/>
        </a:dk2>
        <a:lt2>
          <a:srgbClr val="FFFF00"/>
        </a:lt2>
        <a:accent1>
          <a:srgbClr val="FF6633"/>
        </a:accent1>
        <a:accent2>
          <a:srgbClr val="FF00FF"/>
        </a:accent2>
        <a:accent3>
          <a:srgbClr val="AAAAFF"/>
        </a:accent3>
        <a:accent4>
          <a:srgbClr val="DADADA"/>
        </a:accent4>
        <a:accent5>
          <a:srgbClr val="FFB8AD"/>
        </a:accent5>
        <a:accent6>
          <a:srgbClr val="E700E7"/>
        </a:accent6>
        <a:hlink>
          <a:srgbClr val="FF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dbs 2">
        <a:dk1>
          <a:srgbClr val="000066"/>
        </a:dk1>
        <a:lt1>
          <a:srgbClr val="CCECFF"/>
        </a:lt1>
        <a:dk2>
          <a:srgbClr val="000080"/>
        </a:dk2>
        <a:lt2>
          <a:srgbClr val="000000"/>
        </a:lt2>
        <a:accent1>
          <a:srgbClr val="9999FF"/>
        </a:accent1>
        <a:accent2>
          <a:srgbClr val="CC00FF"/>
        </a:accent2>
        <a:accent3>
          <a:srgbClr val="E2F4FF"/>
        </a:accent3>
        <a:accent4>
          <a:srgbClr val="000056"/>
        </a:accent4>
        <a:accent5>
          <a:srgbClr val="CACAFF"/>
        </a:accent5>
        <a:accent6>
          <a:srgbClr val="B900E7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bs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B2B2B2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97979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bs 4">
        <a:dk1>
          <a:srgbClr val="000000"/>
        </a:dk1>
        <a:lt1>
          <a:srgbClr val="FFFFFF"/>
        </a:lt1>
        <a:dk2>
          <a:srgbClr val="660033"/>
        </a:dk2>
        <a:lt2>
          <a:srgbClr val="FFFF66"/>
        </a:lt2>
        <a:accent1>
          <a:srgbClr val="FF0033"/>
        </a:accent1>
        <a:accent2>
          <a:srgbClr val="CC6600"/>
        </a:accent2>
        <a:accent3>
          <a:srgbClr val="B8AAAD"/>
        </a:accent3>
        <a:accent4>
          <a:srgbClr val="DADADA"/>
        </a:accent4>
        <a:accent5>
          <a:srgbClr val="FFAAAD"/>
        </a:accent5>
        <a:accent6>
          <a:srgbClr val="B95C00"/>
        </a:accent6>
        <a:hlink>
          <a:srgbClr val="999933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dbs 5">
        <a:dk1>
          <a:srgbClr val="000066"/>
        </a:dk1>
        <a:lt1>
          <a:srgbClr val="969696"/>
        </a:lt1>
        <a:dk2>
          <a:srgbClr val="000080"/>
        </a:dk2>
        <a:lt2>
          <a:srgbClr val="000000"/>
        </a:lt2>
        <a:accent1>
          <a:srgbClr val="9999FF"/>
        </a:accent1>
        <a:accent2>
          <a:srgbClr val="CC00FF"/>
        </a:accent2>
        <a:accent3>
          <a:srgbClr val="C9C9C9"/>
        </a:accent3>
        <a:accent4>
          <a:srgbClr val="000056"/>
        </a:accent4>
        <a:accent5>
          <a:srgbClr val="CACAFF"/>
        </a:accent5>
        <a:accent6>
          <a:srgbClr val="B900E7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bs 6">
        <a:dk1>
          <a:srgbClr val="000066"/>
        </a:dk1>
        <a:lt1>
          <a:srgbClr val="DDDDDD"/>
        </a:lt1>
        <a:dk2>
          <a:srgbClr val="000080"/>
        </a:dk2>
        <a:lt2>
          <a:srgbClr val="000000"/>
        </a:lt2>
        <a:accent1>
          <a:srgbClr val="9999FF"/>
        </a:accent1>
        <a:accent2>
          <a:srgbClr val="CC0000"/>
        </a:accent2>
        <a:accent3>
          <a:srgbClr val="EBEBEB"/>
        </a:accent3>
        <a:accent4>
          <a:srgbClr val="000056"/>
        </a:accent4>
        <a:accent5>
          <a:srgbClr val="CACAFF"/>
        </a:accent5>
        <a:accent6>
          <a:srgbClr val="B90000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bs 7">
        <a:dk1>
          <a:srgbClr val="000066"/>
        </a:dk1>
        <a:lt1>
          <a:srgbClr val="EAEAEA"/>
        </a:lt1>
        <a:dk2>
          <a:srgbClr val="000080"/>
        </a:dk2>
        <a:lt2>
          <a:srgbClr val="000000"/>
        </a:lt2>
        <a:accent1>
          <a:srgbClr val="9999FF"/>
        </a:accent1>
        <a:accent2>
          <a:srgbClr val="CC0000"/>
        </a:accent2>
        <a:accent3>
          <a:srgbClr val="F3F3F3"/>
        </a:accent3>
        <a:accent4>
          <a:srgbClr val="000056"/>
        </a:accent4>
        <a:accent5>
          <a:srgbClr val="CACAFF"/>
        </a:accent5>
        <a:accent6>
          <a:srgbClr val="B90000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bs 8">
        <a:dk1>
          <a:srgbClr val="000066"/>
        </a:dk1>
        <a:lt1>
          <a:srgbClr val="EAEAEA"/>
        </a:lt1>
        <a:dk2>
          <a:srgbClr val="3A21EF"/>
        </a:dk2>
        <a:lt2>
          <a:srgbClr val="000000"/>
        </a:lt2>
        <a:accent1>
          <a:srgbClr val="9999FF"/>
        </a:accent1>
        <a:accent2>
          <a:srgbClr val="CC0000"/>
        </a:accent2>
        <a:accent3>
          <a:srgbClr val="F3F3F3"/>
        </a:accent3>
        <a:accent4>
          <a:srgbClr val="000056"/>
        </a:accent4>
        <a:accent5>
          <a:srgbClr val="CACAFF"/>
        </a:accent5>
        <a:accent6>
          <a:srgbClr val="B90000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introdbs">
  <a:themeElements>
    <a:clrScheme name="1_introdbs 7">
      <a:dk1>
        <a:srgbClr val="000066"/>
      </a:dk1>
      <a:lt1>
        <a:srgbClr val="EAEAEA"/>
      </a:lt1>
      <a:dk2>
        <a:srgbClr val="000080"/>
      </a:dk2>
      <a:lt2>
        <a:srgbClr val="000000"/>
      </a:lt2>
      <a:accent1>
        <a:srgbClr val="9999FF"/>
      </a:accent1>
      <a:accent2>
        <a:srgbClr val="CC0000"/>
      </a:accent2>
      <a:accent3>
        <a:srgbClr val="F3F3F3"/>
      </a:accent3>
      <a:accent4>
        <a:srgbClr val="000056"/>
      </a:accent4>
      <a:accent5>
        <a:srgbClr val="CACAFF"/>
      </a:accent5>
      <a:accent6>
        <a:srgbClr val="B90000"/>
      </a:accent6>
      <a:hlink>
        <a:srgbClr val="00CC99"/>
      </a:hlink>
      <a:folHlink>
        <a:srgbClr val="0099CC"/>
      </a:folHlink>
    </a:clrScheme>
    <a:fontScheme name="1_introdb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introdbs 1">
        <a:dk1>
          <a:srgbClr val="000099"/>
        </a:dk1>
        <a:lt1>
          <a:srgbClr val="FFFFFF"/>
        </a:lt1>
        <a:dk2>
          <a:srgbClr val="0000FF"/>
        </a:dk2>
        <a:lt2>
          <a:srgbClr val="FFFF00"/>
        </a:lt2>
        <a:accent1>
          <a:srgbClr val="FF6633"/>
        </a:accent1>
        <a:accent2>
          <a:srgbClr val="FF00FF"/>
        </a:accent2>
        <a:accent3>
          <a:srgbClr val="AAAAFF"/>
        </a:accent3>
        <a:accent4>
          <a:srgbClr val="DADADA"/>
        </a:accent4>
        <a:accent5>
          <a:srgbClr val="FFB8AD"/>
        </a:accent5>
        <a:accent6>
          <a:srgbClr val="E700E7"/>
        </a:accent6>
        <a:hlink>
          <a:srgbClr val="FF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ntrodbs 2">
        <a:dk1>
          <a:srgbClr val="000066"/>
        </a:dk1>
        <a:lt1>
          <a:srgbClr val="CCECFF"/>
        </a:lt1>
        <a:dk2>
          <a:srgbClr val="000080"/>
        </a:dk2>
        <a:lt2>
          <a:srgbClr val="000000"/>
        </a:lt2>
        <a:accent1>
          <a:srgbClr val="9999FF"/>
        </a:accent1>
        <a:accent2>
          <a:srgbClr val="CC00FF"/>
        </a:accent2>
        <a:accent3>
          <a:srgbClr val="E2F4FF"/>
        </a:accent3>
        <a:accent4>
          <a:srgbClr val="000056"/>
        </a:accent4>
        <a:accent5>
          <a:srgbClr val="CACAFF"/>
        </a:accent5>
        <a:accent6>
          <a:srgbClr val="B900E7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ntrodbs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B2B2B2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97979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ntrodbs 4">
        <a:dk1>
          <a:srgbClr val="000000"/>
        </a:dk1>
        <a:lt1>
          <a:srgbClr val="FFFFFF"/>
        </a:lt1>
        <a:dk2>
          <a:srgbClr val="660033"/>
        </a:dk2>
        <a:lt2>
          <a:srgbClr val="FFFF66"/>
        </a:lt2>
        <a:accent1>
          <a:srgbClr val="FF0033"/>
        </a:accent1>
        <a:accent2>
          <a:srgbClr val="CC6600"/>
        </a:accent2>
        <a:accent3>
          <a:srgbClr val="B8AAAD"/>
        </a:accent3>
        <a:accent4>
          <a:srgbClr val="DADADA"/>
        </a:accent4>
        <a:accent5>
          <a:srgbClr val="FFAAAD"/>
        </a:accent5>
        <a:accent6>
          <a:srgbClr val="B95C00"/>
        </a:accent6>
        <a:hlink>
          <a:srgbClr val="999933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ntrodbs 5">
        <a:dk1>
          <a:srgbClr val="000066"/>
        </a:dk1>
        <a:lt1>
          <a:srgbClr val="969696"/>
        </a:lt1>
        <a:dk2>
          <a:srgbClr val="000080"/>
        </a:dk2>
        <a:lt2>
          <a:srgbClr val="000000"/>
        </a:lt2>
        <a:accent1>
          <a:srgbClr val="9999FF"/>
        </a:accent1>
        <a:accent2>
          <a:srgbClr val="CC00FF"/>
        </a:accent2>
        <a:accent3>
          <a:srgbClr val="C9C9C9"/>
        </a:accent3>
        <a:accent4>
          <a:srgbClr val="000056"/>
        </a:accent4>
        <a:accent5>
          <a:srgbClr val="CACAFF"/>
        </a:accent5>
        <a:accent6>
          <a:srgbClr val="B900E7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ntrodbs 6">
        <a:dk1>
          <a:srgbClr val="000066"/>
        </a:dk1>
        <a:lt1>
          <a:srgbClr val="DDDDDD"/>
        </a:lt1>
        <a:dk2>
          <a:srgbClr val="000080"/>
        </a:dk2>
        <a:lt2>
          <a:srgbClr val="000000"/>
        </a:lt2>
        <a:accent1>
          <a:srgbClr val="9999FF"/>
        </a:accent1>
        <a:accent2>
          <a:srgbClr val="CC0000"/>
        </a:accent2>
        <a:accent3>
          <a:srgbClr val="EBEBEB"/>
        </a:accent3>
        <a:accent4>
          <a:srgbClr val="000056"/>
        </a:accent4>
        <a:accent5>
          <a:srgbClr val="CACAFF"/>
        </a:accent5>
        <a:accent6>
          <a:srgbClr val="B90000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ntrodbs 7">
        <a:dk1>
          <a:srgbClr val="000066"/>
        </a:dk1>
        <a:lt1>
          <a:srgbClr val="EAEAEA"/>
        </a:lt1>
        <a:dk2>
          <a:srgbClr val="000080"/>
        </a:dk2>
        <a:lt2>
          <a:srgbClr val="000000"/>
        </a:lt2>
        <a:accent1>
          <a:srgbClr val="9999FF"/>
        </a:accent1>
        <a:accent2>
          <a:srgbClr val="CC0000"/>
        </a:accent2>
        <a:accent3>
          <a:srgbClr val="F3F3F3"/>
        </a:accent3>
        <a:accent4>
          <a:srgbClr val="000056"/>
        </a:accent4>
        <a:accent5>
          <a:srgbClr val="CACAFF"/>
        </a:accent5>
        <a:accent6>
          <a:srgbClr val="B90000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ntrodbs 8">
        <a:dk1>
          <a:srgbClr val="000066"/>
        </a:dk1>
        <a:lt1>
          <a:srgbClr val="EAEAEA"/>
        </a:lt1>
        <a:dk2>
          <a:srgbClr val="3A21EF"/>
        </a:dk2>
        <a:lt2>
          <a:srgbClr val="000000"/>
        </a:lt2>
        <a:accent1>
          <a:srgbClr val="9999FF"/>
        </a:accent1>
        <a:accent2>
          <a:srgbClr val="CC0000"/>
        </a:accent2>
        <a:accent3>
          <a:srgbClr val="F3F3F3"/>
        </a:accent3>
        <a:accent4>
          <a:srgbClr val="000056"/>
        </a:accent4>
        <a:accent5>
          <a:srgbClr val="CACAFF"/>
        </a:accent5>
        <a:accent6>
          <a:srgbClr val="B90000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introdbs 7">
    <a:dk1>
      <a:srgbClr val="000066"/>
    </a:dk1>
    <a:lt1>
      <a:srgbClr val="EAEAEA"/>
    </a:lt1>
    <a:dk2>
      <a:srgbClr val="000080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10.xml><?xml version="1.0" encoding="utf-8"?>
<a:themeOverride xmlns:a="http://schemas.openxmlformats.org/drawingml/2006/main">
  <a:clrScheme name="1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11.xml><?xml version="1.0" encoding="utf-8"?>
<a:themeOverride xmlns:a="http://schemas.openxmlformats.org/drawingml/2006/main">
  <a:clrScheme name="1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12.xml><?xml version="1.0" encoding="utf-8"?>
<a:themeOverride xmlns:a="http://schemas.openxmlformats.org/drawingml/2006/main">
  <a:clrScheme name="1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13.xml><?xml version="1.0" encoding="utf-8"?>
<a:themeOverride xmlns:a="http://schemas.openxmlformats.org/drawingml/2006/main">
  <a:clrScheme name="1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14.xml><?xml version="1.0" encoding="utf-8"?>
<a:themeOverride xmlns:a="http://schemas.openxmlformats.org/drawingml/2006/main">
  <a:clrScheme name="1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15.xml><?xml version="1.0" encoding="utf-8"?>
<a:themeOverride xmlns:a="http://schemas.openxmlformats.org/drawingml/2006/main">
  <a:clrScheme name="1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16.xml><?xml version="1.0" encoding="utf-8"?>
<a:themeOverride xmlns:a="http://schemas.openxmlformats.org/drawingml/2006/main">
  <a:clrScheme name="1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17.xml><?xml version="1.0" encoding="utf-8"?>
<a:themeOverride xmlns:a="http://schemas.openxmlformats.org/drawingml/2006/main">
  <a:clrScheme name="1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18.xml><?xml version="1.0" encoding="utf-8"?>
<a:themeOverride xmlns:a="http://schemas.openxmlformats.org/drawingml/2006/main">
  <a:clrScheme name="1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19.xml><?xml version="1.0" encoding="utf-8"?>
<a:themeOverride xmlns:a="http://schemas.openxmlformats.org/drawingml/2006/main">
  <a:clrScheme name="1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2.xml><?xml version="1.0" encoding="utf-8"?>
<a:themeOverride xmlns:a="http://schemas.openxmlformats.org/drawingml/2006/main">
  <a:clrScheme name="1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20.xml><?xml version="1.0" encoding="utf-8"?>
<a:themeOverride xmlns:a="http://schemas.openxmlformats.org/drawingml/2006/main">
  <a:clrScheme name="1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21.xml><?xml version="1.0" encoding="utf-8"?>
<a:themeOverride xmlns:a="http://schemas.openxmlformats.org/drawingml/2006/main">
  <a:clrScheme name="1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22.xml><?xml version="1.0" encoding="utf-8"?>
<a:themeOverride xmlns:a="http://schemas.openxmlformats.org/drawingml/2006/main">
  <a:clrScheme name="1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23.xml><?xml version="1.0" encoding="utf-8"?>
<a:themeOverride xmlns:a="http://schemas.openxmlformats.org/drawingml/2006/main">
  <a:clrScheme name="1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24.xml><?xml version="1.0" encoding="utf-8"?>
<a:themeOverride xmlns:a="http://schemas.openxmlformats.org/drawingml/2006/main">
  <a:clrScheme name="1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25.xml><?xml version="1.0" encoding="utf-8"?>
<a:themeOverride xmlns:a="http://schemas.openxmlformats.org/drawingml/2006/main">
  <a:clrScheme name="1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26.xml><?xml version="1.0" encoding="utf-8"?>
<a:themeOverride xmlns:a="http://schemas.openxmlformats.org/drawingml/2006/main">
  <a:clrScheme name="1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27.xml><?xml version="1.0" encoding="utf-8"?>
<a:themeOverride xmlns:a="http://schemas.openxmlformats.org/drawingml/2006/main">
  <a:clrScheme name="1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28.xml><?xml version="1.0" encoding="utf-8"?>
<a:themeOverride xmlns:a="http://schemas.openxmlformats.org/drawingml/2006/main">
  <a:clrScheme name="1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29.xml><?xml version="1.0" encoding="utf-8"?>
<a:themeOverride xmlns:a="http://schemas.openxmlformats.org/drawingml/2006/main">
  <a:clrScheme name="1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3.xml><?xml version="1.0" encoding="utf-8"?>
<a:themeOverride xmlns:a="http://schemas.openxmlformats.org/drawingml/2006/main">
  <a:clrScheme name="1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30.xml><?xml version="1.0" encoding="utf-8"?>
<a:themeOverride xmlns:a="http://schemas.openxmlformats.org/drawingml/2006/main">
  <a:clrScheme name="1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31.xml><?xml version="1.0" encoding="utf-8"?>
<a:themeOverride xmlns:a="http://schemas.openxmlformats.org/drawingml/2006/main">
  <a:clrScheme name="1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32.xml><?xml version="1.0" encoding="utf-8"?>
<a:themeOverride xmlns:a="http://schemas.openxmlformats.org/drawingml/2006/main">
  <a:clrScheme name="1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33.xml><?xml version="1.0" encoding="utf-8"?>
<a:themeOverride xmlns:a="http://schemas.openxmlformats.org/drawingml/2006/main">
  <a:clrScheme name="1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34.xml><?xml version="1.0" encoding="utf-8"?>
<a:themeOverride xmlns:a="http://schemas.openxmlformats.org/drawingml/2006/main">
  <a:clrScheme name="1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35.xml><?xml version="1.0" encoding="utf-8"?>
<a:themeOverride xmlns:a="http://schemas.openxmlformats.org/drawingml/2006/main">
  <a:clrScheme name="1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36.xml><?xml version="1.0" encoding="utf-8"?>
<a:themeOverride xmlns:a="http://schemas.openxmlformats.org/drawingml/2006/main">
  <a:clrScheme name="1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37.xml><?xml version="1.0" encoding="utf-8"?>
<a:themeOverride xmlns:a="http://schemas.openxmlformats.org/drawingml/2006/main">
  <a:clrScheme name="1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38.xml><?xml version="1.0" encoding="utf-8"?>
<a:themeOverride xmlns:a="http://schemas.openxmlformats.org/drawingml/2006/main">
  <a:clrScheme name="1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39.xml><?xml version="1.0" encoding="utf-8"?>
<a:themeOverride xmlns:a="http://schemas.openxmlformats.org/drawingml/2006/main">
  <a:clrScheme name="1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4.xml><?xml version="1.0" encoding="utf-8"?>
<a:themeOverride xmlns:a="http://schemas.openxmlformats.org/drawingml/2006/main">
  <a:clrScheme name="1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40.xml><?xml version="1.0" encoding="utf-8"?>
<a:themeOverride xmlns:a="http://schemas.openxmlformats.org/drawingml/2006/main">
  <a:clrScheme name="1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41.xml><?xml version="1.0" encoding="utf-8"?>
<a:themeOverride xmlns:a="http://schemas.openxmlformats.org/drawingml/2006/main">
  <a:clrScheme name="1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42.xml><?xml version="1.0" encoding="utf-8"?>
<a:themeOverride xmlns:a="http://schemas.openxmlformats.org/drawingml/2006/main">
  <a:clrScheme name="1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43.xml><?xml version="1.0" encoding="utf-8"?>
<a:themeOverride xmlns:a="http://schemas.openxmlformats.org/drawingml/2006/main">
  <a:clrScheme name="1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44.xml><?xml version="1.0" encoding="utf-8"?>
<a:themeOverride xmlns:a="http://schemas.openxmlformats.org/drawingml/2006/main">
  <a:clrScheme name="1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45.xml><?xml version="1.0" encoding="utf-8"?>
<a:themeOverride xmlns:a="http://schemas.openxmlformats.org/drawingml/2006/main">
  <a:clrScheme name="1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46.xml><?xml version="1.0" encoding="utf-8"?>
<a:themeOverride xmlns:a="http://schemas.openxmlformats.org/drawingml/2006/main">
  <a:clrScheme name="1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47.xml><?xml version="1.0" encoding="utf-8"?>
<a:themeOverride xmlns:a="http://schemas.openxmlformats.org/drawingml/2006/main">
  <a:clrScheme name="1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48.xml><?xml version="1.0" encoding="utf-8"?>
<a:themeOverride xmlns:a="http://schemas.openxmlformats.org/drawingml/2006/main">
  <a:clrScheme name="1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49.xml><?xml version="1.0" encoding="utf-8"?>
<a:themeOverride xmlns:a="http://schemas.openxmlformats.org/drawingml/2006/main">
  <a:clrScheme name="1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5.xml><?xml version="1.0" encoding="utf-8"?>
<a:themeOverride xmlns:a="http://schemas.openxmlformats.org/drawingml/2006/main">
  <a:clrScheme name="1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50.xml><?xml version="1.0" encoding="utf-8"?>
<a:themeOverride xmlns:a="http://schemas.openxmlformats.org/drawingml/2006/main">
  <a:clrScheme name="1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51.xml><?xml version="1.0" encoding="utf-8"?>
<a:themeOverride xmlns:a="http://schemas.openxmlformats.org/drawingml/2006/main">
  <a:clrScheme name="1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6.xml><?xml version="1.0" encoding="utf-8"?>
<a:themeOverride xmlns:a="http://schemas.openxmlformats.org/drawingml/2006/main">
  <a:clrScheme name="1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7.xml><?xml version="1.0" encoding="utf-8"?>
<a:themeOverride xmlns:a="http://schemas.openxmlformats.org/drawingml/2006/main">
  <a:clrScheme name="1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8.xml><?xml version="1.0" encoding="utf-8"?>
<a:themeOverride xmlns:a="http://schemas.openxmlformats.org/drawingml/2006/main">
  <a:clrScheme name="1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9.xml><?xml version="1.0" encoding="utf-8"?>
<a:themeOverride xmlns:a="http://schemas.openxmlformats.org/drawingml/2006/main">
  <a:clrScheme name="1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C:\Book2ndEdition\Final\Instructors Guide\PP Slides\TempTRB.pot</Template>
  <TotalTime>78</TotalTime>
  <Pages>59</Pages>
  <Words>1157</Words>
  <Application>Microsoft Macintosh PowerPoint</Application>
  <PresentationFormat>On-screen Show (4:3)</PresentationFormat>
  <Paragraphs>274</Paragraphs>
  <Slides>51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51</vt:i4>
      </vt:variant>
    </vt:vector>
  </HeadingPairs>
  <TitlesOfParts>
    <vt:vector size="56" baseType="lpstr">
      <vt:lpstr>Monotype Sorts</vt:lpstr>
      <vt:lpstr>Times</vt:lpstr>
      <vt:lpstr>Times New Roman</vt:lpstr>
      <vt:lpstr>introdbs</vt:lpstr>
      <vt:lpstr>1_introdbs</vt:lpstr>
      <vt:lpstr>Chapter 12</vt:lpstr>
      <vt:lpstr>Chapter 12 - Objectives</vt:lpstr>
      <vt:lpstr>ER diagram of Branch user views of DreamHome</vt:lpstr>
      <vt:lpstr>Concepts of the ER Model</vt:lpstr>
      <vt:lpstr>Entity Type</vt:lpstr>
      <vt:lpstr>Examples of Entity Types</vt:lpstr>
      <vt:lpstr>ER diagram of Staff and Branch entity types</vt:lpstr>
      <vt:lpstr>Relationship Types</vt:lpstr>
      <vt:lpstr>Semantic net of Has relationship type</vt:lpstr>
      <vt:lpstr>ER diagram of Branch Has Staff relationship </vt:lpstr>
      <vt:lpstr>Relationship Types</vt:lpstr>
      <vt:lpstr>Binary relationship called POwns</vt:lpstr>
      <vt:lpstr>Ternary relationship called Registers</vt:lpstr>
      <vt:lpstr>Quaternary relationship called Arranges</vt:lpstr>
      <vt:lpstr>Relationship Types</vt:lpstr>
      <vt:lpstr>Recursive relationship called Supervises with role names</vt:lpstr>
      <vt:lpstr>Entities associated through two distinct relationships with role names</vt:lpstr>
      <vt:lpstr>Attributes</vt:lpstr>
      <vt:lpstr>Attributes</vt:lpstr>
      <vt:lpstr>Attributes</vt:lpstr>
      <vt:lpstr>Attributes</vt:lpstr>
      <vt:lpstr>Keys</vt:lpstr>
      <vt:lpstr>ER diagram of  Staff and  Branch entities and their attributes</vt:lpstr>
      <vt:lpstr>Relationship called Advertises with attributes</vt:lpstr>
      <vt:lpstr>Entity Type</vt:lpstr>
      <vt:lpstr>Strong entity type called Client and weak entity type called Preference </vt:lpstr>
      <vt:lpstr>Structural Constraints</vt:lpstr>
      <vt:lpstr>Structural Constraints</vt:lpstr>
      <vt:lpstr>Semantic net of Staff Manages Branch relationship type </vt:lpstr>
      <vt:lpstr>Multiplicity of Staff Manages Branch (1:1) relationship </vt:lpstr>
      <vt:lpstr>Semantic net of Staff Oversees PropertyForRent relationship type</vt:lpstr>
      <vt:lpstr>Multiplicity of Staff Oversees PropertyForRent (1:*) relationship type </vt:lpstr>
      <vt:lpstr>Semantic net of Newspaper Advertises PropertyForRent  relationship type </vt:lpstr>
      <vt:lpstr>Multiplicity of Newspaper Advertises PropertyForRent (*:*) relationship </vt:lpstr>
      <vt:lpstr>Structural Constraints</vt:lpstr>
      <vt:lpstr>Semantic net of ternary Registers relationship with values for Staff and Branch entities fixed </vt:lpstr>
      <vt:lpstr>Multiplicity of ternary Registers relationship</vt:lpstr>
      <vt:lpstr>Summary of multiplicity constraints</vt:lpstr>
      <vt:lpstr>Structural Constraints</vt:lpstr>
      <vt:lpstr>Structural Constraints</vt:lpstr>
      <vt:lpstr>Multiplicity as cardinality and participation constraints</vt:lpstr>
      <vt:lpstr>Problems with ER Models</vt:lpstr>
      <vt:lpstr>Problems with ER Models</vt:lpstr>
      <vt:lpstr>An Example of a Fan Trap</vt:lpstr>
      <vt:lpstr>Semantic Net of ER Model with Fan Trap</vt:lpstr>
      <vt:lpstr>Restructuring ER model to remove Fan Trap</vt:lpstr>
      <vt:lpstr>Semantic Net of Restructured ER Model with Fan Trap Removed</vt:lpstr>
      <vt:lpstr>An Example of a Chasm Trap</vt:lpstr>
      <vt:lpstr>Semantic Net of ER Model with Chasm Trap</vt:lpstr>
      <vt:lpstr>ER Model restructured to remove Chasm Trap</vt:lpstr>
      <vt:lpstr>Semantic Net of Restructured ER Model with Chasm Trap Removed</vt:lpstr>
    </vt:vector>
  </TitlesOfParts>
  <Company>University of Paisley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11</dc:title>
  <dc:subject>Database Systems</dc:subject>
  <dc:creator>Thomas Connolly and Carolyn Begg</dc:creator>
  <dc:description>Transparencies for Chapter 11 of textbook_x000d_
Database Systems: A Practical Approach to Design, Implementation, and Management</dc:description>
  <cp:lastModifiedBy>Aseel</cp:lastModifiedBy>
  <cp:revision>67</cp:revision>
  <cp:lastPrinted>1998-06-24T16:37:58Z</cp:lastPrinted>
  <dcterms:created xsi:type="dcterms:W3CDTF">1998-02-12T14:58:02Z</dcterms:created>
  <dcterms:modified xsi:type="dcterms:W3CDTF">2020-09-13T09:14:22Z</dcterms:modified>
</cp:coreProperties>
</file>