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5" r:id="rId3"/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 flipH="1" rot="10800000">
            <a:off x="0" y="2985000"/>
            <a:ext cx="9144000" cy="21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0" y="2393175"/>
            <a:ext cx="4617373" cy="590502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/>
          <p:nvPr/>
        </p:nvSpPr>
        <p:spPr>
          <a:xfrm flipH="1" rot="10800000">
            <a:off x="0" y="2983958"/>
            <a:ext cx="4617373" cy="571095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 txBox="1"/>
          <p:nvPr>
            <p:ph type="ctrTitle"/>
          </p:nvPr>
        </p:nvSpPr>
        <p:spPr>
          <a:xfrm>
            <a:off x="685800" y="1746892"/>
            <a:ext cx="7772400" cy="1238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x="685800" y="3093357"/>
            <a:ext cx="7772400" cy="666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 flipH="1" rot="10800000">
            <a:off x="0" y="1163100"/>
            <a:ext cx="9144000" cy="398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/>
          <p:nvPr/>
        </p:nvSpPr>
        <p:spPr>
          <a:xfrm flipH="1">
            <a:off x="4526626" y="571349"/>
            <a:ext cx="4617373" cy="590502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/>
          <p:nvPr/>
        </p:nvSpPr>
        <p:spPr>
          <a:xfrm rot="10800000">
            <a:off x="4526626" y="1162132"/>
            <a:ext cx="4617373" cy="571095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 b="1" sz="36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har char="●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>
              <a:spcBef>
                <a:spcPts val="0"/>
              </a:spcBef>
              <a:buChar char="○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 flipH="1" rot="10800000">
            <a:off x="0" y="1163100"/>
            <a:ext cx="9144000" cy="398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/>
          <p:nvPr/>
        </p:nvSpPr>
        <p:spPr>
          <a:xfrm rot="10800000">
            <a:off x="4526626" y="1162132"/>
            <a:ext cx="4617373" cy="571095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/>
          <p:nvPr/>
        </p:nvSpPr>
        <p:spPr>
          <a:xfrm flipH="1">
            <a:off x="4526626" y="571349"/>
            <a:ext cx="4617373" cy="590502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 txBox="1"/>
          <p:nvPr>
            <p:ph idx="2" type="body"/>
          </p:nvPr>
        </p:nvSpPr>
        <p:spPr>
          <a:xfrm>
            <a:off x="4692273" y="1200150"/>
            <a:ext cx="3994500" cy="3725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 flipH="1" rot="10800000">
            <a:off x="0" y="1163100"/>
            <a:ext cx="9144000" cy="398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/>
          <p:nvPr/>
        </p:nvSpPr>
        <p:spPr>
          <a:xfrm flipH="1">
            <a:off x="4526626" y="571349"/>
            <a:ext cx="4617373" cy="590502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0" name="Shape 80"/>
          <p:cNvSpPr/>
          <p:nvPr/>
        </p:nvSpPr>
        <p:spPr>
          <a:xfrm rot="10800000">
            <a:off x="4526626" y="1162132"/>
            <a:ext cx="4617373" cy="571095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 flipH="1" rot="10800000">
            <a:off x="0" y="4412699"/>
            <a:ext cx="9144000" cy="73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/>
          <p:nvPr/>
        </p:nvSpPr>
        <p:spPr>
          <a:xfrm flipH="1">
            <a:off x="4526626" y="3820834"/>
            <a:ext cx="4617373" cy="590502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/>
        </p:nvSpPr>
        <p:spPr>
          <a:xfrm rot="10800000">
            <a:off x="4526626" y="4411617"/>
            <a:ext cx="4617373" cy="571095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457200" y="4421726"/>
            <a:ext cx="8229600" cy="505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6676" y="76256"/>
            <a:ext cx="9134130" cy="5054792"/>
          </a:xfrm>
          <a:custGeom>
            <a:pathLst>
              <a:path extrusionOk="0" h="6739723" w="9157023">
                <a:moveTo>
                  <a:pt x="1629" y="0"/>
                </a:moveTo>
                <a:lnTo>
                  <a:pt x="9157023" y="4340980"/>
                </a:lnTo>
                <a:lnTo>
                  <a:pt x="1593" y="6739723"/>
                </a:lnTo>
                <a:cubicBezTo>
                  <a:pt x="-3941" y="5123960"/>
                  <a:pt x="7163" y="1615763"/>
                  <a:pt x="1629" y="0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1155CC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600"/>
              </a:spcBef>
              <a:buClr>
                <a:schemeClr val="dk1"/>
              </a:buClr>
              <a:buSzPct val="100000"/>
              <a:buFont typeface="Georgia"/>
              <a:defRPr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2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3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0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ctrTitle"/>
          </p:nvPr>
        </p:nvSpPr>
        <p:spPr>
          <a:xfrm>
            <a:off x="685800" y="1746892"/>
            <a:ext cx="7772400" cy="1238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600"/>
              <a:t>Algorithms</a:t>
            </a:r>
          </a:p>
        </p:txBody>
      </p:sp>
      <p:sp>
        <p:nvSpPr>
          <p:cNvPr id="96" name="Shape 96"/>
          <p:cNvSpPr txBox="1"/>
          <p:nvPr>
            <p:ph idx="1" type="subTitle"/>
          </p:nvPr>
        </p:nvSpPr>
        <p:spPr>
          <a:xfrm>
            <a:off x="685800" y="3093357"/>
            <a:ext cx="7772400" cy="66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8278475" y="111999"/>
            <a:ext cx="773874" cy="336042"/>
          </a:xfrm>
          <a:prstGeom prst="flowChartTerminator">
            <a:avLst/>
          </a:prstGeom>
          <a:solidFill>
            <a:srgbClr val="FFFFFF"/>
          </a:solidFill>
          <a:ln cap="flat" cmpd="sng" w="19050">
            <a:solidFill>
              <a:srgbClr val="CFE2F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000">
                <a:latin typeface="Georgia"/>
                <a:ea typeface="Georgia"/>
                <a:cs typeface="Georgia"/>
                <a:sym typeface="Georgia"/>
              </a:rPr>
              <a:t>CSC215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000">
                <a:latin typeface="Georgia"/>
                <a:ea typeface="Georgia"/>
                <a:cs typeface="Georgia"/>
                <a:sym typeface="Georgia"/>
              </a:rPr>
              <a:t>Lecture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Merge Sort</a:t>
            </a:r>
          </a:p>
        </p:txBody>
      </p:sp>
      <p:pic>
        <p:nvPicPr>
          <p:cNvPr descr="merge_sort2.gif" id="157" name="Shape 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296" y="3360896"/>
            <a:ext cx="5769499" cy="156494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7064450" y="1256700"/>
            <a:ext cx="1720800" cy="709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Average: O(n log n)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Worst case: O(n log n)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1000"/>
              </a:spcBef>
              <a:buSzPct val="100000"/>
              <a:buFont typeface="Times New Roman"/>
            </a:pPr>
            <a:r>
              <a:rPr lang="en"/>
              <a:t>Plan:</a:t>
            </a: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 sz="1400"/>
              <a:t>Recursively sort 1</a:t>
            </a:r>
            <a:r>
              <a:rPr baseline="30000" lang="en" sz="1400"/>
              <a:t>st</a:t>
            </a:r>
            <a:r>
              <a:rPr lang="en" sz="1400"/>
              <a:t> half of the input array</a:t>
            </a: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 sz="1400"/>
              <a:t>Recursively sort 2</a:t>
            </a:r>
            <a:r>
              <a:rPr baseline="30000" lang="en" sz="1400"/>
              <a:t>nd</a:t>
            </a:r>
            <a:r>
              <a:rPr lang="en" sz="1400"/>
              <a:t> half of the input array</a:t>
            </a: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 sz="1400"/>
              <a:t>Merge two sorted sublists into one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8571"/>
              <a:buFont typeface="Times New Roman"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void merge_sort(int* a, int low, int high) {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int mid;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if(low &lt; high) {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mid=(low+high)/2;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merge_sort(a,low,mid);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merge_sort(a,mid+1,high);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merge(a,low,mid,high);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Quick Sort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/>
              <a:t>Plan:</a:t>
            </a: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 sz="1400"/>
              <a:t>Choose a pivot element</a:t>
            </a: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 sz="1400"/>
              <a:t>move all elements &lt; pivot to one side, all elements &gt; pivot to other</a:t>
            </a: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 sz="1400"/>
              <a:t>Repeat for each side recursively:</a:t>
            </a:r>
          </a:p>
          <a:p>
            <a:pPr indent="-342900" lvl="0" marL="457200" rtl="0">
              <a:spcBef>
                <a:spcPts val="1000"/>
              </a:spcBef>
              <a:buSzPct val="128571"/>
              <a:buFont typeface="Times New Roman"/>
            </a:pPr>
            <a:r>
              <a:rPr lang="en"/>
              <a:t>Starting the recursion:</a:t>
            </a:r>
            <a:br>
              <a:rPr lang="en"/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quick_sort(arr, 0, n−1);</a:t>
            </a:r>
          </a:p>
          <a:p>
            <a:pPr indent="-342900" lvl="0" marL="457200" rtl="0">
              <a:spcBef>
                <a:spcPts val="1000"/>
              </a:spcBef>
              <a:buSzPct val="100000"/>
              <a:buFont typeface="Times New Roman"/>
            </a:pPr>
            <a:r>
              <a:rPr lang="en"/>
              <a:t>Not stable (equal-valued elements can get switched) in present form</a:t>
            </a:r>
          </a:p>
          <a:p>
            <a:pPr indent="-317500" lvl="1" marL="914400" rtl="0">
              <a:spcBef>
                <a:spcPts val="0"/>
              </a:spcBef>
              <a:buSzPct val="100000"/>
              <a:buFont typeface="Times New Roman"/>
            </a:pPr>
            <a:r>
              <a:rPr lang="en" sz="1400"/>
              <a:t>Can sort in-place – especially desirable for low-memory environments</a:t>
            </a:r>
          </a:p>
          <a:p>
            <a:pPr indent="-317500" lvl="1" marL="914400" rtl="0">
              <a:spcBef>
                <a:spcPts val="0"/>
              </a:spcBef>
              <a:buSzPct val="100000"/>
              <a:buFont typeface="Times New Roman"/>
            </a:pPr>
            <a:r>
              <a:rPr lang="en" sz="1400"/>
              <a:t>Choice of pivot influences performance; can use random pivot</a:t>
            </a:r>
          </a:p>
          <a:p>
            <a:pPr indent="-317500" lvl="1" marL="914400" rtl="0">
              <a:spcBef>
                <a:spcPts val="0"/>
              </a:spcBef>
              <a:buSzPct val="100000"/>
              <a:buFont typeface="Times New Roman"/>
            </a:pPr>
            <a:r>
              <a:rPr lang="en" sz="1400"/>
              <a:t>Divide and conquer algorithm; easily parallelizable</a:t>
            </a:r>
          </a:p>
          <a:p>
            <a:pPr indent="-317500" lvl="1" marL="914400" rtl="0">
              <a:spcBef>
                <a:spcPts val="0"/>
              </a:spcBef>
              <a:buSzPct val="100000"/>
              <a:buFont typeface="Times New Roman"/>
            </a:pPr>
            <a:r>
              <a:rPr lang="en" sz="1400"/>
              <a:t>Recursive; in worst case, can cause stack overflow on large array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7064450" y="1256700"/>
            <a:ext cx="1553100" cy="709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Average: O(n log n)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Worst case: O(n</a:t>
            </a:r>
            <a:r>
              <a:rPr baseline="30000"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Quick Sort</a:t>
            </a:r>
          </a:p>
        </p:txBody>
      </p:sp>
      <p:pic>
        <p:nvPicPr>
          <p:cNvPr descr="quick_sort2.gif" id="172" name="Shape 1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296" y="3360896"/>
            <a:ext cx="5769499" cy="156494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28571"/>
              <a:buFont typeface="Times New Roman"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void quick_sort(int* a, int low, int high){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int i, mid = low+1, pivot = a[low+high)/2];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if (low &gt;= high) return; /∗ nothing to sort ∗/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swap(a+low, a+(</a:t>
            </a: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low+high)/2</a:t>
            </a: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); /∗ move pivot to left side ∗/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for (i=low+1; i&lt;= high; i++) /∗ split into &lt;pivot and &gt;=pivot ∗/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if (a[i] &lt; pivot) swap (a + ++mid, a+i);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swap(a+low, a+mid);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if (mid &gt; low) quick_sort(a, low, mid−1);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if (mid &lt; high) quick_sort(a, mid+1, high);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Searching Sorted Data</a:t>
            </a: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/>
              <a:t>Searching an arbitrary list requires visiting half the elements on average</a:t>
            </a:r>
          </a:p>
          <a:p>
            <a:pPr indent="-3175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 sz="1400"/>
              <a:t>Suppose list is sorted; can make use of sorting information:</a:t>
            </a:r>
          </a:p>
          <a:p>
            <a: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if desired value greater than value and current index, only need to search after index</a:t>
            </a:r>
          </a:p>
          <a:p>
            <a: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each comparison can split list into two pieces</a:t>
            </a:r>
          </a:p>
          <a:p>
            <a:pPr indent="-3175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 sz="1400"/>
              <a:t>solution: </a:t>
            </a:r>
          </a:p>
          <a:p>
            <a: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compare against middle of current piece;</a:t>
            </a:r>
          </a:p>
          <a:p>
            <a: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then new piece guaranteed to be half the size</a:t>
            </a:r>
          </a:p>
          <a:p>
            <a: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divide and conquer!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8571"/>
              <a:buFont typeface="Times New Roman"/>
            </a:pPr>
            <a:r>
              <a:rPr lang="en"/>
              <a:t>s</a:t>
            </a:r>
            <a:r>
              <a:rPr lang="en"/>
              <a:t>tdlib.h provides an i</a:t>
            </a:r>
            <a:r>
              <a:rPr lang="en" sz="1800"/>
              <a:t>mplemented</a:t>
            </a:r>
            <a:r>
              <a:rPr lang="en"/>
              <a:t> for binary search: bsearch()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Binary Search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/>
              <a:t>Binary search: O(log n) average, worst case: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8571"/>
              <a:buFont typeface="Times New Roman"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int∗ binary_search(int* a, int count, int val){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int low=0, high=count-1, M;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while(low &lt; high){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M = (low+high−1)/2;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if (val == a[M])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  return a+M; /∗ found ∗/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else if (val &lt; a[M])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       high = M-1; /∗ in first half ∗/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     else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       low = M+1; /∗ in second half ∗/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return NULL; /∗ not found ∗/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7064450" y="1256700"/>
            <a:ext cx="1622400" cy="709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Average: O(log n)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Worst case: O(log n)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</a:pPr>
            <a:r>
              <a:rPr lang="en"/>
              <a:t>Sequential Search</a:t>
            </a:r>
          </a:p>
          <a:p>
            <a:pPr indent="-3429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</a:pPr>
            <a:r>
              <a:rPr lang="en"/>
              <a:t>The Sorting Problem:</a:t>
            </a:r>
          </a:p>
          <a:p>
            <a:pPr indent="-3175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O(n</a:t>
            </a:r>
            <a:r>
              <a:rPr baseline="30000" lang="en" sz="1400"/>
              <a:t>2</a:t>
            </a:r>
            <a:r>
              <a:rPr lang="en" sz="1400"/>
              <a:t>) Sorting Algorithms</a:t>
            </a:r>
          </a:p>
          <a:p>
            <a:pPr indent="-3175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Faster Sorting Algorithms</a:t>
            </a:r>
          </a:p>
          <a:p>
            <a:pPr indent="-3429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</a:pPr>
            <a:r>
              <a:rPr lang="en"/>
              <a:t>Faster Searching Algorithms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Basic Algorithms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457200" y="1200150"/>
            <a:ext cx="8229600" cy="38886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1000"/>
              </a:spcBef>
              <a:buSzPct val="100000"/>
              <a:buFont typeface="Times New Roman"/>
            </a:pPr>
            <a:r>
              <a:rPr lang="en"/>
              <a:t>Basic algorithms</a:t>
            </a:r>
          </a:p>
          <a:p>
            <a:pPr indent="-317500" lvl="1" marL="914400" rtl="0">
              <a:spcBef>
                <a:spcPts val="0"/>
              </a:spcBef>
              <a:buSzPct val="100000"/>
              <a:buFont typeface="Times New Roman"/>
            </a:pPr>
            <a:r>
              <a:rPr lang="en" sz="1400"/>
              <a:t>Can make good use of pointers</a:t>
            </a:r>
          </a:p>
          <a:p>
            <a:pPr indent="-317500" lvl="1" marL="914400" rtl="0">
              <a:spcBef>
                <a:spcPts val="0"/>
              </a:spcBef>
              <a:buSzPct val="100000"/>
              <a:buFont typeface="Times New Roman"/>
            </a:pPr>
            <a:r>
              <a:rPr lang="en" sz="1400"/>
              <a:t>Just a few examples; not a course in algorithms</a:t>
            </a:r>
          </a:p>
          <a:p>
            <a:pPr indent="-317500" lvl="1" marL="914400" rtl="0">
              <a:spcBef>
                <a:spcPts val="0"/>
              </a:spcBef>
              <a:buSzPct val="100000"/>
              <a:buFont typeface="Times New Roman"/>
            </a:pPr>
            <a:r>
              <a:rPr lang="en" sz="1400"/>
              <a:t>Big-O notation</a:t>
            </a:r>
          </a:p>
          <a:p>
            <a:pPr indent="-342900" lvl="0" marL="457200" rtl="0">
              <a:spcBef>
                <a:spcPts val="1000"/>
              </a:spcBef>
              <a:buSzPct val="100000"/>
              <a:buFont typeface="Times New Roman"/>
            </a:pPr>
            <a:r>
              <a:rPr lang="en"/>
              <a:t>Most of the basic algorithms do not require random access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Search Problem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1000"/>
              </a:spcBef>
              <a:buSzPct val="128571"/>
              <a:buFont typeface="Times New Roman"/>
            </a:pPr>
            <a:r>
              <a:rPr lang="en"/>
              <a:t>Input: array of elements, and a key to be searched </a:t>
            </a:r>
          </a:p>
          <a:p>
            <a:pPr indent="-342900" lvl="0" marL="457200" rtl="0">
              <a:spcBef>
                <a:spcPts val="1000"/>
              </a:spcBef>
              <a:buSzPct val="128571"/>
            </a:pPr>
            <a:r>
              <a:rPr lang="en"/>
              <a:t>Output: an element that matches the key (a pointer or an index) if found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/>
              <a:t>Linear (sequential) search is a very simple search algorithm</a:t>
            </a: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 sz="1400"/>
              <a:t>a sequential search is made over all items one by one</a:t>
            </a: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 sz="1400"/>
              <a:t>every item is checked and if a match is found then that particular item is returned</a:t>
            </a: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 sz="1400"/>
              <a:t>otherwise the search continues till the end of the data collection.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8571"/>
              <a:buFont typeface="Times New Roman"/>
            </a:pPr>
            <a:r>
              <a:rPr lang="en"/>
              <a:t>A simple search function would look like:</a:t>
            </a:r>
            <a:br>
              <a:rPr lang="en"/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int∗ linear_search(int* arr, int count, int val){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int ∗parr;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for (parr = arr; parr &lt; arr + count; parr ++)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if (∗parr == val)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  return parr</a:t>
            </a: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return NULL;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Sorting Problem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/>
              <a:t>Input: array of elements (assumed to be unsorted)</a:t>
            </a: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The basic form is an array of distinct numbers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"/>
              <a:t>Output: same elements sorted according to some ordering criteria</a:t>
            </a: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i</a:t>
            </a:r>
            <a:r>
              <a:rPr lang="en" sz="1400"/>
              <a:t>n evaluating the following algorithms, the numbers are to be sorted in increasing order</a:t>
            </a:r>
          </a:p>
          <a:p>
            <a:pPr indent="-342900" lvl="0" marL="457200" rtl="0">
              <a:spcBef>
                <a:spcPts val="1000"/>
              </a:spcBef>
              <a:buSzPct val="128571"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void sorting_algorithm(int* a, int n) /* or */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void sorting_algorithm(int* a, int low, int high) /* for recursion */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"/>
              <a:t>Terms:</a:t>
            </a: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In-place algorithm</a:t>
            </a: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Not-in-place algorithm</a:t>
            </a: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Stable algorithm</a:t>
            </a: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Unstable algorithm</a:t>
            </a: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Adaptive algorithm</a:t>
            </a: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Non-adaptive algorithm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Bubble Sort</a:t>
            </a:r>
          </a:p>
        </p:txBody>
      </p:sp>
      <p:pic>
        <p:nvPicPr>
          <p:cNvPr descr="bubble_sort2.gif"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7296" y="3360895"/>
            <a:ext cx="5769499" cy="156495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7064450" y="1256700"/>
            <a:ext cx="1553100" cy="709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Average: O(n</a:t>
            </a:r>
            <a:r>
              <a:rPr baseline="30000"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)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Worst case: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O(n</a:t>
            </a:r>
            <a:r>
              <a:rPr baseline="30000"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)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/>
              <a:t>Plan:</a:t>
            </a: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 sz="1400">
                <a:highlight>
                  <a:srgbClr val="FFFFFF"/>
                </a:highlight>
              </a:rPr>
              <a:t>each pair of adjacent elements is compared</a:t>
            </a: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 sz="1400">
                <a:highlight>
                  <a:srgbClr val="FFFFFF"/>
                </a:highlight>
              </a:rPr>
              <a:t>the elements are swapped if they are not in order</a:t>
            </a: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>
                <a:highlight>
                  <a:srgbClr val="FFFFFF"/>
                </a:highlight>
              </a:rPr>
              <a:t>r</a:t>
            </a:r>
            <a:r>
              <a:rPr lang="en" sz="1400">
                <a:highlight>
                  <a:srgbClr val="FFFFFF"/>
                </a:highlight>
              </a:rPr>
              <a:t>epeat until no more swaps are needed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8571"/>
              <a:buFont typeface="Courier New"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void bubblesort(int* a, int n){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int i, j;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for(i = 0; i &lt;= n-1; i++)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for(j = 0; j &lt;= n-2-i; j++</a:t>
            </a: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  if(a[j] &gt; a[j+1])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    swap(a, j, j+1]);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7296" y="3360896"/>
            <a:ext cx="5769499" cy="156494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Selection Sort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/>
              <a:t>Plan:</a:t>
            </a: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 sz="1400"/>
              <a:t>Search array for smallest value, then swap it with value at index 0. </a:t>
            </a: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 sz="1400"/>
              <a:t>Search remaining values, for next smallest, then swap it with value at index 1. </a:t>
            </a: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 sz="1400"/>
              <a:t>Continue until the array is sorted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8571"/>
              <a:buFont typeface="Courier New"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void selection_sort(int* a, int n){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int i, j, minpos, temp;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for(i = 0; i &lt;= n-1; i++){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minpos = i;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for(j = i+1; j &lt;= n-1; j++){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  if(a[j] &lt; a[minpos])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    minpos = j;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swap(a,i,minpos);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7064450" y="1256700"/>
            <a:ext cx="1553100" cy="709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Average: O(n</a:t>
            </a:r>
            <a:r>
              <a:rPr baseline="30000"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)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Worst case: O(n</a:t>
            </a:r>
            <a:r>
              <a:rPr baseline="30000"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sertion_sort2.gif" id="142" name="Shape 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296" y="3360896"/>
            <a:ext cx="5769499" cy="156494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Insertion Sort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/>
              <a:t>Plan:</a:t>
            </a: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 sz="1400"/>
              <a:t>iterate through array until an out-of-order element found</a:t>
            </a: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 sz="1400"/>
              <a:t>insert out-of-order element into correct location</a:t>
            </a: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 sz="1400"/>
              <a:t>repeat until end of array reached</a:t>
            </a:r>
          </a:p>
          <a:p>
            <a:pPr indent="-342900" lvl="0" marL="457200" rtl="0">
              <a:spcBef>
                <a:spcPts val="1000"/>
              </a:spcBef>
              <a:buSzPct val="128571"/>
              <a:buFont typeface="Times New Roman"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void insertion_sort(int* a, int n){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unsigned int i; int ival;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for (i=1; i &lt; n; i++) 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if (a[i] &lt; a[i−1]){ 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  for (ival = a[i]; i &amp;&amp; a[i−1]&gt;ival; i−−)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    a[i] = a[i−1]; 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  a[i] = ival;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7064450" y="1256700"/>
            <a:ext cx="1553100" cy="709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Average: O(n</a:t>
            </a:r>
            <a:r>
              <a:rPr baseline="30000"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)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Worst case: O(n</a:t>
            </a:r>
            <a:r>
              <a:rPr baseline="30000"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Faster Search Algorithms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/>
              <a:t>Many faster sorts available (mergesort, quicksort, shellsort, . . . )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Times New Roman"/>
            </a:pPr>
            <a:r>
              <a:rPr lang="en"/>
              <a:t>Most of the algorithms require random access</a:t>
            </a: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o</a:t>
            </a:r>
            <a:r>
              <a:rPr lang="en" sz="1400"/>
              <a:t>therwise, the performance will be affected</a:t>
            </a:r>
          </a:p>
          <a:p>
            <a:pPr indent="-342900" lvl="0" marL="457200">
              <a:spcBef>
                <a:spcPts val="1000"/>
              </a:spcBef>
              <a:buSzPct val="100000"/>
              <a:buFont typeface="Times New Roman"/>
            </a:pPr>
            <a:r>
              <a:rPr lang="en"/>
              <a:t>s</a:t>
            </a:r>
            <a:r>
              <a:rPr lang="en"/>
              <a:t>tdlib.h provides an implementation for quicksort: qsort()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aper-plane">
  <a:themeElements>
    <a:clrScheme name="Custom 354">
      <a:dk1>
        <a:srgbClr val="000000"/>
      </a:dk1>
      <a:lt1>
        <a:srgbClr val="FFFFFF"/>
      </a:lt1>
      <a:dk2>
        <a:srgbClr val="30182B"/>
      </a:dk2>
      <a:lt2>
        <a:srgbClr val="DFDFDF"/>
      </a:lt2>
      <a:accent1>
        <a:srgbClr val="592D50"/>
      </a:accent1>
      <a:accent2>
        <a:srgbClr val="D3A67A"/>
      </a:accent2>
      <a:accent3>
        <a:srgbClr val="45485F"/>
      </a:accent3>
      <a:accent4>
        <a:srgbClr val="6B9756"/>
      </a:accent4>
      <a:accent5>
        <a:srgbClr val="7D576E"/>
      </a:accent5>
      <a:accent6>
        <a:srgbClr val="4C1A23"/>
      </a:accent6>
      <a:hlink>
        <a:srgbClr val="511E3E"/>
      </a:hlink>
      <a:folHlink>
        <a:srgbClr val="9EA0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