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5" r:id="rId1"/>
    <p:sldMasterId id="2147483666" r:id="rId2"/>
  </p:sldMasterIdLst>
  <p:notesMasterIdLst>
    <p:notesMasterId r:id="rId2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2" r:id="rId18"/>
    <p:sldId id="270" r:id="rId19"/>
    <p:sldId id="273" r:id="rId2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564A981-B473-4C77-B737-34EFFC18B7FF}">
  <a:tblStyle styleId="{E564A981-B473-4C77-B737-34EFFC18B7FF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5" d="100"/>
          <a:sy n="125" d="100"/>
        </p:scale>
        <p:origin x="-426" y="5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4837507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495219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866513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494490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796315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866176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926402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491895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797271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343401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674581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133887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366210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360758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715177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94869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/>
        </p:nvSpPr>
        <p:spPr>
          <a:xfrm rot="10800000" flipH="1">
            <a:off x="0" y="2985000"/>
            <a:ext cx="9144000" cy="2158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" name="Shape 56"/>
          <p:cNvSpPr/>
          <p:nvPr/>
        </p:nvSpPr>
        <p:spPr>
          <a:xfrm>
            <a:off x="0" y="2393175"/>
            <a:ext cx="4617373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" name="Shape 57"/>
          <p:cNvSpPr/>
          <p:nvPr/>
        </p:nvSpPr>
        <p:spPr>
          <a:xfrm rot="10800000" flipH="1">
            <a:off x="0" y="2983958"/>
            <a:ext cx="4617373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ctrTitle"/>
          </p:nvPr>
        </p:nvSpPr>
        <p:spPr>
          <a:xfrm>
            <a:off x="685800" y="1746892"/>
            <a:ext cx="7772400" cy="12381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defRPr/>
            </a:lvl1pPr>
            <a:lvl2pPr lvl="1" algn="ctr" rtl="0">
              <a:spcBef>
                <a:spcPts val="0"/>
              </a:spcBef>
              <a:defRPr/>
            </a:lvl2pPr>
            <a:lvl3pPr lvl="2" algn="ctr" rtl="0">
              <a:spcBef>
                <a:spcPts val="0"/>
              </a:spcBef>
              <a:defRPr/>
            </a:lvl3pPr>
            <a:lvl4pPr lvl="3" algn="ctr" rtl="0">
              <a:spcBef>
                <a:spcPts val="0"/>
              </a:spcBef>
              <a:defRPr/>
            </a:lvl4pPr>
            <a:lvl5pPr lvl="4" algn="ctr" rtl="0">
              <a:spcBef>
                <a:spcPts val="0"/>
              </a:spcBef>
              <a:defRPr/>
            </a:lvl5pPr>
            <a:lvl6pPr lvl="5" algn="ctr" rtl="0">
              <a:spcBef>
                <a:spcPts val="0"/>
              </a:spcBef>
              <a:defRPr/>
            </a:lvl6pPr>
            <a:lvl7pPr lvl="6" algn="ctr" rtl="0">
              <a:spcBef>
                <a:spcPts val="0"/>
              </a:spcBef>
              <a:defRPr/>
            </a:lvl7pPr>
            <a:lvl8pPr lvl="7" algn="ctr" rtl="0">
              <a:spcBef>
                <a:spcPts val="0"/>
              </a:spcBef>
              <a:defRPr/>
            </a:lvl8pPr>
            <a:lvl9pPr lvl="8" algn="ctr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1"/>
                </a:solidFill>
              </a:rPr>
              <a:t>‹#›</a:t>
            </a:fld>
            <a:endParaRPr lang="en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/>
        </p:nvSpPr>
        <p:spPr>
          <a:xfrm rot="10800000" flipH="1">
            <a:off x="0" y="1163100"/>
            <a:ext cx="9144000" cy="398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3" name="Shape 63"/>
          <p:cNvSpPr/>
          <p:nvPr/>
        </p:nvSpPr>
        <p:spPr>
          <a:xfrm flipH="1">
            <a:off x="4526626" y="571349"/>
            <a:ext cx="4617373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4" name="Shape 64"/>
          <p:cNvSpPr/>
          <p:nvPr/>
        </p:nvSpPr>
        <p:spPr>
          <a:xfrm rot="10800000">
            <a:off x="4526626" y="1162132"/>
            <a:ext cx="4617373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 sz="3600" b="1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har char="●"/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rtl="0">
              <a:spcBef>
                <a:spcPts val="0"/>
              </a:spcBef>
              <a:buChar char="○"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rtl="0">
              <a:spcBef>
                <a:spcPts val="0"/>
              </a:spcBef>
              <a:buChar char="■"/>
              <a:defRPr/>
            </a:lvl3pPr>
            <a:lvl4pPr lvl="3" rtl="0">
              <a:spcBef>
                <a:spcPts val="0"/>
              </a:spcBef>
              <a:buChar char="●"/>
              <a:defRPr/>
            </a:lvl4pPr>
            <a:lvl5pPr lvl="4" rtl="0">
              <a:spcBef>
                <a:spcPts val="0"/>
              </a:spcBef>
              <a:buChar char="○"/>
              <a:defRPr/>
            </a:lvl5pPr>
            <a:lvl6pPr lvl="5" rtl="0">
              <a:spcBef>
                <a:spcPts val="0"/>
              </a:spcBef>
              <a:buChar char="■"/>
              <a:defRPr/>
            </a:lvl6pPr>
            <a:lvl7pPr lvl="6" rtl="0">
              <a:spcBef>
                <a:spcPts val="0"/>
              </a:spcBef>
              <a:buChar char="●"/>
              <a:defRPr/>
            </a:lvl7pPr>
            <a:lvl8pPr lvl="7" rtl="0">
              <a:spcBef>
                <a:spcPts val="0"/>
              </a:spcBef>
              <a:buChar char="○"/>
              <a:defRPr/>
            </a:lvl8pPr>
            <a:lvl9pPr lvl="8" rtl="0">
              <a:spcBef>
                <a:spcPts val="0"/>
              </a:spcBef>
              <a:buChar char="■"/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/>
        </p:nvSpPr>
        <p:spPr>
          <a:xfrm rot="10800000" flipH="1">
            <a:off x="0" y="1163100"/>
            <a:ext cx="9144000" cy="398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0" name="Shape 70"/>
          <p:cNvSpPr/>
          <p:nvPr/>
        </p:nvSpPr>
        <p:spPr>
          <a:xfrm rot="10800000">
            <a:off x="4526626" y="1162132"/>
            <a:ext cx="4617373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/>
          <p:nvPr/>
        </p:nvSpPr>
        <p:spPr>
          <a:xfrm flipH="1">
            <a:off x="4526626" y="571349"/>
            <a:ext cx="4617373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/>
        </p:nvSpPr>
        <p:spPr>
          <a:xfrm rot="10800000" flipH="1">
            <a:off x="0" y="1163100"/>
            <a:ext cx="9144000" cy="398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8" name="Shape 78"/>
          <p:cNvSpPr/>
          <p:nvPr/>
        </p:nvSpPr>
        <p:spPr>
          <a:xfrm flipH="1">
            <a:off x="4526626" y="571349"/>
            <a:ext cx="4617373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0" name="Shape 80"/>
          <p:cNvSpPr/>
          <p:nvPr/>
        </p:nvSpPr>
        <p:spPr>
          <a:xfrm rot="10800000">
            <a:off x="4526626" y="1162132"/>
            <a:ext cx="4617373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1"/>
                </a:solidFill>
              </a:rPr>
              <a:t>‹#›</a:t>
            </a:fld>
            <a:endParaRPr lang="en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/>
        </p:nvSpPr>
        <p:spPr>
          <a:xfrm rot="10800000" flipH="1">
            <a:off x="0" y="4412699"/>
            <a:ext cx="9144000" cy="730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4" name="Shape 84"/>
          <p:cNvSpPr/>
          <p:nvPr/>
        </p:nvSpPr>
        <p:spPr>
          <a:xfrm flipH="1">
            <a:off x="4526626" y="3820834"/>
            <a:ext cx="4617373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5" name="Shape 85"/>
          <p:cNvSpPr/>
          <p:nvPr/>
        </p:nvSpPr>
        <p:spPr>
          <a:xfrm rot="10800000">
            <a:off x="4526626" y="4411617"/>
            <a:ext cx="4617373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457200" y="4421726"/>
            <a:ext cx="8229600" cy="505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/>
        </p:nvSpPr>
        <p:spPr>
          <a:xfrm>
            <a:off x="6676" y="76256"/>
            <a:ext cx="9134130" cy="5054792"/>
          </a:xfrm>
          <a:custGeom>
            <a:avLst/>
            <a:gdLst/>
            <a:ahLst/>
            <a:cxnLst/>
            <a:rect l="0" t="0" r="0" b="0"/>
            <a:pathLst>
              <a:path w="9157023" h="6739723" extrusionOk="0">
                <a:moveTo>
                  <a:pt x="1629" y="0"/>
                </a:moveTo>
                <a:lnTo>
                  <a:pt x="9157023" y="4340980"/>
                </a:lnTo>
                <a:lnTo>
                  <a:pt x="1593" y="6739723"/>
                </a:lnTo>
                <a:cubicBezTo>
                  <a:pt x="-3941" y="5123960"/>
                  <a:pt x="7163" y="1615763"/>
                  <a:pt x="1629" y="0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55CC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600"/>
              </a:spcBef>
              <a:buClr>
                <a:schemeClr val="dk1"/>
              </a:buClr>
              <a:buSzPct val="100000"/>
              <a:buFont typeface="Georgia"/>
              <a:defRPr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rtl="0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" sz="1300">
              <a:solidFill>
                <a:schemeClr val="lt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ctrTitle"/>
          </p:nvPr>
        </p:nvSpPr>
        <p:spPr>
          <a:xfrm>
            <a:off x="685800" y="1746892"/>
            <a:ext cx="7772400" cy="1238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600" b="1"/>
              <a:t>Advanced Pointers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/>
          <p:nvPr/>
        </p:nvSpPr>
        <p:spPr>
          <a:xfrm>
            <a:off x="8278475" y="111999"/>
            <a:ext cx="773874" cy="336042"/>
          </a:xfrm>
          <a:prstGeom prst="flowChartTerminator">
            <a:avLst/>
          </a:prstGeom>
          <a:solidFill>
            <a:srgbClr val="FFFFFF"/>
          </a:solidFill>
          <a:ln w="19050" cap="flat" cmpd="sng">
            <a:solidFill>
              <a:srgbClr val="CFE2F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000" b="1">
                <a:latin typeface="Georgia"/>
                <a:ea typeface="Georgia"/>
                <a:cs typeface="Georgia"/>
                <a:sym typeface="Georgia"/>
              </a:rPr>
              <a:t>CSC215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 b="1">
                <a:latin typeface="Georgia"/>
                <a:ea typeface="Georgia"/>
                <a:cs typeface="Georgia"/>
                <a:sym typeface="Georgia"/>
              </a:rPr>
              <a:t>Lecture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Incomplete types</a:t>
            </a:r>
          </a:p>
        </p:txBody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/>
              <a:t>Types are partitioned into: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object types (types that fully describe objects)</a:t>
            </a:r>
            <a:br>
              <a:rPr lang="en" sz="1400"/>
            </a:br>
            <a:r>
              <a:rPr lang="en" sz="1400"/>
              <a:t>Example: </a:t>
            </a:r>
          </a:p>
          <a:p>
            <a:pPr marL="1371600" marR="0" lvl="2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ourier New"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float x;</a:t>
            </a:r>
          </a:p>
          <a:p>
            <a:pPr marL="1371600" marR="0" lvl="2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ourier New"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char word[21];</a:t>
            </a:r>
          </a:p>
          <a:p>
            <a:pPr marL="1371600" marR="0" lvl="2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ourier New"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struct Point (int x, int y};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function types (types that describe functions)</a:t>
            </a:r>
          </a:p>
          <a:p>
            <a: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characterized by the function’s return type and the number and types of its parameters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incomplete types (types that describe objects but lack information needed to determine their sizes)</a:t>
            </a:r>
          </a:p>
          <a:p>
            <a: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A struct with unspecified members: Ex.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struct Pixel;</a:t>
            </a:r>
          </a:p>
          <a:p>
            <a:pPr marL="1371600" lvl="2" indent="-304800" rtl="0">
              <a:spcBef>
                <a:spcPts val="0"/>
              </a:spcBef>
              <a:buSzPct val="85714"/>
              <a:buFont typeface="Courier New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A union with unspecified members: Ex.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union Identifier;</a:t>
            </a:r>
          </a:p>
          <a:p>
            <a:pPr marL="1371600" marR="0" lvl="2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5714"/>
              <a:buFont typeface="Courier New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An array with unspecified length: Ex.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float[] 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A pointer type may be derived from: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an object type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a function type, or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an incomplete type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Pointer to Incomplete Types</a:t>
            </a:r>
          </a:p>
        </p:txBody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/>
              <a:t>Members of a struct must be of a complete type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What if struct member is needed to be of the same struct type?</a:t>
            </a: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struct Person{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char* name;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int age;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4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struct Person parent;</a:t>
            </a:r>
            <a:r>
              <a:rPr lang="en" sz="14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/* error, struct Person is not complete yet */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/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};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</a:pPr>
            <a:r>
              <a:rPr lang="en"/>
              <a:t>Pointers may point to incomplete types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struct Person{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char* name;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int age;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400" b="1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struct Person* parent;</a:t>
            </a:r>
            <a:r>
              <a:rPr lang="en" sz="140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 /* valid */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/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Good news for linked lists!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Function Pointers</a:t>
            </a:r>
          </a:p>
        </p:txBody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/>
              <a:t>Functions of  running program are stored in a certain space in the main-memory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In some programming languages, functions are first class variables (can be passed to functions, returned from functions etc.).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Function itself is not a variable, but it is possible to declare pointer to functions.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Function pointer is a pointer which stores the address of a function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What are some scenarios where you want to pass pointers to functions?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</a:pPr>
            <a:r>
              <a:rPr lang="en"/>
              <a:t>Declaration examples: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(∗fp1)(int)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(∗fp2)(void∗ ,void∗)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(*fp3)(float, char, char) = NULL;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Function pointers can be assigned, passed to/from functions, placed in arrays etc.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Function Pointers</a:t>
            </a:r>
          </a:p>
        </p:txBody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28571"/>
            </a:pPr>
            <a:r>
              <a:rPr lang="en"/>
              <a:t>Declaration Syntax: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&lt;func_return_type&gt; (*&lt;func_ptr_name&gt;) (&lt;list_of_param_types&gt;);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</a:pPr>
            <a:r>
              <a:rPr lang="en"/>
              <a:t>Assignment Syntax: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&lt;func_ptr_name&gt; = &amp;&lt;func_name&gt;; /* or */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&lt;func_ptr_name&gt; = &lt;func_name&gt;;  /* allowed as well */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</a:pPr>
            <a:r>
              <a:rPr lang="en"/>
              <a:t>Calling Syntax: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(*&lt;func_ptr_name&gt;)(&lt;list_of_arguments&gt;); /* or */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&lt;func_ptr_name&gt;(&lt;list_of_arguments&gt;);    /* allowed as well */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</a:pPr>
            <a:r>
              <a:rPr lang="en"/>
              <a:t>Example: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void print_sqrt(int x){			int main(){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  printf(“%.2f\”, sqrt(x));		  void (*func)(int);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}								  func = &amp;print_sqrt;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								  (*func)(25);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								  return 0;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								}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Function Pointers Examples</a:t>
            </a:r>
          </a:p>
        </p:txBody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 smtClean="0"/>
              <a:t>Pointer: special type of variable which holds the address of different type of variable.</a:t>
            </a:r>
          </a:p>
          <a:p>
            <a:pPr lvl="0">
              <a:spcBef>
                <a:spcPts val="0"/>
              </a:spcBef>
              <a:buNone/>
            </a:pPr>
            <a:r>
              <a:rPr lang="en-US" dirty="0" smtClean="0"/>
              <a:t>Pointer which points to the function.</a:t>
            </a:r>
          </a:p>
          <a:p>
            <a:pPr lvl="0">
              <a:spcBef>
                <a:spcPts val="0"/>
              </a:spcBef>
              <a:buNone/>
            </a:pPr>
            <a:r>
              <a:rPr lang="en-US" dirty="0" smtClean="0"/>
              <a:t>Type of the pointer will also be the function type.</a:t>
            </a:r>
          </a:p>
          <a:p>
            <a:pPr lvl="0">
              <a:spcBef>
                <a:spcPts val="0"/>
              </a:spcBef>
              <a:buNone/>
            </a:pPr>
            <a:r>
              <a:rPr lang="en-US" b="1" dirty="0" smtClean="0"/>
              <a:t>void add(</a:t>
            </a: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b="1" dirty="0" err="1" smtClean="0"/>
              <a:t>x,int</a:t>
            </a:r>
            <a:r>
              <a:rPr lang="en-US" b="1" dirty="0" smtClean="0"/>
              <a:t> y)</a:t>
            </a:r>
          </a:p>
          <a:p>
            <a:pPr lvl="0">
              <a:spcBef>
                <a:spcPts val="0"/>
              </a:spcBef>
              <a:buNone/>
            </a:pPr>
            <a:r>
              <a:rPr lang="en-US" dirty="0" smtClean="0"/>
              <a:t>Syntax: &lt;function return type&gt;&lt;*</a:t>
            </a:r>
            <a:r>
              <a:rPr lang="en-US" dirty="0" err="1" smtClean="0"/>
              <a:t>Pointer_name</a:t>
            </a:r>
            <a:r>
              <a:rPr lang="en-US" dirty="0" smtClean="0"/>
              <a:t>&gt;(function Argument type)</a:t>
            </a:r>
          </a:p>
          <a:p>
            <a:pPr lvl="0">
              <a:spcBef>
                <a:spcPts val="0"/>
              </a:spcBef>
              <a:buNone/>
            </a:pPr>
            <a:r>
              <a:rPr lang="en-US" dirty="0" smtClean="0"/>
              <a:t>                              1                            2                            3</a:t>
            </a:r>
          </a:p>
          <a:p>
            <a:pPr>
              <a:buNone/>
            </a:pPr>
            <a:r>
              <a:rPr lang="en-US" dirty="0" smtClean="0"/>
              <a:t>To create pointer for function : </a:t>
            </a:r>
            <a:r>
              <a:rPr lang="en-US" b="1" dirty="0"/>
              <a:t>void add(</a:t>
            </a:r>
            <a:r>
              <a:rPr lang="en-US" b="1" dirty="0" err="1"/>
              <a:t>int</a:t>
            </a:r>
            <a:r>
              <a:rPr lang="en-US" b="1" dirty="0"/>
              <a:t> </a:t>
            </a:r>
            <a:r>
              <a:rPr lang="en-US" b="1" dirty="0" err="1"/>
              <a:t>x,int</a:t>
            </a:r>
            <a:r>
              <a:rPr lang="en-US" b="1" dirty="0"/>
              <a:t> y</a:t>
            </a:r>
            <a:r>
              <a:rPr lang="en-US" b="1" dirty="0" smtClean="0"/>
              <a:t>) </a:t>
            </a:r>
          </a:p>
          <a:p>
            <a:pPr>
              <a:buNone/>
            </a:pPr>
            <a:r>
              <a:rPr lang="en-US" b="1" dirty="0" smtClean="0"/>
              <a:t>void(*</a:t>
            </a:r>
            <a:r>
              <a:rPr lang="en-US" b="1" dirty="0" err="1" smtClean="0"/>
              <a:t>ptr</a:t>
            </a:r>
            <a:r>
              <a:rPr lang="en-US" b="1" dirty="0" smtClean="0"/>
              <a:t>)(</a:t>
            </a:r>
            <a:r>
              <a:rPr lang="en-US" b="1" dirty="0" err="1" smtClean="0"/>
              <a:t>int,int</a:t>
            </a:r>
            <a:r>
              <a:rPr lang="en-US" b="1" dirty="0" smtClean="0"/>
              <a:t>);</a:t>
            </a:r>
          </a:p>
          <a:p>
            <a:pPr>
              <a:buNone/>
            </a:pPr>
            <a:r>
              <a:rPr lang="en-US" dirty="0" smtClean="0"/>
              <a:t>How to give address of function to the pointer.</a:t>
            </a:r>
          </a:p>
          <a:p>
            <a:pPr>
              <a:buNone/>
            </a:pPr>
            <a:r>
              <a:rPr lang="en-US" dirty="0" err="1" smtClean="0"/>
              <a:t>Pointer_name</a:t>
            </a:r>
            <a:r>
              <a:rPr lang="en-US" dirty="0" smtClean="0"/>
              <a:t> = &amp;</a:t>
            </a:r>
            <a:r>
              <a:rPr lang="en-US" dirty="0" err="1" smtClean="0"/>
              <a:t>function_name</a:t>
            </a:r>
            <a:r>
              <a:rPr lang="en-US" dirty="0" smtClean="0"/>
              <a:t>;   </a:t>
            </a:r>
            <a:r>
              <a:rPr lang="en-US" b="1" dirty="0" smtClean="0"/>
              <a:t>OR</a:t>
            </a:r>
            <a:r>
              <a:rPr lang="en-US" dirty="0" smtClean="0"/>
              <a:t>  </a:t>
            </a:r>
            <a:r>
              <a:rPr lang="en-US" dirty="0" err="1" smtClean="0"/>
              <a:t>Pointer_name</a:t>
            </a:r>
            <a:r>
              <a:rPr lang="en-US" dirty="0" smtClean="0"/>
              <a:t> = </a:t>
            </a:r>
            <a:r>
              <a:rPr lang="en-US" dirty="0" err="1" smtClean="0"/>
              <a:t>function_name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err="1"/>
              <a:t>p</a:t>
            </a:r>
            <a:r>
              <a:rPr lang="en-US" dirty="0" err="1" smtClean="0"/>
              <a:t>tr</a:t>
            </a:r>
            <a:r>
              <a:rPr lang="en-US" dirty="0" smtClean="0"/>
              <a:t> = &amp;add;  </a:t>
            </a:r>
            <a:r>
              <a:rPr lang="en-US" b="1" dirty="0" smtClean="0"/>
              <a:t>OR </a:t>
            </a:r>
            <a:r>
              <a:rPr lang="en-US" dirty="0" err="1" smtClean="0"/>
              <a:t>ptr</a:t>
            </a:r>
            <a:r>
              <a:rPr lang="en-US" dirty="0" smtClean="0"/>
              <a:t> = add;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dirty="0"/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40763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to call a function using pointer:</a:t>
            </a:r>
          </a:p>
          <a:p>
            <a:pPr>
              <a:buNone/>
            </a:pPr>
            <a:r>
              <a:rPr lang="en-US" dirty="0" err="1" smtClean="0"/>
              <a:t>ptr</a:t>
            </a:r>
            <a:r>
              <a:rPr lang="en-US" dirty="0" smtClean="0"/>
              <a:t>(10,20);  // implicit  </a:t>
            </a:r>
          </a:p>
          <a:p>
            <a:pPr>
              <a:buNone/>
            </a:pPr>
            <a:r>
              <a:rPr lang="en-US" dirty="0" smtClean="0"/>
              <a:t>(*</a:t>
            </a:r>
            <a:r>
              <a:rPr lang="en-US" dirty="0" err="1" smtClean="0"/>
              <a:t>ptr</a:t>
            </a:r>
            <a:r>
              <a:rPr lang="en-US" dirty="0" smtClean="0"/>
              <a:t>)(10,20)// explicit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#include&lt;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#include&lt;</a:t>
            </a:r>
            <a:r>
              <a:rPr lang="en-US" dirty="0" err="1" smtClean="0"/>
              <a:t>conio.h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void add(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x,int</a:t>
            </a:r>
            <a:r>
              <a:rPr lang="en-US" dirty="0" smtClean="0"/>
              <a:t> y)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err="1"/>
              <a:t>p</a:t>
            </a:r>
            <a:r>
              <a:rPr lang="en-US" dirty="0" err="1" smtClean="0"/>
              <a:t>rintf</a:t>
            </a:r>
            <a:r>
              <a:rPr lang="en-US" dirty="0" smtClean="0"/>
              <a:t>(“first </a:t>
            </a:r>
            <a:r>
              <a:rPr lang="en-US" dirty="0" err="1" smtClean="0"/>
              <a:t>value%d</a:t>
            </a:r>
            <a:r>
              <a:rPr lang="en-US" dirty="0" smtClean="0"/>
              <a:t>”, x);</a:t>
            </a:r>
          </a:p>
          <a:p>
            <a:pPr>
              <a:buNone/>
            </a:pPr>
            <a:r>
              <a:rPr lang="en-US" dirty="0" err="1" smtClean="0"/>
              <a:t>printf</a:t>
            </a:r>
            <a:r>
              <a:rPr lang="en-US" dirty="0" smtClean="0"/>
              <a:t>(“second </a:t>
            </a:r>
            <a:r>
              <a:rPr lang="en-US" dirty="0" err="1"/>
              <a:t>value%d</a:t>
            </a:r>
            <a:r>
              <a:rPr lang="en-US" dirty="0"/>
              <a:t>”, </a:t>
            </a:r>
            <a:r>
              <a:rPr lang="en-US" dirty="0" smtClean="0"/>
              <a:t>y);</a:t>
            </a:r>
          </a:p>
          <a:p>
            <a:pPr>
              <a:buNone/>
            </a:pPr>
            <a:r>
              <a:rPr lang="en-US" dirty="0" err="1" smtClean="0"/>
              <a:t>printf</a:t>
            </a:r>
            <a:r>
              <a:rPr lang="en-US" dirty="0" smtClean="0"/>
              <a:t>(“Addition is =%d</a:t>
            </a:r>
            <a:r>
              <a:rPr lang="en-US" dirty="0"/>
              <a:t>”, </a:t>
            </a:r>
            <a:r>
              <a:rPr lang="en-US" dirty="0" err="1" smtClean="0"/>
              <a:t>x+y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/>
              <a:t>}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9393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85011"/>
            <a:ext cx="8229600" cy="4540839"/>
          </a:xfrm>
        </p:spPr>
        <p:txBody>
          <a:bodyPr/>
          <a:lstStyle/>
          <a:p>
            <a:pPr>
              <a:buNone/>
            </a:pPr>
            <a:r>
              <a:rPr lang="en-US" dirty="0"/>
              <a:t>m</a:t>
            </a:r>
            <a:r>
              <a:rPr lang="en-US" dirty="0" smtClean="0"/>
              <a:t>ain()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a, b;</a:t>
            </a:r>
          </a:p>
          <a:p>
            <a:pPr>
              <a:buNone/>
            </a:pPr>
            <a:r>
              <a:rPr lang="en-US" b="1" dirty="0" smtClean="0"/>
              <a:t>void (*</a:t>
            </a:r>
            <a:r>
              <a:rPr lang="en-US" b="1" dirty="0" err="1" smtClean="0"/>
              <a:t>ptr</a:t>
            </a:r>
            <a:r>
              <a:rPr lang="en-US" b="1" dirty="0" smtClean="0"/>
              <a:t>)(</a:t>
            </a:r>
            <a:r>
              <a:rPr lang="en-US" b="1" dirty="0" err="1" smtClean="0"/>
              <a:t>int,int</a:t>
            </a:r>
            <a:r>
              <a:rPr lang="en-US" b="1" dirty="0" smtClean="0"/>
              <a:t>); </a:t>
            </a:r>
            <a:r>
              <a:rPr lang="en-US" dirty="0" smtClean="0"/>
              <a:t>// </a:t>
            </a:r>
            <a:r>
              <a:rPr lang="en-US" b="1" dirty="0" smtClean="0"/>
              <a:t>created pointer.</a:t>
            </a:r>
            <a:r>
              <a:rPr lang="en-US" dirty="0" smtClean="0"/>
              <a:t> Make sure u put </a:t>
            </a:r>
            <a:r>
              <a:rPr lang="en-US" dirty="0"/>
              <a:t>(*</a:t>
            </a:r>
            <a:r>
              <a:rPr lang="en-US" dirty="0" err="1"/>
              <a:t>ptr</a:t>
            </a:r>
            <a:r>
              <a:rPr lang="en-US" dirty="0" smtClean="0"/>
              <a:t>) in ().. Else it will be treated as function.</a:t>
            </a:r>
          </a:p>
          <a:p>
            <a:pPr>
              <a:buNone/>
            </a:pPr>
            <a:r>
              <a:rPr lang="en-US" b="1" dirty="0" err="1"/>
              <a:t>p</a:t>
            </a:r>
            <a:r>
              <a:rPr lang="en-US" b="1" dirty="0" err="1" smtClean="0"/>
              <a:t>tr</a:t>
            </a:r>
            <a:r>
              <a:rPr lang="en-US" b="1" dirty="0" smtClean="0"/>
              <a:t> = add; // given address to the pointer</a:t>
            </a:r>
          </a:p>
          <a:p>
            <a:pPr>
              <a:buNone/>
            </a:pPr>
            <a:r>
              <a:rPr lang="en-US" dirty="0" err="1" smtClean="0"/>
              <a:t>printf</a:t>
            </a:r>
            <a:r>
              <a:rPr lang="en-US" dirty="0" smtClean="0"/>
              <a:t>( “Enter first value: “);</a:t>
            </a:r>
          </a:p>
          <a:p>
            <a:pPr>
              <a:buNone/>
            </a:pPr>
            <a:r>
              <a:rPr lang="en-US" dirty="0" err="1"/>
              <a:t>s</a:t>
            </a:r>
            <a:r>
              <a:rPr lang="en-US" dirty="0" err="1" smtClean="0"/>
              <a:t>canf</a:t>
            </a:r>
            <a:r>
              <a:rPr lang="en-US" dirty="0" smtClean="0"/>
              <a:t> ( “%d”, &amp;a);</a:t>
            </a:r>
          </a:p>
          <a:p>
            <a:pPr>
              <a:buNone/>
            </a:pPr>
            <a:r>
              <a:rPr lang="en-US" dirty="0" err="1"/>
              <a:t>printf</a:t>
            </a:r>
            <a:r>
              <a:rPr lang="en-US" dirty="0"/>
              <a:t>( “Enter </a:t>
            </a:r>
            <a:r>
              <a:rPr lang="en-US" dirty="0" smtClean="0"/>
              <a:t>second </a:t>
            </a:r>
            <a:r>
              <a:rPr lang="en-US" dirty="0"/>
              <a:t>value: “);</a:t>
            </a:r>
          </a:p>
          <a:p>
            <a:pPr>
              <a:buNone/>
            </a:pPr>
            <a:r>
              <a:rPr lang="en-US" dirty="0" err="1"/>
              <a:t>scanf</a:t>
            </a:r>
            <a:r>
              <a:rPr lang="en-US" dirty="0"/>
              <a:t> ( “%d”, </a:t>
            </a:r>
            <a:r>
              <a:rPr lang="en-US" dirty="0" smtClean="0"/>
              <a:t>&amp;b);</a:t>
            </a:r>
          </a:p>
          <a:p>
            <a:pPr>
              <a:buNone/>
            </a:pPr>
            <a:r>
              <a:rPr lang="en-US" b="1" dirty="0" err="1" smtClean="0"/>
              <a:t>ptr</a:t>
            </a:r>
            <a:r>
              <a:rPr lang="en-US" b="1" dirty="0" smtClean="0"/>
              <a:t>(</a:t>
            </a:r>
            <a:r>
              <a:rPr lang="en-US" b="1" dirty="0" err="1" smtClean="0"/>
              <a:t>a,b</a:t>
            </a:r>
            <a:r>
              <a:rPr lang="en-US" b="1" dirty="0" smtClean="0"/>
              <a:t>); // called function using pointer</a:t>
            </a:r>
          </a:p>
          <a:p>
            <a:pPr>
              <a:buNone/>
            </a:pPr>
            <a:r>
              <a:rPr lang="en-US" dirty="0"/>
              <a:t>}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0195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"/>
              <a:t>Function Pointers: Callbacks</a:t>
            </a:r>
          </a:p>
        </p:txBody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dirty="0"/>
              <a:t>Definition: Callback is a piece of executable code passed to functions.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dirty="0"/>
              <a:t>In C, callbacks are implemented by passing function pointers.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28571"/>
            </a:pPr>
            <a:r>
              <a:rPr lang="en" dirty="0"/>
              <a:t>Example:</a:t>
            </a:r>
            <a:br>
              <a:rPr lang="en" dirty="0"/>
            </a:br>
            <a:r>
              <a:rPr lang="en" sz="1400" dirty="0">
                <a:latin typeface="Courier New"/>
                <a:ea typeface="Courier New"/>
                <a:cs typeface="Courier New"/>
                <a:sym typeface="Courier New"/>
              </a:rPr>
              <a:t>void qsort(void∗ arr, int num,int size,int (∗fp)(void∗ pa, void∗ pb))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 dirty="0">
                <a:latin typeface="Courier New"/>
                <a:ea typeface="Courier New"/>
                <a:cs typeface="Courier New"/>
                <a:sym typeface="Courier New"/>
              </a:rPr>
              <a:t>qsort()</a:t>
            </a:r>
            <a:r>
              <a:rPr lang="en" sz="1400" dirty="0"/>
              <a:t> function from the standard library can be sort an array of any datatype.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 dirty="0"/>
              <a:t>How does it do that? Callbacks.</a:t>
            </a:r>
          </a:p>
          <a:p>
            <a: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 sz="1400" dirty="0"/>
              <a:t>qsort() calls a function whenever a comparison needs to be done.</a:t>
            </a:r>
          </a:p>
          <a:p>
            <a: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 sz="1400" dirty="0"/>
              <a:t>the function takes two arguments and returns ( &lt;0 , 0 , &gt;0) depending on the relative order of the two items.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latin typeface="Courier New"/>
                <a:ea typeface="Courier New"/>
                <a:cs typeface="Courier New"/>
                <a:sym typeface="Courier New"/>
              </a:rPr>
              <a:t>	int a rr [ ] ={ 1 0 , 9 , 8 , 1 , 2 , 3 , 5 };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latin typeface="Courier New"/>
                <a:ea typeface="Courier New"/>
                <a:cs typeface="Courier New"/>
                <a:sym typeface="Courier New"/>
              </a:rPr>
              <a:t>	int asc ( void∗ pa , void∗ pb ){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latin typeface="Courier New"/>
                <a:ea typeface="Courier New"/>
                <a:cs typeface="Courier New"/>
                <a:sym typeface="Courier New"/>
              </a:rPr>
              <a:t>	  return ( ∗(int*)pa − ∗(int*)pb ) ;</a:t>
            </a:r>
          </a:p>
          <a:p>
            <a:pPr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latin typeface="Courier New"/>
                <a:ea typeface="Courier New"/>
                <a:cs typeface="Courier New"/>
                <a:sym typeface="Courier New"/>
              </a:rPr>
              <a:t>int desc ( void∗ pa , void∗ pb ){</a:t>
            </a:r>
          </a:p>
          <a:p>
            <a:pPr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latin typeface="Courier New"/>
                <a:ea typeface="Courier New"/>
                <a:cs typeface="Courier New"/>
                <a:sym typeface="Courier New"/>
              </a:rPr>
              <a:t>  return ( ∗(int∗)pb − ∗(int∗)pa ) ;</a:t>
            </a:r>
          </a:p>
          <a:p>
            <a:pPr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latin typeface="Courier New"/>
                <a:ea typeface="Courier New"/>
                <a:cs typeface="Courier New"/>
                <a:sym typeface="Courier New"/>
              </a:rPr>
              <a:t>qsort(arr, sizeof(arr)/sizeof(int), sizeof(int), asc);</a:t>
            </a:r>
            <a:br>
              <a:rPr lang="en" sz="12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 dirty="0">
                <a:latin typeface="Courier New"/>
                <a:ea typeface="Courier New"/>
                <a:cs typeface="Courier New"/>
                <a:sym typeface="Courier New"/>
              </a:rPr>
              <a:t>	qsort(arr, sizeof(arr)/sizeof(int), sizeof(int), desc);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50" y="205978"/>
            <a:ext cx="6286500" cy="50292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825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Outline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SzPct val="100000"/>
            </a:pPr>
            <a:r>
              <a:rPr lang="en"/>
              <a:t>Pointer to Pointer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Pointer Array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Strings Array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Multidimensional Array</a:t>
            </a:r>
          </a:p>
          <a:p>
            <a:pPr marL="457200" marR="0" lvl="0" indent="-342900" algn="l" rtl="0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SzPct val="100000"/>
            </a:pPr>
            <a:r>
              <a:rPr lang="en"/>
              <a:t>void Pointers</a:t>
            </a:r>
          </a:p>
          <a:p>
            <a:pPr marL="457200" marR="0" lvl="0" indent="-342900" algn="l" rtl="0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SzPct val="100000"/>
            </a:pPr>
            <a:r>
              <a:rPr lang="en"/>
              <a:t>Incomplete Types</a:t>
            </a:r>
          </a:p>
          <a:p>
            <a:pPr marL="457200" marR="0" lvl="0" indent="-342900" algn="l" rtl="0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SzPct val="100000"/>
            </a:pPr>
            <a:r>
              <a:rPr lang="en"/>
              <a:t>Pointer to Function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Array vs. Pointer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5086200" cy="3888600"/>
          </a:xfrm>
          <a:prstGeom prst="rect">
            <a:avLst/>
          </a:prstGeom>
          <a:ln w="9525" cap="flat" cmpd="sng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main() {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40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int x[5];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400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int* xx = (int*)malloc(5*sizeof(int));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40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printf("%p\n", x);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  printf("%p\n", x+1);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  printf("%p\n", &amp;x);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  printf("%p\n", &amp;x+1);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  printf("%d\n", (int)sizeof(x));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printf("==========\n");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400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printf("%p\n", xx);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  printf("%p\n", xx+1);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  printf("%p\n", &amp;xx);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  printf("%p\n", &amp;xx+1);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  printf("%d\n", (int)sizeof(xx));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</a:p>
          <a:p>
            <a:pPr lvl="0">
              <a:spcBef>
                <a:spcPts val="0"/>
              </a:spcBef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  <p:graphicFrame>
        <p:nvGraphicFramePr>
          <p:cNvPr id="110" name="Shape 110"/>
          <p:cNvGraphicFramePr/>
          <p:nvPr/>
        </p:nvGraphicFramePr>
        <p:xfrm>
          <a:off x="5727050" y="2914350"/>
          <a:ext cx="1569450" cy="2011500"/>
        </p:xfrm>
        <a:graphic>
          <a:graphicData uri="http://schemas.openxmlformats.org/drawingml/2006/table">
            <a:tbl>
              <a:tblPr>
                <a:noFill/>
                <a:tableStyleId>{E564A981-B473-4C77-B737-34EFFC18B7FF}</a:tableStyleId>
              </a:tblPr>
              <a:tblGrid>
                <a:gridCol w="382850"/>
                <a:gridCol w="382850"/>
                <a:gridCol w="803750"/>
              </a:tblGrid>
              <a:tr h="274650">
                <a:tc>
                  <a:txBody>
                    <a:bodyPr/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x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0x417000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65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0x417004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65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100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0x417008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65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100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0x41700c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65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100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0x417010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65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100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0x417014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1155CC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1" name="Shape 111"/>
          <p:cNvGraphicFramePr/>
          <p:nvPr/>
        </p:nvGraphicFramePr>
        <p:xfrm>
          <a:off x="7117350" y="2914337"/>
          <a:ext cx="1569450" cy="2011500"/>
        </p:xfrm>
        <a:graphic>
          <a:graphicData uri="http://schemas.openxmlformats.org/drawingml/2006/table">
            <a:tbl>
              <a:tblPr>
                <a:noFill/>
                <a:tableStyleId>{E564A981-B473-4C77-B737-34EFFC18B7FF}</a:tableStyleId>
              </a:tblPr>
              <a:tblGrid>
                <a:gridCol w="382850"/>
                <a:gridCol w="382850"/>
                <a:gridCol w="803750"/>
              </a:tblGrid>
              <a:tr h="2746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0x41563c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6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0x415640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6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0x415644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6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0x415648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6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0x41564c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6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0x415650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2" name="Shape 112"/>
          <p:cNvGraphicFramePr/>
          <p:nvPr/>
        </p:nvGraphicFramePr>
        <p:xfrm>
          <a:off x="6696900" y="1693362"/>
          <a:ext cx="1989900" cy="335250"/>
        </p:xfrm>
        <a:graphic>
          <a:graphicData uri="http://schemas.openxmlformats.org/drawingml/2006/table">
            <a:tbl>
              <a:tblPr>
                <a:noFill/>
                <a:tableStyleId>{E564A981-B473-4C77-B737-34EFFC18B7FF}</a:tableStyleId>
              </a:tblPr>
              <a:tblGrid>
                <a:gridCol w="382850"/>
                <a:gridCol w="802875"/>
                <a:gridCol w="804175"/>
              </a:tblGrid>
              <a:tr h="274650">
                <a:tc>
                  <a:txBody>
                    <a:bodyPr/>
                    <a:lstStyle/>
                    <a:p>
                      <a:pPr lvl="0" algn="r" rtl="0"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xx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100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0x41563c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0x417064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A64D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A64D79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3" name="Shape 113"/>
          <p:cNvSpPr/>
          <p:nvPr/>
        </p:nvSpPr>
        <p:spPr>
          <a:xfrm>
            <a:off x="7273728" y="2037650"/>
            <a:ext cx="736975" cy="870725"/>
          </a:xfrm>
          <a:custGeom>
            <a:avLst/>
            <a:gdLst/>
            <a:ahLst/>
            <a:cxnLst/>
            <a:rect l="0" t="0" r="0" b="0"/>
            <a:pathLst>
              <a:path w="29479" h="34829" extrusionOk="0">
                <a:moveTo>
                  <a:pt x="7428" y="0"/>
                </a:moveTo>
                <a:cubicBezTo>
                  <a:pt x="11078" y="1316"/>
                  <a:pt x="30526" y="4368"/>
                  <a:pt x="29330" y="7899"/>
                </a:cubicBezTo>
                <a:cubicBezTo>
                  <a:pt x="28133" y="11429"/>
                  <a:pt x="2221" y="16695"/>
                  <a:pt x="247" y="21184"/>
                </a:cubicBezTo>
                <a:cubicBezTo>
                  <a:pt x="-1727" y="25672"/>
                  <a:pt x="14608" y="32554"/>
                  <a:pt x="17481" y="34829"/>
                </a:cubicBezTo>
              </a:path>
            </a:pathLst>
          </a:custGeom>
          <a:noFill/>
          <a:ln w="9525" cap="flat" cmpd="sng">
            <a:solidFill>
              <a:srgbClr val="A64D79"/>
            </a:solidFill>
            <a:prstDash val="solid"/>
            <a:round/>
            <a:headEnd type="none" w="lg" len="lg"/>
            <a:tailEnd type="stealth" w="lg" len="lg"/>
          </a:ln>
        </p:spPr>
      </p:sp>
      <p:sp>
        <p:nvSpPr>
          <p:cNvPr id="114" name="Shape 114"/>
          <p:cNvSpPr txBox="1"/>
          <p:nvPr/>
        </p:nvSpPr>
        <p:spPr>
          <a:xfrm>
            <a:off x="4210400" y="2257650"/>
            <a:ext cx="1276200" cy="24417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0x417000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0x417004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0x417000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0x417014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20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==========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0x41563c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0x415640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0x417064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0x417068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Pointer to Pointer</a:t>
            </a:r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Pointer represents address to variable in memory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Address stores pointer to a variable is also a data in memory and has an address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The address of the pointer can be stored in another pointer 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Example:</a:t>
            </a:r>
            <a:br>
              <a:rPr lang="en"/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n = 3;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∗pn = &amp;n; /∗ pointer to n ∗/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∗∗ppn = &amp;pn; /∗ pointer to address of n ∗/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Many uses in C: pointer arrays, string arrays, multidimensional arrays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Pointer Arrays Example</a:t>
            </a:r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</a:pPr>
            <a:r>
              <a:rPr lang="en"/>
              <a:t>Assume we have an array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arr [20]</a:t>
            </a:r>
            <a:r>
              <a:rPr lang="en"/>
              <a:t> that contains some numbers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arr[20]= {</a:t>
            </a:r>
            <a:r>
              <a:rPr lang="en" sz="14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73,59,8,82,48,82,84,94,54,5,28,90,83,55,2,67,16,79,6,52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};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Want to have a sorted version of the array, but not modify arr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Declare a pointer array: </a:t>
            </a:r>
            <a:r>
              <a:rPr lang="en" sz="14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int∗ sarr[20]</a:t>
            </a:r>
            <a:r>
              <a:rPr lang="en"/>
              <a:t> containing pointers to elements of arr and sort the pointers instead of the numbers themselves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Good approach for sorting arrays whose elements are very large (like strings)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Example: insert sort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ourier New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void shift _element(int* sarr[], int i)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void insert_sort(int arr[], int* sarr[], int size)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Pointer Arrays Example</a:t>
            </a:r>
          </a:p>
        </p:txBody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void shift_element (int* sarr[], int i) {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int* p2i;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for (p2i = sarr[i]; i &gt; 0 &amp;&amp; *sarr[i-1] &gt; *p2i; i--)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sarr[i] = sarr[i-1];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sarr[i] = p2i;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void insert_sort(int arr[], int* sarr[], int size) {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 i;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for (i=0; i &lt; size; i++) sarr[i] = arr+i;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for (i=1; i &lt; size; i++)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if (*sarr[i] &lt; *sarr[i-1])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  shift_element(sarr, i);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main(){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 i, arr[20]={73,59,8,82,48,82,84,94,54,5,28,90,83,55,2,67,16,79,6,52}, *sarr[20];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insert_sort(arr, sarr, 20);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for (i = 0; i &lt; 20; i++) printf("%d\t", *(sarr[i]));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marL="0" marR="0" lvl="0" indent="387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String Array Example</a:t>
            </a:r>
          </a:p>
        </p:txBody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An array of strings, each stored as a pointer to an array of chars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 sz="1400"/>
              <a:t>each string may be of different length</a:t>
            </a:r>
            <a:r>
              <a:rPr lang="en"/>
              <a:t/>
            </a:r>
            <a:br>
              <a:rPr lang="en"/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char word1[] = "hello";    /* length = 6 */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char word2[] = "goodbye";  /* length = 8 */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char word3[] = "welcome!"; /* length = 9 */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char* str_arr[] = {word1, word2, word3} ;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Note that str_arr contains only pointers, not the characters themselves!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Multidimensional Arrays</a:t>
            </a:r>
          </a:p>
        </p:txBody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</a:pPr>
            <a:r>
              <a:rPr lang="en"/>
              <a:t>C permits multidimensional arrays specified using [ ] brackets notation: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world[20][30]; /* a 20x30 2-D array of integers */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</a:pPr>
            <a:r>
              <a:rPr lang="en"/>
              <a:t>Higher dimensions are also possible: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char big_matrix[15][7][35][4]; /* what are the dimensions of this?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                             /* what is the size of big_matrix? */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Multidimensional arrays are rectangular, while pointer arrays can be of any shape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See: Lecture 05, Lab 05, Lecture 07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void Pointers</a:t>
            </a:r>
          </a:p>
        </p:txBody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C does not allow declaring or using void variables.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void can be used only as return type or parameter of a function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C allows void pointers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 sz="1400"/>
              <a:t>What are some scenarios where you want to pass void pointers?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</a:pPr>
            <a:r>
              <a:rPr lang="en"/>
              <a:t>void pointers can be used to point to any data type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x; void∗ px = &amp;x; /∗ points to int ∗/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float f; void∗ pf = &amp;f; /∗ points to float ∗/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void pointers cannot be dereferenced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 sz="1400"/>
              <a:t>The pointers should always be cast before dereferencing</a:t>
            </a:r>
            <a:br>
              <a:rPr lang="en" sz="1400"/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x=5; void∗ px=&amp;x;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printf("%d",∗px);</a:t>
            </a:r>
            <a:r>
              <a:rPr lang="en" sz="12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/∗ warning: dereferencing 'void *' pointer </a:t>
            </a:r>
            <a:br>
              <a:rPr lang="en" sz="12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     error: invalid use of void expression ∗/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/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 b="1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printf("%d",∗(int*)px);</a:t>
            </a:r>
            <a:r>
              <a:rPr lang="en" sz="120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 /∗ valid ∗/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aper-plane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878</Words>
  <Application>Microsoft Office PowerPoint</Application>
  <PresentationFormat>On-screen Show (16:9)</PresentationFormat>
  <Paragraphs>203</Paragraphs>
  <Slides>18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Courier New</vt:lpstr>
      <vt:lpstr>Georgia</vt:lpstr>
      <vt:lpstr>Times New Roman</vt:lpstr>
      <vt:lpstr>simple-light-2</vt:lpstr>
      <vt:lpstr>paper-plane</vt:lpstr>
      <vt:lpstr>Advanced Pointers</vt:lpstr>
      <vt:lpstr>Outline</vt:lpstr>
      <vt:lpstr>Array vs. Pointer</vt:lpstr>
      <vt:lpstr>Pointer to Pointer</vt:lpstr>
      <vt:lpstr>Pointer Arrays Example</vt:lpstr>
      <vt:lpstr>Pointer Arrays Example</vt:lpstr>
      <vt:lpstr>String Array Example</vt:lpstr>
      <vt:lpstr>Multidimensional Arrays</vt:lpstr>
      <vt:lpstr>void Pointers</vt:lpstr>
      <vt:lpstr>Incomplete types</vt:lpstr>
      <vt:lpstr>Pointer to Incomplete Types</vt:lpstr>
      <vt:lpstr>Function Pointers</vt:lpstr>
      <vt:lpstr>Function Pointers</vt:lpstr>
      <vt:lpstr>Function Pointers Examples</vt:lpstr>
      <vt:lpstr>PowerPoint Presentation</vt:lpstr>
      <vt:lpstr>PowerPoint Presentation</vt:lpstr>
      <vt:lpstr>Function Pointers: Callbacks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Pointers</dc:title>
  <dc:creator>Pranavkumar P Pathak</dc:creator>
  <cp:lastModifiedBy>Pranavkumar P Pathak</cp:lastModifiedBy>
  <cp:revision>9</cp:revision>
  <dcterms:modified xsi:type="dcterms:W3CDTF">2016-12-13T07:25:12Z</dcterms:modified>
</cp:coreProperties>
</file>