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84" y="9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672111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31437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5791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32791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1024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9130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11" name="Shape 11"/>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12" name="Shape 12"/>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13" name="Shape 13"/>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4" name="Shape 14"/>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lvl="0" algn="ctr">
              <a:spcBef>
                <a:spcPts val="0"/>
              </a:spcBef>
              <a:buClr>
                <a:schemeClr val="dk2"/>
              </a:buClr>
              <a:buSzPct val="100000"/>
              <a:buNone/>
              <a:defRPr sz="2400" i="1">
                <a:solidFill>
                  <a:schemeClr val="dk2"/>
                </a:solidFill>
              </a:defRPr>
            </a:lvl1pPr>
            <a:lvl2pPr lvl="1" algn="ctr">
              <a:spcBef>
                <a:spcPts val="0"/>
              </a:spcBef>
              <a:buClr>
                <a:schemeClr val="dk2"/>
              </a:buClr>
              <a:buNone/>
              <a:defRPr i="1">
                <a:solidFill>
                  <a:schemeClr val="dk2"/>
                </a:solidFill>
              </a:defRPr>
            </a:lvl2pPr>
            <a:lvl3pPr lvl="2" algn="ctr">
              <a:spcBef>
                <a:spcPts val="0"/>
              </a:spcBef>
              <a:buClr>
                <a:schemeClr val="dk2"/>
              </a:buClr>
              <a:buNone/>
              <a:defRPr i="1">
                <a:solidFill>
                  <a:schemeClr val="dk2"/>
                </a:solidFill>
              </a:defRPr>
            </a:lvl3pPr>
            <a:lvl4pPr lvl="3" algn="ctr">
              <a:spcBef>
                <a:spcPts val="0"/>
              </a:spcBef>
              <a:buClr>
                <a:schemeClr val="dk2"/>
              </a:buClr>
              <a:buSzPct val="100000"/>
              <a:buNone/>
              <a:defRPr sz="2400" i="1">
                <a:solidFill>
                  <a:schemeClr val="dk2"/>
                </a:solidFill>
              </a:defRPr>
            </a:lvl4pPr>
            <a:lvl5pPr lvl="4" algn="ctr">
              <a:spcBef>
                <a:spcPts val="0"/>
              </a:spcBef>
              <a:buClr>
                <a:schemeClr val="dk2"/>
              </a:buClr>
              <a:buSzPct val="100000"/>
              <a:buNone/>
              <a:defRPr sz="2400" i="1">
                <a:solidFill>
                  <a:schemeClr val="dk2"/>
                </a:solidFill>
              </a:defRPr>
            </a:lvl5pPr>
            <a:lvl6pPr lvl="5" algn="ctr">
              <a:spcBef>
                <a:spcPts val="0"/>
              </a:spcBef>
              <a:buClr>
                <a:schemeClr val="dk2"/>
              </a:buClr>
              <a:buSzPct val="100000"/>
              <a:buNone/>
              <a:defRPr sz="2400" i="1">
                <a:solidFill>
                  <a:schemeClr val="dk2"/>
                </a:solidFill>
              </a:defRPr>
            </a:lvl6pPr>
            <a:lvl7pPr lvl="6" algn="ctr">
              <a:spcBef>
                <a:spcPts val="0"/>
              </a:spcBef>
              <a:buClr>
                <a:schemeClr val="dk2"/>
              </a:buClr>
              <a:buSzPct val="100000"/>
              <a:buNone/>
              <a:defRPr sz="2400" i="1">
                <a:solidFill>
                  <a:schemeClr val="dk2"/>
                </a:solidFill>
              </a:defRPr>
            </a:lvl7pPr>
            <a:lvl8pPr lvl="7" algn="ctr">
              <a:spcBef>
                <a:spcPts val="0"/>
              </a:spcBef>
              <a:buClr>
                <a:schemeClr val="dk2"/>
              </a:buClr>
              <a:buSzPct val="100000"/>
              <a:buNone/>
              <a:defRPr sz="2400" i="1">
                <a:solidFill>
                  <a:schemeClr val="dk2"/>
                </a:solidFill>
              </a:defRPr>
            </a:lvl8pPr>
            <a:lvl9pPr lvl="8" algn="ctr">
              <a:spcBef>
                <a:spcPts val="0"/>
              </a:spcBef>
              <a:buClr>
                <a:schemeClr val="dk2"/>
              </a:buClr>
              <a:buSzPct val="100000"/>
              <a:buNone/>
              <a:defRPr sz="2400" i="1">
                <a:solidFill>
                  <a:schemeClr val="dk2"/>
                </a:solidFill>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1"/>
                </a:solidFill>
              </a:rPr>
              <a:t>‹#›</a:t>
            </a:fld>
            <a:endParaRPr lang="en">
              <a:solidFill>
                <a:schemeClr val="dk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18" name="Shape 1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19" name="Shape 19"/>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sz="3600" b="1"/>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25" name="Shape 25"/>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29" name="Shape 2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33" name="Shape 33"/>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34" name="Shape 34"/>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1"/>
                </a:solidFill>
              </a:rPr>
              <a:t>‹#›</a:t>
            </a:fld>
            <a:endParaRPr lang="en">
              <a:solidFill>
                <a:schemeClr val="dk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7"/>
        <p:cNvGrpSpPr/>
        <p:nvPr/>
      </p:nvGrpSpPr>
      <p:grpSpPr>
        <a:xfrm>
          <a:off x="0" y="0"/>
          <a:ext cx="0" cy="0"/>
          <a:chOff x="0" y="0"/>
          <a:chExt cx="0" cy="0"/>
        </a:xfrm>
      </p:grpSpPr>
      <p:sp>
        <p:nvSpPr>
          <p:cNvPr id="38" name="Shape 38"/>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lvl="0">
              <a:spcBef>
                <a:spcPts val="0"/>
              </a:spcBef>
              <a:buNone/>
            </a:pPr>
            <a:endParaRPr/>
          </a:p>
        </p:txBody>
      </p:sp>
      <p:sp>
        <p:nvSpPr>
          <p:cNvPr id="39" name="Shape 39"/>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40" name="Shape 40"/>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lvl="0">
              <a:spcBef>
                <a:spcPts val="0"/>
              </a:spcBef>
              <a:buNone/>
            </a:pPr>
            <a:endParaRPr/>
          </a:p>
        </p:txBody>
      </p:sp>
      <p:sp>
        <p:nvSpPr>
          <p:cNvPr id="41" name="Shape 41"/>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lvl="0">
              <a:spcBef>
                <a:spcPts val="0"/>
              </a:spcBef>
              <a:buClr>
                <a:schemeClr val="dk2"/>
              </a:buClr>
              <a:buSzPct val="100000"/>
              <a:buNone/>
              <a:defRPr sz="2400" i="1">
                <a:solidFill>
                  <a:schemeClr val="dk2"/>
                </a:solidFill>
              </a:defRPr>
            </a:lvl1pPr>
          </a:lstStyle>
          <a:p>
            <a:endParaRPr/>
          </a:p>
        </p:txBody>
      </p:sp>
      <p:sp>
        <p:nvSpPr>
          <p:cNvPr id="42" name="Shape 4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
        <p:nvSpPr>
          <p:cNvPr id="44" name="Shape 44"/>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lvl="0">
              <a:spcBef>
                <a:spcPts val="0"/>
              </a:spcBef>
              <a:buNone/>
            </a:pPr>
            <a:endParaRPr/>
          </a:p>
        </p:txBody>
      </p:sp>
      <p:sp>
        <p:nvSpPr>
          <p:cNvPr id="45" name="Shape 4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dk1"/>
              </a:buClr>
              <a:buSzPct val="100000"/>
              <a:buFont typeface="Georgia"/>
              <a:defRPr sz="3000">
                <a:solidFill>
                  <a:schemeClr val="dk1"/>
                </a:solidFill>
                <a:latin typeface="Georgia"/>
                <a:ea typeface="Georgia"/>
                <a:cs typeface="Georgia"/>
                <a:sym typeface="Georgia"/>
              </a:defRPr>
            </a:lvl1pPr>
            <a:lvl2pPr lvl="1">
              <a:spcBef>
                <a:spcPts val="480"/>
              </a:spcBef>
              <a:buClr>
                <a:schemeClr val="dk1"/>
              </a:buClr>
              <a:buSzPct val="100000"/>
              <a:buFont typeface="Georgia"/>
              <a:defRPr sz="2400">
                <a:solidFill>
                  <a:schemeClr val="dk1"/>
                </a:solidFill>
                <a:latin typeface="Georgia"/>
                <a:ea typeface="Georgia"/>
                <a:cs typeface="Georgia"/>
                <a:sym typeface="Georgia"/>
              </a:defRPr>
            </a:lvl2pPr>
            <a:lvl3pPr lvl="2">
              <a:spcBef>
                <a:spcPts val="480"/>
              </a:spcBef>
              <a:buClr>
                <a:schemeClr val="dk1"/>
              </a:buClr>
              <a:buSzPct val="100000"/>
              <a:buFont typeface="Georgia"/>
              <a:defRPr sz="2400">
                <a:solidFill>
                  <a:schemeClr val="dk1"/>
                </a:solidFill>
                <a:latin typeface="Georgia"/>
                <a:ea typeface="Georgia"/>
                <a:cs typeface="Georgia"/>
                <a:sym typeface="Georgia"/>
              </a:defRPr>
            </a:lvl3pPr>
            <a:lvl4pPr lvl="3">
              <a:spcBef>
                <a:spcPts val="360"/>
              </a:spcBef>
              <a:buClr>
                <a:schemeClr val="dk1"/>
              </a:buClr>
              <a:buSzPct val="100000"/>
              <a:buFont typeface="Georgia"/>
              <a:defRPr sz="1800">
                <a:solidFill>
                  <a:schemeClr val="dk1"/>
                </a:solidFill>
                <a:latin typeface="Georgia"/>
                <a:ea typeface="Georgia"/>
                <a:cs typeface="Georgia"/>
                <a:sym typeface="Georgia"/>
              </a:defRPr>
            </a:lvl4pPr>
            <a:lvl5pPr lvl="4">
              <a:spcBef>
                <a:spcPts val="360"/>
              </a:spcBef>
              <a:buClr>
                <a:schemeClr val="dk1"/>
              </a:buClr>
              <a:buSzPct val="100000"/>
              <a:buFont typeface="Georgia"/>
              <a:defRPr sz="1800">
                <a:solidFill>
                  <a:schemeClr val="dk1"/>
                </a:solidFill>
                <a:latin typeface="Georgia"/>
                <a:ea typeface="Georgia"/>
                <a:cs typeface="Georgia"/>
                <a:sym typeface="Georgia"/>
              </a:defRPr>
            </a:lvl5pPr>
            <a:lvl6pPr lvl="5">
              <a:spcBef>
                <a:spcPts val="360"/>
              </a:spcBef>
              <a:buClr>
                <a:schemeClr val="dk1"/>
              </a:buClr>
              <a:buSzPct val="100000"/>
              <a:buFont typeface="Georgia"/>
              <a:defRPr sz="1800">
                <a:solidFill>
                  <a:schemeClr val="dk1"/>
                </a:solidFill>
                <a:latin typeface="Georgia"/>
                <a:ea typeface="Georgia"/>
                <a:cs typeface="Georgia"/>
                <a:sym typeface="Georgia"/>
              </a:defRPr>
            </a:lvl6pPr>
            <a:lvl7pPr lvl="6">
              <a:spcBef>
                <a:spcPts val="360"/>
              </a:spcBef>
              <a:buClr>
                <a:schemeClr val="dk1"/>
              </a:buClr>
              <a:buSzPct val="100000"/>
              <a:buFont typeface="Georgia"/>
              <a:defRPr sz="1800">
                <a:solidFill>
                  <a:schemeClr val="dk1"/>
                </a:solidFill>
                <a:latin typeface="Georgia"/>
                <a:ea typeface="Georgia"/>
                <a:cs typeface="Georgia"/>
                <a:sym typeface="Georgia"/>
              </a:defRPr>
            </a:lvl7pPr>
            <a:lvl8pPr lvl="7">
              <a:spcBef>
                <a:spcPts val="360"/>
              </a:spcBef>
              <a:buClr>
                <a:schemeClr val="dk1"/>
              </a:buClr>
              <a:buSzPct val="100000"/>
              <a:buFont typeface="Georgia"/>
              <a:defRPr sz="1800">
                <a:solidFill>
                  <a:schemeClr val="dk1"/>
                </a:solidFill>
                <a:latin typeface="Georgia"/>
                <a:ea typeface="Georgia"/>
                <a:cs typeface="Georgia"/>
                <a:sym typeface="Georgia"/>
              </a:defRPr>
            </a:lvl8pPr>
            <a:lvl9pPr lvl="8">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endParaRPr lang="en" sz="1300">
              <a:solidFill>
                <a:schemeClr val="lt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lvl="0">
              <a:spcBef>
                <a:spcPts val="0"/>
              </a:spcBef>
              <a:buNone/>
            </a:pPr>
            <a:r>
              <a:rPr lang="en"/>
              <a:t>Homework 09</a:t>
            </a:r>
          </a:p>
        </p:txBody>
      </p:sp>
      <p:sp>
        <p:nvSpPr>
          <p:cNvPr id="51" name="Shape 51"/>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lvl="0">
              <a:spcBef>
                <a:spcPts val="0"/>
              </a:spcBef>
              <a:buNone/>
            </a:pPr>
            <a:r>
              <a:rPr lang="en"/>
              <a:t>Due date: Dec 07, 2016</a:t>
            </a:r>
          </a:p>
        </p:txBody>
      </p:sp>
      <p:sp>
        <p:nvSpPr>
          <p:cNvPr id="52" name="Shape 52"/>
          <p:cNvSpPr/>
          <p:nvPr/>
        </p:nvSpPr>
        <p:spPr>
          <a:xfrm>
            <a:off x="8003098" y="136875"/>
            <a:ext cx="1049273" cy="311148"/>
          </a:xfrm>
          <a:prstGeom prst="flowChartTerminator">
            <a:avLst/>
          </a:prstGeom>
          <a:solidFill>
            <a:srgbClr val="FFFFFF"/>
          </a:solidFill>
          <a:ln w="19050" cap="flat" cmpd="sng">
            <a:solidFill>
              <a:srgbClr val="CFE2F3"/>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b="1">
                <a:latin typeface="Georgia"/>
                <a:ea typeface="Georgia"/>
                <a:cs typeface="Georgia"/>
                <a:sym typeface="Georgia"/>
              </a:rPr>
              <a:t>CSC215</a:t>
            </a:r>
          </a:p>
          <a:p>
            <a:pPr lvl="0" rtl="0">
              <a:spcBef>
                <a:spcPts val="0"/>
              </a:spcBef>
              <a:buNone/>
            </a:pPr>
            <a:r>
              <a:rPr lang="en" sz="1000" b="1">
                <a:latin typeface="Georgia"/>
                <a:ea typeface="Georgia"/>
                <a:cs typeface="Georgia"/>
                <a:sym typeface="Georgia"/>
              </a:rPr>
              <a:t>Homework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marR="0" lvl="0" indent="-317500" algn="l" rtl="0">
              <a:lnSpc>
                <a:spcPct val="100000"/>
              </a:lnSpc>
              <a:spcBef>
                <a:spcPts val="1000"/>
              </a:spcBef>
              <a:spcAft>
                <a:spcPts val="0"/>
              </a:spcAft>
              <a:buSzPct val="100000"/>
              <a:buFont typeface="Courier New"/>
              <a:buAutoNum type="arabicParenR"/>
            </a:pPr>
            <a:r>
              <a:rPr lang="en" sz="1400">
                <a:latin typeface="Courier New"/>
                <a:ea typeface="Courier New"/>
                <a:cs typeface="Courier New"/>
                <a:sym typeface="Courier New"/>
              </a:rPr>
              <a:t>char* format_name(char* fname, char* mname, char* fname, char gender);</a:t>
            </a:r>
            <a:br>
              <a:rPr lang="en" sz="1400">
                <a:latin typeface="Courier New"/>
                <a:ea typeface="Courier New"/>
                <a:cs typeface="Courier New"/>
                <a:sym typeface="Courier New"/>
              </a:rPr>
            </a:br>
            <a:r>
              <a:rPr lang="en" sz="1400">
                <a:latin typeface="Times New Roman"/>
                <a:ea typeface="Times New Roman"/>
                <a:cs typeface="Times New Roman"/>
                <a:sym typeface="Times New Roman"/>
              </a:rPr>
              <a:t>A function that takes the person's first name, middle name and family name as string and the gender as a char ('m' for male and 'f' for female), and returns the name in the following format:</a:t>
            </a:r>
            <a:br>
              <a:rPr lang="en" sz="1400">
                <a:latin typeface="Times New Roman"/>
                <a:ea typeface="Times New Roman"/>
                <a:cs typeface="Times New Roman"/>
                <a:sym typeface="Times New Roman"/>
              </a:rPr>
            </a:br>
            <a:r>
              <a:rPr lang="en" sz="1400">
                <a:latin typeface="Courier New"/>
                <a:ea typeface="Courier New"/>
                <a:cs typeface="Courier New"/>
                <a:sym typeface="Courier New"/>
              </a:rPr>
              <a:t>&lt;Mr. or Mrs.&gt; &lt;First name&gt; &lt;Initial of middle name&gt;. &lt;Family name&gt;</a:t>
            </a:r>
            <a:br>
              <a:rPr lang="en" sz="1400">
                <a:latin typeface="Courier New"/>
                <a:ea typeface="Courier New"/>
                <a:cs typeface="Courier New"/>
                <a:sym typeface="Courier New"/>
              </a:rPr>
            </a:br>
            <a:r>
              <a:rPr lang="en" sz="1400">
                <a:latin typeface="Times New Roman"/>
                <a:ea typeface="Times New Roman"/>
                <a:cs typeface="Times New Roman"/>
                <a:sym typeface="Times New Roman"/>
              </a:rPr>
              <a:t>Example:</a:t>
            </a:r>
            <a:r>
              <a:rPr lang="en" sz="1400">
                <a:latin typeface="Courier New"/>
                <a:ea typeface="Courier New"/>
                <a:cs typeface="Courier New"/>
                <a:sym typeface="Courier New"/>
              </a:rPr>
              <a:t> format_name("Mohammad", "Abdulla", "Fahad", 'm');</a:t>
            </a:r>
            <a:br>
              <a:rPr lang="en" sz="1400">
                <a:latin typeface="Courier New"/>
                <a:ea typeface="Courier New"/>
                <a:cs typeface="Courier New"/>
                <a:sym typeface="Courier New"/>
              </a:rPr>
            </a:br>
            <a:r>
              <a:rPr lang="en" sz="1400">
                <a:latin typeface="Courier New"/>
                <a:ea typeface="Courier New"/>
                <a:cs typeface="Courier New"/>
                <a:sym typeface="Courier New"/>
              </a:rPr>
              <a:t>	   </a:t>
            </a:r>
            <a:r>
              <a:rPr lang="en" sz="1400">
                <a:latin typeface="Times New Roman"/>
                <a:ea typeface="Times New Roman"/>
                <a:cs typeface="Times New Roman"/>
                <a:sym typeface="Times New Roman"/>
              </a:rPr>
              <a:t>returns</a:t>
            </a:r>
            <a:r>
              <a:rPr lang="en" sz="1400">
                <a:latin typeface="Courier New"/>
                <a:ea typeface="Courier New"/>
                <a:cs typeface="Courier New"/>
                <a:sym typeface="Courier New"/>
              </a:rPr>
              <a:t> Mr. Mohammad A. Fahad</a:t>
            </a:r>
          </a:p>
          <a:p>
            <a:pPr marL="457200" marR="0" lvl="0" indent="-317500" algn="l" rtl="0">
              <a:lnSpc>
                <a:spcPct val="100000"/>
              </a:lnSpc>
              <a:spcBef>
                <a:spcPts val="1000"/>
              </a:spcBef>
              <a:spcAft>
                <a:spcPts val="0"/>
              </a:spcAft>
              <a:buSzPct val="100000"/>
              <a:buFont typeface="Courier New"/>
              <a:buAutoNum type="arabicParenR"/>
            </a:pPr>
            <a:r>
              <a:rPr lang="en" sz="1400">
                <a:latin typeface="Courier New"/>
                <a:ea typeface="Courier New"/>
                <a:cs typeface="Courier New"/>
                <a:sym typeface="Courier New"/>
              </a:rPr>
              <a:t>void split_name(char* name, char* fname, char* fname, char* gender)</a:t>
            </a:r>
            <a:br>
              <a:rPr lang="en" sz="1400">
                <a:latin typeface="Courier New"/>
                <a:ea typeface="Courier New"/>
                <a:cs typeface="Courier New"/>
                <a:sym typeface="Courier New"/>
              </a:rPr>
            </a:br>
            <a:r>
              <a:rPr lang="en" sz="1400">
                <a:latin typeface="Times New Roman"/>
                <a:ea typeface="Times New Roman"/>
                <a:cs typeface="Times New Roman"/>
                <a:sym typeface="Times New Roman"/>
              </a:rPr>
              <a:t>A function that takes the person's name formatted as:</a:t>
            </a:r>
            <a:br>
              <a:rPr lang="en" sz="1400">
                <a:latin typeface="Times New Roman"/>
                <a:ea typeface="Times New Roman"/>
                <a:cs typeface="Times New Roman"/>
                <a:sym typeface="Times New Roman"/>
              </a:rPr>
            </a:br>
            <a:r>
              <a:rPr lang="en" sz="1400">
                <a:latin typeface="Courier New"/>
                <a:ea typeface="Courier New"/>
                <a:cs typeface="Courier New"/>
                <a:sym typeface="Courier New"/>
              </a:rPr>
              <a:t>&lt;Mr. or Mrs.&gt; &lt;First name&gt; &lt;Initial of middle name&gt;. &lt;Family name&gt;</a:t>
            </a:r>
            <a:br>
              <a:rPr lang="en" sz="1400">
                <a:latin typeface="Courier New"/>
                <a:ea typeface="Courier New"/>
                <a:cs typeface="Courier New"/>
                <a:sym typeface="Courier New"/>
              </a:rPr>
            </a:br>
            <a:r>
              <a:rPr lang="en" sz="1400">
                <a:latin typeface="Times New Roman"/>
                <a:ea typeface="Times New Roman"/>
                <a:cs typeface="Times New Roman"/>
                <a:sym typeface="Times New Roman"/>
              </a:rPr>
              <a:t>and returns the first name in the parameter fname, the family name in the parameter sname and the gender in the parameter gender (where 'm' means male and 'f' means female)</a:t>
            </a:r>
            <a:br>
              <a:rPr lang="en" sz="1400">
                <a:latin typeface="Times New Roman"/>
                <a:ea typeface="Times New Roman"/>
                <a:cs typeface="Times New Roman"/>
                <a:sym typeface="Times New Roman"/>
              </a:rPr>
            </a:br>
            <a:r>
              <a:rPr lang="en" sz="1400">
                <a:latin typeface="Times New Roman"/>
                <a:ea typeface="Times New Roman"/>
                <a:cs typeface="Times New Roman"/>
                <a:sym typeface="Times New Roman"/>
              </a:rPr>
              <a:t>Example:</a:t>
            </a:r>
            <a:r>
              <a:rPr lang="en" sz="1400">
                <a:latin typeface="Courier New"/>
                <a:ea typeface="Courier New"/>
                <a:cs typeface="Courier New"/>
                <a:sym typeface="Courier New"/>
              </a:rPr>
              <a:t> split_name("Mr. Mohammad A. Fahad", fn, sn, &amp;g);</a:t>
            </a:r>
            <a:br>
              <a:rPr lang="en" sz="1400">
                <a:latin typeface="Courier New"/>
                <a:ea typeface="Courier New"/>
                <a:cs typeface="Courier New"/>
                <a:sym typeface="Courier New"/>
              </a:rPr>
            </a:br>
            <a:r>
              <a:rPr lang="en" sz="1400">
                <a:latin typeface="Courier New"/>
                <a:ea typeface="Courier New"/>
                <a:cs typeface="Courier New"/>
                <a:sym typeface="Courier New"/>
              </a:rPr>
              <a:t>	   </a:t>
            </a:r>
            <a:r>
              <a:rPr lang="en" sz="1400">
                <a:latin typeface="Times New Roman"/>
                <a:ea typeface="Times New Roman"/>
                <a:cs typeface="Times New Roman"/>
                <a:sym typeface="Times New Roman"/>
              </a:rPr>
              <a:t>results in:	</a:t>
            </a:r>
            <a:r>
              <a:rPr lang="en" sz="1400">
                <a:latin typeface="Courier New"/>
                <a:ea typeface="Courier New"/>
                <a:cs typeface="Courier New"/>
                <a:sym typeface="Courier New"/>
              </a:rPr>
              <a:t>fn = "Mohammad"</a:t>
            </a:r>
            <a:br>
              <a:rPr lang="en" sz="1400">
                <a:latin typeface="Courier New"/>
                <a:ea typeface="Courier New"/>
                <a:cs typeface="Courier New"/>
                <a:sym typeface="Courier New"/>
              </a:rPr>
            </a:br>
            <a:r>
              <a:rPr lang="en" sz="1400">
                <a:latin typeface="Courier New"/>
                <a:ea typeface="Courier New"/>
                <a:cs typeface="Courier New"/>
                <a:sym typeface="Courier New"/>
              </a:rPr>
              <a:t>				sn = "Fahad"</a:t>
            </a:r>
            <a:br>
              <a:rPr lang="en" sz="1400">
                <a:latin typeface="Courier New"/>
                <a:ea typeface="Courier New"/>
                <a:cs typeface="Courier New"/>
                <a:sym typeface="Courier New"/>
              </a:rPr>
            </a:br>
            <a:r>
              <a:rPr lang="en" sz="1400">
                <a:latin typeface="Courier New"/>
                <a:ea typeface="Courier New"/>
                <a:cs typeface="Courier New"/>
                <a:sym typeface="Courier New"/>
              </a:rPr>
              <a:t>				g = 'm'</a:t>
            </a:r>
          </a:p>
        </p:txBody>
      </p:sp>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Question 1 </a:t>
            </a:r>
            <a:r>
              <a:rPr lang="en" sz="1800" b="0"/>
              <a:t>: Implement the following functions in 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457200" y="1200150"/>
            <a:ext cx="8229600" cy="3725700"/>
          </a:xfrm>
          <a:prstGeom prst="rect">
            <a:avLst/>
          </a:prstGeom>
        </p:spPr>
        <p:txBody>
          <a:bodyPr lIns="91425" tIns="91425" rIns="91425" bIns="91425" anchor="t" anchorCtr="0">
            <a:noAutofit/>
          </a:bodyPr>
          <a:lstStyle/>
          <a:p>
            <a:pPr marL="457200" marR="0" lvl="0" indent="-304800" algn="l" rtl="0">
              <a:lnSpc>
                <a:spcPct val="100000"/>
              </a:lnSpc>
              <a:spcBef>
                <a:spcPts val="1000"/>
              </a:spcBef>
              <a:spcAft>
                <a:spcPts val="0"/>
              </a:spcAft>
              <a:buSzPct val="100000"/>
              <a:buFont typeface="Courier New"/>
              <a:buAutoNum type="arabicParenR"/>
            </a:pPr>
            <a:r>
              <a:rPr lang="en" sz="1200">
                <a:latin typeface="Courier New"/>
                <a:ea typeface="Courier New"/>
                <a:cs typeface="Courier New"/>
                <a:sym typeface="Courier New"/>
              </a:rPr>
              <a:t>char* format_name(char* fname, char* mname, char* sname, char gender){</a:t>
            </a:r>
            <a:br>
              <a:rPr lang="en" sz="1200">
                <a:latin typeface="Courier New"/>
                <a:ea typeface="Courier New"/>
                <a:cs typeface="Courier New"/>
                <a:sym typeface="Courier New"/>
              </a:rPr>
            </a:br>
            <a:r>
              <a:rPr lang="en" sz="1200">
                <a:latin typeface="Courier New"/>
                <a:ea typeface="Courier New"/>
                <a:cs typeface="Courier New"/>
                <a:sym typeface="Courier New"/>
              </a:rPr>
              <a:t>  char* result = (char*)calloc(strlen(fname)+strlen(sname)+4+(gender=='m'?3:4),1);</a:t>
            </a:r>
            <a:br>
              <a:rPr lang="en" sz="1200">
                <a:latin typeface="Courier New"/>
                <a:ea typeface="Courier New"/>
                <a:cs typeface="Courier New"/>
                <a:sym typeface="Courier New"/>
              </a:rPr>
            </a:br>
            <a:r>
              <a:rPr lang="en" sz="1200">
                <a:latin typeface="Courier New"/>
                <a:ea typeface="Courier New"/>
                <a:cs typeface="Courier New"/>
                <a:sym typeface="Courier New"/>
              </a:rPr>
              <a:t>  sprintf(result, "%s. %s %c. %s", gender=='m'?"Mr":"Mrs",</a:t>
            </a:r>
            <a:br>
              <a:rPr lang="en" sz="1200">
                <a:latin typeface="Courier New"/>
                <a:ea typeface="Courier New"/>
                <a:cs typeface="Courier New"/>
                <a:sym typeface="Courier New"/>
              </a:rPr>
            </a:br>
            <a:r>
              <a:rPr lang="en" sz="1200">
                <a:latin typeface="Courier New"/>
                <a:ea typeface="Courier New"/>
                <a:cs typeface="Courier New"/>
                <a:sym typeface="Courier New"/>
              </a:rPr>
              <a:t>                                   fname, mname[0], sname);</a:t>
            </a:r>
            <a:br>
              <a:rPr lang="en" sz="1200">
                <a:latin typeface="Courier New"/>
                <a:ea typeface="Courier New"/>
                <a:cs typeface="Courier New"/>
                <a:sym typeface="Courier New"/>
              </a:rPr>
            </a:br>
            <a:r>
              <a:rPr lang="en" sz="1200">
                <a:latin typeface="Courier New"/>
                <a:ea typeface="Courier New"/>
                <a:cs typeface="Courier New"/>
                <a:sym typeface="Courier New"/>
              </a:rPr>
              <a:t>  return result;</a:t>
            </a:r>
            <a:br>
              <a:rPr lang="en" sz="1200">
                <a:latin typeface="Courier New"/>
                <a:ea typeface="Courier New"/>
                <a:cs typeface="Courier New"/>
                <a:sym typeface="Courier New"/>
              </a:rPr>
            </a:br>
            <a:r>
              <a:rPr lang="en" sz="1200">
                <a:latin typeface="Courier New"/>
                <a:ea typeface="Courier New"/>
                <a:cs typeface="Courier New"/>
                <a:sym typeface="Courier New"/>
              </a:rPr>
              <a:t>}</a:t>
            </a:r>
            <a:br>
              <a:rPr lang="en" sz="1200">
                <a:latin typeface="Courier New"/>
                <a:ea typeface="Courier New"/>
                <a:cs typeface="Courier New"/>
                <a:sym typeface="Courier New"/>
              </a:rPr>
            </a:br>
            <a:endParaRPr lang="en" sz="1200">
              <a:latin typeface="Courier New"/>
              <a:ea typeface="Courier New"/>
              <a:cs typeface="Courier New"/>
              <a:sym typeface="Courier New"/>
            </a:endParaRPr>
          </a:p>
          <a:p>
            <a:pPr marL="457200" marR="0" lvl="0" indent="-317500" algn="l" rtl="0">
              <a:lnSpc>
                <a:spcPct val="100000"/>
              </a:lnSpc>
              <a:spcBef>
                <a:spcPts val="1000"/>
              </a:spcBef>
              <a:spcAft>
                <a:spcPts val="0"/>
              </a:spcAft>
              <a:buSzPct val="116666"/>
              <a:buFont typeface="Courier New"/>
              <a:buAutoNum type="arabicParenR"/>
            </a:pPr>
            <a:r>
              <a:rPr lang="en" sz="1200">
                <a:latin typeface="Courier New"/>
                <a:ea typeface="Courier New"/>
                <a:cs typeface="Courier New"/>
                <a:sym typeface="Courier New"/>
              </a:rPr>
              <a:t>void split_name(char* name, char* fname, char* sname, char* gender){</a:t>
            </a:r>
            <a:br>
              <a:rPr lang="en" sz="1200">
                <a:latin typeface="Courier New"/>
                <a:ea typeface="Courier New"/>
                <a:cs typeface="Courier New"/>
                <a:sym typeface="Courier New"/>
              </a:rPr>
            </a:br>
            <a:r>
              <a:rPr lang="en" sz="1200">
                <a:latin typeface="Courier New"/>
                <a:ea typeface="Courier New"/>
                <a:cs typeface="Courier New"/>
                <a:sym typeface="Courier New"/>
              </a:rPr>
              <a:t>  char title[5], mid;</a:t>
            </a:r>
            <a:br>
              <a:rPr lang="en" sz="1200">
                <a:latin typeface="Courier New"/>
                <a:ea typeface="Courier New"/>
                <a:cs typeface="Courier New"/>
                <a:sym typeface="Courier New"/>
              </a:rPr>
            </a:br>
            <a:r>
              <a:rPr lang="en" sz="1200">
                <a:latin typeface="Courier New"/>
                <a:ea typeface="Courier New"/>
                <a:cs typeface="Courier New"/>
                <a:sym typeface="Courier New"/>
              </a:rPr>
              <a:t>  sscanf(name, "%s %s %c %s", title, fname, &amp;mid, sname);</a:t>
            </a:r>
            <a:br>
              <a:rPr lang="en" sz="1200">
                <a:latin typeface="Courier New"/>
                <a:ea typeface="Courier New"/>
                <a:cs typeface="Courier New"/>
                <a:sym typeface="Courier New"/>
              </a:rPr>
            </a:br>
            <a:r>
              <a:rPr lang="en" sz="1200">
                <a:latin typeface="Courier New"/>
                <a:ea typeface="Courier New"/>
                <a:cs typeface="Courier New"/>
                <a:sym typeface="Courier New"/>
              </a:rPr>
              <a:t>  *gender = title[2]=='.'? 'm':'f';</a:t>
            </a:r>
            <a:br>
              <a:rPr lang="en" sz="1200">
                <a:latin typeface="Courier New"/>
                <a:ea typeface="Courier New"/>
                <a:cs typeface="Courier New"/>
                <a:sym typeface="Courier New"/>
              </a:rPr>
            </a:br>
            <a:r>
              <a:rPr lang="en" sz="1200">
                <a:latin typeface="Courier New"/>
                <a:ea typeface="Courier New"/>
                <a:cs typeface="Courier New"/>
                <a:sym typeface="Courier New"/>
              </a:rPr>
              <a:t>}</a:t>
            </a:r>
          </a:p>
        </p:txBody>
      </p:sp>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Question 1 </a:t>
            </a:r>
            <a:r>
              <a:rPr lang="en" sz="1800" b="0"/>
              <a:t>: Answer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5"/>
            <a:ext cx="8396700" cy="857400"/>
          </a:xfrm>
          <a:prstGeom prst="rect">
            <a:avLst/>
          </a:prstGeom>
        </p:spPr>
        <p:txBody>
          <a:bodyPr lIns="91425" tIns="91425" rIns="91425" bIns="91425" anchor="ctr" anchorCtr="0">
            <a:noAutofit/>
          </a:bodyPr>
          <a:lstStyle/>
          <a:p>
            <a:pPr lvl="0">
              <a:spcBef>
                <a:spcPts val="0"/>
              </a:spcBef>
              <a:buClr>
                <a:schemeClr val="dk1"/>
              </a:buClr>
              <a:buSzPct val="30555"/>
              <a:buFont typeface="Arial"/>
              <a:buNone/>
            </a:pPr>
            <a:r>
              <a:rPr lang="en"/>
              <a:t>Question 2 </a:t>
            </a:r>
            <a:r>
              <a:rPr lang="en" sz="1800" b="0"/>
              <a:t>: Answer the following questions.</a:t>
            </a:r>
          </a:p>
        </p:txBody>
      </p:sp>
      <p:sp>
        <p:nvSpPr>
          <p:cNvPr id="70" name="Shape 70"/>
          <p:cNvSpPr txBox="1"/>
          <p:nvPr/>
        </p:nvSpPr>
        <p:spPr>
          <a:xfrm>
            <a:off x="502675" y="1252325"/>
            <a:ext cx="8008200" cy="3689400"/>
          </a:xfrm>
          <a:prstGeom prst="rect">
            <a:avLst/>
          </a:prstGeom>
          <a:noFill/>
          <a:ln>
            <a:noFill/>
          </a:ln>
        </p:spPr>
        <p:txBody>
          <a:bodyPr lIns="91425" tIns="91425" rIns="91425" bIns="91425" anchor="t" anchorCtr="0">
            <a:noAutofit/>
          </a:bodyPr>
          <a:lstStyle/>
          <a:p>
            <a:pPr marL="457200" lvl="0" indent="-228600" rtl="0">
              <a:spcBef>
                <a:spcPts val="0"/>
              </a:spcBef>
              <a:buFont typeface="Times New Roman"/>
              <a:buAutoNum type="arabicParenR"/>
            </a:pPr>
            <a:r>
              <a:rPr lang="en">
                <a:latin typeface="Times New Roman"/>
                <a:ea typeface="Times New Roman"/>
                <a:cs typeface="Times New Roman"/>
                <a:sym typeface="Times New Roman"/>
              </a:rPr>
              <a:t>The quadratic equation </a:t>
            </a:r>
            <a:r>
              <a:rPr lang="en" i="1">
                <a:latin typeface="Times New Roman"/>
                <a:ea typeface="Times New Roman"/>
                <a:cs typeface="Times New Roman"/>
                <a:sym typeface="Times New Roman"/>
              </a:rPr>
              <a:t>ax</a:t>
            </a:r>
            <a:r>
              <a:rPr lang="en" i="1" baseline="30000">
                <a:latin typeface="Times New Roman"/>
                <a:ea typeface="Times New Roman"/>
                <a:cs typeface="Times New Roman"/>
                <a:sym typeface="Times New Roman"/>
              </a:rPr>
              <a:t>2</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bx</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c</a:t>
            </a:r>
            <a:r>
              <a:rPr lang="en">
                <a:latin typeface="Times New Roman"/>
                <a:ea typeface="Times New Roman"/>
                <a:cs typeface="Times New Roman"/>
                <a:sym typeface="Times New Roman"/>
              </a:rPr>
              <a:t>=0 can be solved by finding the discriminant Δ=</a:t>
            </a:r>
            <a:r>
              <a:rPr lang="en" i="1">
                <a:latin typeface="Times New Roman"/>
                <a:ea typeface="Times New Roman"/>
                <a:cs typeface="Times New Roman"/>
                <a:sym typeface="Times New Roman"/>
              </a:rPr>
              <a:t>b</a:t>
            </a:r>
            <a:r>
              <a:rPr lang="en" i="1" baseline="30000">
                <a:latin typeface="Times New Roman"/>
                <a:ea typeface="Times New Roman"/>
                <a:cs typeface="Times New Roman"/>
                <a:sym typeface="Times New Roman"/>
              </a:rPr>
              <a:t>2</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4ac</a:t>
            </a:r>
            <a:r>
              <a:rPr lang="en">
                <a:latin typeface="Times New Roman"/>
                <a:ea typeface="Times New Roman"/>
                <a:cs typeface="Times New Roman"/>
                <a:sym typeface="Times New Roman"/>
              </a:rPr>
              <a:t> then if Δ&gt;0, solution is given as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=(-b</a:t>
            </a:r>
            <a:r>
              <a:rPr lang="en" i="1">
                <a:latin typeface="Times New Roman"/>
                <a:ea typeface="Times New Roman"/>
                <a:cs typeface="Times New Roman"/>
                <a:sym typeface="Times New Roman"/>
              </a:rPr>
              <a:t>±√</a:t>
            </a:r>
            <a:r>
              <a:rPr lang="en">
                <a:latin typeface="Times New Roman"/>
                <a:ea typeface="Times New Roman"/>
                <a:cs typeface="Times New Roman"/>
                <a:sym typeface="Times New Roman"/>
              </a:rPr>
              <a:t>Δ)÷2. Complete the following statements to solve an equation with a given a, b, and c</a:t>
            </a:r>
          </a:p>
          <a:p>
            <a:pPr marL="914400" lvl="1" indent="-228600" rtl="0">
              <a:spcBef>
                <a:spcPts val="0"/>
              </a:spcBef>
              <a:buFont typeface="Times New Roman"/>
              <a:buAutoNum type="alphaLcParenR"/>
            </a:pPr>
            <a:r>
              <a:rPr lang="en">
                <a:latin typeface="Courier New"/>
                <a:ea typeface="Courier New"/>
                <a:cs typeface="Courier New"/>
                <a:sym typeface="Courier New"/>
              </a:rPr>
              <a:t>float delta = </a:t>
            </a:r>
          </a:p>
          <a:p>
            <a:pPr marL="914400" lvl="1" indent="-228600" rtl="0">
              <a:spcBef>
                <a:spcPts val="0"/>
              </a:spcBef>
              <a:buFont typeface="Times New Roman"/>
              <a:buAutoNum type="alphaLcParenR"/>
            </a:pPr>
            <a:r>
              <a:rPr lang="en">
                <a:latin typeface="Courier New"/>
                <a:ea typeface="Courier New"/>
                <a:cs typeface="Courier New"/>
                <a:sym typeface="Courier New"/>
              </a:rPr>
              <a:t>float x1 = </a:t>
            </a:r>
          </a:p>
          <a:p>
            <a:pPr marL="914400" lvl="1" indent="-228600" rtl="0">
              <a:spcBef>
                <a:spcPts val="0"/>
              </a:spcBef>
              <a:buFont typeface="Times New Roman"/>
              <a:buAutoNum type="alphaLcParenR"/>
            </a:pPr>
            <a:r>
              <a:rPr lang="en">
                <a:latin typeface="Courier New"/>
                <a:ea typeface="Courier New"/>
                <a:cs typeface="Courier New"/>
                <a:sym typeface="Courier New"/>
              </a:rPr>
              <a:t>float x2 =</a:t>
            </a:r>
          </a:p>
          <a:p>
            <a:pPr marL="0" lvl="0" indent="0" rtl="0">
              <a:spcBef>
                <a:spcPts val="0"/>
              </a:spcBef>
              <a:buNone/>
            </a:pPr>
            <a:endParaRPr>
              <a:latin typeface="Courier New"/>
              <a:ea typeface="Courier New"/>
              <a:cs typeface="Courier New"/>
              <a:sym typeface="Courier New"/>
            </a:endParaRPr>
          </a:p>
          <a:p>
            <a:pPr marL="457200" marR="0" lvl="0" indent="-228600" algn="l" rtl="0">
              <a:lnSpc>
                <a:spcPct val="100000"/>
              </a:lnSpc>
              <a:spcBef>
                <a:spcPts val="0"/>
              </a:spcBef>
              <a:spcAft>
                <a:spcPts val="0"/>
              </a:spcAft>
              <a:buFont typeface="Times New Roman"/>
              <a:buAutoNum type="arabicParenR"/>
            </a:pPr>
            <a:r>
              <a:rPr lang="en">
                <a:latin typeface="Times New Roman"/>
                <a:ea typeface="Times New Roman"/>
                <a:cs typeface="Times New Roman"/>
                <a:sym typeface="Times New Roman"/>
              </a:rPr>
              <a:t>The half-life of a substance is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=12.26 years. To find how much time will be required for a sample of this substance to lose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of its radioactivity, we use the formula: (½)</a:t>
            </a:r>
            <a:r>
              <a:rPr lang="en" i="1" baseline="30000">
                <a:latin typeface="Times New Roman"/>
                <a:ea typeface="Times New Roman"/>
                <a:cs typeface="Times New Roman"/>
                <a:sym typeface="Times New Roman"/>
              </a:rPr>
              <a:t>n</a:t>
            </a:r>
            <a:r>
              <a:rPr lang="en">
                <a:latin typeface="Times New Roman"/>
                <a:ea typeface="Times New Roman"/>
                <a:cs typeface="Times New Roman"/>
                <a:sym typeface="Times New Roman"/>
              </a:rPr>
              <a:t> = 1-</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then time </a:t>
            </a:r>
            <a:r>
              <a:rPr lang="en" i="1">
                <a:latin typeface="Times New Roman"/>
                <a:ea typeface="Times New Roman"/>
                <a:cs typeface="Times New Roman"/>
                <a:sym typeface="Times New Roman"/>
              </a:rPr>
              <a:t>t</a:t>
            </a:r>
            <a:r>
              <a:rPr lang="en">
                <a:latin typeface="Times New Roman"/>
                <a:ea typeface="Times New Roman"/>
                <a:cs typeface="Times New Roman"/>
                <a:sym typeface="Times New Roman"/>
              </a:rPr>
              <a:t> =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n</a:t>
            </a:r>
            <a:r>
              <a:rPr lang="en">
                <a:latin typeface="Times New Roman"/>
                <a:ea typeface="Times New Roman"/>
                <a:cs typeface="Times New Roman"/>
                <a:sym typeface="Times New Roman"/>
              </a:rPr>
              <a:t> years</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Given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 and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find </a:t>
            </a:r>
            <a:r>
              <a:rPr lang="en" i="1">
                <a:latin typeface="Times New Roman"/>
                <a:ea typeface="Times New Roman"/>
                <a:cs typeface="Times New Roman"/>
                <a:sym typeface="Times New Roman"/>
              </a:rPr>
              <a:t>t</a:t>
            </a:r>
          </a:p>
          <a:p>
            <a:pPr marL="914400" marR="0" lvl="1" indent="-228600" algn="l" rtl="0">
              <a:lnSpc>
                <a:spcPct val="100000"/>
              </a:lnSpc>
              <a:spcBef>
                <a:spcPts val="0"/>
              </a:spcBef>
              <a:spcAft>
                <a:spcPts val="0"/>
              </a:spcAft>
              <a:buFont typeface="Times New Roman"/>
              <a:buAutoNum type="alphaLcParenR"/>
            </a:pPr>
            <a:r>
              <a:rPr lang="en">
                <a:latin typeface="Courier New"/>
                <a:ea typeface="Courier New"/>
                <a:cs typeface="Courier New"/>
                <a:sym typeface="Courier New"/>
              </a:rPr>
              <a:t>float n = </a:t>
            </a:r>
          </a:p>
          <a:p>
            <a:pPr marL="914400" marR="0" lvl="1" indent="-228600" algn="l" rtl="0">
              <a:lnSpc>
                <a:spcPct val="100000"/>
              </a:lnSpc>
              <a:spcBef>
                <a:spcPts val="0"/>
              </a:spcBef>
              <a:spcAft>
                <a:spcPts val="0"/>
              </a:spcAft>
              <a:buFont typeface="Times New Roman"/>
              <a:buAutoNum type="alphaLcParenR"/>
            </a:pPr>
            <a:r>
              <a:rPr lang="en">
                <a:latin typeface="Courier New"/>
                <a:ea typeface="Courier New"/>
                <a:cs typeface="Courier New"/>
                <a:sym typeface="Courier New"/>
              </a:rPr>
              <a:t>float 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5"/>
            <a:ext cx="8396700" cy="857400"/>
          </a:xfrm>
          <a:prstGeom prst="rect">
            <a:avLst/>
          </a:prstGeom>
        </p:spPr>
        <p:txBody>
          <a:bodyPr lIns="91425" tIns="91425" rIns="91425" bIns="91425" anchor="ctr" anchorCtr="0">
            <a:noAutofit/>
          </a:bodyPr>
          <a:lstStyle/>
          <a:p>
            <a:pPr lvl="0" rtl="0">
              <a:spcBef>
                <a:spcPts val="0"/>
              </a:spcBef>
              <a:buClr>
                <a:schemeClr val="dk1"/>
              </a:buClr>
              <a:buSzPct val="30555"/>
              <a:buFont typeface="Arial"/>
              <a:buNone/>
            </a:pPr>
            <a:r>
              <a:rPr lang="en"/>
              <a:t>Question 2 </a:t>
            </a:r>
            <a:r>
              <a:rPr lang="en" sz="1800" b="0"/>
              <a:t>: Answer </a:t>
            </a:r>
          </a:p>
        </p:txBody>
      </p:sp>
      <p:sp>
        <p:nvSpPr>
          <p:cNvPr id="76" name="Shape 76"/>
          <p:cNvSpPr txBox="1"/>
          <p:nvPr/>
        </p:nvSpPr>
        <p:spPr>
          <a:xfrm>
            <a:off x="502675" y="1252325"/>
            <a:ext cx="8008200" cy="3689400"/>
          </a:xfrm>
          <a:prstGeom prst="rect">
            <a:avLst/>
          </a:prstGeom>
          <a:noFill/>
          <a:ln>
            <a:noFill/>
          </a:ln>
        </p:spPr>
        <p:txBody>
          <a:bodyPr lIns="91425" tIns="91425" rIns="91425" bIns="91425" anchor="t" anchorCtr="0">
            <a:noAutofit/>
          </a:bodyPr>
          <a:lstStyle/>
          <a:p>
            <a:pPr marL="457200" lvl="0" indent="-228600" rtl="0">
              <a:spcBef>
                <a:spcPts val="0"/>
              </a:spcBef>
              <a:buFont typeface="Times New Roman"/>
              <a:buAutoNum type="arabicParenR"/>
            </a:pPr>
            <a:r>
              <a:rPr lang="en">
                <a:latin typeface="Times New Roman"/>
                <a:ea typeface="Times New Roman"/>
                <a:cs typeface="Times New Roman"/>
                <a:sym typeface="Times New Roman"/>
              </a:rPr>
              <a:t>The quadratic equation </a:t>
            </a:r>
            <a:r>
              <a:rPr lang="en" i="1">
                <a:latin typeface="Times New Roman"/>
                <a:ea typeface="Times New Roman"/>
                <a:cs typeface="Times New Roman"/>
                <a:sym typeface="Times New Roman"/>
              </a:rPr>
              <a:t>ax</a:t>
            </a:r>
            <a:r>
              <a:rPr lang="en" i="1" baseline="30000">
                <a:latin typeface="Times New Roman"/>
                <a:ea typeface="Times New Roman"/>
                <a:cs typeface="Times New Roman"/>
                <a:sym typeface="Times New Roman"/>
              </a:rPr>
              <a:t>2</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bx</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c</a:t>
            </a:r>
            <a:r>
              <a:rPr lang="en">
                <a:latin typeface="Times New Roman"/>
                <a:ea typeface="Times New Roman"/>
                <a:cs typeface="Times New Roman"/>
                <a:sym typeface="Times New Roman"/>
              </a:rPr>
              <a:t>=0 can be solved by finding the discriminant Δ=</a:t>
            </a:r>
            <a:r>
              <a:rPr lang="en" i="1">
                <a:latin typeface="Times New Roman"/>
                <a:ea typeface="Times New Roman"/>
                <a:cs typeface="Times New Roman"/>
                <a:sym typeface="Times New Roman"/>
              </a:rPr>
              <a:t>b</a:t>
            </a:r>
            <a:r>
              <a:rPr lang="en" i="1" baseline="30000">
                <a:latin typeface="Times New Roman"/>
                <a:ea typeface="Times New Roman"/>
                <a:cs typeface="Times New Roman"/>
                <a:sym typeface="Times New Roman"/>
              </a:rPr>
              <a:t>2</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4ac</a:t>
            </a:r>
            <a:r>
              <a:rPr lang="en">
                <a:latin typeface="Times New Roman"/>
                <a:ea typeface="Times New Roman"/>
                <a:cs typeface="Times New Roman"/>
                <a:sym typeface="Times New Roman"/>
              </a:rPr>
              <a:t> then if Δ&gt;0, solution is given as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=(-b</a:t>
            </a:r>
            <a:r>
              <a:rPr lang="en" i="1">
                <a:latin typeface="Times New Roman"/>
                <a:ea typeface="Times New Roman"/>
                <a:cs typeface="Times New Roman"/>
                <a:sym typeface="Times New Roman"/>
              </a:rPr>
              <a:t>±√</a:t>
            </a:r>
            <a:r>
              <a:rPr lang="en">
                <a:latin typeface="Times New Roman"/>
                <a:ea typeface="Times New Roman"/>
                <a:cs typeface="Times New Roman"/>
                <a:sym typeface="Times New Roman"/>
              </a:rPr>
              <a:t>Δ)÷2a. Complete the following statements to solve an equation with a given a, b, and c</a:t>
            </a:r>
          </a:p>
          <a:p>
            <a:pPr marL="914400" lvl="1" indent="-228600" rtl="0">
              <a:spcBef>
                <a:spcPts val="0"/>
              </a:spcBef>
              <a:buFont typeface="Times New Roman"/>
              <a:buAutoNum type="alphaLcParenR"/>
            </a:pPr>
            <a:r>
              <a:rPr lang="en">
                <a:latin typeface="Courier New"/>
                <a:ea typeface="Courier New"/>
                <a:cs typeface="Courier New"/>
                <a:sym typeface="Courier New"/>
              </a:rPr>
              <a:t>float delta = </a:t>
            </a:r>
            <a:r>
              <a:rPr lang="en">
                <a:solidFill>
                  <a:srgbClr val="1155CC"/>
                </a:solidFill>
                <a:latin typeface="Courier New"/>
                <a:ea typeface="Courier New"/>
                <a:cs typeface="Courier New"/>
                <a:sym typeface="Courier New"/>
              </a:rPr>
              <a:t>pow(b,2)-4*a*c;</a:t>
            </a:r>
          </a:p>
          <a:p>
            <a:pPr marL="914400" lvl="1" indent="-228600" rtl="0">
              <a:spcBef>
                <a:spcPts val="0"/>
              </a:spcBef>
              <a:buFont typeface="Times New Roman"/>
              <a:buAutoNum type="alphaLcParenR"/>
            </a:pPr>
            <a:r>
              <a:rPr lang="en">
                <a:latin typeface="Courier New"/>
                <a:ea typeface="Courier New"/>
                <a:cs typeface="Courier New"/>
                <a:sym typeface="Courier New"/>
              </a:rPr>
              <a:t>float x1 = </a:t>
            </a:r>
            <a:r>
              <a:rPr lang="en">
                <a:solidFill>
                  <a:srgbClr val="1155CC"/>
                </a:solidFill>
                <a:latin typeface="Courier New"/>
                <a:ea typeface="Courier New"/>
                <a:cs typeface="Courier New"/>
                <a:sym typeface="Courier New"/>
              </a:rPr>
              <a:t>(-b+sqrt(delta))/(2*a);</a:t>
            </a:r>
          </a:p>
          <a:p>
            <a:pPr marL="914400" lvl="1" indent="-228600" rtl="0">
              <a:spcBef>
                <a:spcPts val="0"/>
              </a:spcBef>
              <a:buFont typeface="Times New Roman"/>
              <a:buAutoNum type="alphaLcParenR"/>
            </a:pPr>
            <a:r>
              <a:rPr lang="en">
                <a:latin typeface="Courier New"/>
                <a:ea typeface="Courier New"/>
                <a:cs typeface="Courier New"/>
                <a:sym typeface="Courier New"/>
              </a:rPr>
              <a:t>float x2 = </a:t>
            </a:r>
            <a:r>
              <a:rPr lang="en">
                <a:solidFill>
                  <a:srgbClr val="1155CC"/>
                </a:solidFill>
                <a:latin typeface="Courier New"/>
                <a:ea typeface="Courier New"/>
                <a:cs typeface="Courier New"/>
                <a:sym typeface="Courier New"/>
              </a:rPr>
              <a:t>(-b-sqrt(delta))/(2*a);</a:t>
            </a:r>
          </a:p>
          <a:p>
            <a:pPr marL="0" lvl="0" indent="0" rtl="0">
              <a:spcBef>
                <a:spcPts val="0"/>
              </a:spcBef>
              <a:buNone/>
            </a:pPr>
            <a:endParaRPr>
              <a:latin typeface="Courier New"/>
              <a:ea typeface="Courier New"/>
              <a:cs typeface="Courier New"/>
              <a:sym typeface="Courier New"/>
            </a:endParaRPr>
          </a:p>
          <a:p>
            <a:pPr marL="457200" marR="0" lvl="0" indent="-228600" algn="l" rtl="0">
              <a:lnSpc>
                <a:spcPct val="100000"/>
              </a:lnSpc>
              <a:spcBef>
                <a:spcPts val="0"/>
              </a:spcBef>
              <a:spcAft>
                <a:spcPts val="0"/>
              </a:spcAft>
              <a:buFont typeface="Times New Roman"/>
              <a:buAutoNum type="arabicParenR"/>
            </a:pPr>
            <a:r>
              <a:rPr lang="en">
                <a:latin typeface="Times New Roman"/>
                <a:ea typeface="Times New Roman"/>
                <a:cs typeface="Times New Roman"/>
                <a:sym typeface="Times New Roman"/>
              </a:rPr>
              <a:t>The half-life of a substance is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=12.26 years. To find how much time will be required for a sample of this substance to lose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of its radioactivity, we use the formula: (½)</a:t>
            </a:r>
            <a:r>
              <a:rPr lang="en" i="1" baseline="30000">
                <a:latin typeface="Times New Roman"/>
                <a:ea typeface="Times New Roman"/>
                <a:cs typeface="Times New Roman"/>
                <a:sym typeface="Times New Roman"/>
              </a:rPr>
              <a:t>n</a:t>
            </a:r>
            <a:r>
              <a:rPr lang="en">
                <a:latin typeface="Times New Roman"/>
                <a:ea typeface="Times New Roman"/>
                <a:cs typeface="Times New Roman"/>
                <a:sym typeface="Times New Roman"/>
              </a:rPr>
              <a:t> = 1-</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then time </a:t>
            </a:r>
            <a:r>
              <a:rPr lang="en" i="1">
                <a:latin typeface="Times New Roman"/>
                <a:ea typeface="Times New Roman"/>
                <a:cs typeface="Times New Roman"/>
                <a:sym typeface="Times New Roman"/>
              </a:rPr>
              <a:t>t</a:t>
            </a:r>
            <a:r>
              <a:rPr lang="en">
                <a:latin typeface="Times New Roman"/>
                <a:ea typeface="Times New Roman"/>
                <a:cs typeface="Times New Roman"/>
                <a:sym typeface="Times New Roman"/>
              </a:rPr>
              <a:t> =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a:t>
            </a:r>
            <a:r>
              <a:rPr lang="en" i="1">
                <a:latin typeface="Times New Roman"/>
                <a:ea typeface="Times New Roman"/>
                <a:cs typeface="Times New Roman"/>
                <a:sym typeface="Times New Roman"/>
              </a:rPr>
              <a:t>n</a:t>
            </a:r>
            <a:r>
              <a:rPr lang="en">
                <a:latin typeface="Times New Roman"/>
                <a:ea typeface="Times New Roman"/>
                <a:cs typeface="Times New Roman"/>
                <a:sym typeface="Times New Roman"/>
              </a:rPr>
              <a:t> years</a:t>
            </a:r>
            <a:br>
              <a:rPr lang="en">
                <a:latin typeface="Times New Roman"/>
                <a:ea typeface="Times New Roman"/>
                <a:cs typeface="Times New Roman"/>
                <a:sym typeface="Times New Roman"/>
              </a:rPr>
            </a:br>
            <a:r>
              <a:rPr lang="en">
                <a:latin typeface="Times New Roman"/>
                <a:ea typeface="Times New Roman"/>
                <a:cs typeface="Times New Roman"/>
                <a:sym typeface="Times New Roman"/>
              </a:rPr>
              <a:t>Given </a:t>
            </a:r>
            <a:r>
              <a:rPr lang="en" i="1">
                <a:latin typeface="Times New Roman"/>
                <a:ea typeface="Times New Roman"/>
                <a:cs typeface="Times New Roman"/>
                <a:sym typeface="Times New Roman"/>
              </a:rPr>
              <a:t>hl</a:t>
            </a:r>
            <a:r>
              <a:rPr lang="en">
                <a:latin typeface="Times New Roman"/>
                <a:ea typeface="Times New Roman"/>
                <a:cs typeface="Times New Roman"/>
                <a:sym typeface="Times New Roman"/>
              </a:rPr>
              <a:t> and </a:t>
            </a:r>
            <a:r>
              <a:rPr lang="en" i="1">
                <a:latin typeface="Times New Roman"/>
                <a:ea typeface="Times New Roman"/>
                <a:cs typeface="Times New Roman"/>
                <a:sym typeface="Times New Roman"/>
              </a:rPr>
              <a:t>x</a:t>
            </a:r>
            <a:r>
              <a:rPr lang="en">
                <a:latin typeface="Times New Roman"/>
                <a:ea typeface="Times New Roman"/>
                <a:cs typeface="Times New Roman"/>
                <a:sym typeface="Times New Roman"/>
              </a:rPr>
              <a:t>, find </a:t>
            </a:r>
            <a:r>
              <a:rPr lang="en" i="1">
                <a:latin typeface="Times New Roman"/>
                <a:ea typeface="Times New Roman"/>
                <a:cs typeface="Times New Roman"/>
                <a:sym typeface="Times New Roman"/>
              </a:rPr>
              <a:t>t</a:t>
            </a:r>
          </a:p>
          <a:p>
            <a:pPr marL="914400" marR="0" lvl="1" indent="-228600" algn="l" rtl="0">
              <a:lnSpc>
                <a:spcPct val="100000"/>
              </a:lnSpc>
              <a:spcBef>
                <a:spcPts val="0"/>
              </a:spcBef>
              <a:spcAft>
                <a:spcPts val="0"/>
              </a:spcAft>
              <a:buFont typeface="Times New Roman"/>
              <a:buAutoNum type="alphaLcParenR"/>
            </a:pPr>
            <a:r>
              <a:rPr lang="en">
                <a:latin typeface="Courier New"/>
                <a:ea typeface="Courier New"/>
                <a:cs typeface="Courier New"/>
                <a:sym typeface="Courier New"/>
              </a:rPr>
              <a:t>float n = </a:t>
            </a:r>
            <a:r>
              <a:rPr lang="en">
                <a:solidFill>
                  <a:srgbClr val="1155CC"/>
                </a:solidFill>
                <a:latin typeface="Courier New"/>
                <a:ea typeface="Courier New"/>
                <a:cs typeface="Courier New"/>
                <a:sym typeface="Courier New"/>
              </a:rPr>
              <a:t>log(1-x)/log(1/2.0);</a:t>
            </a:r>
          </a:p>
          <a:p>
            <a:pPr marL="914400" marR="0" lvl="1" indent="-228600" algn="l" rtl="0">
              <a:lnSpc>
                <a:spcPct val="100000"/>
              </a:lnSpc>
              <a:spcBef>
                <a:spcPts val="0"/>
              </a:spcBef>
              <a:spcAft>
                <a:spcPts val="0"/>
              </a:spcAft>
              <a:buFont typeface="Times New Roman"/>
              <a:buAutoNum type="alphaLcParenR"/>
            </a:pPr>
            <a:r>
              <a:rPr lang="en">
                <a:latin typeface="Courier New"/>
                <a:ea typeface="Courier New"/>
                <a:cs typeface="Courier New"/>
                <a:sym typeface="Courier New"/>
              </a:rPr>
              <a:t>float t = </a:t>
            </a:r>
            <a:r>
              <a:rPr lang="en">
                <a:solidFill>
                  <a:srgbClr val="1155CC"/>
                </a:solidFill>
                <a:latin typeface="Courier New"/>
                <a:ea typeface="Courier New"/>
                <a:cs typeface="Courier New"/>
                <a:sym typeface="Courier New"/>
              </a:rPr>
              <a:t>12.26 * n;</a:t>
            </a:r>
          </a:p>
        </p:txBody>
      </p:sp>
    </p:spTree>
  </p:cSld>
  <p:clrMapOvr>
    <a:masterClrMapping/>
  </p:clrMapOvr>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Words>
  <Application>Microsoft Office PowerPoint</Application>
  <PresentationFormat>On-screen Show (16:9)</PresentationFormat>
  <Paragraphs>28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Courier New</vt:lpstr>
      <vt:lpstr>Georgia</vt:lpstr>
      <vt:lpstr>Times New Roman</vt:lpstr>
      <vt:lpstr>paper-plane</vt:lpstr>
      <vt:lpstr>Homework 09</vt:lpstr>
      <vt:lpstr>Question 1 : Implement the following functions in C.</vt:lpstr>
      <vt:lpstr>Question 1 : Answer</vt:lpstr>
      <vt:lpstr>Question 2 : Answer the following questions.</vt:lpstr>
      <vt:lpstr>Question 2 : Answer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09</dc:title>
  <dc:creator>Pranavkumar P Pathak</dc:creator>
  <cp:lastModifiedBy>Pranavkumar P Pathak</cp:lastModifiedBy>
  <cp:revision>1</cp:revision>
  <dcterms:modified xsi:type="dcterms:W3CDTF">2016-12-20T05:51:57Z</dcterms:modified>
</cp:coreProperties>
</file>