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42"/>
  </p:notesMasterIdLst>
  <p:sldIdLst>
    <p:sldId id="256" r:id="rId3"/>
    <p:sldId id="271" r:id="rId4"/>
    <p:sldId id="274" r:id="rId5"/>
    <p:sldId id="273" r:id="rId6"/>
    <p:sldId id="272" r:id="rId7"/>
    <p:sldId id="275" r:id="rId8"/>
    <p:sldId id="278" r:id="rId9"/>
    <p:sldId id="277" r:id="rId10"/>
    <p:sldId id="286" r:id="rId11"/>
    <p:sldId id="287" r:id="rId12"/>
    <p:sldId id="288" r:id="rId13"/>
    <p:sldId id="289" r:id="rId14"/>
    <p:sldId id="291" r:id="rId15"/>
    <p:sldId id="293" r:id="rId16"/>
    <p:sldId id="290" r:id="rId17"/>
    <p:sldId id="279" r:id="rId18"/>
    <p:sldId id="280" r:id="rId19"/>
    <p:sldId id="294" r:id="rId20"/>
    <p:sldId id="295" r:id="rId21"/>
    <p:sldId id="281" r:id="rId22"/>
    <p:sldId id="282" r:id="rId23"/>
    <p:sldId id="283" r:id="rId24"/>
    <p:sldId id="284" r:id="rId25"/>
    <p:sldId id="285" r:id="rId26"/>
    <p:sldId id="276" r:id="rId27"/>
    <p:sldId id="257" r:id="rId28"/>
    <p:sldId id="258" r:id="rId29"/>
    <p:sldId id="259" r:id="rId30"/>
    <p:sldId id="260" r:id="rId31"/>
    <p:sldId id="261" r:id="rId32"/>
    <p:sldId id="262" r:id="rId33"/>
    <p:sldId id="263" r:id="rId34"/>
    <p:sldId id="264" r:id="rId35"/>
    <p:sldId id="265" r:id="rId36"/>
    <p:sldId id="266" r:id="rId37"/>
    <p:sldId id="267" r:id="rId38"/>
    <p:sldId id="268" r:id="rId39"/>
    <p:sldId id="269" r:id="rId40"/>
    <p:sldId id="270" r:id="rId4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AA818D-5EB2-4FBD-A375-760C2AD72095}">
  <a:tblStyle styleId="{29AA818D-5EB2-4FBD-A375-760C2AD72095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734" y="1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924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5996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3368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8493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7774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2406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9020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3403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8955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351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1667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3531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5418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5357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1739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802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 rot="10800000" flipH="1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2393175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/>
          <p:nvPr/>
        </p:nvSpPr>
        <p:spPr>
          <a:xfrm rot="10800000" flipH="1">
            <a:off x="0" y="2983958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>
              <a:spcBef>
                <a:spcPts val="0"/>
              </a:spcBef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buChar char="■"/>
              <a:defRPr/>
            </a:lvl3pPr>
            <a:lvl4pPr lvl="3" rtl="0">
              <a:spcBef>
                <a:spcPts val="0"/>
              </a:spcBef>
              <a:buChar char="●"/>
              <a:defRPr/>
            </a:lvl4pPr>
            <a:lvl5pPr lvl="4" rtl="0">
              <a:spcBef>
                <a:spcPts val="0"/>
              </a:spcBef>
              <a:buChar char="○"/>
              <a:defRPr/>
            </a:lvl5pPr>
            <a:lvl6pPr lvl="5" rtl="0">
              <a:spcBef>
                <a:spcPts val="0"/>
              </a:spcBef>
              <a:buChar char="■"/>
              <a:defRPr/>
            </a:lvl6pPr>
            <a:lvl7pPr lvl="6" rtl="0">
              <a:spcBef>
                <a:spcPts val="0"/>
              </a:spcBef>
              <a:buChar char="●"/>
              <a:defRPr/>
            </a:lvl7pPr>
            <a:lvl8pPr lvl="7" rtl="0">
              <a:spcBef>
                <a:spcPts val="0"/>
              </a:spcBef>
              <a:buChar char="○"/>
              <a:defRPr/>
            </a:lvl8pPr>
            <a:lvl9pPr lvl="8" rtl="0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 flipH="1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4526626" y="571349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/>
          <p:nvPr/>
        </p:nvSpPr>
        <p:spPr>
          <a:xfrm rot="10800000">
            <a:off x="4526626" y="1162132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 rot="10800000" flipH="1">
            <a:off x="0" y="4412699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4526626" y="3820834"/>
            <a:ext cx="4617373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rot="10800000">
            <a:off x="4526626" y="4411617"/>
            <a:ext cx="4617373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CC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_standard_library/c_function_ftell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600" b="1"/>
              <a:t>Input and Output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8278475" y="111999"/>
            <a:ext cx="773874" cy="336042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Lecture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gets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For reading the string from the file.</a:t>
            </a:r>
          </a:p>
          <a:p>
            <a:pPr>
              <a:buNone/>
            </a:pPr>
            <a:r>
              <a:rPr lang="en-US" dirty="0" smtClean="0"/>
              <a:t>Syntax:</a:t>
            </a:r>
          </a:p>
          <a:p>
            <a:pPr>
              <a:buNone/>
            </a:pPr>
            <a:r>
              <a:rPr lang="en-US" dirty="0" err="1" smtClean="0"/>
              <a:t>fgets</a:t>
            </a:r>
            <a:r>
              <a:rPr lang="en-US" dirty="0" smtClean="0"/>
              <a:t>(</a:t>
            </a:r>
            <a:r>
              <a:rPr lang="en-US" dirty="0" err="1" smtClean="0"/>
              <a:t>char_array,N</a:t>
            </a:r>
            <a:r>
              <a:rPr lang="en-US" dirty="0" smtClean="0"/>
              <a:t>, </a:t>
            </a:r>
            <a:r>
              <a:rPr lang="en-US" dirty="0" err="1" smtClean="0"/>
              <a:t>file_pointer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char_array</a:t>
            </a:r>
            <a:r>
              <a:rPr lang="en-US" dirty="0" smtClean="0"/>
              <a:t> : is an array</a:t>
            </a:r>
          </a:p>
          <a:p>
            <a:pPr>
              <a:buNone/>
            </a:pPr>
            <a:r>
              <a:rPr lang="en-US" dirty="0" smtClean="0"/>
              <a:t>b. N is the number of maximum char</a:t>
            </a:r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file_pointer</a:t>
            </a:r>
            <a:r>
              <a:rPr lang="en-US" dirty="0" smtClean="0"/>
              <a:t> is the pointer which you is used to open a file in read mode.</a:t>
            </a:r>
          </a:p>
          <a:p>
            <a:pPr>
              <a:buNone/>
            </a:pPr>
            <a:r>
              <a:rPr lang="en-US" u="sng" dirty="0" smtClean="0"/>
              <a:t>Example: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FILE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char  name[10];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 =  </a:t>
            </a:r>
            <a:r>
              <a:rPr lang="en-US" dirty="0" err="1" smtClean="0"/>
              <a:t>fopen</a:t>
            </a:r>
            <a:r>
              <a:rPr lang="en-US" dirty="0" smtClean="0"/>
              <a:t>( “</a:t>
            </a:r>
            <a:r>
              <a:rPr lang="en-US" dirty="0" err="1" smtClean="0"/>
              <a:t>MyEasy</a:t>
            </a:r>
            <a:r>
              <a:rPr lang="en-US" dirty="0" smtClean="0"/>
              <a:t>”,”r”);</a:t>
            </a:r>
          </a:p>
          <a:p>
            <a:pPr>
              <a:buNone/>
            </a:pPr>
            <a:r>
              <a:rPr lang="en-US" dirty="0" err="1"/>
              <a:t>f</a:t>
            </a:r>
            <a:r>
              <a:rPr lang="en-US" dirty="0" err="1" smtClean="0"/>
              <a:t>gets</a:t>
            </a:r>
            <a:r>
              <a:rPr lang="en-US" dirty="0" smtClean="0"/>
              <a:t>(name,10,fp);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err="1"/>
              <a:t>f</a:t>
            </a:r>
            <a:r>
              <a:rPr lang="en-US" dirty="0" err="1" smtClean="0"/>
              <a:t>puts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28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err="1"/>
              <a:t>f</a:t>
            </a:r>
            <a:r>
              <a:rPr lang="en-US" u="sng" dirty="0" err="1" smtClean="0"/>
              <a:t>puts</a:t>
            </a:r>
            <a:r>
              <a:rPr lang="en-US" u="sng" dirty="0" smtClean="0"/>
              <a:t>()</a:t>
            </a:r>
          </a:p>
          <a:p>
            <a:pPr>
              <a:buNone/>
            </a:pPr>
            <a:r>
              <a:rPr lang="en-US" u="sng" dirty="0" smtClean="0"/>
              <a:t>Syntax</a:t>
            </a:r>
          </a:p>
          <a:p>
            <a:pPr>
              <a:buNone/>
            </a:pPr>
            <a:r>
              <a:rPr lang="en-US" dirty="0" err="1" smtClean="0"/>
              <a:t>fputs</a:t>
            </a:r>
            <a:r>
              <a:rPr lang="en-US" dirty="0" smtClean="0"/>
              <a:t>(</a:t>
            </a:r>
            <a:r>
              <a:rPr lang="en-US" dirty="0" err="1" smtClean="0"/>
              <a:t>char_aray</a:t>
            </a:r>
            <a:r>
              <a:rPr lang="en-US" dirty="0" smtClean="0"/>
              <a:t>, </a:t>
            </a:r>
            <a:r>
              <a:rPr lang="en-US" dirty="0" err="1" smtClean="0"/>
              <a:t>file_pointer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/>
              <a:t>c</a:t>
            </a:r>
            <a:r>
              <a:rPr lang="en-US" dirty="0" err="1" smtClean="0"/>
              <a:t>har_array</a:t>
            </a:r>
            <a:r>
              <a:rPr lang="en-US" dirty="0" smtClean="0"/>
              <a:t> is the name of the array which you want to write.</a:t>
            </a:r>
          </a:p>
          <a:p>
            <a:pPr>
              <a:buNone/>
            </a:pPr>
            <a:r>
              <a:rPr lang="en-US" dirty="0" err="1" smtClean="0"/>
              <a:t>file_pointer</a:t>
            </a:r>
            <a:r>
              <a:rPr lang="en-US" dirty="0" smtClean="0"/>
              <a:t> is the pointer for the a file  which is opened in a write mode.</a:t>
            </a:r>
          </a:p>
          <a:p>
            <a:pPr>
              <a:buNone/>
            </a:pPr>
            <a:r>
              <a:rPr lang="en-US" b="1" u="sng" dirty="0" smtClean="0"/>
              <a:t>Example:</a:t>
            </a:r>
          </a:p>
          <a:p>
            <a:pPr>
              <a:buNone/>
            </a:pPr>
            <a:r>
              <a:rPr lang="en-US" dirty="0" smtClean="0"/>
              <a:t>FILE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char  name[10];</a:t>
            </a:r>
          </a:p>
          <a:p>
            <a:pPr>
              <a:buNone/>
            </a:pPr>
            <a:r>
              <a:rPr lang="en-US" dirty="0" err="1" smtClean="0"/>
              <a:t>strcpy</a:t>
            </a:r>
            <a:r>
              <a:rPr lang="en-US" dirty="0" smtClean="0"/>
              <a:t>(</a:t>
            </a:r>
            <a:r>
              <a:rPr lang="en-US" dirty="0" err="1" smtClean="0"/>
              <a:t>name,”hello</a:t>
            </a:r>
            <a:r>
              <a:rPr lang="en-US" dirty="0" smtClean="0"/>
              <a:t>”); // </a:t>
            </a:r>
            <a:r>
              <a:rPr lang="en-US" dirty="0" err="1" smtClean="0"/>
              <a:t>strcpy</a:t>
            </a:r>
            <a:r>
              <a:rPr lang="en-US" dirty="0" smtClean="0"/>
              <a:t> is used to copy the string in name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 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myfile</a:t>
            </a:r>
            <a:r>
              <a:rPr lang="en-US" dirty="0" smtClean="0"/>
              <a:t>”,”w”); // opening a file(</a:t>
            </a:r>
            <a:r>
              <a:rPr lang="en-US" dirty="0" err="1" smtClean="0"/>
              <a:t>myfile</a:t>
            </a:r>
            <a:r>
              <a:rPr lang="en-US" dirty="0" smtClean="0"/>
              <a:t>) in write mode.</a:t>
            </a:r>
          </a:p>
          <a:p>
            <a:pPr>
              <a:buNone/>
            </a:pPr>
            <a:r>
              <a:rPr lang="en-US" dirty="0" err="1" smtClean="0"/>
              <a:t>fputs</a:t>
            </a:r>
            <a:r>
              <a:rPr lang="en-US" dirty="0" smtClean="0"/>
              <a:t>(</a:t>
            </a:r>
            <a:r>
              <a:rPr lang="en-US" dirty="0" err="1" smtClean="0"/>
              <a:t>name,fp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 err="1"/>
              <a:t>putw</a:t>
            </a:r>
            <a:r>
              <a:rPr lang="en-US" dirty="0"/>
              <a:t>()</a:t>
            </a:r>
          </a:p>
          <a:p>
            <a:pPr>
              <a:buNone/>
            </a:pPr>
            <a:r>
              <a:rPr lang="en-US" dirty="0"/>
              <a:t>To write integer type of </a:t>
            </a:r>
            <a:r>
              <a:rPr lang="en-US" dirty="0" smtClean="0"/>
              <a:t>data into the file.</a:t>
            </a:r>
          </a:p>
          <a:p>
            <a:pPr>
              <a:buNone/>
            </a:pPr>
            <a:r>
              <a:rPr lang="en-US" b="1" u="sng" dirty="0" smtClean="0"/>
              <a:t>Syntax: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putw</a:t>
            </a:r>
            <a:r>
              <a:rPr lang="en-US" dirty="0" smtClean="0"/>
              <a:t>(Integer, </a:t>
            </a:r>
            <a:r>
              <a:rPr lang="en-US" dirty="0" err="1" smtClean="0"/>
              <a:t>file_Pointer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Integer is the </a:t>
            </a:r>
            <a:r>
              <a:rPr lang="en-US" dirty="0" err="1" smtClean="0"/>
              <a:t>va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Example: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myfile.txt”,”w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err="1"/>
              <a:t>p</a:t>
            </a:r>
            <a:r>
              <a:rPr lang="en-US" dirty="0" err="1" smtClean="0"/>
              <a:t>utw</a:t>
            </a:r>
            <a:r>
              <a:rPr lang="en-US" dirty="0" smtClean="0"/>
              <a:t>(</a:t>
            </a:r>
            <a:r>
              <a:rPr lang="en-US" dirty="0" err="1" smtClean="0"/>
              <a:t>no,fp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// the value of no will be written in the file which is pointer by fp.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78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getw</a:t>
            </a:r>
            <a:r>
              <a:rPr lang="en-US" dirty="0" smtClean="0"/>
              <a:t>() and </a:t>
            </a:r>
            <a:r>
              <a:rPr lang="en-US" dirty="0" err="1" smtClean="0"/>
              <a:t>putw</a:t>
            </a:r>
            <a:r>
              <a:rPr lang="en-US" dirty="0" smtClean="0"/>
              <a:t>()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FILE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no, I;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 = </a:t>
            </a:r>
            <a:r>
              <a:rPr lang="en-US" dirty="0" err="1" smtClean="0"/>
              <a:t>fopen</a:t>
            </a:r>
            <a:r>
              <a:rPr lang="en-US" dirty="0" smtClean="0"/>
              <a:t> ( “</a:t>
            </a:r>
            <a:r>
              <a:rPr lang="en-US" dirty="0" err="1" smtClean="0"/>
              <a:t>number.txt”,”w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for( </a:t>
            </a:r>
            <a:r>
              <a:rPr lang="en-US" dirty="0" err="1" smtClean="0"/>
              <a:t>i</a:t>
            </a:r>
            <a:r>
              <a:rPr lang="en-US" dirty="0" smtClean="0"/>
              <a:t>=1; </a:t>
            </a:r>
            <a:r>
              <a:rPr lang="en-US" dirty="0" err="1" smtClean="0"/>
              <a:t>i</a:t>
            </a:r>
            <a:r>
              <a:rPr lang="en-US" dirty="0" smtClean="0"/>
              <a:t>&lt;=20;i++)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err="1" smtClean="0"/>
              <a:t>putw</a:t>
            </a:r>
            <a:r>
              <a:rPr lang="en-US" dirty="0" smtClean="0"/>
              <a:t>(</a:t>
            </a:r>
            <a:r>
              <a:rPr lang="en-US" dirty="0" err="1" smtClean="0"/>
              <a:t>i,fp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050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number.txt”,”r</a:t>
            </a:r>
            <a:r>
              <a:rPr lang="en-US" dirty="0" smtClean="0"/>
              <a:t>”);// to read integer data.</a:t>
            </a:r>
          </a:p>
          <a:p>
            <a:pPr>
              <a:buNone/>
            </a:pPr>
            <a:r>
              <a:rPr lang="en-US" dirty="0" smtClean="0"/>
              <a:t>while( (no=</a:t>
            </a:r>
            <a:r>
              <a:rPr lang="en-US" dirty="0" err="1" smtClean="0"/>
              <a:t>getw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))!=EOF)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err="1"/>
              <a:t>p</a:t>
            </a:r>
            <a:r>
              <a:rPr lang="en-US" dirty="0" err="1" smtClean="0"/>
              <a:t>rintf</a:t>
            </a:r>
            <a:r>
              <a:rPr lang="en-US" dirty="0" smtClean="0"/>
              <a:t>(“%</a:t>
            </a:r>
            <a:r>
              <a:rPr lang="en-US" dirty="0" err="1" smtClean="0"/>
              <a:t>d”,no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/>
              <a:t>f</a:t>
            </a:r>
            <a:r>
              <a:rPr lang="en-US" dirty="0" err="1" smtClean="0"/>
              <a:t>close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return 0;</a:t>
            </a:r>
            <a:endParaRPr lang="en-US" dirty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148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</a:t>
            </a:r>
            <a:r>
              <a:rPr lang="en-US" dirty="0" err="1" smtClean="0"/>
              <a:t>etw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To read integer type of data.</a:t>
            </a:r>
          </a:p>
          <a:p>
            <a:pPr>
              <a:buNone/>
            </a:pPr>
            <a:r>
              <a:rPr lang="en-US" b="1" u="sng" dirty="0" smtClean="0"/>
              <a:t>Syntax: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Variable = </a:t>
            </a:r>
            <a:r>
              <a:rPr lang="en-US" dirty="0" err="1" smtClean="0"/>
              <a:t>getw</a:t>
            </a:r>
            <a:r>
              <a:rPr lang="en-US" dirty="0" smtClean="0"/>
              <a:t>(</a:t>
            </a:r>
            <a:r>
              <a:rPr lang="en-US" dirty="0" err="1" smtClean="0"/>
              <a:t>file_pointer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b="1" u="sng" dirty="0" smtClean="0"/>
              <a:t>Example: 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no;</a:t>
            </a:r>
          </a:p>
          <a:p>
            <a:pPr>
              <a:buNone/>
            </a:pPr>
            <a:r>
              <a:rPr lang="en-US" dirty="0" err="1"/>
              <a:t>f</a:t>
            </a:r>
            <a:r>
              <a:rPr lang="en-US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myfile.txt”,”r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smtClean="0"/>
              <a:t>no = </a:t>
            </a:r>
            <a:r>
              <a:rPr lang="en-US" dirty="0" err="1" smtClean="0"/>
              <a:t>getw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2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file has end of file mark using which </a:t>
            </a:r>
            <a:r>
              <a:rPr lang="en-US" dirty="0" err="1" smtClean="0"/>
              <a:t>getc</a:t>
            </a:r>
            <a:r>
              <a:rPr lang="en-US" dirty="0" smtClean="0"/>
              <a:t> and </a:t>
            </a:r>
            <a:r>
              <a:rPr lang="en-US" dirty="0" err="1" smtClean="0"/>
              <a:t>putc</a:t>
            </a:r>
            <a:r>
              <a:rPr lang="en-US" dirty="0" smtClean="0"/>
              <a:t> can stop reading / </a:t>
            </a:r>
            <a:r>
              <a:rPr lang="en-US" dirty="0" err="1" smtClean="0"/>
              <a:t>writeing</a:t>
            </a:r>
            <a:r>
              <a:rPr lang="en-US" dirty="0" smtClean="0"/>
              <a:t> the character.</a:t>
            </a:r>
          </a:p>
          <a:p>
            <a:r>
              <a:rPr lang="en-US" dirty="0" smtClean="0"/>
              <a:t>To indicate end of file.</a:t>
            </a:r>
          </a:p>
          <a:p>
            <a:pPr>
              <a:buNone/>
            </a:pPr>
            <a:r>
              <a:rPr lang="en-US" dirty="0" smtClean="0"/>
              <a:t>ctrl + Z for Dos</a:t>
            </a: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trl + D for </a:t>
            </a:r>
            <a:r>
              <a:rPr lang="en-US" dirty="0" err="1" smtClean="0"/>
              <a:t>unix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getc</a:t>
            </a:r>
            <a:r>
              <a:rPr lang="en-US" dirty="0" smtClean="0"/>
              <a:t>() and </a:t>
            </a:r>
            <a:r>
              <a:rPr lang="en-US" dirty="0" err="1" smtClean="0"/>
              <a:t>putc</a:t>
            </a:r>
            <a:r>
              <a:rPr lang="en-US" dirty="0" smtClean="0"/>
              <a:t>()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13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76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printf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//writes data on the file. ( for mix type of data)</a:t>
            </a:r>
          </a:p>
          <a:p>
            <a:pPr>
              <a:buNone/>
            </a:pPr>
            <a:r>
              <a:rPr lang="en-US" u="sng" dirty="0" smtClean="0"/>
              <a:t>Syntax:</a:t>
            </a:r>
          </a:p>
          <a:p>
            <a:pPr>
              <a:buNone/>
            </a:pPr>
            <a:r>
              <a:rPr lang="en-US" dirty="0" err="1"/>
              <a:t>f</a:t>
            </a:r>
            <a:r>
              <a:rPr lang="en-US" dirty="0" err="1" smtClean="0"/>
              <a:t>printf</a:t>
            </a:r>
            <a:r>
              <a:rPr lang="en-US" dirty="0" smtClean="0"/>
              <a:t>(</a:t>
            </a:r>
            <a:r>
              <a:rPr lang="en-US" dirty="0" err="1" smtClean="0"/>
              <a:t>file_pointer</a:t>
            </a:r>
            <a:r>
              <a:rPr lang="en-US" dirty="0" smtClean="0"/>
              <a:t>, “</a:t>
            </a:r>
            <a:r>
              <a:rPr lang="en-US" dirty="0" err="1" smtClean="0"/>
              <a:t>Control_string”,Variables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err="1"/>
              <a:t>file_pointer</a:t>
            </a:r>
            <a:r>
              <a:rPr lang="en-US" dirty="0"/>
              <a:t>, </a:t>
            </a:r>
            <a:r>
              <a:rPr lang="en-US" dirty="0" smtClean="0"/>
              <a:t> : is the pointer which you have open the file in write mode.</a:t>
            </a:r>
          </a:p>
          <a:p>
            <a:pPr>
              <a:buNone/>
            </a:pPr>
            <a:r>
              <a:rPr lang="en-US" dirty="0" err="1" smtClean="0"/>
              <a:t>Control_string,:uses</a:t>
            </a:r>
            <a:r>
              <a:rPr lang="en-US" dirty="0" smtClean="0"/>
              <a:t> format </a:t>
            </a:r>
            <a:r>
              <a:rPr lang="en-US" dirty="0" err="1" smtClean="0"/>
              <a:t>specifier</a:t>
            </a:r>
            <a:r>
              <a:rPr lang="en-US" dirty="0" smtClean="0"/>
              <a:t> .. %c, %S, %d, %f)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Variables: uses (,) for more than one variable.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/>
              <a:t>f</a:t>
            </a:r>
            <a:r>
              <a:rPr lang="en-US" dirty="0" err="1" smtClean="0"/>
              <a:t>scanf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// reads the data on the file.(string , number , char 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92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fscanf</a:t>
            </a:r>
            <a:r>
              <a:rPr lang="en-US" dirty="0"/>
              <a:t>()</a:t>
            </a:r>
          </a:p>
          <a:p>
            <a:pPr>
              <a:buNone/>
            </a:pPr>
            <a:r>
              <a:rPr lang="en-US" dirty="0" smtClean="0"/>
              <a:t>//reads </a:t>
            </a:r>
            <a:r>
              <a:rPr lang="en-US" dirty="0"/>
              <a:t>data on the file. ( for mix type of data)</a:t>
            </a:r>
          </a:p>
          <a:p>
            <a:pPr>
              <a:buNone/>
            </a:pPr>
            <a:r>
              <a:rPr lang="en-US" u="sng" dirty="0"/>
              <a:t>Syntax:</a:t>
            </a:r>
          </a:p>
          <a:p>
            <a:pPr>
              <a:buNone/>
            </a:pPr>
            <a:r>
              <a:rPr lang="en-US" dirty="0" err="1"/>
              <a:t>fscanf</a:t>
            </a:r>
            <a:r>
              <a:rPr lang="en-US" dirty="0" smtClean="0"/>
              <a:t>(</a:t>
            </a:r>
            <a:r>
              <a:rPr lang="en-US" dirty="0" err="1" smtClean="0"/>
              <a:t>file_pointer</a:t>
            </a:r>
            <a:r>
              <a:rPr lang="en-US" dirty="0"/>
              <a:t>, “</a:t>
            </a:r>
            <a:r>
              <a:rPr lang="en-US" dirty="0" err="1"/>
              <a:t>Control_string”,Variables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 err="1"/>
              <a:t>file_pointer</a:t>
            </a:r>
            <a:r>
              <a:rPr lang="en-US" dirty="0"/>
              <a:t>,  : is the pointer which you have open the file in write mode.</a:t>
            </a:r>
          </a:p>
          <a:p>
            <a:pPr>
              <a:buNone/>
            </a:pPr>
            <a:r>
              <a:rPr lang="en-US" dirty="0" err="1"/>
              <a:t>Control_string,:uses</a:t>
            </a:r>
            <a:r>
              <a:rPr lang="en-US" dirty="0"/>
              <a:t> format </a:t>
            </a:r>
            <a:r>
              <a:rPr lang="en-US" dirty="0" err="1"/>
              <a:t>specifier</a:t>
            </a:r>
            <a:r>
              <a:rPr lang="en-US" dirty="0"/>
              <a:t> .. %c, %S, %d, %f)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Variables: uses (,) for more than one variable.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Management/ File Handling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Making a file and storing it into the </a:t>
            </a:r>
            <a:r>
              <a:rPr lang="en-US" dirty="0" err="1" smtClean="0"/>
              <a:t>harddisk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 Word file raman.doc </a:t>
            </a:r>
            <a:r>
              <a:rPr lang="en-US" dirty="0" err="1" smtClean="0"/>
              <a:t>raman</a:t>
            </a:r>
            <a:r>
              <a:rPr lang="en-US" dirty="0" smtClean="0"/>
              <a:t> is file name here.  .doc is the extension or file type.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File Handling functions are available in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Functions : </a:t>
            </a:r>
          </a:p>
          <a:p>
            <a:pPr>
              <a:buNone/>
            </a:pPr>
            <a:r>
              <a:rPr lang="en-US" dirty="0" err="1" smtClean="0"/>
              <a:t>fopen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close()</a:t>
            </a:r>
          </a:p>
          <a:p>
            <a:pPr>
              <a:buNone/>
            </a:pPr>
            <a:r>
              <a:rPr lang="en-US" dirty="0" err="1" smtClean="0"/>
              <a:t>getc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err="1" smtClean="0"/>
              <a:t>putc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…. Etc.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83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fprintf</a:t>
            </a:r>
            <a:r>
              <a:rPr lang="en-US" dirty="0" smtClean="0"/>
              <a:t>() &amp; </a:t>
            </a:r>
            <a:r>
              <a:rPr lang="en-US" dirty="0" err="1" smtClean="0"/>
              <a:t>fscanf</a:t>
            </a:r>
            <a:r>
              <a:rPr lang="en-US" dirty="0" smtClean="0"/>
              <a:t>() 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FILE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roll;</a:t>
            </a: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har name[10];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student”,”w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(“Enter Roll No”);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(“%</a:t>
            </a:r>
            <a:r>
              <a:rPr lang="en-US" dirty="0" err="1" smtClean="0"/>
              <a:t>d”,&amp;roll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(“Enter name”);</a:t>
            </a:r>
          </a:p>
          <a:p>
            <a:pPr>
              <a:buNone/>
            </a:pPr>
            <a:r>
              <a:rPr lang="en-US" dirty="0" err="1" smtClean="0"/>
              <a:t>fprintf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,”%d %s”,</a:t>
            </a:r>
            <a:r>
              <a:rPr lang="en-US" dirty="0" err="1" smtClean="0"/>
              <a:t>roll,name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18039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 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student”,”r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err="1" smtClean="0"/>
              <a:t>fscanf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,”%</a:t>
            </a:r>
            <a:r>
              <a:rPr lang="en-US" dirty="0" err="1" smtClean="0"/>
              <a:t>d%s</a:t>
            </a:r>
            <a:r>
              <a:rPr lang="en-US" dirty="0" smtClean="0"/>
              <a:t>”,&amp;</a:t>
            </a:r>
            <a:r>
              <a:rPr lang="en-US" dirty="0" err="1" smtClean="0"/>
              <a:t>roll,name</a:t>
            </a:r>
            <a:r>
              <a:rPr lang="en-US" dirty="0" smtClean="0"/>
              <a:t>); // name is string and roll is int.</a:t>
            </a:r>
          </a:p>
          <a:p>
            <a:pPr>
              <a:buNone/>
            </a:pPr>
            <a:r>
              <a:rPr lang="en-US" dirty="0" err="1"/>
              <a:t>printf</a:t>
            </a:r>
            <a:r>
              <a:rPr lang="en-US" dirty="0"/>
              <a:t> (“student </a:t>
            </a:r>
            <a:r>
              <a:rPr lang="en-US" dirty="0" smtClean="0"/>
              <a:t>id: %</a:t>
            </a:r>
            <a:r>
              <a:rPr lang="en-US" dirty="0" err="1" smtClean="0"/>
              <a:t>d”,roll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 (“student name: %</a:t>
            </a:r>
            <a:r>
              <a:rPr lang="en-US" dirty="0" err="1" smtClean="0"/>
              <a:t>s”,name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/>
              <a:t>r</a:t>
            </a:r>
            <a:r>
              <a:rPr lang="en-US" dirty="0" smtClean="0"/>
              <a:t>eturn 0;</a:t>
            </a:r>
          </a:p>
          <a:p>
            <a:pPr>
              <a:buNone/>
            </a:pPr>
            <a:r>
              <a:rPr lang="en-US" dirty="0"/>
              <a:t>}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00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Represntation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5938" t="14844" r="14219" b="37695"/>
          <a:stretch/>
        </p:blipFill>
        <p:spPr>
          <a:xfrm>
            <a:off x="314325" y="1063378"/>
            <a:ext cx="8515350" cy="408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804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71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03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13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Introduction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Standard files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General files I/O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Command-line parameters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Error handling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String I/O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C has no built-in statements for input or output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Input and output functions are provided by the standard library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&lt;stdio.h&gt;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All input and output is performed with streams: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Stream: a sequence of bytes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text stream: consists of series of characters organized into lines ending with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'\n'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standard library takes care of conversion from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"\r\n" to '\n'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binary stream: consists of a series of raw bytes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The streams provided by standard library are buffered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/>
              <a:t>Streams are represented by the data type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FILE*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FILE is a struct contains the internal state information about the connection to the file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Standard Files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Standard input stream: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called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normally connected to the keyboard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OS knows it by number 0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Standard output stream: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Called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normally connected to the display screen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OS knows it by number 1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Standard error stream: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called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stderr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also normally connected to the screen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OS knows it by number 2</a:t>
            </a:r>
          </a:p>
          <a:p>
            <a:pPr marR="0"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Standard Files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putchar(int char)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Writes the character (an unsigned char)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char </a:t>
            </a:r>
            <a:r>
              <a:rPr lang="en" sz="1400"/>
              <a:t>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the character printed or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EOF</a:t>
            </a:r>
            <a:r>
              <a:rPr lang="en" sz="1400"/>
              <a:t> on error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puts(const char *str)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Writes the string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lang="en" sz="1400"/>
              <a:t>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r>
              <a:rPr lang="en" sz="1400"/>
              <a:t> up to, but not including, the null character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 newline character is appended to the output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non-negative value, or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EOF</a:t>
            </a:r>
            <a:r>
              <a:rPr lang="en" sz="1400"/>
              <a:t> on error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getchar(void)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reads a character (an unsigned char)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EOF</a:t>
            </a:r>
            <a:r>
              <a:rPr lang="en" sz="1400"/>
              <a:t> on error</a:t>
            </a:r>
          </a:p>
          <a:p>
            <a:pPr marL="457200" lvl="0" indent="-317500" rtl="0">
              <a:spcBef>
                <a:spcPts val="1000"/>
              </a:spcBef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*gets(char *str)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Reads a line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  <a:r>
              <a:rPr lang="en" sz="1400"/>
              <a:t> and stores it into the string pointed to by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It stops when either:	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the newline character is read or</a:t>
            </a:r>
            <a:r>
              <a:rPr lang="en" sz="1400"/>
              <a:t/>
            </a:r>
            <a:br>
              <a:rPr lang="en" sz="1400"/>
            </a:br>
            <a:r>
              <a:rPr lang="en" sz="1400"/>
              <a:t>				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when the end-of-file is reached, whichever comes first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Prone to overflow problem</a:t>
            </a:r>
          </a:p>
          <a:p>
            <a:pPr marR="0"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fopen</a:t>
            </a:r>
            <a:r>
              <a:rPr lang="en-US" dirty="0" smtClean="0"/>
              <a:t>() and </a:t>
            </a:r>
            <a:r>
              <a:rPr lang="en-US" dirty="0" err="1" smtClean="0"/>
              <a:t>fclose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Need to have pointer to open a file. Here the pointer will be file type.</a:t>
            </a:r>
          </a:p>
          <a:p>
            <a:pPr>
              <a:buNone/>
            </a:pPr>
            <a:r>
              <a:rPr lang="en-US" dirty="0" smtClean="0"/>
              <a:t>Syntax: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FILE *filename;</a:t>
            </a:r>
          </a:p>
          <a:p>
            <a:pPr>
              <a:buNone/>
            </a:pPr>
            <a:r>
              <a:rPr lang="en-US" dirty="0" err="1" smtClean="0"/>
              <a:t>Eg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FILE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// need a file type of pointer to use it in </a:t>
            </a:r>
            <a:r>
              <a:rPr lang="en-US" dirty="0" err="1" smtClean="0"/>
              <a:t>fopen</a:t>
            </a:r>
            <a:r>
              <a:rPr lang="en-US" dirty="0" smtClean="0"/>
              <a:t>() and </a:t>
            </a:r>
            <a:r>
              <a:rPr lang="en-US" dirty="0" err="1" smtClean="0"/>
              <a:t>fclose</a:t>
            </a:r>
            <a:r>
              <a:rPr lang="en-US" dirty="0" smtClean="0"/>
              <a:t>().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667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Standard Files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scanf(const char *format, ...)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Reads formatted input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stdin</a:t>
            </a:r>
          </a:p>
          <a:p>
            <a:pPr marL="914400" lvl="1" indent="-317500" rtl="0">
              <a:spcBef>
                <a:spcPts val="0"/>
              </a:spcBef>
              <a:buSzPct val="100000"/>
              <a:buFont typeface="Times New Roman"/>
            </a:pPr>
            <a:r>
              <a:rPr lang="en" sz="1400"/>
              <a:t>Prone to overflow problem when used with strings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printf(const char *format, ...)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Sends formatted output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</a:p>
          <a:p>
            <a:pPr marL="457200" lvl="0" indent="-317500" rtl="0">
              <a:spcBef>
                <a:spcPts val="1000"/>
              </a:spcBef>
              <a:buSzPct val="100000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perror(const char *str)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prints a descriptive error message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stderr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string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lang="en" sz="1400"/>
              <a:t> is printed, followed by a colon then a space.</a:t>
            </a:r>
          </a:p>
          <a:p>
            <a:pPr marL="457200" lvl="0" indent="-317500" rtl="0">
              <a:spcBef>
                <a:spcPts val="1000"/>
              </a:spcBef>
              <a:buSzPct val="77777"/>
              <a:buFont typeface="Courier New"/>
            </a:pPr>
            <a:r>
              <a:rPr lang="en"/>
              <a:t>What does the following code do?</a:t>
            </a:r>
          </a:p>
          <a:p>
            <a:pPr marR="0"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5525625" y="3041250"/>
            <a:ext cx="3161100" cy="1884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main ( 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c 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 ((c=getchar())!= EOF){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 c &gt;= 'A' &amp;&amp; c &lt;= 'Z')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c = c − 'A' + 'a';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putchar(c) 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Standard Files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7777"/>
              <a:buFont typeface="Courier New"/>
            </a:pPr>
            <a:r>
              <a:rPr lang="en">
                <a:solidFill>
                  <a:srgbClr val="000000"/>
                </a:solidFill>
              </a:rPr>
              <a:t>Redirecting standard streams: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Provided by the operating system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5714"/>
              <a:buFont typeface="Courier New"/>
            </a:pPr>
            <a:r>
              <a:rPr lang="en" sz="1400"/>
              <a:t>Redirecting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stdout</a:t>
            </a:r>
            <a:r>
              <a:rPr lang="en" sz="1400"/>
              <a:t>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prog &gt; output.txt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/>
              <a:t>and to append: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prog &gt;&gt; output.txt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714"/>
              <a:buFont typeface="Courier New"/>
            </a:pPr>
            <a:r>
              <a:rPr lang="en" sz="1400"/>
              <a:t>Redirecting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stderr</a:t>
            </a:r>
            <a:r>
              <a:rPr lang="en" sz="1400"/>
              <a:t>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prog 2&gt; error.txt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400"/>
              <a:t>and to append: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prog 2&gt;&gt; error.txt</a:t>
            </a:r>
          </a:p>
          <a:p>
            <a:pPr marL="914400" lvl="1" indent="-304800" rtl="0">
              <a:spcBef>
                <a:spcPts val="1000"/>
              </a:spcBef>
              <a:buSzPct val="85714"/>
              <a:buFont typeface="Courier New"/>
            </a:pPr>
            <a:r>
              <a:rPr lang="en" sz="1400"/>
              <a:t>Redirecting to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stdin:  prog &lt; input.txt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85714"/>
              <a:buFont typeface="Courier New"/>
            </a:pPr>
            <a:r>
              <a:rPr lang="en" sz="1400"/>
              <a:t>Redirect the output of prog1 to the input of prog2: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prog1 | prog2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Stream I/O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So far, we have read from the standard input and written to the standard output</a:t>
            </a:r>
          </a:p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77777"/>
              <a:buFont typeface="Courier New"/>
            </a:pPr>
            <a:r>
              <a:rPr lang="en"/>
              <a:t>C allows us to read data from any text/binary files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FILE∗ fopen(char *filename,char *mode)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</a:pPr>
            <a:r>
              <a:rPr lang="en" sz="11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opens file </a:t>
            </a: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filename </a:t>
            </a:r>
            <a:r>
              <a:rPr lang="en" sz="11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using the given </a:t>
            </a:r>
            <a:r>
              <a:rPr lang="en" sz="12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mode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a pointer to the file stream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or NULL otherwise.</a:t>
            </a:r>
          </a:p>
          <a:p>
            <a:pPr marR="0" lvl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fclose(FILE∗ fp)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closes the stream (releases OS resources).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all buffers are flushed.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0 if successful, and EOF otherwise.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automatically called on all open files when program terminates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graphicFrame>
        <p:nvGraphicFramePr>
          <p:cNvPr id="141" name="Shape 141"/>
          <p:cNvGraphicFramePr/>
          <p:nvPr/>
        </p:nvGraphicFramePr>
        <p:xfrm>
          <a:off x="5757625" y="1927225"/>
          <a:ext cx="2929175" cy="2560140"/>
        </p:xfrm>
        <a:graphic>
          <a:graphicData uri="http://schemas.openxmlformats.org/drawingml/2006/table">
            <a:tbl>
              <a:tblPr>
                <a:noFill/>
                <a:tableStyleId>{29AA818D-5EB2-4FBD-A375-760C2AD72095}</a:tableStyleId>
              </a:tblPr>
              <a:tblGrid>
                <a:gridCol w="382850"/>
                <a:gridCol w="2546325"/>
              </a:tblGrid>
              <a:tr h="365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31313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For reading. File must exist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Creates empty file for writing.</a:t>
                      </a:r>
                      <a:b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file exists, it content is erased.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Appends to an existent file.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Creates one if not exist.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r+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31313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For reading &amp; writing. File must exist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w+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Creates a file for reading &amp; writing.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a+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For reading and appending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General Stream I/O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  <a:buFont typeface="Courier New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getc(FILE∗ stream)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reads a single character from the stream.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the character read or EOF on error/end of file.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We can implement it as follows: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getchar() getc(stdin)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char* fgets(char *line, int maxlen, FILE∗ fp)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reads a single line (upto maxlen characters) from the input stream (including linebreak)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stops when reading n-1 characters, reading \n or reaching end of file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a pointer to the character array that stores the line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NULL if end of stream.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800"/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fscanf(FILE∗ fp, char *format, ...)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similar to scanf,sscanf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reads items from input stream fp.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the number of input items successfully matched and assigned, which can be fewer than provided for, or even zero in the event of an early matching failure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General Stream I/O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ungetc(int ch, FILE *stream)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pushes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 </a:t>
            </a:r>
            <a:r>
              <a:rPr lang="en" sz="1400"/>
              <a:t>(unsigned char) onto the specified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stream </a:t>
            </a:r>
            <a:r>
              <a:rPr lang="en" sz="1400"/>
              <a:t>to be read again.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character that was pushed back if successful, otherwise EOF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putc(int ch, FILE∗ fp)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writes a single character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ch</a:t>
            </a:r>
            <a:r>
              <a:rPr lang="en" sz="1400"/>
              <a:t> to the output stream.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the character written or EOF on error.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we can implement it as follows: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#define putchar(c) putc(c,stdout)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fputs(char *line, FILE∗ stream)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writes a single line to the output stream.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0 on success, EOF otherwise.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fprintf(FILE *stream, const char *format, ...)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sends formatted output to a stream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</a:t>
            </a:r>
            <a:r>
              <a:rPr lang="en" sz="11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total number of characters written, otherwise, a negative number is returned.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General Stream I/O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size_t fread(void *ptr, size_t size, size_t nmemb, FILE *stream)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reads data from the given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r>
              <a:rPr lang="en" sz="1400"/>
              <a:t> into the array pointed to by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ptr</a:t>
            </a:r>
            <a:r>
              <a:rPr lang="en" sz="1400"/>
              <a:t>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size: size in bytes of each element to be read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nmemb: number of elements, each one with a size of size bytes.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total number of elements successfully read.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if differs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nmemb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, either an error has occurred or EOF was reached.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size_t fwrite(const void *ptr, size_t size, size_t nmemb, FILE *stream)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writes data from the array pointed to by ptr to the given stream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total number of elements successfully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</a:pPr>
            <a:r>
              <a:rPr lang="en" sz="1400"/>
              <a:t>if differs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nmemb</a:t>
            </a:r>
            <a:r>
              <a:rPr lang="en" sz="1400"/>
              <a:t>, it will show an error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rewind(FILE *stream)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sets file position to beginning of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r>
              <a:rPr lang="en" sz="1400"/>
              <a:t>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fseek(FILE *stream, long int offset, int whence)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sets file position of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stream</a:t>
            </a:r>
            <a:r>
              <a:rPr lang="en" sz="1400"/>
              <a:t>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offset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offset</a:t>
            </a:r>
            <a:r>
              <a:rPr lang="en" sz="1400"/>
              <a:t> signifies number of bytes to seek from given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whence</a:t>
            </a:r>
            <a:r>
              <a:rPr lang="en" sz="1400"/>
              <a:t> position</a:t>
            </a:r>
          </a:p>
        </p:txBody>
      </p:sp>
      <p:graphicFrame>
        <p:nvGraphicFramePr>
          <p:cNvPr id="160" name="Shape 160"/>
          <p:cNvGraphicFramePr/>
          <p:nvPr/>
        </p:nvGraphicFramePr>
        <p:xfrm>
          <a:off x="6634325" y="3906775"/>
          <a:ext cx="2230275" cy="1097190"/>
        </p:xfrm>
        <a:graphic>
          <a:graphicData uri="http://schemas.openxmlformats.org/drawingml/2006/table">
            <a:tbl>
              <a:tblPr>
                <a:noFill/>
                <a:tableStyleId>{29AA818D-5EB2-4FBD-A375-760C2AD72095}</a:tableStyleId>
              </a:tblPr>
              <a:tblGrid>
                <a:gridCol w="977275"/>
                <a:gridCol w="1253000"/>
              </a:tblGrid>
              <a:tr h="0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SEEK_SET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Beginning of file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SEEK_CUR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 position</a:t>
                      </a:r>
                    </a:p>
                  </a:txBody>
                  <a:tcPr marL="91425" marR="91425" marT="91425" marB="91425"/>
                </a:tc>
              </a:tr>
              <a:tr h="365725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SEEK_END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End of file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Handling Files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8571"/>
            </a:pPr>
            <a:r>
              <a:rPr lang="en" sz="14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remove(const char *filename)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deletes the given filename so that it is no longer accessible.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0 on success and  -1on failure and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errno </a:t>
            </a:r>
            <a:r>
              <a:rPr lang="en" sz="1400"/>
              <a:t>is set appropriately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rename(const char *old_filename, const char *new_filename)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causes filename referred to, by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old_filename</a:t>
            </a:r>
            <a:r>
              <a:rPr lang="en" sz="1400"/>
              <a:t> to be changed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new_filename</a:t>
            </a:r>
            <a:r>
              <a:rPr lang="en" sz="1400"/>
              <a:t>.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en" sz="1400"/>
              <a:t>returns 0 on success and  -1on failure and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errno </a:t>
            </a:r>
            <a:r>
              <a:rPr lang="en" sz="1400"/>
              <a:t>is set appropriately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8571"/>
              <a:buFont typeface="Georgia"/>
            </a:pPr>
            <a:r>
              <a:rPr lang="en" sz="1400"/>
              <a:t>How to get a file’s size?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Use fseek with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long int ftell(FILE *stream)</a:t>
            </a:r>
          </a:p>
          <a:p>
            <a: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returns current file position of the given stream</a:t>
            </a:r>
          </a:p>
          <a:p>
            <a:pPr marL="914400" marR="0" lvl="1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Courier New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FILE* f; long int size=0;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if ((f = fopen("readme.txt"))){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fseek(f, 0, SEEK_END);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size = ftell(f);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fclose(f);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Command line Input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In addition to taking input from standard input and files, you can also pass input while invoking the program.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so far, we have used int main() as to invoke the main function. 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however, main function can take arguments that are populated when the program is invoked.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main(int argc,char∗ argv[])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argc</a:t>
            </a:r>
            <a:r>
              <a:rPr lang="en" sz="1400"/>
              <a:t>: count of arguments.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argv</a:t>
            </a:r>
            <a:r>
              <a:rPr lang="en" sz="1400"/>
              <a:t>: an array of pointers to each of the arguments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note: the arguments include the name of the program as well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Examples:</a:t>
            </a:r>
            <a:br>
              <a:rPr lang="en" sz="1400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./cat a.txt b.txt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 argc = 3 , argv[0] = "cat" , argv[1] = "a.txt" and argv[2] = "b.txt" 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./cat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 argc = 1 , argv[0] = "cat" 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Error Handling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stderr</a:t>
            </a:r>
          </a:p>
          <a:p>
            <a:pPr marL="0" marR="0" lvl="0" indent="387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○ Output stream for errors</a:t>
            </a:r>
          </a:p>
          <a:p>
            <a:pPr lvl="0" indent="38735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○ Assigned to a program just like stdin and stdout</a:t>
            </a:r>
          </a:p>
          <a:p>
            <a:pPr lvl="0" indent="38735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○ Appears on screen even if stdout is redirected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Exit</a:t>
            </a:r>
          </a:p>
          <a:p>
            <a:pPr marL="457200" lvl="0" indent="-6985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○ Standard library function</a:t>
            </a:r>
          </a:p>
          <a:p>
            <a:pPr marL="457200" lvl="0" indent="-6985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○ Terminates the program</a:t>
            </a:r>
          </a:p>
          <a:p>
            <a:pPr marL="457200" lvl="0" indent="-6985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○ Argument is passed to calling function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String I/O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en"/>
              <a:t>Instead of writing to the standard output, the formatted data can be written to or read from character arrays.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sprintf(char *str, const char *format, ...)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format</a:t>
            </a:r>
            <a:r>
              <a:rPr lang="en" sz="1400"/>
              <a:t> specification is the same as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r>
              <a:rPr lang="en" sz="1400"/>
              <a:t>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output is written to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</a:t>
            </a:r>
            <a:r>
              <a:rPr lang="en" sz="1400"/>
              <a:t> (does not check size).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number of character written or negative value on error.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8571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sscanf(const char *str, const char *format, ...)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format</a:t>
            </a:r>
            <a:r>
              <a:rPr lang="en" sz="1400"/>
              <a:t> specification is the same as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scanf</a:t>
            </a:r>
            <a:r>
              <a:rPr lang="en" sz="1400"/>
              <a:t>;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input is read from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str </a:t>
            </a:r>
            <a:r>
              <a:rPr lang="en" sz="1400"/>
              <a:t>variable.</a:t>
            </a: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400"/>
              <a:t>returns number of items read or negative value on error.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fopen</a:t>
            </a:r>
            <a:r>
              <a:rPr lang="en-US" dirty="0" smtClean="0"/>
              <a:t>() and </a:t>
            </a:r>
            <a:r>
              <a:rPr lang="en-US" dirty="0" err="1" smtClean="0"/>
              <a:t>fclose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to close file open and close.</a:t>
            </a:r>
          </a:p>
          <a:p>
            <a:pPr>
              <a:buNone/>
            </a:pPr>
            <a:r>
              <a:rPr lang="en-US" dirty="0" err="1" smtClean="0"/>
              <a:t>fopen</a:t>
            </a:r>
            <a:r>
              <a:rPr lang="en-US" dirty="0" smtClean="0"/>
              <a:t>()  is used to open a file.</a:t>
            </a:r>
          </a:p>
          <a:p>
            <a:pPr>
              <a:buNone/>
            </a:pPr>
            <a:r>
              <a:rPr lang="en-US" dirty="0" smtClean="0"/>
              <a:t>If file is note available in the </a:t>
            </a:r>
            <a:r>
              <a:rPr lang="en-US" dirty="0" err="1" smtClean="0"/>
              <a:t>harddisk</a:t>
            </a:r>
            <a:r>
              <a:rPr lang="en-US" dirty="0" smtClean="0"/>
              <a:t> it will create a file. </a:t>
            </a:r>
            <a:endParaRPr lang="en-US" dirty="0"/>
          </a:p>
          <a:p>
            <a:pPr>
              <a:buNone/>
            </a:pPr>
            <a:r>
              <a:rPr lang="en-US" dirty="0" smtClean="0"/>
              <a:t>If file is already available than It will open the file.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-</a:t>
            </a:r>
            <a:r>
              <a:rPr lang="en-US" dirty="0" smtClean="0"/>
              <a:t>File type Pointer is required to open a file.</a:t>
            </a:r>
          </a:p>
          <a:p>
            <a:pPr>
              <a:buNone/>
            </a:pPr>
            <a:r>
              <a:rPr lang="en-US" dirty="0" smtClean="0"/>
              <a:t>FILE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filepointer</a:t>
            </a:r>
            <a:r>
              <a:rPr lang="en-US" dirty="0" smtClean="0"/>
              <a:t> 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filename”,”mode</a:t>
            </a:r>
            <a:r>
              <a:rPr lang="en-US" dirty="0" smtClean="0"/>
              <a:t>”)</a:t>
            </a:r>
          </a:p>
          <a:p>
            <a:pPr>
              <a:buNone/>
            </a:pPr>
            <a:r>
              <a:rPr lang="en-US" dirty="0" smtClean="0"/>
              <a:t>To open a file three things are required.</a:t>
            </a:r>
          </a:p>
          <a:p>
            <a:pPr marL="342900" indent="-342900">
              <a:buAutoNum type="alphaLcPeriod"/>
            </a:pPr>
            <a:r>
              <a:rPr lang="en-US" dirty="0" smtClean="0"/>
              <a:t>FILE pointer</a:t>
            </a:r>
          </a:p>
          <a:p>
            <a:pPr marL="342900" indent="-342900">
              <a:buAutoNum type="alphaLcPeriod"/>
            </a:pPr>
            <a:r>
              <a:rPr lang="en-US" dirty="0" smtClean="0"/>
              <a:t>File Name : is a valid name which is used to stored in the </a:t>
            </a:r>
            <a:r>
              <a:rPr lang="en-US" dirty="0" err="1" smtClean="0"/>
              <a:t>harddisk</a:t>
            </a:r>
            <a:r>
              <a:rPr lang="en-US" dirty="0" smtClean="0"/>
              <a:t>.</a:t>
            </a:r>
          </a:p>
          <a:p>
            <a:pPr marL="342900" indent="-342900">
              <a:buAutoNum type="alphaLcPeriod"/>
            </a:pPr>
            <a:r>
              <a:rPr lang="en-US" dirty="0" smtClean="0"/>
              <a:t>Mode : the purpose of the opening file : read- r, write-w,  Add( append)-a</a:t>
            </a:r>
            <a:endParaRPr lang="en-US" dirty="0"/>
          </a:p>
          <a:p>
            <a:pPr>
              <a:buNone/>
            </a:pPr>
            <a:r>
              <a:rPr lang="en-US" b="1" dirty="0" err="1" smtClean="0"/>
              <a:t>fclose</a:t>
            </a:r>
            <a:r>
              <a:rPr lang="en-US" b="1" dirty="0" smtClean="0"/>
              <a:t>() is used to close the file.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739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0789"/>
            <a:ext cx="8229600" cy="462506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FILE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 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raman</a:t>
            </a:r>
            <a:r>
              <a:rPr lang="en-US" dirty="0" smtClean="0"/>
              <a:t>”,”r”)</a:t>
            </a:r>
          </a:p>
          <a:p>
            <a:pPr>
              <a:buNone/>
            </a:pPr>
            <a:r>
              <a:rPr lang="en-US" dirty="0" smtClean="0"/>
              <a:t>//To open a file for the reading purpose.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50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fclose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Syntax : </a:t>
            </a:r>
          </a:p>
          <a:p>
            <a:pPr>
              <a:buNone/>
            </a:pPr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file_pointer</a:t>
            </a:r>
            <a:r>
              <a:rPr lang="en-US" dirty="0" smtClean="0"/>
              <a:t>);</a:t>
            </a:r>
          </a:p>
          <a:p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err="1"/>
              <a:t>fclose</a:t>
            </a:r>
            <a:r>
              <a:rPr lang="en-US" dirty="0"/>
              <a:t>(</a:t>
            </a:r>
            <a:r>
              <a:rPr lang="en-US" dirty="0" err="1"/>
              <a:t>fp</a:t>
            </a:r>
            <a:r>
              <a:rPr lang="en-US" dirty="0"/>
              <a:t>);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getc</a:t>
            </a:r>
            <a:r>
              <a:rPr lang="en-US" dirty="0" smtClean="0"/>
              <a:t>() used to read  one character.</a:t>
            </a:r>
          </a:p>
          <a:p>
            <a:pPr>
              <a:buNone/>
            </a:pPr>
            <a:r>
              <a:rPr lang="en-US" dirty="0" smtClean="0"/>
              <a:t>variable = </a:t>
            </a:r>
            <a:r>
              <a:rPr lang="en-US" dirty="0" err="1" smtClean="0"/>
              <a:t>getc</a:t>
            </a:r>
            <a:r>
              <a:rPr lang="en-US" dirty="0" smtClean="0"/>
              <a:t>(</a:t>
            </a:r>
            <a:r>
              <a:rPr lang="en-US" dirty="0" err="1" smtClean="0"/>
              <a:t>file_pointer</a:t>
            </a:r>
            <a:r>
              <a:rPr lang="en-US" dirty="0" smtClean="0"/>
              <a:t>); // </a:t>
            </a:r>
            <a:r>
              <a:rPr lang="en-US" dirty="0" err="1" smtClean="0"/>
              <a:t>fp</a:t>
            </a:r>
            <a:r>
              <a:rPr lang="en-US" dirty="0" smtClean="0"/>
              <a:t> must be in read mode.</a:t>
            </a:r>
          </a:p>
          <a:p>
            <a:pPr>
              <a:buNone/>
            </a:pPr>
            <a:r>
              <a:rPr lang="en-US" dirty="0"/>
              <a:t>Example: </a:t>
            </a:r>
          </a:p>
          <a:p>
            <a:pPr>
              <a:buNone/>
            </a:pPr>
            <a:r>
              <a:rPr lang="en-US" dirty="0" smtClean="0"/>
              <a:t>c = </a:t>
            </a:r>
            <a:r>
              <a:rPr lang="en-US" dirty="0" err="1" smtClean="0"/>
              <a:t>getc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);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5447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US" dirty="0" err="1"/>
              <a:t>putc</a:t>
            </a:r>
            <a:r>
              <a:rPr lang="en-US" dirty="0"/>
              <a:t>() used to write one character.</a:t>
            </a:r>
          </a:p>
          <a:p>
            <a:pPr>
              <a:buNone/>
            </a:pPr>
            <a:r>
              <a:rPr lang="en-US" dirty="0" smtClean="0"/>
              <a:t>Syntax </a:t>
            </a:r>
            <a:r>
              <a:rPr lang="en-US" dirty="0"/>
              <a:t>: </a:t>
            </a:r>
          </a:p>
          <a:p>
            <a:pPr>
              <a:buNone/>
            </a:pPr>
            <a:r>
              <a:rPr lang="en-US" dirty="0" err="1"/>
              <a:t>putc</a:t>
            </a:r>
            <a:r>
              <a:rPr lang="en-US" dirty="0"/>
              <a:t>(character, </a:t>
            </a:r>
            <a:r>
              <a:rPr lang="en-US" dirty="0" err="1"/>
              <a:t>file_pointer</a:t>
            </a:r>
            <a:r>
              <a:rPr lang="en-US" dirty="0" smtClean="0"/>
              <a:t>); // file must be open in write mode.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putc</a:t>
            </a:r>
            <a:r>
              <a:rPr lang="en-US" dirty="0" smtClean="0"/>
              <a:t>(‘A’,</a:t>
            </a:r>
            <a:r>
              <a:rPr lang="en-US" dirty="0" err="1" smtClean="0"/>
              <a:t>fp</a:t>
            </a:r>
            <a:r>
              <a:rPr lang="en-US" dirty="0" smtClean="0"/>
              <a:t>);// if want to write a single character. ‘A’ will be written in the file which is opened by </a:t>
            </a:r>
            <a:r>
              <a:rPr lang="en-US" dirty="0" err="1" smtClean="0"/>
              <a:t>fp</a:t>
            </a:r>
            <a:r>
              <a:rPr lang="en-US" dirty="0" smtClean="0"/>
              <a:t> pointer.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putc</a:t>
            </a:r>
            <a:r>
              <a:rPr lang="en-US" dirty="0" smtClean="0"/>
              <a:t>(</a:t>
            </a:r>
            <a:r>
              <a:rPr lang="en-US" dirty="0" err="1" smtClean="0"/>
              <a:t>c,fp</a:t>
            </a:r>
            <a:r>
              <a:rPr lang="en-US" dirty="0" smtClean="0"/>
              <a:t>);// c is char variable here.</a:t>
            </a:r>
          </a:p>
          <a:p>
            <a:pPr>
              <a:buNone/>
            </a:pPr>
            <a:r>
              <a:rPr lang="en-US" dirty="0" err="1" smtClean="0"/>
              <a:t>getchar</a:t>
            </a:r>
            <a:r>
              <a:rPr lang="en-US" dirty="0" smtClean="0"/>
              <a:t>()// to take one char input from the user.// used unformatted input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41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3378"/>
            <a:ext cx="8133348" cy="408012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How to open file, close, and data read and write operation. ( character by </a:t>
            </a:r>
            <a:r>
              <a:rPr lang="en-US" dirty="0" err="1" smtClean="0"/>
              <a:t>charater</a:t>
            </a:r>
            <a:r>
              <a:rPr lang="en-US" dirty="0" smtClean="0"/>
              <a:t> data read and write. Data should be stored permanently on the </a:t>
            </a:r>
            <a:r>
              <a:rPr lang="en-US" dirty="0" err="1" smtClean="0"/>
              <a:t>harddisk</a:t>
            </a:r>
            <a:r>
              <a:rPr lang="en-US" dirty="0" smtClean="0"/>
              <a:t>.)</a:t>
            </a:r>
          </a:p>
          <a:p>
            <a:pPr>
              <a:buNone/>
            </a:pP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FILE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 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Roman.txt”,”w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(“Input line and press EOF”);</a:t>
            </a:r>
          </a:p>
          <a:p>
            <a:pPr lvl="3">
              <a:buNone/>
            </a:pPr>
            <a:r>
              <a:rPr lang="en-US" dirty="0"/>
              <a:t>	</a:t>
            </a:r>
            <a:r>
              <a:rPr lang="en-US" dirty="0" smtClean="0"/>
              <a:t>while((</a:t>
            </a:r>
            <a:r>
              <a:rPr lang="en-US" dirty="0" err="1" smtClean="0"/>
              <a:t>ch</a:t>
            </a:r>
            <a:r>
              <a:rPr lang="en-US" dirty="0" smtClean="0"/>
              <a:t> = </a:t>
            </a:r>
            <a:r>
              <a:rPr lang="en-US" dirty="0" err="1" smtClean="0"/>
              <a:t>getchar</a:t>
            </a:r>
            <a:r>
              <a:rPr lang="en-US" dirty="0" smtClean="0"/>
              <a:t>())!=EOF)</a:t>
            </a:r>
          </a:p>
          <a:p>
            <a:pPr lvl="3">
              <a:buNone/>
            </a:pPr>
            <a:r>
              <a:rPr lang="en-US" dirty="0" smtClean="0"/>
              <a:t>	{</a:t>
            </a:r>
          </a:p>
          <a:p>
            <a:pPr lvl="3">
              <a:buNone/>
            </a:pPr>
            <a:r>
              <a:rPr lang="en-US" dirty="0" smtClean="0"/>
              <a:t>	</a:t>
            </a:r>
            <a:r>
              <a:rPr lang="en-US" dirty="0" err="1" smtClean="0"/>
              <a:t>putc</a:t>
            </a:r>
            <a:r>
              <a:rPr lang="en-US" dirty="0" smtClean="0"/>
              <a:t>(</a:t>
            </a:r>
            <a:r>
              <a:rPr lang="en-US" dirty="0" err="1" smtClean="0"/>
              <a:t>ch,fp</a:t>
            </a:r>
            <a:r>
              <a:rPr lang="en-US" dirty="0" smtClean="0"/>
              <a:t>); // what to write and </a:t>
            </a:r>
            <a:r>
              <a:rPr lang="en-US" dirty="0" err="1" smtClean="0"/>
              <a:t>whre</a:t>
            </a:r>
            <a:r>
              <a:rPr lang="en-US" dirty="0" smtClean="0"/>
              <a:t> to write.</a:t>
            </a:r>
          </a:p>
          <a:p>
            <a:pPr lvl="3"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4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 (“output”);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 = </a:t>
            </a:r>
            <a:r>
              <a:rPr lang="en-US" dirty="0" err="1" smtClean="0"/>
              <a:t>fopen</a:t>
            </a:r>
            <a:r>
              <a:rPr lang="en-US" dirty="0" smtClean="0"/>
              <a:t>(“</a:t>
            </a:r>
            <a:r>
              <a:rPr lang="en-US" dirty="0" err="1" smtClean="0"/>
              <a:t>raman.txt”,”r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smtClean="0"/>
              <a:t>	while ((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))!EOF)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/>
              <a:t>p</a:t>
            </a:r>
            <a:r>
              <a:rPr lang="en-US" dirty="0" err="1" smtClean="0"/>
              <a:t>rintf</a:t>
            </a:r>
            <a:r>
              <a:rPr lang="en-US" dirty="0" smtClean="0"/>
              <a:t>(“%c”,</a:t>
            </a:r>
            <a:r>
              <a:rPr lang="en-US" dirty="0" err="1" smtClean="0"/>
              <a:t>ch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err="1" smtClean="0"/>
              <a:t>fclose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365001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2193</Words>
  <Application>Microsoft Office PowerPoint</Application>
  <PresentationFormat>On-screen Show (16:9)</PresentationFormat>
  <Paragraphs>393</Paragraphs>
  <Slides>39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Courier New</vt:lpstr>
      <vt:lpstr>Georgia</vt:lpstr>
      <vt:lpstr>Times New Roman</vt:lpstr>
      <vt:lpstr>Verdana</vt:lpstr>
      <vt:lpstr>simple-light-2</vt:lpstr>
      <vt:lpstr>paper-plane</vt:lpstr>
      <vt:lpstr>Input and Output</vt:lpstr>
      <vt:lpstr>File Management/ File Handling</vt:lpstr>
      <vt:lpstr>fopen() and fclose()</vt:lpstr>
      <vt:lpstr>fopen() and fclose()</vt:lpstr>
      <vt:lpstr>PowerPoint Presentation</vt:lpstr>
      <vt:lpstr>fclose()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getw() and putw()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fprintf() &amp; fscanf() example</vt:lpstr>
      <vt:lpstr>PowerPoint Presentation</vt:lpstr>
      <vt:lpstr>Represntation</vt:lpstr>
      <vt:lpstr>PowerPoint Presentation</vt:lpstr>
      <vt:lpstr>PowerPoint Presentation</vt:lpstr>
      <vt:lpstr>PowerPoint Presentation</vt:lpstr>
      <vt:lpstr>Outline</vt:lpstr>
      <vt:lpstr>Introduction</vt:lpstr>
      <vt:lpstr>Standard Files</vt:lpstr>
      <vt:lpstr>Standard Files</vt:lpstr>
      <vt:lpstr>Standard Files</vt:lpstr>
      <vt:lpstr>Standard Files</vt:lpstr>
      <vt:lpstr>General Stream I/O</vt:lpstr>
      <vt:lpstr>General Stream I/O</vt:lpstr>
      <vt:lpstr>General Stream I/O</vt:lpstr>
      <vt:lpstr>General Stream I/O</vt:lpstr>
      <vt:lpstr>Handling Files</vt:lpstr>
      <vt:lpstr>Command line Input</vt:lpstr>
      <vt:lpstr>Error Handling</vt:lpstr>
      <vt:lpstr>String I/O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and Output</dc:title>
  <dc:creator>Pranavkumar P Pathak</dc:creator>
  <cp:lastModifiedBy>Pranavkumar P Pathak</cp:lastModifiedBy>
  <cp:revision>22</cp:revision>
  <dcterms:modified xsi:type="dcterms:W3CDTF">2016-11-22T07:59:15Z</dcterms:modified>
</cp:coreProperties>
</file>