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5" r:id="rId3"/>
    <p:sldMasterId id="214748366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 flipH="1" rot="10800000">
            <a:off x="0" y="2985000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0" y="2393175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 flipH="1" rot="10800000">
            <a:off x="0" y="2983958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 txBox="1"/>
          <p:nvPr>
            <p:ph type="ctrTitle"/>
          </p:nvPr>
        </p:nvSpPr>
        <p:spPr>
          <a:xfrm>
            <a:off x="685800" y="1746892"/>
            <a:ext cx="7772400" cy="1238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defRPr/>
            </a:lvl1pPr>
            <a:lvl2pPr lvl="1" rtl="0" algn="ctr">
              <a:spcBef>
                <a:spcPts val="0"/>
              </a:spcBef>
              <a:defRPr/>
            </a:lvl2pPr>
            <a:lvl3pPr lvl="2" rtl="0" algn="ctr">
              <a:spcBef>
                <a:spcPts val="0"/>
              </a:spcBef>
              <a:defRPr/>
            </a:lvl3pPr>
            <a:lvl4pPr lvl="3" rtl="0" algn="ctr">
              <a:spcBef>
                <a:spcPts val="0"/>
              </a:spcBef>
              <a:defRPr/>
            </a:lvl4pPr>
            <a:lvl5pPr lvl="4" rtl="0" algn="ctr">
              <a:spcBef>
                <a:spcPts val="0"/>
              </a:spcBef>
              <a:defRPr/>
            </a:lvl5pPr>
            <a:lvl6pPr lvl="5" rtl="0" algn="ctr">
              <a:spcBef>
                <a:spcPts val="0"/>
              </a:spcBef>
              <a:defRPr/>
            </a:lvl6pPr>
            <a:lvl7pPr lvl="6" rtl="0" algn="ctr">
              <a:spcBef>
                <a:spcPts val="0"/>
              </a:spcBef>
              <a:defRPr/>
            </a:lvl7pPr>
            <a:lvl8pPr lvl="7" rtl="0" algn="ctr">
              <a:spcBef>
                <a:spcPts val="0"/>
              </a:spcBef>
              <a:defRPr/>
            </a:lvl8pPr>
            <a:lvl9pPr lvl="8"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 b="1" sz="36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idx="2" type="body"/>
          </p:nvPr>
        </p:nvSpPr>
        <p:spPr>
          <a:xfrm>
            <a:off x="4692273" y="1200150"/>
            <a:ext cx="39945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 flipH="1" rot="10800000">
            <a:off x="0" y="4412699"/>
            <a:ext cx="9144000" cy="73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/>
        </p:nvSpPr>
        <p:spPr>
          <a:xfrm flipH="1">
            <a:off x="4526626" y="3820834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/>
        </p:nvSpPr>
        <p:spPr>
          <a:xfrm rot="10800000">
            <a:off x="4526626" y="4411617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6676" y="76256"/>
            <a:ext cx="9134130" cy="5054792"/>
          </a:xfrm>
          <a:custGeom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155CC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ctrTitle"/>
          </p:nvPr>
        </p:nvSpPr>
        <p:spPr>
          <a:xfrm>
            <a:off x="685800" y="1746892"/>
            <a:ext cx="7772400" cy="1238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Flow Control</a:t>
            </a:r>
          </a:p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8278475" y="111999"/>
            <a:ext cx="773874" cy="336042"/>
          </a:xfrm>
          <a:prstGeom prst="flowChartTerminator">
            <a:avLst/>
          </a:prstGeom>
          <a:solidFill>
            <a:srgbClr val="FFFFFF"/>
          </a:solidFill>
          <a:ln cap="flat" cmpd="sng" w="19050">
            <a:solidFill>
              <a:srgbClr val="CFE2F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CSC215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Lecture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</a:t>
            </a:r>
            <a:r>
              <a:rPr lang="en"/>
              <a:t>witch - Statement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Char char="❏"/>
            </a:pPr>
            <a:r>
              <a:rPr lang="en"/>
              <a:t>Syntax: 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witch (&lt;int or char expression&gt;)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ase &lt;literal1&gt;:	&lt;statements&gt;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		[break;]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[more cases]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[default:	&lt;statements&gt;]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Provides multiple paths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Case labels: different entry points into block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Compares evaluated expression to each case in order: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When match found, starts executing inner code until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break;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reached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Execution “falls through” if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break;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is not included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switch - Statement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Char char="❏"/>
            </a:pPr>
            <a:r>
              <a:rPr lang="en"/>
              <a:t>Example: 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switch ( ch )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case ’Y’ : /∗ ch == ’Y ’ ∗/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         /∗ do something ∗/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break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case ’N’ : /∗ ch == ’N ’ ∗/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/∗ do something else ∗/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break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default :  /∗ otherwise ∗/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/∗ do a third thing ∗/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Loops (Iterative Statements)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SzPct val="100000"/>
              <a:buChar char="❏"/>
            </a:pPr>
            <a:r>
              <a:rPr b="1" lang="en"/>
              <a:t>w</a:t>
            </a:r>
            <a:r>
              <a:rPr b="1" lang="en"/>
              <a:t>hile </a:t>
            </a:r>
            <a:r>
              <a:rPr lang="en"/>
              <a:t>- loop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SzPct val="100000"/>
              <a:buChar char="❏"/>
            </a:pPr>
            <a:r>
              <a:rPr b="1" lang="en"/>
              <a:t>for</a:t>
            </a:r>
            <a:r>
              <a:rPr lang="en"/>
              <a:t> - loop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SzPct val="100000"/>
              <a:buChar char="❏"/>
            </a:pPr>
            <a:r>
              <a:rPr b="1" lang="en"/>
              <a:t>do-while</a:t>
            </a:r>
            <a:r>
              <a:rPr lang="en"/>
              <a:t> - loop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SzPct val="100000"/>
              <a:buChar char="❏"/>
            </a:pPr>
            <a:r>
              <a:rPr b="1" lang="en"/>
              <a:t>break</a:t>
            </a:r>
            <a:r>
              <a:rPr lang="en"/>
              <a:t> and </a:t>
            </a:r>
            <a:r>
              <a:rPr b="1" lang="en"/>
              <a:t>continue</a:t>
            </a:r>
            <a:r>
              <a:rPr lang="en"/>
              <a:t> keywords</a:t>
            </a:r>
          </a:p>
          <a:p>
            <a:pPr lvl="0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Loops: </a:t>
            </a:r>
            <a:r>
              <a:rPr lang="en"/>
              <a:t>w</a:t>
            </a:r>
            <a:r>
              <a:rPr lang="en"/>
              <a:t>hile - Statement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Char char="❏"/>
            </a:pPr>
            <a:r>
              <a:rPr lang="en"/>
              <a:t>Syntax: 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while ( &lt;condi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ion&gt; )</a:t>
            </a:r>
            <a:br>
              <a:rPr lang="en"/>
            </a:br>
            <a:r>
              <a:rPr lang="en"/>
              <a:t>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&lt;loop body&gt;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Simplest loop structure – evaluate body as long as condition is true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Condition evaluated first, so body may never be executed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Example: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Loops: for - Statement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28571"/>
              <a:buChar char="❏"/>
            </a:pPr>
            <a:r>
              <a:rPr lang="en"/>
              <a:t>Syntax: 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for ([&lt;initialization&gt;];[&lt;condition&gt;];[&lt;modification&gt;])</a:t>
            </a:r>
            <a:br>
              <a:rPr lang="en"/>
            </a:br>
            <a:r>
              <a:rPr lang="en"/>
              <a:t>  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&lt;loop body&gt;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Char char="❏"/>
            </a:pPr>
            <a:r>
              <a:rPr lang="en"/>
              <a:t>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i , j = 1;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for ( i = 1; i &lt;= n ; i ++)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j ∗= i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printf(“%d\n”, j);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A “counting” loop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Inside parentheses, three expressions, separated by semicolons: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■"/>
            </a:pPr>
            <a:r>
              <a:rPr lang="en" sz="1400"/>
              <a:t>Initialization:	i = 1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■"/>
            </a:pPr>
            <a:r>
              <a:rPr lang="en" sz="1400"/>
              <a:t>Condition:		i &lt;= n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■"/>
            </a:pPr>
            <a:r>
              <a:rPr lang="en" sz="1400"/>
              <a:t>Modification:	i++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Loops: </a:t>
            </a:r>
            <a:r>
              <a:rPr lang="en"/>
              <a:t>f</a:t>
            </a:r>
            <a:r>
              <a:rPr lang="en"/>
              <a:t>or - Statement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28571"/>
              <a:buChar char="❏"/>
            </a:pPr>
            <a:r>
              <a:rPr lang="en"/>
              <a:t>Any expression can be empty (condition assumed to be “true”): 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for (;;) /* infinite loop */</a:t>
            </a:r>
            <a:br>
              <a:rPr lang="en"/>
            </a:br>
            <a:r>
              <a:rPr lang="en"/>
              <a:t>  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&lt;loop body&gt;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❏"/>
            </a:pPr>
            <a:r>
              <a:rPr lang="en"/>
              <a:t>Compound expressions separated by comma</a:t>
            </a:r>
            <a:r>
              <a:rPr lang="en"/>
              <a:t>s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Comma: operator with lowest precedence, evaluated left-to-right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for ( i = 1 , j = 1; i &lt;= n ; j ∗= i , i ++)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/>
              <a:t>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&lt;loop body&gt;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Equivalent to while loop: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	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&lt;initialization&gt;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w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hile (&lt;condition&gt;)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&lt;loop body&gt;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&lt;modification&gt;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Loops: </a:t>
            </a:r>
            <a:r>
              <a:rPr lang="en"/>
              <a:t>do</a:t>
            </a:r>
            <a:r>
              <a:rPr lang="en"/>
              <a:t>-while - Statement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28571"/>
              <a:buChar char="❏"/>
            </a:pPr>
            <a:r>
              <a:rPr lang="en"/>
              <a:t>Syntax: 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do {</a:t>
            </a:r>
            <a:br>
              <a:rPr lang="en"/>
            </a:br>
            <a:r>
              <a:rPr lang="en"/>
              <a:t>  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&lt;loop body&gt;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 while(&lt;condition&gt;);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❏"/>
            </a:pPr>
            <a:r>
              <a:rPr lang="en"/>
              <a:t>Differs from while loop – condition evaluated after each iteration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Body executed at least once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Note semicolon at end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Char char="❏"/>
            </a:pPr>
            <a:r>
              <a:rPr lang="en"/>
              <a:t>Example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c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do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/ ∗ loop body ∗ 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puts( "Keep going? (y/n) " )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 = getchar();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/ ∗ other processing ∗ 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 while ( c == ’y’ &amp;&amp; /∗ other conditions ∗/ );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Loops: Nested Loops</a:t>
            </a: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❏"/>
            </a:pPr>
            <a:r>
              <a:rPr lang="en"/>
              <a:t>A nested loop is a loop within a loop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an inner loop within the body of an outer one.</a:t>
            </a:r>
            <a:br>
              <a:rPr lang="en" sz="1400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for ([&lt;initialization&gt;];[&lt;condition&gt;];[&lt;modification&gt;])</a:t>
            </a:r>
            <a:br>
              <a:rPr lang="en" sz="1400"/>
            </a:br>
            <a:r>
              <a:rPr lang="en" sz="1400"/>
              <a:t>  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&lt;loop body&gt; /* another loop here */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Can nest any loop statement within the body of any loop statement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Can have more than two levels of nested loops</a:t>
            </a:r>
            <a:br>
              <a:rPr lang="en"/>
            </a:b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Loops: </a:t>
            </a:r>
            <a:r>
              <a:rPr lang="en"/>
              <a:t>b</a:t>
            </a:r>
            <a:r>
              <a:rPr lang="en"/>
              <a:t>reak - Statement</a:t>
            </a:r>
          </a:p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Sometimes want to terminate a loop early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break; exits innermost loop or switch statement to exit </a:t>
            </a:r>
            <a:r>
              <a:rPr lang="en" sz="1400"/>
              <a:t>early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/>
              <a:t>Consider the modification of the do-while 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c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do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/* loop body ∗/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puts ( "Keep going? (y/n) " )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 = getchar()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if ( c != ’y’)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break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/∗ other processing ∗/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 while ( /∗ other conditions ∗/ ) ;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Loops: continue - Statement</a:t>
            </a:r>
          </a:p>
        </p:txBody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Use to skip an iteration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continue; skips rest of innermost loop body, jumping to loop </a:t>
            </a:r>
            <a:r>
              <a:rPr lang="en" sz="1400"/>
              <a:t>condition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Example:</a:t>
            </a: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i , ret = 1 , minval;</a:t>
            </a: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for ( i = 2; i &lt;= (a &gt; b? a:b); i++) {</a:t>
            </a: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if ( a % i ) /∗ a not divisible by b ∗/</a:t>
            </a: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continue;</a:t>
            </a: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if ( b % i == 0) /∗ b and a are multiple of i ∗/</a:t>
            </a: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ret = i;</a:t>
            </a: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printf(“%d\n”, ret);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❖"/>
            </a:pPr>
            <a:r>
              <a:rPr lang="en"/>
              <a:t>Blocks and compound statements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❖"/>
            </a:pPr>
            <a:r>
              <a:rPr lang="en"/>
              <a:t>Conditional statements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f - statement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if-else - statement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witch - statement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? : opertator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Nested conditional statements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❖"/>
            </a:pPr>
            <a:r>
              <a:rPr lang="en"/>
              <a:t>Repetitive statements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or - statement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hile - statement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o-while - statement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Nested repetitive statements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Break and continue statements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❖"/>
            </a:pPr>
            <a:r>
              <a:rPr lang="en"/>
              <a:t>Unconditional jump: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goto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Unconditional Jump</a:t>
            </a:r>
          </a:p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❏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oto</a:t>
            </a:r>
            <a:r>
              <a:rPr lang="en"/>
              <a:t>: transfers program execution to a labeled statement in the current function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DISCOURAGED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easily avoidable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requires a label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Label: a plain text, except C keywords, followed by a colon, prefixing a code line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may occur before or after the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goto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statement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  <a:buChar char="❏"/>
            </a:pPr>
            <a:r>
              <a:rPr lang="en"/>
              <a:t>Example:</a:t>
            </a:r>
            <a:br>
              <a:rPr lang="en"/>
            </a:br>
          </a:p>
        </p:txBody>
      </p:sp>
      <p:sp>
        <p:nvSpPr>
          <p:cNvPr id="214" name="Shape 214"/>
          <p:cNvSpPr txBox="1"/>
          <p:nvPr/>
        </p:nvSpPr>
        <p:spPr>
          <a:xfrm>
            <a:off x="2040900" y="2949975"/>
            <a:ext cx="4598700" cy="24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 () {</a:t>
            </a:r>
            <a:b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a = 10;</a:t>
            </a:r>
            <a:b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LOOP:do {</a:t>
            </a:r>
            <a:b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if ( a == 15) {</a:t>
            </a:r>
            <a:b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a = a + 1;</a:t>
            </a:r>
            <a:b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goto LOOP;</a:t>
            </a:r>
            <a:b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}</a:t>
            </a:r>
            <a:b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printf("value of a: %d\n", a++); </a:t>
            </a:r>
            <a:b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} while( a &lt; 20 );</a:t>
            </a:r>
            <a:b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return 0;</a:t>
            </a:r>
            <a:b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05975"/>
            <a:ext cx="84294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Blocks and Compound Statements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>
              <a:spcBef>
                <a:spcPts val="0"/>
              </a:spcBef>
              <a:buSzPct val="100000"/>
              <a:buChar char="❏"/>
            </a:pPr>
            <a:r>
              <a:rPr lang="en"/>
              <a:t>A simple statement ends in a semicolon:	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z = foo(x+y);</a:t>
            </a:r>
          </a:p>
          <a:p>
            <a:pPr indent="-342900" lvl="0" marL="457200">
              <a:spcBef>
                <a:spcPts val="1000"/>
              </a:spcBef>
              <a:buSzPct val="128571"/>
              <a:buChar char="❏"/>
            </a:pPr>
            <a:r>
              <a:rPr lang="en"/>
              <a:t>Consider the multiple statements: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temp = x+y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z = foo (temp) ;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Curly braces – combine into compound statement/block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Block can substitute for simple statement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Compiled as a single unit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Variables can be declared inside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No semicolon at end</a:t>
            </a:r>
            <a:b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temp = x+y;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z = foo(temp);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457200" rtl="0">
              <a:spcBef>
                <a:spcPts val="1000"/>
              </a:spcBef>
              <a:buSzPct val="100000"/>
              <a:buChar char="❏"/>
            </a:pPr>
            <a:r>
              <a:rPr lang="en"/>
              <a:t>Block can be empty {}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205975"/>
            <a:ext cx="84294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Blocks and Compound Statements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Char char="❏"/>
            </a:pPr>
            <a:r>
              <a:rPr lang="en"/>
              <a:t>Blocks nested inside each other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temp = x+y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z = foo ( temp )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float temp2 = x∗y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z += bar ( temp2 )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Variables declared inside a block are only visibly within this block and its internatl blocks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Conditional Statements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❏"/>
            </a:pPr>
            <a:r>
              <a:rPr b="1" lang="en"/>
              <a:t>i</a:t>
            </a:r>
            <a:r>
              <a:rPr b="1" lang="en"/>
              <a:t>f</a:t>
            </a:r>
            <a:r>
              <a:rPr lang="en"/>
              <a:t> - Statement</a:t>
            </a:r>
          </a:p>
          <a:p>
            <a:pPr indent="-342900" lvl="0" marL="457200" rtl="0">
              <a:spcBef>
                <a:spcPts val="1000"/>
              </a:spcBef>
              <a:buSzPct val="100000"/>
              <a:buChar char="❏"/>
            </a:pPr>
            <a:r>
              <a:rPr b="1" lang="en"/>
              <a:t>i</a:t>
            </a:r>
            <a:r>
              <a:rPr b="1" lang="en"/>
              <a:t>f-else</a:t>
            </a:r>
            <a:r>
              <a:rPr lang="en"/>
              <a:t> - Statement</a:t>
            </a:r>
          </a:p>
          <a:p>
            <a:pPr indent="-342900" lvl="0" marL="457200" rtl="0">
              <a:spcBef>
                <a:spcPts val="1000"/>
              </a:spcBef>
              <a:buSzPct val="100000"/>
              <a:buChar char="❏"/>
            </a:pPr>
            <a:r>
              <a:rPr b="1" lang="en"/>
              <a:t>s</a:t>
            </a:r>
            <a:r>
              <a:rPr b="1" lang="en"/>
              <a:t>witch</a:t>
            </a:r>
            <a:r>
              <a:rPr lang="en"/>
              <a:t> - Statement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b="1" lang="en"/>
              <a:t>? :</a:t>
            </a:r>
            <a:r>
              <a:rPr lang="en"/>
              <a:t> Ternary operator</a:t>
            </a:r>
          </a:p>
          <a:p>
            <a:pPr indent="-342900" lvl="0" marL="457200" rtl="0">
              <a:spcBef>
                <a:spcPts val="1000"/>
              </a:spcBef>
              <a:buSzPct val="100000"/>
              <a:buChar char="❏"/>
            </a:pPr>
            <a:r>
              <a:rPr lang="en"/>
              <a:t>No boolean type in ANSI C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○"/>
            </a:pPr>
            <a:r>
              <a:rPr lang="en" sz="1400"/>
              <a:t>i</a:t>
            </a:r>
            <a:r>
              <a:rPr lang="en" sz="1400"/>
              <a:t>ntroduced in C99</a:t>
            </a:r>
          </a:p>
          <a:p>
            <a:pPr indent="-342900" lvl="0" marL="457200" rtl="0">
              <a:spcBef>
                <a:spcPts val="1000"/>
              </a:spcBef>
              <a:buSzPct val="100000"/>
              <a:buChar char="❏"/>
            </a:pPr>
            <a:r>
              <a:rPr lang="en"/>
              <a:t>Relational and logical expressions are evaluated to: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400"/>
              <a:t>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if they are logically true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" sz="1400"/>
              <a:t>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if they are logically false</a:t>
            </a:r>
          </a:p>
          <a:p>
            <a:pPr indent="-342900" lvl="0" marL="457200" rtl="0">
              <a:spcBef>
                <a:spcPts val="1000"/>
              </a:spcBef>
              <a:buSzPct val="100000"/>
              <a:buChar char="❏"/>
            </a:pPr>
            <a:r>
              <a:rPr lang="en"/>
              <a:t>Numeric expressions are considered false if they are evaluated to integer 0 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Pointer expressions are considered false if they are evaluated to null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</a:t>
            </a:r>
            <a:r>
              <a:rPr lang="en"/>
              <a:t>f- Statement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Char char="❏"/>
            </a:pPr>
            <a:r>
              <a:rPr lang="en"/>
              <a:t>Syntax:	</a:t>
            </a:r>
            <a:br>
              <a:rPr lang="en"/>
            </a:br>
            <a:r>
              <a:rPr lang="en"/>
              <a:t>	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 (&lt;condition&gt;)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&lt;statement&gt;;	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Char char="❏"/>
            </a:pPr>
            <a:r>
              <a:rPr lang="en"/>
              <a:t>Example:</a:t>
            </a:r>
            <a:br>
              <a:rPr lang="en"/>
            </a:br>
            <a:r>
              <a:rPr lang="en"/>
              <a:t>	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if ( x % 2 == 0)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y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+=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x / 2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Evaluate condition: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(x % 2 == 0)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If true, execute inner statement: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y += x/2;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Otherwise, do nothing</a:t>
            </a:r>
          </a:p>
          <a:p>
            <a:pPr indent="-317500" lvl="1" marL="914400" rtl="0">
              <a:spcBef>
                <a:spcPts val="600"/>
              </a:spcBef>
              <a:buSzPct val="100000"/>
              <a:buChar char="○"/>
            </a:pPr>
            <a:r>
              <a:rPr lang="en" sz="1400"/>
              <a:t>Inner statements may be block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if-else - Statement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>
              <a:spcBef>
                <a:spcPts val="0"/>
              </a:spcBef>
              <a:buSzPct val="128571"/>
              <a:buChar char="❏"/>
            </a:pPr>
            <a:r>
              <a:rPr lang="en"/>
              <a:t>Syntax:	</a:t>
            </a:r>
            <a:br>
              <a:rPr lang="en"/>
            </a:br>
            <a:r>
              <a:rPr lang="en"/>
              <a:t>	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if (&lt;condition&gt;)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&lt;statement1&gt;;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lse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&lt;statement2&gt;;</a:t>
            </a:r>
          </a:p>
          <a:p>
            <a:pPr indent="-342900" lvl="0" marL="457200">
              <a:spcBef>
                <a:spcPts val="0"/>
              </a:spcBef>
              <a:buSzPct val="128571"/>
              <a:buChar char="❏"/>
            </a:pPr>
            <a:r>
              <a:rPr lang="en"/>
              <a:t>Example:</a:t>
            </a:r>
            <a:br>
              <a:rPr lang="en"/>
            </a:br>
            <a:r>
              <a:rPr lang="en"/>
              <a:t>	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if ( x % 2 == 0)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y += x / 2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else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+= ( x + 1 ) / 2;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</a:p>
          <a:p>
            <a:pPr indent="-317500" lvl="1" marL="914400">
              <a:spcBef>
                <a:spcPts val="600"/>
              </a:spcBef>
              <a:buSzPct val="100000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Evaluate condition: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(x % 2 == 0)</a:t>
            </a:r>
          </a:p>
          <a:p>
            <a:pPr indent="-317500" lvl="2" marL="1371600">
              <a:spcBef>
                <a:spcPts val="600"/>
              </a:spcBef>
              <a:buSzPct val="100000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If true, execute first statement: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y += x/2;</a:t>
            </a:r>
          </a:p>
          <a:p>
            <a:pPr indent="-317500" lvl="2" marL="1371600">
              <a:spcBef>
                <a:spcPts val="600"/>
              </a:spcBef>
              <a:buSzPct val="100000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Otherwise, execute second statement: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y += ( x + 1 ) / 2;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Either</a:t>
            </a:r>
            <a:r>
              <a:rPr lang="en"/>
              <a:t> </a:t>
            </a:r>
            <a:r>
              <a:rPr lang="en" sz="1400"/>
              <a:t>inner statements may be block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28571"/>
              <a:buChar char="❏"/>
            </a:pPr>
            <a:r>
              <a:rPr lang="en"/>
              <a:t>Can have additional alternative control paths by nesting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/>
              <a:t> statements: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 (&lt;condition&gt;)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&lt;statement1&gt;; /* can be an if or if-else statement*/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lse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&lt;statement2&gt;; /* can be an if or if-else statement*/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Conditions are evaluated in order until one is met; inner statement then executed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if multiple conditions true, only first executed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Char char="❏"/>
            </a:pPr>
            <a:r>
              <a:rPr lang="en"/>
              <a:t>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if ( x % 2 == 0)</a:t>
            </a:r>
          </a:p>
          <a:p>
            <a:pPr indent="387350"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y += x / 2 ;</a:t>
            </a:r>
          </a:p>
          <a:p>
            <a:pPr indent="387350"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else if ( x % 4 == 1)</a:t>
            </a:r>
          </a:p>
          <a:p>
            <a:pPr indent="387350"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y += 2 ∗ (( x + 3 )/ 4 );</a:t>
            </a:r>
          </a:p>
          <a:p>
            <a:pPr indent="387350"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lse</a:t>
            </a:r>
          </a:p>
          <a:p>
            <a:pPr indent="387350"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y += ( x +1 )/ 2 ;</a:t>
            </a:r>
          </a:p>
        </p:txBody>
      </p:sp>
      <p:sp>
        <p:nvSpPr>
          <p:cNvPr id="139" name="Shape 13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Nesting if/if-else Statements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Char char="❏"/>
            </a:pPr>
            <a:r>
              <a:rPr b="1" lang="en"/>
              <a:t>Dangling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/>
              <a:t>, 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if ( x % 4 == 0)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if ( x % 2 == 0)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y = 2;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lse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y = 1;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To which if statement does the else keyword belong?</a:t>
            </a:r>
            <a:b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Belongs to the nearest if in the same block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To associate else with outer if statement: use braces</a:t>
            </a:r>
          </a:p>
          <a:p>
            <a:pPr indent="4572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if ( x % 4 == 0)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if ( x % 2 == 0)</a:t>
            </a:r>
          </a:p>
          <a:p>
            <a:pPr indent="457200" lvl="0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y = 2;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 else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y = 1;</a:t>
            </a:r>
          </a:p>
        </p:txBody>
      </p:sp>
      <p:sp>
        <p:nvSpPr>
          <p:cNvPr id="145" name="Shape 14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Nesting if/if-else Statements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3666375" y="1660450"/>
            <a:ext cx="2172300" cy="10860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rgbClr val="6AA84F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 x % 4 == 0)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 x % 2 == 0)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y = 2;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else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y = 1;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6215500" y="1660450"/>
            <a:ext cx="2172300" cy="10860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rgbClr val="FF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 x % 4 == 0)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 x % 2 == 0)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y = 2;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y = 1;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