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6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54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8" name="Shape 4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5" name="Shape 5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Shape 6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Shape 6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 flipH="1" rot="10800000">
            <a:off x="0" y="2984999"/>
            <a:ext cx="9144000" cy="21585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" name="Shape 11"/>
          <p:cNvSpPr/>
          <p:nvPr/>
        </p:nvSpPr>
        <p:spPr>
          <a:xfrm>
            <a:off x="0" y="2393175"/>
            <a:ext cx="4617372" cy="590502"/>
          </a:xfrm>
          <a:custGeom>
            <a:pathLst>
              <a:path extrusionOk="0" h="1108924" w="4617373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rgbClr val="FFFFFF">
              <a:alpha val="6666"/>
            </a:srgbClr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" name="Shape 12"/>
          <p:cNvSpPr/>
          <p:nvPr/>
        </p:nvSpPr>
        <p:spPr>
          <a:xfrm flipH="1" rot="10800000">
            <a:off x="0" y="2983958"/>
            <a:ext cx="4617372" cy="571095"/>
          </a:xfrm>
          <a:custGeom>
            <a:pathLst>
              <a:path extrusionOk="0" h="1108924" w="4617373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chemeClr val="dk1">
              <a:alpha val="7843"/>
            </a:schemeClr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3" name="Shape 13"/>
          <p:cNvSpPr txBox="1"/>
          <p:nvPr>
            <p:ph type="ctrTitle"/>
          </p:nvPr>
        </p:nvSpPr>
        <p:spPr>
          <a:xfrm>
            <a:off x="685800" y="1746892"/>
            <a:ext cx="7772400" cy="1238099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14" name="Shape 14"/>
          <p:cNvSpPr txBox="1"/>
          <p:nvPr>
            <p:ph idx="1" type="subTitle"/>
          </p:nvPr>
        </p:nvSpPr>
        <p:spPr>
          <a:xfrm>
            <a:off x="685800" y="3093357"/>
            <a:ext cx="7772400" cy="6666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i="1" sz="24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buClr>
                <a:schemeClr val="dk2"/>
              </a:buClr>
              <a:buNone/>
              <a:defRPr i="1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buClr>
                <a:schemeClr val="dk2"/>
              </a:buClr>
              <a:buNone/>
              <a:defRPr i="1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i="1" sz="24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i="1" sz="24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i="1" sz="24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i="1" sz="24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i="1" sz="24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i="1" sz="24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dk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/>
          <p:nvPr/>
        </p:nvSpPr>
        <p:spPr>
          <a:xfrm flipH="1" rot="10800000">
            <a:off x="0" y="1163100"/>
            <a:ext cx="9144000" cy="3980399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8" name="Shape 18"/>
          <p:cNvSpPr/>
          <p:nvPr/>
        </p:nvSpPr>
        <p:spPr>
          <a:xfrm flipH="1">
            <a:off x="4526627" y="571349"/>
            <a:ext cx="4617372" cy="590502"/>
          </a:xfrm>
          <a:custGeom>
            <a:pathLst>
              <a:path extrusionOk="0" h="1108924" w="4617373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rgbClr val="FFFFFF">
              <a:alpha val="6666"/>
            </a:srgbClr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9" name="Shape 19"/>
          <p:cNvSpPr/>
          <p:nvPr/>
        </p:nvSpPr>
        <p:spPr>
          <a:xfrm rot="10800000">
            <a:off x="4526627" y="1162132"/>
            <a:ext cx="4617372" cy="571095"/>
          </a:xfrm>
          <a:custGeom>
            <a:pathLst>
              <a:path extrusionOk="0" h="1108924" w="4617373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chemeClr val="dk1">
              <a:alpha val="7843"/>
            </a:schemeClr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0" name="Shape 20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defRPr b="1" sz="3600"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1" name="Shape 21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dk2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/>
          <p:nvPr/>
        </p:nvSpPr>
        <p:spPr>
          <a:xfrm flipH="1" rot="10800000">
            <a:off x="0" y="1163100"/>
            <a:ext cx="9144000" cy="3980399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5" name="Shape 25"/>
          <p:cNvSpPr/>
          <p:nvPr/>
        </p:nvSpPr>
        <p:spPr>
          <a:xfrm rot="10800000">
            <a:off x="4526627" y="1162132"/>
            <a:ext cx="4617372" cy="571095"/>
          </a:xfrm>
          <a:custGeom>
            <a:pathLst>
              <a:path extrusionOk="0" h="1108924" w="4617373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chemeClr val="dk1">
              <a:alpha val="7843"/>
            </a:schemeClr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6" name="Shape 26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" type="body"/>
          </p:nvPr>
        </p:nvSpPr>
        <p:spPr>
          <a:xfrm>
            <a:off x="457200" y="1200150"/>
            <a:ext cx="3994500" cy="37256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8" name="Shape 28"/>
          <p:cNvSpPr/>
          <p:nvPr/>
        </p:nvSpPr>
        <p:spPr>
          <a:xfrm flipH="1">
            <a:off x="4526627" y="571349"/>
            <a:ext cx="4617372" cy="590502"/>
          </a:xfrm>
          <a:custGeom>
            <a:pathLst>
              <a:path extrusionOk="0" h="1108924" w="4617373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rgbClr val="FFFFFF">
              <a:alpha val="6666"/>
            </a:srgbClr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9" name="Shape 29"/>
          <p:cNvSpPr txBox="1"/>
          <p:nvPr>
            <p:ph idx="2" type="body"/>
          </p:nvPr>
        </p:nvSpPr>
        <p:spPr>
          <a:xfrm>
            <a:off x="4692273" y="1200150"/>
            <a:ext cx="3994500" cy="37256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30" name="Shape 30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dk2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/>
          <p:nvPr/>
        </p:nvSpPr>
        <p:spPr>
          <a:xfrm flipH="1" rot="10800000">
            <a:off x="0" y="1163100"/>
            <a:ext cx="9144000" cy="3980399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3" name="Shape 33"/>
          <p:cNvSpPr/>
          <p:nvPr/>
        </p:nvSpPr>
        <p:spPr>
          <a:xfrm flipH="1">
            <a:off x="4526627" y="571349"/>
            <a:ext cx="4617372" cy="590502"/>
          </a:xfrm>
          <a:custGeom>
            <a:pathLst>
              <a:path extrusionOk="0" h="1108924" w="4617373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rgbClr val="FFFFFF">
              <a:alpha val="6666"/>
            </a:srgbClr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4" name="Shape 34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35" name="Shape 35"/>
          <p:cNvSpPr/>
          <p:nvPr/>
        </p:nvSpPr>
        <p:spPr>
          <a:xfrm rot="10800000">
            <a:off x="4526627" y="1162132"/>
            <a:ext cx="4617372" cy="571095"/>
          </a:xfrm>
          <a:custGeom>
            <a:pathLst>
              <a:path extrusionOk="0" h="1108924" w="4617373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chemeClr val="dk1">
              <a:alpha val="7843"/>
            </a:schemeClr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6" name="Shape 36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dk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/>
          <p:nvPr/>
        </p:nvSpPr>
        <p:spPr>
          <a:xfrm flipH="1" rot="10800000">
            <a:off x="0" y="4412699"/>
            <a:ext cx="9144000" cy="730799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9" name="Shape 39"/>
          <p:cNvSpPr/>
          <p:nvPr/>
        </p:nvSpPr>
        <p:spPr>
          <a:xfrm flipH="1">
            <a:off x="4526627" y="3820834"/>
            <a:ext cx="4617372" cy="590502"/>
          </a:xfrm>
          <a:custGeom>
            <a:pathLst>
              <a:path extrusionOk="0" h="1108924" w="4617373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rgbClr val="FFFFFF">
              <a:alpha val="6666"/>
            </a:srgbClr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0" name="Shape 40"/>
          <p:cNvSpPr/>
          <p:nvPr/>
        </p:nvSpPr>
        <p:spPr>
          <a:xfrm rot="10800000">
            <a:off x="4526627" y="4411617"/>
            <a:ext cx="4617372" cy="571095"/>
          </a:xfrm>
          <a:custGeom>
            <a:pathLst>
              <a:path extrusionOk="0" h="1108924" w="4617373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chemeClr val="dk1">
              <a:alpha val="7843"/>
            </a:schemeClr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1" name="Shape 41"/>
          <p:cNvSpPr txBox="1"/>
          <p:nvPr>
            <p:ph idx="1" type="body"/>
          </p:nvPr>
        </p:nvSpPr>
        <p:spPr>
          <a:xfrm>
            <a:off x="457200" y="4421726"/>
            <a:ext cx="8229600" cy="5052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Clr>
                <a:schemeClr val="dk2"/>
              </a:buClr>
              <a:buSzPct val="100000"/>
              <a:buNone/>
              <a:defRPr i="1" sz="2400">
                <a:solidFill>
                  <a:schemeClr val="dk2"/>
                </a:solidFill>
              </a:defRPr>
            </a:lvl1pPr>
          </a:lstStyle>
          <a:p/>
        </p:txBody>
      </p:sp>
      <p:sp>
        <p:nvSpPr>
          <p:cNvPr id="42" name="Shape 42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dk2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/>
          <p:nvPr/>
        </p:nvSpPr>
        <p:spPr>
          <a:xfrm>
            <a:off x="6676" y="76256"/>
            <a:ext cx="9134130" cy="5054792"/>
          </a:xfrm>
          <a:custGeom>
            <a:pathLst>
              <a:path extrusionOk="0" h="6739723" w="9157023">
                <a:moveTo>
                  <a:pt x="1629" y="0"/>
                </a:moveTo>
                <a:lnTo>
                  <a:pt x="9157023" y="4340980"/>
                </a:lnTo>
                <a:lnTo>
                  <a:pt x="1593" y="6739723"/>
                </a:lnTo>
                <a:cubicBezTo>
                  <a:pt x="-3941" y="5123960"/>
                  <a:pt x="7163" y="1615763"/>
                  <a:pt x="1629" y="0"/>
                </a:cubicBezTo>
                <a:close/>
              </a:path>
            </a:pathLst>
          </a:custGeom>
          <a:solidFill>
            <a:srgbClr val="FFFFFF">
              <a:alpha val="6666"/>
            </a:srgbClr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5" name="Shape 45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38761D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600"/>
              </a:spcBef>
              <a:buClr>
                <a:schemeClr val="dk1"/>
              </a:buClr>
              <a:buSzPct val="100000"/>
              <a:buFont typeface="Georgia"/>
              <a:defRPr sz="30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>
              <a:spcBef>
                <a:spcPts val="480"/>
              </a:spcBef>
              <a:buClr>
                <a:schemeClr val="dk1"/>
              </a:buClr>
              <a:buSzPct val="100000"/>
              <a:buFont typeface="Georgia"/>
              <a:defRPr sz="24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lvl="2">
              <a:spcBef>
                <a:spcPts val="480"/>
              </a:spcBef>
              <a:buClr>
                <a:schemeClr val="dk1"/>
              </a:buClr>
              <a:buSzPct val="100000"/>
              <a:buFont typeface="Georgia"/>
              <a:defRPr sz="24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lvl="3">
              <a:spcBef>
                <a:spcPts val="360"/>
              </a:spcBef>
              <a:buClr>
                <a:schemeClr val="dk1"/>
              </a:buClr>
              <a:buSzPct val="100000"/>
              <a:buFont typeface="Georgia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lvl="4">
              <a:spcBef>
                <a:spcPts val="360"/>
              </a:spcBef>
              <a:buClr>
                <a:schemeClr val="dk1"/>
              </a:buClr>
              <a:buSzPct val="100000"/>
              <a:buFont typeface="Georgia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lvl="5">
              <a:spcBef>
                <a:spcPts val="360"/>
              </a:spcBef>
              <a:buClr>
                <a:schemeClr val="dk1"/>
              </a:buClr>
              <a:buSzPct val="100000"/>
              <a:buFont typeface="Georgia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lvl="6">
              <a:spcBef>
                <a:spcPts val="360"/>
              </a:spcBef>
              <a:buClr>
                <a:schemeClr val="dk1"/>
              </a:buClr>
              <a:buSzPct val="100000"/>
              <a:buFont typeface="Georgia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lvl="7">
              <a:spcBef>
                <a:spcPts val="360"/>
              </a:spcBef>
              <a:buClr>
                <a:schemeClr val="dk1"/>
              </a:buClr>
              <a:buSzPct val="100000"/>
              <a:buFont typeface="Georgia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lvl="8">
              <a:spcBef>
                <a:spcPts val="360"/>
              </a:spcBef>
              <a:buClr>
                <a:schemeClr val="dk1"/>
              </a:buClr>
              <a:buSzPct val="100000"/>
              <a:buFont typeface="Georgia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30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/>
          <p:nvPr>
            <p:ph type="ctrTitle"/>
          </p:nvPr>
        </p:nvSpPr>
        <p:spPr>
          <a:xfrm>
            <a:off x="685800" y="1746892"/>
            <a:ext cx="7772400" cy="12380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Homework 03</a:t>
            </a:r>
          </a:p>
        </p:txBody>
      </p:sp>
      <p:sp>
        <p:nvSpPr>
          <p:cNvPr id="51" name="Shape 51"/>
          <p:cNvSpPr txBox="1"/>
          <p:nvPr>
            <p:ph idx="1" type="subTitle"/>
          </p:nvPr>
        </p:nvSpPr>
        <p:spPr>
          <a:xfrm>
            <a:off x="685800" y="3093357"/>
            <a:ext cx="7772400" cy="6666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Due date: Oct 07, 2016</a:t>
            </a:r>
          </a:p>
        </p:txBody>
      </p:sp>
      <p:sp>
        <p:nvSpPr>
          <p:cNvPr id="52" name="Shape 52"/>
          <p:cNvSpPr/>
          <p:nvPr/>
        </p:nvSpPr>
        <p:spPr>
          <a:xfrm>
            <a:off x="8003098" y="136875"/>
            <a:ext cx="1049273" cy="311148"/>
          </a:xfrm>
          <a:prstGeom prst="flowChartTerminator">
            <a:avLst/>
          </a:prstGeom>
          <a:solidFill>
            <a:srgbClr val="FFFFFF"/>
          </a:solidFill>
          <a:ln cap="flat" cmpd="sng" w="19050">
            <a:solidFill>
              <a:srgbClr val="CFE2F3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1000">
                <a:latin typeface="Georgia"/>
                <a:ea typeface="Georgia"/>
                <a:cs typeface="Georgia"/>
                <a:sym typeface="Georgia"/>
              </a:rPr>
              <a:t>CSC215</a:t>
            </a:r>
          </a:p>
          <a:p>
            <a:pPr lvl="0" rtl="0">
              <a:spcBef>
                <a:spcPts val="0"/>
              </a:spcBef>
              <a:buNone/>
            </a:pPr>
            <a:r>
              <a:rPr b="1" lang="en" sz="1000">
                <a:latin typeface="Georgia"/>
                <a:ea typeface="Georgia"/>
                <a:cs typeface="Georgia"/>
                <a:sym typeface="Georgia"/>
              </a:rPr>
              <a:t>Homework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Question 1 </a:t>
            </a:r>
            <a:r>
              <a:rPr b="0" lang="en" sz="1800"/>
              <a:t>what is the output of the following code fragments:</a:t>
            </a:r>
          </a:p>
        </p:txBody>
      </p:sp>
      <p:sp>
        <p:nvSpPr>
          <p:cNvPr id="58" name="Shape 58"/>
          <p:cNvSpPr txBox="1"/>
          <p:nvPr>
            <p:ph idx="1" type="body"/>
          </p:nvPr>
        </p:nvSpPr>
        <p:spPr>
          <a:xfrm>
            <a:off x="457200" y="1200150"/>
            <a:ext cx="4052400" cy="3725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42900" lvl="0" marL="457200" rtl="0">
              <a:spcBef>
                <a:spcPts val="0"/>
              </a:spcBef>
              <a:buSzPct val="150000"/>
              <a:buAutoNum type="arabicParenR"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int n =5, i;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if (n &gt; 0)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for (i = 0; i &lt; n; i++)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  if (i % 7 &gt; 0) {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    printf("...");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    return i;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  }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else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printf("error, n is negative\n");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</a:p>
          <a:p>
            <a:pPr indent="-342900" lvl="0" marL="457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50000"/>
              <a:buAutoNum type="arabicParenR"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int c, i, j;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c</a:t>
            </a: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har s[8] = "STRESSED";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for (i = 0, j = 7; i &lt; j; i++, j--) {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c = s[i];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s[i] = s[j];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s[j] = c;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}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printf("%s\n", s);</a:t>
            </a:r>
          </a:p>
        </p:txBody>
      </p:sp>
      <p:sp>
        <p:nvSpPr>
          <p:cNvPr id="59" name="Shape 59"/>
          <p:cNvSpPr txBox="1"/>
          <p:nvPr>
            <p:ph idx="1" type="body"/>
          </p:nvPr>
        </p:nvSpPr>
        <p:spPr>
          <a:xfrm>
            <a:off x="4780550" y="1325825"/>
            <a:ext cx="4052400" cy="3725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42900" lvl="0" marL="457200" rtl="0">
              <a:spcBef>
                <a:spcPts val="0"/>
              </a:spcBef>
              <a:buSzPct val="128571"/>
              <a:buAutoNum type="arabicParenR" startAt="3"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i</a:t>
            </a: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nt a = 10;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do {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if( a == 15) {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  a = a + 1;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  Continue;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}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printf("value of a: %d\n", a);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a++;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} while( a &lt; 20 );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</a:p>
          <a:p>
            <a:pPr indent="-342900" lvl="0" marL="457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50000"/>
              <a:buAutoNum type="arabicParenR" startAt="3"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i</a:t>
            </a: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nt x = 5, y = -3;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i</a:t>
            </a: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f (x = y) 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printf("%d\t%d\n", x, y);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e</a:t>
            </a: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lse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i</a:t>
            </a: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f (x &gt; y)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  printf("%d &gt; %d\n", x, y);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e</a:t>
            </a: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lse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  printf("%d &lt; %d\n", x, y);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Clr>
                <a:schemeClr val="dk1"/>
              </a:buClr>
              <a:buSzPct val="30555"/>
              <a:buFont typeface="Arial"/>
              <a:buNone/>
            </a:pPr>
            <a:r>
              <a:rPr lang="en"/>
              <a:t>Question 2 </a:t>
            </a:r>
            <a:r>
              <a:rPr b="0" lang="en" sz="1800"/>
              <a:t>complete the following program:</a:t>
            </a:r>
          </a:p>
        </p:txBody>
      </p:sp>
      <p:sp>
        <p:nvSpPr>
          <p:cNvPr id="65" name="Shape 65"/>
          <p:cNvSpPr txBox="1"/>
          <p:nvPr>
            <p:ph idx="1" type="body"/>
          </p:nvPr>
        </p:nvSpPr>
        <p:spPr>
          <a:xfrm>
            <a:off x="457200" y="1200150"/>
            <a:ext cx="8402700" cy="3725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#include &lt;stdio.h&gt;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int main(){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c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har ch = getchar();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i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f (</a:t>
            </a: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....................................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)		 </a:t>
            </a: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/* test if ch is a capital letter */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    printf(</a:t>
            </a: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"%c is a capital letter\n", ch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);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e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lse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i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f (</a:t>
            </a: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....................................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)	 </a:t>
            </a: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/* test if ch is a small letter */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      printf(</a:t>
            </a: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"%c is a small letter\n", ch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);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    else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      if (</a:t>
            </a: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....................................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)	 </a:t>
            </a: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/* test if ch is a digit */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        printf(</a:t>
            </a: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"%c is a digit\n", ch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);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      else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        if (</a:t>
            </a: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....................................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) </a:t>
            </a: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/* test if ch is an arithmetic operator */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          printf(</a:t>
            </a: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"%c is an arithmetic operator\n", ch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);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        else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          printf(</a:t>
            </a: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"Unrecognized character"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);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  return 0;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}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 txBox="1"/>
          <p:nvPr>
            <p:ph idx="1" type="body"/>
          </p:nvPr>
        </p:nvSpPr>
        <p:spPr>
          <a:xfrm>
            <a:off x="457200" y="1200150"/>
            <a:ext cx="3923400" cy="3725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42900" lvl="0" marL="457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28571"/>
              <a:buAutoNum type="arabicParenR"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i</a:t>
            </a: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nt a = 10;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do {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if( a == 15)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  a = a + 1;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printf("value of a: %d\n", a++);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} while( a &lt; 20 );</a:t>
            </a:r>
          </a:p>
          <a:p>
            <a:pPr indent="-3429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50000"/>
              <a:buAutoNum type="arabicParenR"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int i;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for(i=900;-5 ;i/=3){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printf("%d ",i);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if(i&lt;=34)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  break;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}</a:t>
            </a:r>
          </a:p>
          <a:p>
            <a:pPr indent="-3429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50000"/>
              <a:buAutoNum type="arabicParenR"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int i,j,k;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for(i=0,k=0;i&lt;=5,k&lt;=3;i++,k+=2){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printf("%d ",i+k);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}</a:t>
            </a:r>
          </a:p>
        </p:txBody>
      </p:sp>
      <p:sp>
        <p:nvSpPr>
          <p:cNvPr id="71" name="Shape 71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SzPct val="30555"/>
              <a:buFont typeface="Arial"/>
              <a:buNone/>
            </a:pPr>
            <a:r>
              <a:rPr lang="en"/>
              <a:t>Question 3 </a:t>
            </a:r>
            <a:r>
              <a:rPr b="0" lang="en" sz="1800"/>
              <a:t>find the number of iterations of each loop below:</a:t>
            </a:r>
          </a:p>
        </p:txBody>
      </p:sp>
      <p:sp>
        <p:nvSpPr>
          <p:cNvPr id="72" name="Shape 72"/>
          <p:cNvSpPr txBox="1"/>
          <p:nvPr>
            <p:ph idx="1" type="body"/>
          </p:nvPr>
        </p:nvSpPr>
        <p:spPr>
          <a:xfrm>
            <a:off x="4763400" y="1274175"/>
            <a:ext cx="3923400" cy="3725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42900" lvl="0" marL="457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50000"/>
              <a:buAutoNum type="arabicParenR" startAt="4"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int n = 100;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While (--n)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printf("%d\n", n*2);</a:t>
            </a:r>
          </a:p>
          <a:p>
            <a:pPr indent="-3429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50000"/>
              <a:buAutoNum type="arabicParenR" startAt="4"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u</a:t>
            </a: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nsigned </a:t>
            </a: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c</a:t>
            </a: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har c;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for(c=255; c; c&gt;&gt;=1){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printf("%d ",c);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}</a:t>
            </a:r>
          </a:p>
          <a:p>
            <a:pPr indent="-342900" lvl="0" marL="457200" rtl="0">
              <a:spcBef>
                <a:spcPts val="1000"/>
              </a:spcBef>
              <a:buSzPct val="150000"/>
              <a:buAutoNum type="arabicParenR" startAt="4"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unsigned char c;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for(c=128; c; c&gt;&gt;=1){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printf("%d ",c);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}</a:t>
            </a:r>
          </a:p>
          <a:p>
            <a:pPr indent="-342900" lvl="0" marL="457200" rtl="0">
              <a:spcBef>
                <a:spcPts val="1000"/>
              </a:spcBef>
              <a:buSzPct val="150000"/>
              <a:buAutoNum type="arabicParenR" startAt="4"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unsigned char c;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for(c=1; c; c&lt;&lt;=1){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printf("%d ",c);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}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paper-plane">
  <a:themeElements>
    <a:clrScheme name="Custom 354">
      <a:dk1>
        <a:srgbClr val="000000"/>
      </a:dk1>
      <a:lt1>
        <a:srgbClr val="FFFFFF"/>
      </a:lt1>
      <a:dk2>
        <a:srgbClr val="30182B"/>
      </a:dk2>
      <a:lt2>
        <a:srgbClr val="DFDFDF"/>
      </a:lt2>
      <a:accent1>
        <a:srgbClr val="592D50"/>
      </a:accent1>
      <a:accent2>
        <a:srgbClr val="D3A67A"/>
      </a:accent2>
      <a:accent3>
        <a:srgbClr val="45485F"/>
      </a:accent3>
      <a:accent4>
        <a:srgbClr val="6B9756"/>
      </a:accent4>
      <a:accent5>
        <a:srgbClr val="7D576E"/>
      </a:accent5>
      <a:accent6>
        <a:srgbClr val="4C1A23"/>
      </a:accent6>
      <a:hlink>
        <a:srgbClr val="511E3E"/>
      </a:hlink>
      <a:folHlink>
        <a:srgbClr val="9EA0A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