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1" r:id="rId3"/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❏"/>
              <a:defRPr/>
            </a:lvl3pPr>
            <a:lvl4pPr lvl="3" rtl="0">
              <a:spcBef>
                <a:spcPts val="0"/>
              </a:spcBef>
              <a:buChar char="❏"/>
              <a:defRPr/>
            </a:lvl4pPr>
            <a:lvl5pPr lvl="4" rtl="0">
              <a:spcBef>
                <a:spcPts val="0"/>
              </a:spcBef>
              <a:buChar char="❏"/>
              <a:defRPr/>
            </a:lvl5pPr>
            <a:lvl6pPr lvl="5" rtl="0">
              <a:spcBef>
                <a:spcPts val="0"/>
              </a:spcBef>
              <a:buChar char="❏"/>
              <a:defRPr/>
            </a:lvl6pPr>
            <a:lvl7pPr lvl="6" rtl="0">
              <a:spcBef>
                <a:spcPts val="0"/>
              </a:spcBef>
              <a:buChar char="❏"/>
              <a:defRPr/>
            </a:lvl7pPr>
            <a:lvl8pPr lvl="7" rtl="0">
              <a:spcBef>
                <a:spcPts val="0"/>
              </a:spcBef>
              <a:buChar char="❏"/>
              <a:defRPr/>
            </a:lvl8pPr>
            <a:lvl9pPr lvl="8" rtl="0">
              <a:spcBef>
                <a:spcPts val="0"/>
              </a:spcBef>
              <a:buChar char="❏"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Variables, Types and Expressions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Arithmetic Operators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2 Unary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	-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5 Binary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	-	*	/	%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If both operands are of type int, the result is of type int</a:t>
            </a:r>
          </a:p>
          <a:p>
            <a:pPr indent="-342900" lvl="0" marL="457200" rtl="0">
              <a:spcBef>
                <a:spcPts val="0"/>
              </a:spcBef>
              <a:buSzPct val="15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a =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b =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c; 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a+b;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"a+b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a-b;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"a-b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a*b;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"a*b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c=a/b;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"a/b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c=a%b;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"Remainder when a divided by 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Relational Operators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6 Binary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	!=	&gt;	&gt;=	&lt;	&lt;= 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>
                <a:solidFill>
                  <a:srgbClr val="101820"/>
                </a:solidFill>
                <a:highlight>
                  <a:srgbClr val="FFFFFF"/>
                </a:highlight>
              </a:rPr>
              <a:t>Checks the relationship between two operands: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if the relation is true, it yieldss 1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if the relation is false, it yields value 0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</a:pPr>
            <a:r>
              <a:rPr lang="en"/>
              <a:t>Example</a:t>
            </a: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:</a:t>
            </a:r>
            <a:b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</a:br>
          </a:p>
        </p:txBody>
      </p:sp>
      <p:sp>
        <p:nvSpPr>
          <p:cNvPr id="202" name="Shape 202"/>
          <p:cNvSpPr txBox="1"/>
          <p:nvPr/>
        </p:nvSpPr>
        <p:spPr>
          <a:xfrm>
            <a:off x="2094375" y="2218275"/>
            <a:ext cx="6113700" cy="29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b = 5, c = 10;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== %d = %d \n", a, b, a == b); /* 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== %d = %d \n", a, c, a == c); /* 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 %d = %d \n", a, b, a &gt;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 %d = %d \n", a, c, a &gt; c);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 %d = %d \n", a, b, a &lt;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 %d = %d \n", a, c, a &lt;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!= %d = %d \n", a, b, a !=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!= %d = %d \n", a, c, a !=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&gt;= %d = %d \n", a, b, a &gt;= b);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&gt;= %d = %d \n", a, c, a &gt;= c);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&lt;= %d = %d \n", a, b, a &lt;= b);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&lt;= %d = %d \n", a, c, a &lt;=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Logical Operators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1 Unary operator: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lang="en"/>
              <a:t>	and 2 binary operators: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&amp;&amp;	||</a:t>
            </a:r>
          </a:p>
          <a:p>
            <a:pPr indent="-342900" lvl="0" marL="457200" rtl="0">
              <a:spcBef>
                <a:spcPts val="0"/>
              </a:spcBef>
              <a:buSzPct val="15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b = 5, c = 10, result;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&amp;&amp; (c &gt;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&amp;&amp; (c &gt;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&amp;&amp;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&amp;&amp;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||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||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!= b) ||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!= b) ||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!(a !=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printf("!(a ==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!(a ==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printf("!(a ==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Bitwise Operators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1 Unary operator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~</a:t>
            </a:r>
            <a:r>
              <a:rPr lang="en"/>
              <a:t>	and 5 binary operators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	|	^	&lt;&lt;	&gt;&gt;</a:t>
            </a:r>
          </a:p>
          <a:p>
            <a:pPr indent="-342900" lvl="0" marL="457200" rtl="0">
              <a:spcBef>
                <a:spcPts val="0"/>
              </a:spcBef>
              <a:buSzPct val="150000"/>
            </a:pPr>
            <a:r>
              <a:rPr lang="en"/>
              <a:t>Examples: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12;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b = 25;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printf("complement=%d\n",~35);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printf("complement=%d\n",~-12);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a&amp;b);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a|b);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a^b);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num=212;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printf("Right shift by 3: %d\n", num&gt;&gt;3);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printf("Left shift by 5: %d\n", num&lt;&lt;5);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15" name="Shape 215"/>
          <p:cNvSpPr/>
          <p:nvPr/>
        </p:nvSpPr>
        <p:spPr>
          <a:xfrm>
            <a:off x="6789300" y="2433162"/>
            <a:ext cx="2049900" cy="540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00000000 00001100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00000000 00011001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----------------- &amp; 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00000000 00001000</a:t>
            </a:r>
          </a:p>
        </p:txBody>
      </p:sp>
      <p:sp>
        <p:nvSpPr>
          <p:cNvPr id="216" name="Shape 216"/>
          <p:cNvSpPr/>
          <p:nvPr/>
        </p:nvSpPr>
        <p:spPr>
          <a:xfrm>
            <a:off x="6789298" y="3099000"/>
            <a:ext cx="2049900" cy="5409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45818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00000000 00001100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00000000 00011001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----------------- ^ 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00000000 00010101</a:t>
            </a:r>
          </a:p>
        </p:txBody>
      </p:sp>
      <p:sp>
        <p:nvSpPr>
          <p:cNvPr id="217" name="Shape 217"/>
          <p:cNvSpPr/>
          <p:nvPr/>
        </p:nvSpPr>
        <p:spPr>
          <a:xfrm>
            <a:off x="4290025" y="2417850"/>
            <a:ext cx="2049900" cy="3078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11111111 11110100  ~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11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00000000 00001011</a:t>
            </a:r>
          </a:p>
        </p:txBody>
      </p:sp>
      <p:sp>
        <p:nvSpPr>
          <p:cNvPr id="218" name="Shape 218"/>
          <p:cNvSpPr/>
          <p:nvPr/>
        </p:nvSpPr>
        <p:spPr>
          <a:xfrm>
            <a:off x="6789300" y="3764825"/>
            <a:ext cx="2049900" cy="307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00000000 11010</a:t>
            </a:r>
            <a:r>
              <a:rPr lang="en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26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000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00000 00011010 </a:t>
            </a:r>
            <a:r>
              <a:rPr lang="en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↠</a:t>
            </a:r>
          </a:p>
        </p:txBody>
      </p:sp>
      <p:sp>
        <p:nvSpPr>
          <p:cNvPr id="219" name="Shape 219"/>
          <p:cNvSpPr/>
          <p:nvPr/>
        </p:nvSpPr>
        <p:spPr>
          <a:xfrm>
            <a:off x="3985898" y="3147437"/>
            <a:ext cx="2049900" cy="5409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00000000 00001100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00000000 00011001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----------------- | 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29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00000000 00011101</a:t>
            </a:r>
          </a:p>
        </p:txBody>
      </p:sp>
      <p:sp>
        <p:nvSpPr>
          <p:cNvPr id="220" name="Shape 220"/>
          <p:cNvSpPr/>
          <p:nvPr/>
        </p:nvSpPr>
        <p:spPr>
          <a:xfrm>
            <a:off x="5407975" y="4240100"/>
            <a:ext cx="2049900" cy="3078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rgbClr val="A64D7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212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00000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000 11010100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6784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00011010 100</a:t>
            </a:r>
            <a:r>
              <a:rPr lang="en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00000 ↞</a:t>
            </a:r>
          </a:p>
        </p:txBody>
      </p:sp>
      <p:cxnSp>
        <p:nvCxnSpPr>
          <p:cNvPr id="221" name="Shape 221"/>
          <p:cNvCxnSpPr>
            <a:endCxn id="218" idx="1"/>
          </p:cNvCxnSpPr>
          <p:nvPr/>
        </p:nvCxnSpPr>
        <p:spPr>
          <a:xfrm>
            <a:off x="4947000" y="3852725"/>
            <a:ext cx="1842300" cy="66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C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2" name="Shape 222"/>
          <p:cNvCxnSpPr>
            <a:endCxn id="220" idx="0"/>
          </p:cNvCxnSpPr>
          <p:nvPr/>
        </p:nvCxnSpPr>
        <p:spPr>
          <a:xfrm>
            <a:off x="4914325" y="4023200"/>
            <a:ext cx="1518600" cy="216900"/>
          </a:xfrm>
          <a:prstGeom prst="bentConnector2">
            <a:avLst/>
          </a:prstGeom>
          <a:noFill/>
          <a:ln cap="flat" cmpd="sng" w="9525">
            <a:solidFill>
              <a:srgbClr val="A64D7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23" name="Shape 223"/>
          <p:cNvSpPr/>
          <p:nvPr/>
        </p:nvSpPr>
        <p:spPr>
          <a:xfrm>
            <a:off x="4606725" y="1927287"/>
            <a:ext cx="2049900" cy="3078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35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00000000 00100011  ~</a:t>
            </a:r>
            <a:b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-36</a:t>
            </a:r>
            <a:r>
              <a:rPr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11111111 11011100</a:t>
            </a:r>
          </a:p>
        </p:txBody>
      </p:sp>
      <p:cxnSp>
        <p:nvCxnSpPr>
          <p:cNvPr id="224" name="Shape 224"/>
          <p:cNvCxnSpPr>
            <a:stCxn id="219" idx="1"/>
          </p:cNvCxnSpPr>
          <p:nvPr/>
        </p:nvCxnSpPr>
        <p:spPr>
          <a:xfrm rot="10800000">
            <a:off x="3656198" y="3308987"/>
            <a:ext cx="329700" cy="108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3C78D8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5" name="Shape 225"/>
          <p:cNvCxnSpPr>
            <a:stCxn id="216" idx="1"/>
          </p:cNvCxnSpPr>
          <p:nvPr/>
        </p:nvCxnSpPr>
        <p:spPr>
          <a:xfrm rot="10800000">
            <a:off x="3821698" y="3105750"/>
            <a:ext cx="2967600" cy="263700"/>
          </a:xfrm>
          <a:prstGeom prst="bentConnector3">
            <a:avLst>
              <a:gd fmla="val 9534" name="adj1"/>
            </a:avLst>
          </a:prstGeom>
          <a:noFill/>
          <a:ln cap="flat" cmpd="sng" w="9525">
            <a:solidFill>
              <a:srgbClr val="45818E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6" name="Shape 226"/>
          <p:cNvCxnSpPr>
            <a:stCxn id="215" idx="1"/>
          </p:cNvCxnSpPr>
          <p:nvPr/>
        </p:nvCxnSpPr>
        <p:spPr>
          <a:xfrm flipH="1">
            <a:off x="3821700" y="2703612"/>
            <a:ext cx="2967600" cy="244800"/>
          </a:xfrm>
          <a:prstGeom prst="bentConnector3">
            <a:avLst>
              <a:gd fmla="val 9976" name="adj1"/>
            </a:avLst>
          </a:prstGeom>
          <a:noFill/>
          <a:ln cap="flat" cmpd="sng" w="9525">
            <a:solidFill>
              <a:srgbClr val="6AA84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7" name="Shape 227"/>
          <p:cNvCxnSpPr>
            <a:stCxn id="217" idx="1"/>
          </p:cNvCxnSpPr>
          <p:nvPr/>
        </p:nvCxnSpPr>
        <p:spPr>
          <a:xfrm flipH="1">
            <a:off x="4049125" y="2571750"/>
            <a:ext cx="240900" cy="180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E69138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8" name="Shape 228"/>
          <p:cNvCxnSpPr>
            <a:stCxn id="223" idx="1"/>
          </p:cNvCxnSpPr>
          <p:nvPr/>
        </p:nvCxnSpPr>
        <p:spPr>
          <a:xfrm flipH="1">
            <a:off x="3944325" y="2081187"/>
            <a:ext cx="662400" cy="480600"/>
          </a:xfrm>
          <a:prstGeom prst="bentConnector3">
            <a:avLst>
              <a:gd fmla="val 75253" name="adj1"/>
            </a:avLst>
          </a:prstGeom>
          <a:noFill/>
          <a:ln cap="flat" cmpd="sng" w="9525">
            <a:solidFill>
              <a:srgbClr val="F1C23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11 Binary operators: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=	+=	-=	*=	/=	%=	&amp;=	|=	^=	&lt;&lt;=	&gt;&gt;=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c;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= a;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+= a; /* c = c+a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-= a; /* c = c-a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*= a; /* c = c*a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/= a; /* c = c/a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%= a; /* c = c%a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34" name="Shape 2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Assignment Operators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Increment/Decrement operators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2 Binary operators: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++	--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int a = 10, b = 100;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float c = 10.5, d = 100.5;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printf("++a = %d \n", ++a); /* 11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printf("b++ = %d \n", b++); /* 100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printf("c-- = %f \n", c--); /* 10,500000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printf("--d = %f \n", --d); /* 99.500000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Ternary Conditional Operator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/>
              <a:t>Syntax: &lt;</a:t>
            </a:r>
            <a:r>
              <a:rPr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conditionalExpression&gt; ? &lt;expression1&gt; : &lt;expression2&gt;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The conditional operator works as follows: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&lt;conditionalExpression&gt; is evaluated first to non-zero (1) or false (0).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if &lt;conditionalExpression&gt; is true, &lt;expression1&gt; is evaluated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if &lt;conditionalExpression&gt; is false, &lt;expression2&gt; is evaluated.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char February;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days;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printf("If this year is leap year, enter 1. If not enter any integer: ");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scanf("%c",&amp;February);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/* If test condition (February == 'l') is true, days equal to 29.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/* If test condition (February =='l') is false, days equal to 28.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days = (February == '1') ? 29 : 28;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printf("Number of days in February = %d",days);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Operators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457200" y="1200150"/>
            <a:ext cx="83751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s</a:t>
            </a:r>
            <a:r>
              <a:rPr lang="en"/>
              <a:t>izeof:  unary operator returns data (constant, variable, array, structure...)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a, e[10];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float b;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double c;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char d;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int=%lu bytes\n",sizeof(a));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float=%lu bytes\n",sizeof(b));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double=%lu bytes\n",sizeof(c));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char=%lu byte\n",sizeof(d));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integer type array having 10 elements = %lu bytes\n", sizeof(e));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Evaluating Expressions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Expression: </a:t>
            </a:r>
            <a:r>
              <a:rPr lang="en" sz="1400"/>
              <a:t>A sequence of characters and symbols that can be evaluated to a single data item.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Expression evaluation: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Order of operations:</a:t>
            </a:r>
            <a:br>
              <a:rPr lang="en" sz="1400"/>
            </a:br>
            <a:r>
              <a:rPr lang="en" sz="1400"/>
              <a:t>Use parenthesis to override order of evaluation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Example: Assume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= 2.0 and y = 6.0</a:t>
            </a:r>
            <a:r>
              <a:rPr lang="en" sz="1400"/>
              <a:t>. </a:t>
            </a:r>
            <a:br>
              <a:rPr lang="en" sz="1400"/>
            </a:br>
            <a:r>
              <a:rPr lang="en" sz="1400"/>
              <a:t>Evaluate the statement: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z = x+3∗x/(y−4);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1. Evaluate expression in parentheses</a:t>
            </a:r>
            <a:br>
              <a:rPr lang="en" sz="1400"/>
            </a:br>
            <a:r>
              <a:rPr lang="en" sz="1400"/>
              <a:t> 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→ float z = x+3∗x/2.0;</a:t>
            </a:r>
            <a:r>
              <a:rPr lang="en" sz="1400"/>
              <a:t> </a:t>
            </a:r>
            <a:br>
              <a:rPr lang="en" sz="1400"/>
            </a:br>
            <a:r>
              <a:rPr lang="en" sz="1400"/>
              <a:t>2. Evaluate multiplies and divides, from left-to-right 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→ float z = x+6.0/2.0; → float z = x+3.0;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3. Evaluate addition float:</a:t>
            </a:r>
            <a:br>
              <a:rPr lang="en" sz="1400"/>
            </a:br>
            <a:r>
              <a:rPr lang="en" sz="1400"/>
              <a:t>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→ float z = 5.0;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400"/>
              <a:t>. Perform initialization with assignment Now,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z = 5.0</a:t>
            </a:r>
            <a:r>
              <a:rPr lang="en" sz="1400"/>
              <a:t>.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How do I insert parentheses to get z = 4.0? 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5799300" y="1791375"/>
            <a:ext cx="2887500" cy="28431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900"/>
              <a:t>Operator			Associativity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&lt;function&gt;(),  [ ], -&gt;, .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!, ~, ++, --, +, -, *, (&lt;type&gt;), sizeof 	right to left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*, /, %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+, - (unary)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&lt;&lt;, &gt;&gt;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&lt;, &lt;=, &gt;, &gt;=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==, !=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&amp;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^</a:t>
            </a:r>
            <a:r>
              <a:rPr lang="en" sz="900">
                <a:solidFill>
                  <a:schemeClr val="dk1"/>
                </a:solidFill>
              </a:rPr>
              <a:t>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|</a:t>
            </a:r>
            <a:r>
              <a:rPr lang="en" sz="900">
                <a:solidFill>
                  <a:schemeClr val="dk1"/>
                </a:solidFill>
              </a:rPr>
              <a:t>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&amp;&amp;</a:t>
            </a:r>
            <a:r>
              <a:rPr lang="en" sz="900">
                <a:solidFill>
                  <a:schemeClr val="dk1"/>
                </a:solidFill>
              </a:rPr>
              <a:t>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||</a:t>
            </a:r>
            <a:r>
              <a:rPr lang="en" sz="900">
                <a:solidFill>
                  <a:schemeClr val="dk1"/>
                </a:solidFill>
              </a:rPr>
              <a:t>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? :</a:t>
            </a:r>
            <a:r>
              <a:rPr lang="en" sz="900">
                <a:solidFill>
                  <a:schemeClr val="dk1"/>
                </a:solidFill>
              </a:rPr>
              <a:t>				left to right</a:t>
            </a:r>
          </a:p>
          <a:p>
            <a:pPr lvl="0">
              <a:spcBef>
                <a:spcPts val="300"/>
              </a:spcBef>
              <a:buNone/>
            </a:pPr>
            <a:r>
              <a:rPr lang="en" sz="900"/>
              <a:t>= += -= *= /= %= &amp;= ^= |= &lt;&lt;= &gt;&gt;=	right to left</a:t>
            </a:r>
          </a:p>
          <a:p>
            <a:pPr lvl="0" rtl="0">
              <a:spcBef>
                <a:spcPts val="300"/>
              </a:spcBef>
              <a:buNone/>
            </a:pPr>
            <a:r>
              <a:rPr lang="en" sz="900"/>
              <a:t>,				lrft to right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5852700" y="2031975"/>
            <a:ext cx="278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Formatted Input and Output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/>
              <a:t>Function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printf(control_string, arg1, arg2, …);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control_string is the control string or conversion specification consists of % followed by a specifier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%[flags][width][.precision][length]specifier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Specifiers (place holders):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%d - int (same as %i)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%ld - long int (same as %li)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%f - decimal floating point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%lf - double or long double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%e - scientific notation (similar to %E)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%c - char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%s - string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%o - signed octal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%x - hexadecimal (similar to %X)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%p - pointer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%%- %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Optional width, length precision and flags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481050" y="2531100"/>
            <a:ext cx="3092700" cy="10071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Flags		: -	+	#	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Width		: *	number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Length	: h	l	L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Precision	: .*	.number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Variables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Datatypes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Basic data types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Derived data types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User-defined data types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Expressions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Operators: arithmetic, relational, logical, assignment, inc-/dec- rement, bitwise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Evaluation</a:t>
            </a:r>
          </a:p>
          <a:p>
            <a:pPr indent="-342900" lvl="0" marL="457200">
              <a:spcBef>
                <a:spcPts val="0"/>
              </a:spcBef>
              <a:buSzPct val="100000"/>
              <a:buChar char="❖"/>
            </a:pPr>
            <a:r>
              <a:rPr lang="en"/>
              <a:t>Formatted input/output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Formatted Input and Output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</a:pPr>
            <a:r>
              <a:rPr lang="en"/>
              <a:t>Numeric: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[&lt;FLAG&gt;]</a:t>
            </a:r>
            <a:r>
              <a:rPr lang="en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[&lt;LENGTH&gt;]</a:t>
            </a:r>
            <a:r>
              <a:rPr lang="en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[.&lt;PRECISION&gt;]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&lt;SPECIFIER&gt;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/>
              <a:t>String: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[&lt;FLAG&gt;]</a:t>
            </a:r>
            <a:r>
              <a:rPr lang="en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[&lt;LENGTH&gt;]</a:t>
            </a:r>
            <a:r>
              <a:rPr lang="en">
                <a:highlight>
                  <a:srgbClr val="A2C4C9"/>
                </a:highlight>
                <a:latin typeface="Courier New"/>
                <a:ea typeface="Courier New"/>
                <a:cs typeface="Courier New"/>
                <a:sym typeface="Courier New"/>
              </a:rPr>
              <a:t>[.]</a:t>
            </a:r>
            <a:r>
              <a:rPr lang="en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[&lt;WIDTH&gt;]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&lt;SPECIFIER&gt;</a:t>
            </a:r>
          </a:p>
        </p:txBody>
      </p:sp>
      <p:sp>
        <p:nvSpPr>
          <p:cNvPr id="274" name="Shape 274"/>
          <p:cNvSpPr/>
          <p:nvPr/>
        </p:nvSpPr>
        <p:spPr>
          <a:xfrm>
            <a:off x="3670075" y="2193325"/>
            <a:ext cx="2281500" cy="5409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&lt;Number&gt;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Decimal digits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	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Passing it as an arg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	6</a:t>
            </a:r>
          </a:p>
        </p:txBody>
      </p:sp>
      <p:sp>
        <p:nvSpPr>
          <p:cNvPr id="275" name="Shape 275"/>
          <p:cNvSpPr/>
          <p:nvPr/>
        </p:nvSpPr>
        <p:spPr>
          <a:xfrm>
            <a:off x="3670075" y="2845675"/>
            <a:ext cx="2281500" cy="540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&lt;Number&gt;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length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	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Passing it as an arg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	All</a:t>
            </a:r>
          </a:p>
        </p:txBody>
      </p:sp>
      <p:cxnSp>
        <p:nvCxnSpPr>
          <p:cNvPr id="276" name="Shape 276"/>
          <p:cNvCxnSpPr/>
          <p:nvPr/>
        </p:nvCxnSpPr>
        <p:spPr>
          <a:xfrm rot="5400000">
            <a:off x="4679575" y="1962175"/>
            <a:ext cx="286200" cy="176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3C78D8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7" name="Shape 277"/>
          <p:cNvCxnSpPr>
            <a:endCxn id="275" idx="1"/>
          </p:cNvCxnSpPr>
          <p:nvPr/>
        </p:nvCxnSpPr>
        <p:spPr>
          <a:xfrm flipH="1" rot="-5400000">
            <a:off x="3003025" y="2449075"/>
            <a:ext cx="1200000" cy="134100"/>
          </a:xfrm>
          <a:prstGeom prst="bentConnector2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78" name="Shape 278"/>
          <p:cNvSpPr/>
          <p:nvPr/>
        </p:nvSpPr>
        <p:spPr>
          <a:xfrm>
            <a:off x="583750" y="2311375"/>
            <a:ext cx="2863200" cy="10821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Left align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Prefix sign to the number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Prefix 0 to octal, 0x/0X to hexadecimal</a:t>
            </a:r>
            <a:b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Force decimal point with e E f G g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Pad with leading zeros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 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Replace positive sign with space</a:t>
            </a:r>
          </a:p>
        </p:txBody>
      </p:sp>
      <p:cxnSp>
        <p:nvCxnSpPr>
          <p:cNvPr id="279" name="Shape 279"/>
          <p:cNvCxnSpPr>
            <a:stCxn id="278" idx="0"/>
          </p:cNvCxnSpPr>
          <p:nvPr/>
        </p:nvCxnSpPr>
        <p:spPr>
          <a:xfrm flipH="1" rot="5400000">
            <a:off x="1714600" y="2010625"/>
            <a:ext cx="413100" cy="188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F1C23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80" name="Shape 280"/>
          <p:cNvSpPr txBox="1"/>
          <p:nvPr/>
        </p:nvSpPr>
        <p:spPr>
          <a:xfrm>
            <a:off x="6174700" y="1969625"/>
            <a:ext cx="2710800" cy="1668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%d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 (same as %i)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%ld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int (same as  %li)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%f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decimal floating point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%lf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 or long double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%e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scientific notation (similar to %E)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%g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shorter of f and e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%c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%o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signed octal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%x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hexadecimal (similar to %X)</a:t>
            </a:r>
          </a:p>
        </p:txBody>
      </p:sp>
      <p:cxnSp>
        <p:nvCxnSpPr>
          <p:cNvPr id="281" name="Shape 281"/>
          <p:cNvCxnSpPr>
            <a:stCxn id="280" idx="1"/>
          </p:cNvCxnSpPr>
          <p:nvPr/>
        </p:nvCxnSpPr>
        <p:spPr>
          <a:xfrm rot="10800000">
            <a:off x="6060400" y="1953125"/>
            <a:ext cx="114300" cy="850500"/>
          </a:xfrm>
          <a:prstGeom prst="bent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82" name="Shape 282"/>
          <p:cNvSpPr/>
          <p:nvPr/>
        </p:nvSpPr>
        <p:spPr>
          <a:xfrm>
            <a:off x="4536350" y="4440175"/>
            <a:ext cx="3591000" cy="5409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&lt;Number&gt;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number of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characters to print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	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Passing it as an arg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	0 with ., all if . is omitted</a:t>
            </a:r>
          </a:p>
        </p:txBody>
      </p:sp>
      <p:sp>
        <p:nvSpPr>
          <p:cNvPr id="283" name="Shape 283"/>
          <p:cNvSpPr/>
          <p:nvPr/>
        </p:nvSpPr>
        <p:spPr>
          <a:xfrm>
            <a:off x="583750" y="4440175"/>
            <a:ext cx="2863200" cy="540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&lt;Number&gt;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length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	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Passing it as an arg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	All</a:t>
            </a:r>
          </a:p>
        </p:txBody>
      </p:sp>
      <p:cxnSp>
        <p:nvCxnSpPr>
          <p:cNvPr id="284" name="Shape 284"/>
          <p:cNvCxnSpPr>
            <a:endCxn id="282" idx="1"/>
          </p:cNvCxnSpPr>
          <p:nvPr/>
        </p:nvCxnSpPr>
        <p:spPr>
          <a:xfrm flipH="1" rot="-5400000">
            <a:off x="4088150" y="4262425"/>
            <a:ext cx="762600" cy="133800"/>
          </a:xfrm>
          <a:prstGeom prst="bentConnector2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5" name="Shape 285"/>
          <p:cNvCxnSpPr>
            <a:endCxn id="283" idx="3"/>
          </p:cNvCxnSpPr>
          <p:nvPr/>
        </p:nvCxnSpPr>
        <p:spPr>
          <a:xfrm rot="5400000">
            <a:off x="3111250" y="4283725"/>
            <a:ext cx="762600" cy="91200"/>
          </a:xfrm>
          <a:prstGeom prst="bentConnector2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86" name="Shape 286"/>
          <p:cNvSpPr/>
          <p:nvPr/>
        </p:nvSpPr>
        <p:spPr>
          <a:xfrm>
            <a:off x="583750" y="4104475"/>
            <a:ext cx="1431600" cy="2238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Left align</a:t>
            </a:r>
          </a:p>
        </p:txBody>
      </p:sp>
      <p:cxnSp>
        <p:nvCxnSpPr>
          <p:cNvPr id="287" name="Shape 287"/>
          <p:cNvCxnSpPr>
            <a:stCxn id="286" idx="3"/>
          </p:cNvCxnSpPr>
          <p:nvPr/>
        </p:nvCxnSpPr>
        <p:spPr>
          <a:xfrm flipH="1" rot="10800000">
            <a:off x="2015350" y="3930175"/>
            <a:ext cx="150300" cy="286200"/>
          </a:xfrm>
          <a:prstGeom prst="bentConnector2">
            <a:avLst/>
          </a:prstGeom>
          <a:noFill/>
          <a:ln cap="flat" cmpd="sng" w="9525">
            <a:solidFill>
              <a:srgbClr val="F1C23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88" name="Shape 288"/>
          <p:cNvSpPr txBox="1"/>
          <p:nvPr/>
        </p:nvSpPr>
        <p:spPr>
          <a:xfrm>
            <a:off x="6751225" y="4104475"/>
            <a:ext cx="1376100" cy="223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%s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</a:t>
            </a:r>
          </a:p>
        </p:txBody>
      </p:sp>
      <p:cxnSp>
        <p:nvCxnSpPr>
          <p:cNvPr id="289" name="Shape 289"/>
          <p:cNvCxnSpPr>
            <a:stCxn id="288" idx="1"/>
          </p:cNvCxnSpPr>
          <p:nvPr/>
        </p:nvCxnSpPr>
        <p:spPr>
          <a:xfrm rot="10800000">
            <a:off x="6585625" y="3861475"/>
            <a:ext cx="165600" cy="354900"/>
          </a:xfrm>
          <a:prstGeom prst="bent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Formatted Input and Output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/>
              <a:t>Function scanf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scanf(control_string, arg1, arg2, …);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Control_string governs the conversion, formatting, and printing of the arguments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Each of the arguments must be a pointer to the variable in which the result is stored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So: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scanf(“%d”, &amp;var);</a:t>
            </a:r>
            <a:r>
              <a:rPr lang="en" sz="1400"/>
              <a:t> is a correct one, while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scanf(“%d”, var);</a:t>
            </a:r>
            <a:r>
              <a:rPr lang="en" sz="1400"/>
              <a:t> is not correct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Place holders: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%d - int (same as %i)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%ld - long int (same as %li)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%f - float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%lf - double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%c - char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%s - string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%x - hexadecimal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Macros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/>
              <a:t>Preprocessor macros begin with # character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 msg "Hello World"</a:t>
            </a:r>
            <a:br>
              <a:rPr lang="en" sz="1400"/>
            </a:br>
            <a:r>
              <a:rPr lang="en" sz="1400"/>
              <a:t>defines msg as “Hello World” throughout source file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#define can take arguments and be treated like a function</a:t>
            </a:r>
            <a:br>
              <a:rPr lang="en"/>
            </a:br>
            <a:r>
              <a:rPr lang="en"/>
              <a:t>#define add3(x,y,z) ((x)+(y)+(z))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parentheses ensure order of operations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compiler performs inline replacement; not suitable for recursion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#if, #ifdef, #ifndef, #else, #elif , #endif conditional preprocessor macros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control which lines are compiled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evaluated before code itself is compiled, so conditions must be preprocessor defines or literals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the gcc option -Dname=value sets a preprocessor define that can be used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Used in header files to ensure declarations happen only once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Conditional preprocessor macros: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#pragma preprocessor directive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#error, #warning trigger a custom compiler error/warning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#undef msg remove the definition of msg at compile time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Variables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Named values 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Naming rules:</a:t>
            </a:r>
          </a:p>
          <a:p>
            <a:pPr indent="-317500" lvl="2" marL="1371600" rtl="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Made up of letters, digits and the underscore character ‘_’</a:t>
            </a:r>
          </a:p>
          <a:p>
            <a:pPr indent="-317500" lvl="2" marL="1371600" rtl="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Must not begin with a digit</a:t>
            </a:r>
          </a:p>
          <a:p>
            <a:pPr indent="-317500" lvl="2" marL="1371600" rtl="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Must not be a special keyword</a:t>
            </a:r>
          </a:p>
          <a:p>
            <a:pPr indent="-342900" lvl="0" marL="457200" rtl="0">
              <a:spcBef>
                <a:spcPts val="600"/>
              </a:spcBef>
              <a:buSzPct val="100000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Variable declaration: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Must declare variables before use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 declaration: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n; float phi;</a:t>
            </a:r>
          </a:p>
          <a:p>
            <a:pPr indent="-317500" lvl="2" marL="1371600" rtl="0">
              <a:spcBef>
                <a:spcPts val="600"/>
              </a:spcBef>
              <a:buSzPct val="100000"/>
              <a:buChar char="■"/>
            </a:pPr>
            <a:r>
              <a:rPr lang="en" sz="1400"/>
              <a:t>int - integer data type</a:t>
            </a:r>
          </a:p>
          <a:p>
            <a:pPr indent="-317500" lvl="2" marL="1371600" rtl="0">
              <a:spcBef>
                <a:spcPts val="600"/>
              </a:spcBef>
              <a:buSzPct val="100000"/>
              <a:buChar char="■"/>
            </a:pPr>
            <a:r>
              <a:rPr lang="en" sz="1400"/>
              <a:t>float - floating-point data type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Many other types </a:t>
            </a:r>
          </a:p>
          <a:p>
            <a:pPr indent="-342900" lvl="0" marL="457200" rtl="0">
              <a:spcBef>
                <a:spcPts val="600"/>
              </a:spcBef>
              <a:buSzPct val="100000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Variable initialization: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Uninitialized variable assumes a default value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Variables initialized via assignment operator: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 = 3;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also be initialized at declaration: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phi = 1.6180339887;</a:t>
            </a:r>
          </a:p>
          <a:p>
            <a:pPr indent="-317500" lvl="1" marL="914400">
              <a:spcBef>
                <a:spcPts val="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declare/initialize multiple variables at once: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a, b, c = 0, d = 4;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4215500" y="2382525"/>
            <a:ext cx="4471300" cy="742500"/>
            <a:chOff x="4367900" y="2306325"/>
            <a:chExt cx="4471300" cy="742500"/>
          </a:xfrm>
        </p:grpSpPr>
        <p:sp>
          <p:nvSpPr>
            <p:cNvPr id="152" name="Shape 152"/>
            <p:cNvSpPr txBox="1"/>
            <p:nvPr/>
          </p:nvSpPr>
          <p:spPr>
            <a:xfrm>
              <a:off x="5962800" y="2306325"/>
              <a:ext cx="2876400" cy="742500"/>
            </a:xfrm>
            <a:prstGeom prst="rect">
              <a:avLst/>
            </a:prstGeom>
            <a:solidFill>
              <a:srgbClr val="F4CCCC"/>
            </a:solidFill>
            <a:ln cap="flat" cmpd="sng" w="9525">
              <a:solidFill>
                <a:srgbClr val="FF0000"/>
              </a:solidFill>
              <a:prstDash val="dot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auto	break	case	char	const	continue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SzPct val="183333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default	do	double	else	enum	extern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SzPct val="183333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float	for	goto	if	int	long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register	return	short	signed	sizeof	static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SzPct val="183333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struct	switch	typedef	union	unsigned	void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SzPct val="183333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volatile	while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53" name="Shape 153"/>
            <p:cNvCxnSpPr/>
            <p:nvPr/>
          </p:nvCxnSpPr>
          <p:spPr>
            <a:xfrm rot="10800000">
              <a:off x="4367900" y="2306625"/>
              <a:ext cx="1597500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ot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Basic Data Types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446500" cy="37257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Data type determines the variable’s domain and applicable operations</a:t>
            </a:r>
          </a:p>
          <a:p>
            <a:pPr indent="-342900" lvl="0" marL="457200" rtl="0">
              <a:spcBef>
                <a:spcPts val="600"/>
              </a:spcBef>
              <a:buSzPct val="100000"/>
              <a:buChar char="❏"/>
            </a:pPr>
            <a:r>
              <a:rPr lang="en"/>
              <a:t>Four types:	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char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Modifiers: 	</a:t>
            </a:r>
            <a:r>
              <a:rPr lang="en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signed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unsigned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FF0000"/>
                </a:solidFill>
                <a:highlight>
                  <a:srgbClr val="FFE599"/>
                </a:highlight>
                <a:latin typeface="Courier New"/>
                <a:ea typeface="Courier New"/>
                <a:cs typeface="Courier New"/>
                <a:sym typeface="Courier New"/>
              </a:rPr>
              <a:t>short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FF0000"/>
                </a:solidFill>
                <a:highlight>
                  <a:srgbClr val="FFE599"/>
                </a:highlight>
                <a:latin typeface="Courier New"/>
                <a:ea typeface="Courier New"/>
                <a:cs typeface="Courier New"/>
                <a:sym typeface="Courier New"/>
              </a:rPr>
              <a:t>long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Char char="❏"/>
            </a:pPr>
            <a:r>
              <a:rPr lang="en"/>
              <a:t>Combinations</a:t>
            </a:r>
            <a:r>
              <a:rPr lang="en"/>
              <a:t>:</a:t>
            </a:r>
            <a:br>
              <a:rPr lang="en"/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		Type					Bits			Range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[signed] char			8			-128	..	127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nsigned char			8	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	..	259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[signed] int			16 (at least)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int			16 (at least)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[signed] short [int]	16		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short [int]	16		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[signed] long [int]		32 (at least)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long [int]		32 (at least)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32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loat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float				32		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1.2E-38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3.4E+38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(6 dig-prec)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ouble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double				64		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2.3E-308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1.7E+308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(15 dig-prec)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ong double			80 (at least)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3.4E-4932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1.1E+4932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(19 dig-prec)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What about boolean? strings?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Boolean?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No special boolean 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Evaluating boolean and logical expressions: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</a:t>
            </a:r>
            <a:r>
              <a:rPr lang="en" sz="1400"/>
              <a:t>esults in integer 1 if the logic is true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results in 0 if the logic is false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Interpretation of integer as boolean: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0 is perceived as false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any non-zero value is perceived as 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Strings ?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Strings stored as character array</a:t>
            </a:r>
          </a:p>
          <a:p>
            <a:pPr indent="-342900" lvl="0" marL="457200" rtl="0">
              <a:spcBef>
                <a:spcPts val="1000"/>
              </a:spcBef>
              <a:buSzPct val="128571"/>
            </a:pPr>
            <a:r>
              <a:rPr lang="en"/>
              <a:t>Null-terminated (last character in array is ’\0’: null character)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course[7] = {'C', 'S', 'C', '2', '1', '5', '\0'};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course[] = {'C', 'S', 'C', '2', '1', '5', '\0'};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Not written explicitly in string literals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course[7] = "CSC215";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course[] = "CSC215";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Special characters specified using \ (escape character):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\\</a:t>
            </a:r>
            <a:r>
              <a:rPr lang="en" sz="1400"/>
              <a:t> – backslash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\'</a:t>
            </a:r>
            <a:r>
              <a:rPr lang="en" sz="1400"/>
              <a:t> – apostrophe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\"</a:t>
            </a:r>
            <a:r>
              <a:rPr lang="en" sz="1400"/>
              <a:t> – quotation mark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\b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\t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\r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lang="en" sz="1400"/>
              <a:t> – backspace, tab, carriage return, linefeed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\o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oo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\x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hh</a:t>
            </a:r>
            <a:r>
              <a:rPr lang="en" sz="1400"/>
              <a:t> – octal and hexadecimal ASCII character codes, e.g. \x41 –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A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, \060 –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Initialization of Variables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Local variables: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declared inside a function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are not initialized by default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Global variables: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declared outside of functions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 top of the program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are initialized by default:</a:t>
            </a:r>
            <a:br>
              <a:rPr lang="en" sz="1400"/>
            </a:br>
            <a:r>
              <a:rPr b="1" lang="en" sz="1400"/>
              <a:t>Type			Default value</a:t>
            </a:r>
            <a:br>
              <a:rPr b="1" lang="en" sz="1400"/>
            </a:br>
            <a:r>
              <a:rPr lang="en" sz="1400"/>
              <a:t>int			0</a:t>
            </a:r>
            <a:br>
              <a:rPr lang="en" sz="1400"/>
            </a:br>
            <a:r>
              <a:rPr lang="en" sz="1400"/>
              <a:t>char		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\0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br>
              <a:rPr lang="en" sz="1400"/>
            </a:br>
            <a:r>
              <a:rPr lang="en" sz="1400"/>
              <a:t>float			0</a:t>
            </a:r>
            <a:br>
              <a:rPr lang="en" sz="1400"/>
            </a:br>
            <a:r>
              <a:rPr lang="en" sz="1400"/>
              <a:t>double		0</a:t>
            </a:r>
            <a:br>
              <a:rPr lang="en" sz="1400"/>
            </a:br>
            <a:r>
              <a:rPr lang="en" sz="1400"/>
              <a:t>pointer		null</a:t>
            </a:r>
            <a:br>
              <a:rPr lang="en" sz="1400"/>
            </a:br>
            <a:r>
              <a:rPr lang="en" sz="1400"/>
              <a:t>Derived types	apply recursively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Constants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/>
              <a:t>The previous examples can be rewritten as: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main(void) /∗ entry point ∗/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const char msg [ ] = "Hello World!";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/∗ write message to console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puts(msg);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b="1" lang="en"/>
              <a:t>const </a:t>
            </a:r>
            <a:r>
              <a:rPr lang="en"/>
              <a:t>keyword: qualifies variable as constant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b="1" lang="en"/>
              <a:t>char</a:t>
            </a:r>
            <a:r>
              <a:rPr lang="en"/>
              <a:t>: data type representing a single character; written in quotes: ’a’, ’3’, ’n’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const char msg[]: a constant array of characters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Expressions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Expression: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a sequence of characters and symbols that can be evaluated to a single data item.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consists of: literals, variables, subexpressions, interconnected by one or more </a:t>
            </a:r>
            <a:r>
              <a:rPr i="1" lang="en" sz="1400"/>
              <a:t>operators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Operator: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be unary, binary, and ternary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Categories: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</a:pPr>
            <a:r>
              <a:rPr lang="en" sz="1200"/>
              <a:t>Arithmetic: 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+x, -x, x+y , x-y , x*y , x/y , x%y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</a:pPr>
            <a:r>
              <a:rPr lang="en" sz="1200"/>
              <a:t>Relational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x==y, x!=y, x&lt;y, x&lt;=y, x&gt;y, x&gt;=y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</a:pPr>
            <a:r>
              <a:rPr lang="en" sz="1200"/>
              <a:t>Logical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x&amp;&amp;y, x||y, !x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/>
              <a:t>Bitwise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x&amp;y, x|y, x^y, x&lt;&lt;y, x&gt;&gt;y, ~x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/>
              <a:t>Assignment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x=y, x+=y, x-=y, x*=y, x/=y, x%=y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x&lt;&lt;=y, x&gt;&gt;=y, x&amp;=y, x|=y, x^=y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/>
              <a:t>inc-/dec- rement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++x, x++, --x, x--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/>
              <a:t>Conditional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x?y:z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/>
              <a:t>More: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*x</a:t>
            </a:r>
            <a:r>
              <a:rPr lang="en" sz="1200"/>
              <a:t>,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&amp;x, (type)x, sizeof(x), sizeof(&lt;type&gt;)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