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5" r:id="rId4"/>
    <p:sldMasterId id="2147483666"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4147B244-B2CB-4745-B3CC-2D921512ABC8}">
  <a:tblStyle styleId="{4147B244-B2CB-4745-B3CC-2D921512ABC8}"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 styleId="{FC83EF25-1D33-49B6-9032-478654BA370F}" styleName="Table_1"/>
</a:tblStyleLst>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4" name="Shape 54"/>
        <p:cNvGrpSpPr/>
        <p:nvPr/>
      </p:nvGrpSpPr>
      <p:grpSpPr>
        <a:xfrm>
          <a:off x="0" y="0"/>
          <a:ext cx="0" cy="0"/>
          <a:chOff x="0" y="0"/>
          <a:chExt cx="0" cy="0"/>
        </a:xfrm>
      </p:grpSpPr>
      <p:sp>
        <p:nvSpPr>
          <p:cNvPr id="55" name="Shape 55"/>
          <p:cNvSpPr/>
          <p:nvPr/>
        </p:nvSpPr>
        <p:spPr>
          <a:xfrm flipH="1" rot="10800000">
            <a:off x="0" y="2985000"/>
            <a:ext cx="9144000" cy="21585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56" name="Shape 56"/>
          <p:cNvSpPr/>
          <p:nvPr/>
        </p:nvSpPr>
        <p:spPr>
          <a:xfrm>
            <a:off x="0" y="2393175"/>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9"/>
            </a:srgbClr>
          </a:solidFill>
          <a:ln>
            <a:noFill/>
          </a:ln>
        </p:spPr>
        <p:txBody>
          <a:bodyPr anchorCtr="0" anchor="ctr" bIns="45700" lIns="91425" rIns="91425" tIns="45700">
            <a:noAutofit/>
          </a:bodyPr>
          <a:lstStyle/>
          <a:p>
            <a:pPr lvl="0">
              <a:spcBef>
                <a:spcPts val="0"/>
              </a:spcBef>
              <a:buNone/>
            </a:pPr>
            <a:r>
              <a:t/>
            </a:r>
            <a:endParaRPr/>
          </a:p>
        </p:txBody>
      </p:sp>
      <p:sp>
        <p:nvSpPr>
          <p:cNvPr id="57" name="Shape 57"/>
          <p:cNvSpPr/>
          <p:nvPr/>
        </p:nvSpPr>
        <p:spPr>
          <a:xfrm flipH="1" rot="10800000">
            <a:off x="0" y="2983958"/>
            <a:ext cx="4617373"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0"/>
            </a:schemeClr>
          </a:solidFill>
          <a:ln>
            <a:noFill/>
          </a:ln>
        </p:spPr>
        <p:txBody>
          <a:bodyPr anchorCtr="0" anchor="ctr" bIns="45700" lIns="91425" rIns="91425" tIns="45700">
            <a:noAutofit/>
          </a:bodyPr>
          <a:lstStyle/>
          <a:p>
            <a:pPr lvl="0">
              <a:spcBef>
                <a:spcPts val="0"/>
              </a:spcBef>
              <a:buNone/>
            </a:pPr>
            <a:r>
              <a:t/>
            </a:r>
            <a:endParaRPr/>
          </a:p>
        </p:txBody>
      </p:sp>
      <p:sp>
        <p:nvSpPr>
          <p:cNvPr id="58" name="Shape 58"/>
          <p:cNvSpPr txBox="1"/>
          <p:nvPr>
            <p:ph type="ctrTitle"/>
          </p:nvPr>
        </p:nvSpPr>
        <p:spPr>
          <a:xfrm>
            <a:off x="685800" y="1746892"/>
            <a:ext cx="7772400" cy="1238100"/>
          </a:xfrm>
          <a:prstGeom prst="rect">
            <a:avLst/>
          </a:prstGeom>
        </p:spPr>
        <p:txBody>
          <a:bodyPr anchorCtr="0" anchor="b" bIns="91425" lIns="91425" rIns="91425" tIns="91425"/>
          <a:lstStyle>
            <a:lvl1pPr lvl="0" rtl="0" algn="ctr">
              <a:spcBef>
                <a:spcPts val="0"/>
              </a:spcBef>
              <a:defRPr/>
            </a:lvl1pPr>
            <a:lvl2pPr lvl="1" rtl="0" algn="ctr">
              <a:spcBef>
                <a:spcPts val="0"/>
              </a:spcBef>
              <a:defRPr/>
            </a:lvl2pPr>
            <a:lvl3pPr lvl="2" rtl="0" algn="ctr">
              <a:spcBef>
                <a:spcPts val="0"/>
              </a:spcBef>
              <a:defRPr/>
            </a:lvl3pPr>
            <a:lvl4pPr lvl="3" rtl="0" algn="ctr">
              <a:spcBef>
                <a:spcPts val="0"/>
              </a:spcBef>
              <a:defRPr/>
            </a:lvl4pPr>
            <a:lvl5pPr lvl="4" rtl="0" algn="ctr">
              <a:spcBef>
                <a:spcPts val="0"/>
              </a:spcBef>
              <a:defRPr/>
            </a:lvl5pPr>
            <a:lvl6pPr lvl="5" rtl="0" algn="ctr">
              <a:spcBef>
                <a:spcPts val="0"/>
              </a:spcBef>
              <a:defRPr/>
            </a:lvl6pPr>
            <a:lvl7pPr lvl="6" rtl="0" algn="ctr">
              <a:spcBef>
                <a:spcPts val="0"/>
              </a:spcBef>
              <a:defRPr/>
            </a:lvl7pPr>
            <a:lvl8pPr lvl="7" rtl="0" algn="ctr">
              <a:spcBef>
                <a:spcPts val="0"/>
              </a:spcBef>
              <a:defRPr/>
            </a:lvl8pPr>
            <a:lvl9pPr lvl="8" rtl="0" algn="ctr">
              <a:spcBef>
                <a:spcPts val="0"/>
              </a:spcBef>
              <a:defRPr/>
            </a:lvl9pPr>
          </a:lstStyle>
          <a:p/>
        </p:txBody>
      </p:sp>
      <p:sp>
        <p:nvSpPr>
          <p:cNvPr id="59" name="Shape 59"/>
          <p:cNvSpPr txBox="1"/>
          <p:nvPr>
            <p:ph idx="1" type="subTitle"/>
          </p:nvPr>
        </p:nvSpPr>
        <p:spPr>
          <a:xfrm>
            <a:off x="685800" y="3093357"/>
            <a:ext cx="7772400" cy="666600"/>
          </a:xfrm>
          <a:prstGeom prst="rect">
            <a:avLst/>
          </a:prstGeom>
        </p:spPr>
        <p:txBody>
          <a:bodyPr anchorCtr="0" anchor="t" bIns="91425" lIns="91425" rIns="91425" tIns="91425"/>
          <a:lstStyle>
            <a:lvl1pPr lvl="0" rtl="0" algn="ctr">
              <a:spcBef>
                <a:spcPts val="0"/>
              </a:spcBef>
              <a:buClr>
                <a:schemeClr val="dk2"/>
              </a:buClr>
              <a:buSzPct val="100000"/>
              <a:buNone/>
              <a:defRPr i="1" sz="2400">
                <a:solidFill>
                  <a:schemeClr val="dk2"/>
                </a:solidFill>
              </a:defRPr>
            </a:lvl1pPr>
            <a:lvl2pPr lvl="1" rtl="0" algn="ctr">
              <a:spcBef>
                <a:spcPts val="0"/>
              </a:spcBef>
              <a:buClr>
                <a:schemeClr val="dk2"/>
              </a:buClr>
              <a:buNone/>
              <a:defRPr i="1">
                <a:solidFill>
                  <a:schemeClr val="dk2"/>
                </a:solidFill>
              </a:defRPr>
            </a:lvl2pPr>
            <a:lvl3pPr lvl="2" rtl="0" algn="ctr">
              <a:spcBef>
                <a:spcPts val="0"/>
              </a:spcBef>
              <a:buClr>
                <a:schemeClr val="dk2"/>
              </a:buClr>
              <a:buNone/>
              <a:defRPr i="1">
                <a:solidFill>
                  <a:schemeClr val="dk2"/>
                </a:solidFill>
              </a:defRPr>
            </a:lvl3pPr>
            <a:lvl4pPr lvl="3" rtl="0" algn="ctr">
              <a:spcBef>
                <a:spcPts val="0"/>
              </a:spcBef>
              <a:buClr>
                <a:schemeClr val="dk2"/>
              </a:buClr>
              <a:buSzPct val="100000"/>
              <a:buNone/>
              <a:defRPr i="1" sz="2400">
                <a:solidFill>
                  <a:schemeClr val="dk2"/>
                </a:solidFill>
              </a:defRPr>
            </a:lvl4pPr>
            <a:lvl5pPr lvl="4" rtl="0" algn="ctr">
              <a:spcBef>
                <a:spcPts val="0"/>
              </a:spcBef>
              <a:buClr>
                <a:schemeClr val="dk2"/>
              </a:buClr>
              <a:buSzPct val="100000"/>
              <a:buNone/>
              <a:defRPr i="1" sz="2400">
                <a:solidFill>
                  <a:schemeClr val="dk2"/>
                </a:solidFill>
              </a:defRPr>
            </a:lvl5pPr>
            <a:lvl6pPr lvl="5" rtl="0" algn="ctr">
              <a:spcBef>
                <a:spcPts val="0"/>
              </a:spcBef>
              <a:buClr>
                <a:schemeClr val="dk2"/>
              </a:buClr>
              <a:buSzPct val="100000"/>
              <a:buNone/>
              <a:defRPr i="1" sz="2400">
                <a:solidFill>
                  <a:schemeClr val="dk2"/>
                </a:solidFill>
              </a:defRPr>
            </a:lvl6pPr>
            <a:lvl7pPr lvl="6" rtl="0" algn="ctr">
              <a:spcBef>
                <a:spcPts val="0"/>
              </a:spcBef>
              <a:buClr>
                <a:schemeClr val="dk2"/>
              </a:buClr>
              <a:buSzPct val="100000"/>
              <a:buNone/>
              <a:defRPr i="1" sz="2400">
                <a:solidFill>
                  <a:schemeClr val="dk2"/>
                </a:solidFill>
              </a:defRPr>
            </a:lvl7pPr>
            <a:lvl8pPr lvl="7" rtl="0" algn="ctr">
              <a:spcBef>
                <a:spcPts val="0"/>
              </a:spcBef>
              <a:buClr>
                <a:schemeClr val="dk2"/>
              </a:buClr>
              <a:buSzPct val="100000"/>
              <a:buNone/>
              <a:defRPr i="1" sz="2400">
                <a:solidFill>
                  <a:schemeClr val="dk2"/>
                </a:solidFill>
              </a:defRPr>
            </a:lvl8pPr>
            <a:lvl9pPr lvl="8" rtl="0" algn="ctr">
              <a:spcBef>
                <a:spcPts val="0"/>
              </a:spcBef>
              <a:buClr>
                <a:schemeClr val="dk2"/>
              </a:buClr>
              <a:buSzPct val="100000"/>
              <a:buNone/>
              <a:defRPr i="1" sz="2400">
                <a:solidFill>
                  <a:schemeClr val="dk2"/>
                </a:solidFill>
              </a:defRPr>
            </a:lvl9pPr>
          </a:lstStyle>
          <a:p/>
        </p:txBody>
      </p:sp>
      <p:sp>
        <p:nvSpPr>
          <p:cNvPr id="60" name="Shape 60"/>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solidFill>
                  <a:schemeClr val="dk1"/>
                </a:solidFill>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1" name="Shape 61"/>
        <p:cNvGrpSpPr/>
        <p:nvPr/>
      </p:nvGrpSpPr>
      <p:grpSpPr>
        <a:xfrm>
          <a:off x="0" y="0"/>
          <a:ext cx="0" cy="0"/>
          <a:chOff x="0" y="0"/>
          <a:chExt cx="0" cy="0"/>
        </a:xfrm>
      </p:grpSpPr>
      <p:sp>
        <p:nvSpPr>
          <p:cNvPr id="62" name="Shape 62"/>
          <p:cNvSpPr/>
          <p:nvPr/>
        </p:nvSpPr>
        <p:spPr>
          <a:xfrm flipH="1" rot="10800000">
            <a:off x="0" y="1163100"/>
            <a:ext cx="9144000" cy="39804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63" name="Shape 63"/>
          <p:cNvSpPr/>
          <p:nvPr/>
        </p:nvSpPr>
        <p:spPr>
          <a:xfrm flipH="1">
            <a:off x="4526626" y="571349"/>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9"/>
            </a:srgbClr>
          </a:solidFill>
          <a:ln>
            <a:noFill/>
          </a:ln>
        </p:spPr>
        <p:txBody>
          <a:bodyPr anchorCtr="0" anchor="ctr" bIns="45700" lIns="91425" rIns="91425" tIns="45700">
            <a:noAutofit/>
          </a:bodyPr>
          <a:lstStyle/>
          <a:p>
            <a:pPr lvl="0">
              <a:spcBef>
                <a:spcPts val="0"/>
              </a:spcBef>
              <a:buNone/>
            </a:pPr>
            <a:r>
              <a:t/>
            </a:r>
            <a:endParaRPr/>
          </a:p>
        </p:txBody>
      </p:sp>
      <p:sp>
        <p:nvSpPr>
          <p:cNvPr id="64" name="Shape 64"/>
          <p:cNvSpPr/>
          <p:nvPr/>
        </p:nvSpPr>
        <p:spPr>
          <a:xfrm rot="10800000">
            <a:off x="4526626" y="1162132"/>
            <a:ext cx="4617373"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0"/>
            </a:schemeClr>
          </a:solidFill>
          <a:ln>
            <a:noFill/>
          </a:ln>
        </p:spPr>
        <p:txBody>
          <a:bodyPr anchorCtr="0" anchor="ctr" bIns="45700" lIns="91425" rIns="91425" tIns="45700">
            <a:noAutofit/>
          </a:bodyPr>
          <a:lstStyle/>
          <a:p>
            <a:pPr lvl="0">
              <a:spcBef>
                <a:spcPts val="0"/>
              </a:spcBef>
              <a:buNone/>
            </a:pPr>
            <a:r>
              <a:t/>
            </a:r>
            <a:endParaRPr/>
          </a:p>
        </p:txBody>
      </p:sp>
      <p:sp>
        <p:nvSpPr>
          <p:cNvPr id="65" name="Shape 65"/>
          <p:cNvSpPr txBox="1"/>
          <p:nvPr>
            <p:ph type="title"/>
          </p:nvPr>
        </p:nvSpPr>
        <p:spPr>
          <a:xfrm>
            <a:off x="457200" y="205978"/>
            <a:ext cx="8229600" cy="857400"/>
          </a:xfrm>
          <a:prstGeom prst="rect">
            <a:avLst/>
          </a:prstGeom>
        </p:spPr>
        <p:txBody>
          <a:bodyPr anchorCtr="0" anchor="ctr" bIns="91425" lIns="91425" rIns="91425" tIns="91425"/>
          <a:lstStyle>
            <a:lvl1pPr lvl="0" rtl="0">
              <a:spcBef>
                <a:spcPts val="0"/>
              </a:spcBef>
              <a:defRPr b="1" sz="36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6" name="Shape 66"/>
          <p:cNvSpPr txBox="1"/>
          <p:nvPr>
            <p:ph idx="1" type="body"/>
          </p:nvPr>
        </p:nvSpPr>
        <p:spPr>
          <a:xfrm>
            <a:off x="457200" y="1200150"/>
            <a:ext cx="8229600" cy="3725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7" name="Shape 67"/>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68" name="Shape 68"/>
        <p:cNvGrpSpPr/>
        <p:nvPr/>
      </p:nvGrpSpPr>
      <p:grpSpPr>
        <a:xfrm>
          <a:off x="0" y="0"/>
          <a:ext cx="0" cy="0"/>
          <a:chOff x="0" y="0"/>
          <a:chExt cx="0" cy="0"/>
        </a:xfrm>
      </p:grpSpPr>
      <p:sp>
        <p:nvSpPr>
          <p:cNvPr id="69" name="Shape 69"/>
          <p:cNvSpPr/>
          <p:nvPr/>
        </p:nvSpPr>
        <p:spPr>
          <a:xfrm flipH="1" rot="10800000">
            <a:off x="0" y="1163100"/>
            <a:ext cx="9144000" cy="39804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70" name="Shape 70"/>
          <p:cNvSpPr/>
          <p:nvPr/>
        </p:nvSpPr>
        <p:spPr>
          <a:xfrm rot="10800000">
            <a:off x="4526626" y="1162132"/>
            <a:ext cx="4617373"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0"/>
            </a:schemeClr>
          </a:solidFill>
          <a:ln>
            <a:noFill/>
          </a:ln>
        </p:spPr>
        <p:txBody>
          <a:bodyPr anchorCtr="0" anchor="ctr" bIns="45700" lIns="91425" rIns="91425" tIns="45700">
            <a:noAutofit/>
          </a:bodyPr>
          <a:lstStyle/>
          <a:p>
            <a:pPr lvl="0">
              <a:spcBef>
                <a:spcPts val="0"/>
              </a:spcBef>
              <a:buNone/>
            </a:pPr>
            <a:r>
              <a:t/>
            </a:r>
            <a:endParaRPr/>
          </a:p>
        </p:txBody>
      </p:sp>
      <p:sp>
        <p:nvSpPr>
          <p:cNvPr id="71" name="Shape 71"/>
          <p:cNvSpPr txBox="1"/>
          <p:nvPr>
            <p:ph type="title"/>
          </p:nvPr>
        </p:nvSpPr>
        <p:spPr>
          <a:xfrm>
            <a:off x="457200" y="205978"/>
            <a:ext cx="8229600" cy="857400"/>
          </a:xfrm>
          <a:prstGeom prst="rect">
            <a:avLst/>
          </a:prstGeom>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1" type="body"/>
          </p:nvPr>
        </p:nvSpPr>
        <p:spPr>
          <a:xfrm>
            <a:off x="457200" y="1200150"/>
            <a:ext cx="3994500" cy="3725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p:nvPr/>
        </p:nvSpPr>
        <p:spPr>
          <a:xfrm flipH="1">
            <a:off x="4526626" y="571349"/>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9"/>
            </a:srgbClr>
          </a:solidFill>
          <a:ln>
            <a:noFill/>
          </a:ln>
        </p:spPr>
        <p:txBody>
          <a:bodyPr anchorCtr="0" anchor="ctr" bIns="45700" lIns="91425" rIns="91425" tIns="45700">
            <a:noAutofit/>
          </a:bodyPr>
          <a:lstStyle/>
          <a:p>
            <a:pPr lvl="0">
              <a:spcBef>
                <a:spcPts val="0"/>
              </a:spcBef>
              <a:buNone/>
            </a:pPr>
            <a:r>
              <a:t/>
            </a:r>
            <a:endParaRPr/>
          </a:p>
        </p:txBody>
      </p:sp>
      <p:sp>
        <p:nvSpPr>
          <p:cNvPr id="74" name="Shape 74"/>
          <p:cNvSpPr txBox="1"/>
          <p:nvPr>
            <p:ph idx="2" type="body"/>
          </p:nvPr>
        </p:nvSpPr>
        <p:spPr>
          <a:xfrm>
            <a:off x="4692273" y="1200150"/>
            <a:ext cx="3994500" cy="3725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5" name="Shape 75"/>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6" name="Shape 76"/>
        <p:cNvGrpSpPr/>
        <p:nvPr/>
      </p:nvGrpSpPr>
      <p:grpSpPr>
        <a:xfrm>
          <a:off x="0" y="0"/>
          <a:ext cx="0" cy="0"/>
          <a:chOff x="0" y="0"/>
          <a:chExt cx="0" cy="0"/>
        </a:xfrm>
      </p:grpSpPr>
      <p:sp>
        <p:nvSpPr>
          <p:cNvPr id="77" name="Shape 77"/>
          <p:cNvSpPr/>
          <p:nvPr/>
        </p:nvSpPr>
        <p:spPr>
          <a:xfrm flipH="1" rot="10800000">
            <a:off x="0" y="1163100"/>
            <a:ext cx="9144000" cy="39804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78" name="Shape 78"/>
          <p:cNvSpPr/>
          <p:nvPr/>
        </p:nvSpPr>
        <p:spPr>
          <a:xfrm flipH="1">
            <a:off x="4526626" y="571349"/>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9"/>
            </a:srgbClr>
          </a:solidFill>
          <a:ln>
            <a:noFill/>
          </a:ln>
        </p:spPr>
        <p:txBody>
          <a:bodyPr anchorCtr="0" anchor="ctr" bIns="45700" lIns="91425" rIns="91425" tIns="45700">
            <a:noAutofit/>
          </a:bodyPr>
          <a:lstStyle/>
          <a:p>
            <a:pPr lvl="0">
              <a:spcBef>
                <a:spcPts val="0"/>
              </a:spcBef>
              <a:buNone/>
            </a:pPr>
            <a:r>
              <a:t/>
            </a:r>
            <a:endParaRPr/>
          </a:p>
        </p:txBody>
      </p:sp>
      <p:sp>
        <p:nvSpPr>
          <p:cNvPr id="79" name="Shape 79"/>
          <p:cNvSpPr txBox="1"/>
          <p:nvPr>
            <p:ph type="title"/>
          </p:nvPr>
        </p:nvSpPr>
        <p:spPr>
          <a:xfrm>
            <a:off x="457200" y="205978"/>
            <a:ext cx="8229600" cy="857400"/>
          </a:xfrm>
          <a:prstGeom prst="rect">
            <a:avLst/>
          </a:prstGeom>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0" name="Shape 80"/>
          <p:cNvSpPr/>
          <p:nvPr/>
        </p:nvSpPr>
        <p:spPr>
          <a:xfrm rot="10800000">
            <a:off x="4526626" y="1162132"/>
            <a:ext cx="4617373"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0"/>
            </a:schemeClr>
          </a:solidFill>
          <a:ln>
            <a:noFill/>
          </a:ln>
        </p:spPr>
        <p:txBody>
          <a:bodyPr anchorCtr="0" anchor="ctr" bIns="45700" lIns="91425" rIns="91425" tIns="45700">
            <a:noAutofit/>
          </a:bodyPr>
          <a:lstStyle/>
          <a:p>
            <a:pPr lvl="0">
              <a:spcBef>
                <a:spcPts val="0"/>
              </a:spcBef>
              <a:buNone/>
            </a:pPr>
            <a:r>
              <a:t/>
            </a:r>
            <a:endParaRPr/>
          </a:p>
        </p:txBody>
      </p:sp>
      <p:sp>
        <p:nvSpPr>
          <p:cNvPr id="81" name="Shape 81"/>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solidFill>
                  <a:schemeClr val="dk1"/>
                </a:solidFill>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82" name="Shape 82"/>
        <p:cNvGrpSpPr/>
        <p:nvPr/>
      </p:nvGrpSpPr>
      <p:grpSpPr>
        <a:xfrm>
          <a:off x="0" y="0"/>
          <a:ext cx="0" cy="0"/>
          <a:chOff x="0" y="0"/>
          <a:chExt cx="0" cy="0"/>
        </a:xfrm>
      </p:grpSpPr>
      <p:sp>
        <p:nvSpPr>
          <p:cNvPr id="83" name="Shape 83"/>
          <p:cNvSpPr/>
          <p:nvPr/>
        </p:nvSpPr>
        <p:spPr>
          <a:xfrm flipH="1" rot="10800000">
            <a:off x="0" y="4412699"/>
            <a:ext cx="9144000" cy="7308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84" name="Shape 84"/>
          <p:cNvSpPr/>
          <p:nvPr/>
        </p:nvSpPr>
        <p:spPr>
          <a:xfrm flipH="1">
            <a:off x="4526626" y="3820834"/>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9"/>
            </a:srgbClr>
          </a:solidFill>
          <a:ln>
            <a:noFill/>
          </a:ln>
        </p:spPr>
        <p:txBody>
          <a:bodyPr anchorCtr="0" anchor="ctr" bIns="45700" lIns="91425" rIns="91425" tIns="45700">
            <a:noAutofit/>
          </a:bodyPr>
          <a:lstStyle/>
          <a:p>
            <a:pPr lvl="0">
              <a:spcBef>
                <a:spcPts val="0"/>
              </a:spcBef>
              <a:buNone/>
            </a:pPr>
            <a:r>
              <a:t/>
            </a:r>
            <a:endParaRPr/>
          </a:p>
        </p:txBody>
      </p:sp>
      <p:sp>
        <p:nvSpPr>
          <p:cNvPr id="85" name="Shape 85"/>
          <p:cNvSpPr/>
          <p:nvPr/>
        </p:nvSpPr>
        <p:spPr>
          <a:xfrm rot="10800000">
            <a:off x="4526626" y="4411617"/>
            <a:ext cx="4617373"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0"/>
            </a:schemeClr>
          </a:solidFill>
          <a:ln>
            <a:noFill/>
          </a:ln>
        </p:spPr>
        <p:txBody>
          <a:bodyPr anchorCtr="0" anchor="ctr" bIns="45700" lIns="91425" rIns="91425" tIns="45700">
            <a:noAutofit/>
          </a:bodyPr>
          <a:lstStyle/>
          <a:p>
            <a:pPr lvl="0">
              <a:spcBef>
                <a:spcPts val="0"/>
              </a:spcBef>
              <a:buNone/>
            </a:pPr>
            <a:r>
              <a:t/>
            </a:r>
            <a:endParaRPr/>
          </a:p>
        </p:txBody>
      </p:sp>
      <p:sp>
        <p:nvSpPr>
          <p:cNvPr id="86" name="Shape 86"/>
          <p:cNvSpPr txBox="1"/>
          <p:nvPr>
            <p:ph idx="1" type="body"/>
          </p:nvPr>
        </p:nvSpPr>
        <p:spPr>
          <a:xfrm>
            <a:off x="457200" y="4421726"/>
            <a:ext cx="8229600" cy="505200"/>
          </a:xfrm>
          <a:prstGeom prst="rect">
            <a:avLst/>
          </a:prstGeom>
        </p:spPr>
        <p:txBody>
          <a:bodyPr anchorCtr="0" anchor="ctr" bIns="91425" lIns="91425" rIns="91425" tIns="91425"/>
          <a:lstStyle>
            <a:lvl1pPr lvl="0" rtl="0">
              <a:spcBef>
                <a:spcPts val="0"/>
              </a:spcBef>
              <a:buClr>
                <a:schemeClr val="dk2"/>
              </a:buClr>
              <a:buSzPct val="100000"/>
              <a:buNone/>
              <a:defRPr i="1" sz="2400">
                <a:solidFill>
                  <a:schemeClr val="dk2"/>
                </a:solidFill>
              </a:defRPr>
            </a:lvl1pPr>
          </a:lstStyle>
          <a:p/>
        </p:txBody>
      </p:sp>
      <p:sp>
        <p:nvSpPr>
          <p:cNvPr id="87" name="Shape 87"/>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8" name="Shape 88"/>
        <p:cNvGrpSpPr/>
        <p:nvPr/>
      </p:nvGrpSpPr>
      <p:grpSpPr>
        <a:xfrm>
          <a:off x="0" y="0"/>
          <a:ext cx="0" cy="0"/>
          <a:chOff x="0" y="0"/>
          <a:chExt cx="0" cy="0"/>
        </a:xfrm>
      </p:grpSpPr>
      <p:sp>
        <p:nvSpPr>
          <p:cNvPr id="89" name="Shape 89"/>
          <p:cNvSpPr/>
          <p:nvPr/>
        </p:nvSpPr>
        <p:spPr>
          <a:xfrm>
            <a:off x="6676" y="76256"/>
            <a:ext cx="9134130" cy="5054792"/>
          </a:xfrm>
          <a:custGeom>
            <a:pathLst>
              <a:path extrusionOk="0" h="6739723" w="9157023">
                <a:moveTo>
                  <a:pt x="1629" y="0"/>
                </a:moveTo>
                <a:lnTo>
                  <a:pt x="9157023" y="4340980"/>
                </a:lnTo>
                <a:lnTo>
                  <a:pt x="1593" y="6739723"/>
                </a:lnTo>
                <a:cubicBezTo>
                  <a:pt x="-3941" y="5123960"/>
                  <a:pt x="7163" y="1615763"/>
                  <a:pt x="1629" y="0"/>
                </a:cubicBezTo>
                <a:close/>
              </a:path>
            </a:pathLst>
          </a:custGeom>
          <a:solidFill>
            <a:srgbClr val="FFFFFF">
              <a:alpha val="6669"/>
            </a:srgbClr>
          </a:solidFill>
          <a:ln>
            <a:noFill/>
          </a:ln>
        </p:spPr>
        <p:txBody>
          <a:bodyPr anchorCtr="0" anchor="ctr" bIns="45700" lIns="91425" rIns="91425" tIns="45700">
            <a:noAutofit/>
          </a:bodyPr>
          <a:lstStyle/>
          <a:p>
            <a:pPr lvl="0">
              <a:spcBef>
                <a:spcPts val="0"/>
              </a:spcBef>
              <a:buNone/>
            </a:pPr>
            <a:r>
              <a:t/>
            </a:r>
            <a:endParaRPr/>
          </a:p>
        </p:txBody>
      </p:sp>
      <p:sp>
        <p:nvSpPr>
          <p:cNvPr id="90" name="Shape 90"/>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1155CC"/>
        </a:solidFill>
      </p:bgPr>
    </p:bg>
    <p:spTree>
      <p:nvGrpSpPr>
        <p:cNvPr id="50" name="Shape 50"/>
        <p:cNvGrpSpPr/>
        <p:nvPr/>
      </p:nvGrpSpPr>
      <p:grpSpPr>
        <a:xfrm>
          <a:off x="0" y="0"/>
          <a:ext cx="0" cy="0"/>
          <a:chOff x="0" y="0"/>
          <a:chExt cx="0" cy="0"/>
        </a:xfrm>
      </p:grpSpPr>
      <p:sp>
        <p:nvSpPr>
          <p:cNvPr id="51" name="Shape 51"/>
          <p:cNvSpPr txBox="1"/>
          <p:nvPr>
            <p:ph type="title"/>
          </p:nvPr>
        </p:nvSpPr>
        <p:spPr>
          <a:xfrm>
            <a:off x="457200" y="205978"/>
            <a:ext cx="8229600" cy="857400"/>
          </a:xfrm>
          <a:prstGeom prst="rect">
            <a:avLst/>
          </a:prstGeom>
          <a:noFill/>
          <a:ln>
            <a:noFill/>
          </a:ln>
        </p:spPr>
        <p:txBody>
          <a:bodyPr anchorCtr="0" anchor="ctr" bIns="91425" lIns="91425" rIns="91425" tIns="91425"/>
          <a:lstStyle>
            <a:lvl1pPr lvl="0" rtl="0">
              <a:spcBef>
                <a:spcPts val="0"/>
              </a:spcBef>
              <a:buClr>
                <a:schemeClr val="lt1"/>
              </a:buClr>
              <a:buSzPct val="100000"/>
              <a:buFont typeface="Georgia"/>
              <a:buNone/>
              <a:defRPr sz="4800">
                <a:solidFill>
                  <a:schemeClr val="lt1"/>
                </a:solidFill>
                <a:latin typeface="Georgia"/>
                <a:ea typeface="Georgia"/>
                <a:cs typeface="Georgia"/>
                <a:sym typeface="Georgia"/>
              </a:defRPr>
            </a:lvl1pPr>
            <a:lvl2pPr lvl="1" rtl="0">
              <a:spcBef>
                <a:spcPts val="0"/>
              </a:spcBef>
              <a:buClr>
                <a:schemeClr val="lt1"/>
              </a:buClr>
              <a:buSzPct val="100000"/>
              <a:buFont typeface="Georgia"/>
              <a:buNone/>
              <a:defRPr sz="4800">
                <a:solidFill>
                  <a:schemeClr val="lt1"/>
                </a:solidFill>
                <a:latin typeface="Georgia"/>
                <a:ea typeface="Georgia"/>
                <a:cs typeface="Georgia"/>
                <a:sym typeface="Georgia"/>
              </a:defRPr>
            </a:lvl2pPr>
            <a:lvl3pPr lvl="2" rtl="0">
              <a:spcBef>
                <a:spcPts val="0"/>
              </a:spcBef>
              <a:buClr>
                <a:schemeClr val="lt1"/>
              </a:buClr>
              <a:buSzPct val="100000"/>
              <a:buFont typeface="Georgia"/>
              <a:buNone/>
              <a:defRPr sz="4800">
                <a:solidFill>
                  <a:schemeClr val="lt1"/>
                </a:solidFill>
                <a:latin typeface="Georgia"/>
                <a:ea typeface="Georgia"/>
                <a:cs typeface="Georgia"/>
                <a:sym typeface="Georgia"/>
              </a:defRPr>
            </a:lvl3pPr>
            <a:lvl4pPr lvl="3" rtl="0">
              <a:spcBef>
                <a:spcPts val="0"/>
              </a:spcBef>
              <a:buClr>
                <a:schemeClr val="lt1"/>
              </a:buClr>
              <a:buSzPct val="100000"/>
              <a:buFont typeface="Georgia"/>
              <a:buNone/>
              <a:defRPr sz="4800">
                <a:solidFill>
                  <a:schemeClr val="lt1"/>
                </a:solidFill>
                <a:latin typeface="Georgia"/>
                <a:ea typeface="Georgia"/>
                <a:cs typeface="Georgia"/>
                <a:sym typeface="Georgia"/>
              </a:defRPr>
            </a:lvl4pPr>
            <a:lvl5pPr lvl="4" rtl="0">
              <a:spcBef>
                <a:spcPts val="0"/>
              </a:spcBef>
              <a:buClr>
                <a:schemeClr val="lt1"/>
              </a:buClr>
              <a:buSzPct val="100000"/>
              <a:buFont typeface="Georgia"/>
              <a:buNone/>
              <a:defRPr sz="4800">
                <a:solidFill>
                  <a:schemeClr val="lt1"/>
                </a:solidFill>
                <a:latin typeface="Georgia"/>
                <a:ea typeface="Georgia"/>
                <a:cs typeface="Georgia"/>
                <a:sym typeface="Georgia"/>
              </a:defRPr>
            </a:lvl5pPr>
            <a:lvl6pPr lvl="5" rtl="0">
              <a:spcBef>
                <a:spcPts val="0"/>
              </a:spcBef>
              <a:buClr>
                <a:schemeClr val="lt1"/>
              </a:buClr>
              <a:buSzPct val="100000"/>
              <a:buFont typeface="Georgia"/>
              <a:buNone/>
              <a:defRPr sz="4800">
                <a:solidFill>
                  <a:schemeClr val="lt1"/>
                </a:solidFill>
                <a:latin typeface="Georgia"/>
                <a:ea typeface="Georgia"/>
                <a:cs typeface="Georgia"/>
                <a:sym typeface="Georgia"/>
              </a:defRPr>
            </a:lvl6pPr>
            <a:lvl7pPr lvl="6" rtl="0">
              <a:spcBef>
                <a:spcPts val="0"/>
              </a:spcBef>
              <a:buClr>
                <a:schemeClr val="lt1"/>
              </a:buClr>
              <a:buSzPct val="100000"/>
              <a:buFont typeface="Georgia"/>
              <a:buNone/>
              <a:defRPr sz="4800">
                <a:solidFill>
                  <a:schemeClr val="lt1"/>
                </a:solidFill>
                <a:latin typeface="Georgia"/>
                <a:ea typeface="Georgia"/>
                <a:cs typeface="Georgia"/>
                <a:sym typeface="Georgia"/>
              </a:defRPr>
            </a:lvl7pPr>
            <a:lvl8pPr lvl="7" rtl="0">
              <a:spcBef>
                <a:spcPts val="0"/>
              </a:spcBef>
              <a:buClr>
                <a:schemeClr val="lt1"/>
              </a:buClr>
              <a:buSzPct val="100000"/>
              <a:buFont typeface="Georgia"/>
              <a:buNone/>
              <a:defRPr sz="4800">
                <a:solidFill>
                  <a:schemeClr val="lt1"/>
                </a:solidFill>
                <a:latin typeface="Georgia"/>
                <a:ea typeface="Georgia"/>
                <a:cs typeface="Georgia"/>
                <a:sym typeface="Georgia"/>
              </a:defRPr>
            </a:lvl8pPr>
            <a:lvl9pPr lvl="8" rtl="0">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p:txBody>
      </p:sp>
      <p:sp>
        <p:nvSpPr>
          <p:cNvPr id="52" name="Shape 52"/>
          <p:cNvSpPr txBox="1"/>
          <p:nvPr>
            <p:ph idx="1" type="body"/>
          </p:nvPr>
        </p:nvSpPr>
        <p:spPr>
          <a:xfrm>
            <a:off x="457200" y="1200150"/>
            <a:ext cx="8229600" cy="3725700"/>
          </a:xfrm>
          <a:prstGeom prst="rect">
            <a:avLst/>
          </a:prstGeom>
          <a:noFill/>
          <a:ln>
            <a:noFill/>
          </a:ln>
        </p:spPr>
        <p:txBody>
          <a:bodyPr anchorCtr="0" anchor="t" bIns="91425" lIns="91425" rIns="91425" tIns="91425"/>
          <a:lstStyle>
            <a:lvl1pPr lvl="0" rtl="0">
              <a:spcBef>
                <a:spcPts val="600"/>
              </a:spcBef>
              <a:buClr>
                <a:schemeClr val="dk1"/>
              </a:buClr>
              <a:buSzPct val="100000"/>
              <a:buFont typeface="Georgia"/>
              <a:defRPr sz="3000">
                <a:solidFill>
                  <a:schemeClr val="dk1"/>
                </a:solidFill>
                <a:latin typeface="Georgia"/>
                <a:ea typeface="Georgia"/>
                <a:cs typeface="Georgia"/>
                <a:sym typeface="Georgia"/>
              </a:defRPr>
            </a:lvl1pPr>
            <a:lvl2pPr lvl="1" rtl="0">
              <a:spcBef>
                <a:spcPts val="480"/>
              </a:spcBef>
              <a:buClr>
                <a:schemeClr val="dk1"/>
              </a:buClr>
              <a:buSzPct val="100000"/>
              <a:buFont typeface="Georgia"/>
              <a:defRPr sz="2400">
                <a:solidFill>
                  <a:schemeClr val="dk1"/>
                </a:solidFill>
                <a:latin typeface="Georgia"/>
                <a:ea typeface="Georgia"/>
                <a:cs typeface="Georgia"/>
                <a:sym typeface="Georgia"/>
              </a:defRPr>
            </a:lvl2pPr>
            <a:lvl3pPr lvl="2" rtl="0">
              <a:spcBef>
                <a:spcPts val="480"/>
              </a:spcBef>
              <a:buClr>
                <a:schemeClr val="dk1"/>
              </a:buClr>
              <a:buSzPct val="100000"/>
              <a:buFont typeface="Georgia"/>
              <a:defRPr sz="2400">
                <a:solidFill>
                  <a:schemeClr val="dk1"/>
                </a:solidFill>
                <a:latin typeface="Georgia"/>
                <a:ea typeface="Georgia"/>
                <a:cs typeface="Georgia"/>
                <a:sym typeface="Georgia"/>
              </a:defRPr>
            </a:lvl3pPr>
            <a:lvl4pPr lvl="3" rtl="0">
              <a:spcBef>
                <a:spcPts val="360"/>
              </a:spcBef>
              <a:buClr>
                <a:schemeClr val="dk1"/>
              </a:buClr>
              <a:buSzPct val="100000"/>
              <a:buFont typeface="Georgia"/>
              <a:defRPr sz="1800">
                <a:solidFill>
                  <a:schemeClr val="dk1"/>
                </a:solidFill>
                <a:latin typeface="Georgia"/>
                <a:ea typeface="Georgia"/>
                <a:cs typeface="Georgia"/>
                <a:sym typeface="Georgia"/>
              </a:defRPr>
            </a:lvl4pPr>
            <a:lvl5pPr lvl="4" rtl="0">
              <a:spcBef>
                <a:spcPts val="360"/>
              </a:spcBef>
              <a:buClr>
                <a:schemeClr val="dk1"/>
              </a:buClr>
              <a:buSzPct val="100000"/>
              <a:buFont typeface="Georgia"/>
              <a:defRPr sz="1800">
                <a:solidFill>
                  <a:schemeClr val="dk1"/>
                </a:solidFill>
                <a:latin typeface="Georgia"/>
                <a:ea typeface="Georgia"/>
                <a:cs typeface="Georgia"/>
                <a:sym typeface="Georgia"/>
              </a:defRPr>
            </a:lvl5pPr>
            <a:lvl6pPr lvl="5" rtl="0">
              <a:spcBef>
                <a:spcPts val="360"/>
              </a:spcBef>
              <a:buClr>
                <a:schemeClr val="dk1"/>
              </a:buClr>
              <a:buSzPct val="100000"/>
              <a:buFont typeface="Georgia"/>
              <a:defRPr sz="1800">
                <a:solidFill>
                  <a:schemeClr val="dk1"/>
                </a:solidFill>
                <a:latin typeface="Georgia"/>
                <a:ea typeface="Georgia"/>
                <a:cs typeface="Georgia"/>
                <a:sym typeface="Georgia"/>
              </a:defRPr>
            </a:lvl6pPr>
            <a:lvl7pPr lvl="6" rtl="0">
              <a:spcBef>
                <a:spcPts val="360"/>
              </a:spcBef>
              <a:buClr>
                <a:schemeClr val="dk1"/>
              </a:buClr>
              <a:buSzPct val="100000"/>
              <a:buFont typeface="Georgia"/>
              <a:defRPr sz="1800">
                <a:solidFill>
                  <a:schemeClr val="dk1"/>
                </a:solidFill>
                <a:latin typeface="Georgia"/>
                <a:ea typeface="Georgia"/>
                <a:cs typeface="Georgia"/>
                <a:sym typeface="Georgia"/>
              </a:defRPr>
            </a:lvl7pPr>
            <a:lvl8pPr lvl="7" rtl="0">
              <a:spcBef>
                <a:spcPts val="360"/>
              </a:spcBef>
              <a:buClr>
                <a:schemeClr val="dk1"/>
              </a:buClr>
              <a:buSzPct val="100000"/>
              <a:buFont typeface="Georgia"/>
              <a:defRPr sz="1800">
                <a:solidFill>
                  <a:schemeClr val="dk1"/>
                </a:solidFill>
                <a:latin typeface="Georgia"/>
                <a:ea typeface="Georgia"/>
                <a:cs typeface="Georgia"/>
                <a:sym typeface="Georgia"/>
              </a:defRPr>
            </a:lvl8pPr>
            <a:lvl9pPr lvl="8" rtl="0">
              <a:spcBef>
                <a:spcPts val="360"/>
              </a:spcBef>
              <a:buClr>
                <a:schemeClr val="dk1"/>
              </a:buClr>
              <a:buSzPct val="100000"/>
              <a:buFont typeface="Georgia"/>
              <a:defRPr sz="1800">
                <a:solidFill>
                  <a:schemeClr val="dk1"/>
                </a:solidFill>
                <a:latin typeface="Georgia"/>
                <a:ea typeface="Georgia"/>
                <a:cs typeface="Georgia"/>
                <a:sym typeface="Georgia"/>
              </a:defRPr>
            </a:lvl9pPr>
          </a:lstStyle>
          <a:p/>
        </p:txBody>
      </p:sp>
      <p:sp>
        <p:nvSpPr>
          <p:cNvPr id="53" name="Shape 53"/>
          <p:cNvSpPr txBox="1"/>
          <p:nvPr>
            <p:ph idx="12" type="sldNum"/>
          </p:nvPr>
        </p:nvSpPr>
        <p:spPr>
          <a:xfrm>
            <a:off x="8556791" y="4749850"/>
            <a:ext cx="548700" cy="393600"/>
          </a:xfrm>
          <a:prstGeom prst="rect">
            <a:avLst/>
          </a:prstGeom>
          <a:noFill/>
          <a:ln>
            <a:noFill/>
          </a:ln>
        </p:spPr>
        <p:txBody>
          <a:bodyPr anchorCtr="0" anchor="ctr" bIns="91425" lIns="91425" rIns="91425" tIns="91425">
            <a:noAutofit/>
          </a:bodyPr>
          <a:lstStyle/>
          <a:p>
            <a:pPr lvl="0" rtl="0" algn="r">
              <a:spcBef>
                <a:spcPts val="0"/>
              </a:spcBef>
              <a:buNone/>
            </a:pPr>
            <a:fld id="{00000000-1234-1234-1234-123412341234}" type="slidenum">
              <a:rPr lang="en" sz="1300">
                <a:solidFill>
                  <a:schemeClr val="lt2"/>
                </a:solidFill>
                <a:latin typeface="Georgia"/>
                <a:ea typeface="Georgia"/>
                <a:cs typeface="Georgia"/>
                <a:sym typeface="Georgia"/>
              </a:rPr>
              <a:t>‹#›</a:t>
            </a:fld>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hyperlink" Target="http://lms.ksu.edu.s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00.png"/><Relationship Id="rId4" Type="http://schemas.openxmlformats.org/officeDocument/2006/relationships/image" Target="../media/image01.png"/><Relationship Id="rId5" Type="http://schemas.openxmlformats.org/officeDocument/2006/relationships/image" Target="../media/image03.png"/><Relationship Id="rId6" Type="http://schemas.openxmlformats.org/officeDocument/2006/relationships/image" Target="../media/image0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hyperlink" Target="http://publications.gbdirect.co.uk/c_boo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1" Type="http://schemas.openxmlformats.org/officeDocument/2006/relationships/hyperlink" Target="http://fac.ksu.edu.sa/sites/default/files/exercises_on_string_operations.pptx" TargetMode="External"/><Relationship Id="rId10" Type="http://schemas.openxmlformats.org/officeDocument/2006/relationships/hyperlink" Target="http://fac.ksu.edu.sa/sites/default/files/chap_6_-_strings.pdf" TargetMode="External"/><Relationship Id="rId13" Type="http://schemas.openxmlformats.org/officeDocument/2006/relationships/hyperlink" Target="https://drive.google.com/file/d/0B7oyMpTrqnGEbFZIMlJ1R0F5alU/view?usp=sharing" TargetMode="External"/><Relationship Id="rId12" Type="http://schemas.openxmlformats.org/officeDocument/2006/relationships/hyperlink" Target="http://fac.ksu.edu.sa/sites/default/files/math_functions.pptx" TargetMode="External"/><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hyperlink" Target="http://fac.ksu.edu.sa/sites/default/files/types_operators_and_expressions.pdf" TargetMode="External"/><Relationship Id="rId4" Type="http://schemas.openxmlformats.org/officeDocument/2006/relationships/hyperlink" Target="https://docs.google.com/presentation/d/19cG3oX_omHQ9_SEHceWTA-kicoSs5lRRq6u7nR2UJmY/edit?usp=sharing" TargetMode="External"/><Relationship Id="rId9" Type="http://schemas.openxmlformats.org/officeDocument/2006/relationships/hyperlink" Target="http://fac.ksu.edu.sa/sites/default/files/input_and_output.pdf" TargetMode="External"/><Relationship Id="rId14" Type="http://schemas.openxmlformats.org/officeDocument/2006/relationships/hyperlink" Target="https://docs.google.com/presentation/d/1tZV23DPs7NihoDuxzmWVDKNOjqLon6YSHnRaArveAvk/edit?usp=sharing" TargetMode="External"/><Relationship Id="rId5" Type="http://schemas.openxmlformats.org/officeDocument/2006/relationships/hyperlink" Target="https://docs.google.com/presentation/d/1HVrr5LwOd5pJFcH-MvkJJhDhsNygXNvKBVb_oAxEfMg/edit?usp=sharing" TargetMode="External"/><Relationship Id="rId6" Type="http://schemas.openxmlformats.org/officeDocument/2006/relationships/hyperlink" Target="http://fac.ksu.edu.sa/sites/default/files/pointers_0.pdf" TargetMode="External"/><Relationship Id="rId7" Type="http://schemas.openxmlformats.org/officeDocument/2006/relationships/hyperlink" Target="http://fac.ksu.edu.sa/sites/default/files/memory_management_0.pdf" TargetMode="External"/><Relationship Id="rId8" Type="http://schemas.openxmlformats.org/officeDocument/2006/relationships/hyperlink" Target="http://fac.ksu.edu.sa/sites/default/files/structur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ctrTitle"/>
          </p:nvPr>
        </p:nvSpPr>
        <p:spPr>
          <a:xfrm>
            <a:off x="685800" y="1746892"/>
            <a:ext cx="7772400" cy="1238100"/>
          </a:xfrm>
          <a:prstGeom prst="rect">
            <a:avLst/>
          </a:prstGeom>
        </p:spPr>
        <p:txBody>
          <a:bodyPr anchorCtr="0" anchor="b" bIns="91425" lIns="91425" rIns="91425" tIns="91425">
            <a:noAutofit/>
          </a:bodyPr>
          <a:lstStyle/>
          <a:p>
            <a:pPr lvl="0" rtl="0">
              <a:spcBef>
                <a:spcPts val="0"/>
              </a:spcBef>
              <a:buNone/>
            </a:pPr>
            <a:r>
              <a:rPr b="1" lang="en"/>
              <a:t>Orientation</a:t>
            </a:r>
          </a:p>
        </p:txBody>
      </p:sp>
      <p:sp>
        <p:nvSpPr>
          <p:cNvPr id="96" name="Shape 96"/>
          <p:cNvSpPr txBox="1"/>
          <p:nvPr>
            <p:ph idx="1" type="subTitle"/>
          </p:nvPr>
        </p:nvSpPr>
        <p:spPr>
          <a:xfrm>
            <a:off x="685800" y="3093357"/>
            <a:ext cx="7772400" cy="666600"/>
          </a:xfrm>
          <a:prstGeom prst="rect">
            <a:avLst/>
          </a:prstGeom>
        </p:spPr>
        <p:txBody>
          <a:bodyPr anchorCtr="0" anchor="t" bIns="91425" lIns="91425" rIns="91425" tIns="91425">
            <a:noAutofit/>
          </a:bodyPr>
          <a:lstStyle/>
          <a:p>
            <a:pPr lvl="0" rtl="0">
              <a:spcBef>
                <a:spcPts val="0"/>
              </a:spcBef>
              <a:buNone/>
            </a:pPr>
            <a:r>
              <a:t/>
            </a:r>
            <a:endParaRPr/>
          </a:p>
        </p:txBody>
      </p:sp>
      <p:sp>
        <p:nvSpPr>
          <p:cNvPr id="97" name="Shape 97"/>
          <p:cNvSpPr/>
          <p:nvPr/>
        </p:nvSpPr>
        <p:spPr>
          <a:xfrm>
            <a:off x="8278475" y="111999"/>
            <a:ext cx="773874" cy="336042"/>
          </a:xfrm>
          <a:prstGeom prst="flowChartTerminator">
            <a:avLst/>
          </a:prstGeom>
          <a:solidFill>
            <a:srgbClr val="FFFFFF"/>
          </a:solidFill>
          <a:ln cap="flat" cmpd="sng" w="19050">
            <a:solidFill>
              <a:srgbClr val="CFE2F3"/>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1000">
                <a:latin typeface="Georgia"/>
                <a:ea typeface="Georgia"/>
                <a:cs typeface="Georgia"/>
                <a:sym typeface="Georgia"/>
              </a:rPr>
              <a:t>CSC215</a:t>
            </a:r>
          </a:p>
          <a:p>
            <a:pPr lvl="0" rtl="0">
              <a:spcBef>
                <a:spcPts val="0"/>
              </a:spcBef>
              <a:buNone/>
            </a:pPr>
            <a:r>
              <a:rPr b="1" lang="en" sz="1000">
                <a:latin typeface="Georgia"/>
                <a:ea typeface="Georgia"/>
                <a:cs typeface="Georgia"/>
                <a:sym typeface="Georgia"/>
              </a:rPr>
              <a:t>Lecture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p:nvPr/>
        </p:nvSpPr>
        <p:spPr>
          <a:xfrm>
            <a:off x="4982850" y="1424900"/>
            <a:ext cx="3846900" cy="2354400"/>
          </a:xfrm>
          <a:prstGeom prst="wedgeRectCallout">
            <a:avLst>
              <a:gd fmla="val -74206" name="adj1"/>
              <a:gd fmla="val 33503" name="adj2"/>
            </a:avLst>
          </a:prstGeom>
          <a:no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3" name="Shape 103"/>
          <p:cNvSpPr txBox="1"/>
          <p:nvPr>
            <p:ph type="title"/>
          </p:nvPr>
        </p:nvSpPr>
        <p:spPr>
          <a:xfrm>
            <a:off x="457200" y="205978"/>
            <a:ext cx="8229600" cy="857400"/>
          </a:xfrm>
          <a:prstGeom prst="rect">
            <a:avLst/>
          </a:prstGeom>
        </p:spPr>
        <p:txBody>
          <a:bodyPr anchorCtr="0" anchor="ctr" bIns="91425" lIns="91425" rIns="91425" tIns="91425">
            <a:noAutofit/>
          </a:bodyPr>
          <a:lstStyle/>
          <a:p>
            <a:pPr lvl="0" rtl="0">
              <a:spcBef>
                <a:spcPts val="0"/>
              </a:spcBef>
              <a:buNone/>
            </a:pPr>
            <a:r>
              <a:rPr lang="en"/>
              <a:t>Course Information</a:t>
            </a:r>
          </a:p>
        </p:txBody>
      </p:sp>
      <p:graphicFrame>
        <p:nvGraphicFramePr>
          <p:cNvPr id="104" name="Shape 104"/>
          <p:cNvGraphicFramePr/>
          <p:nvPr/>
        </p:nvGraphicFramePr>
        <p:xfrm>
          <a:off x="457200" y="1348800"/>
          <a:ext cx="3000000" cy="3000000"/>
        </p:xfrm>
        <a:graphic>
          <a:graphicData uri="http://schemas.openxmlformats.org/drawingml/2006/table">
            <a:tbl>
              <a:tblPr>
                <a:noFill/>
                <a:tableStyleId>{4147B244-B2CB-4745-B3CC-2D921512ABC8}</a:tableStyleId>
              </a:tblPr>
              <a:tblGrid>
                <a:gridCol w="1138400"/>
                <a:gridCol w="2565550"/>
              </a:tblGrid>
              <a:tr h="381000">
                <a:tc>
                  <a:txBody>
                    <a:bodyPr>
                      <a:noAutofit/>
                    </a:bodyPr>
                    <a:lstStyle/>
                    <a:p>
                      <a:pPr lvl="0" rtl="0">
                        <a:spcBef>
                          <a:spcPts val="0"/>
                        </a:spcBef>
                        <a:buNone/>
                      </a:pPr>
                      <a:r>
                        <a:rPr lang="en">
                          <a:solidFill>
                            <a:srgbClr val="FFFFFF"/>
                          </a:solidFill>
                        </a:rPr>
                        <a:t>Name</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a:t>Procedural Programming</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381000">
                <a:tc>
                  <a:txBody>
                    <a:bodyPr>
                      <a:noAutofit/>
                    </a:bodyPr>
                    <a:lstStyle/>
                    <a:p>
                      <a:pPr lvl="0" rtl="0">
                        <a:spcBef>
                          <a:spcPts val="0"/>
                        </a:spcBef>
                        <a:buNone/>
                      </a:pPr>
                      <a:r>
                        <a:rPr lang="en">
                          <a:solidFill>
                            <a:srgbClr val="FFFFFF"/>
                          </a:solidFill>
                        </a:rPr>
                        <a:t>Code</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a:t>CSC215</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381000">
                <a:tc>
                  <a:txBody>
                    <a:bodyPr>
                      <a:noAutofit/>
                    </a:bodyPr>
                    <a:lstStyle/>
                    <a:p>
                      <a:pPr lvl="0" rtl="0">
                        <a:spcBef>
                          <a:spcPts val="0"/>
                        </a:spcBef>
                        <a:buNone/>
                      </a:pPr>
                      <a:r>
                        <a:rPr lang="en">
                          <a:solidFill>
                            <a:srgbClr val="FFFFFF"/>
                          </a:solidFill>
                        </a:rPr>
                        <a:t>Credits</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a:t>3 hours</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381000">
                <a:tc>
                  <a:txBody>
                    <a:bodyPr>
                      <a:noAutofit/>
                    </a:bodyPr>
                    <a:lstStyle/>
                    <a:p>
                      <a:pPr lvl="0" rtl="0">
                        <a:spcBef>
                          <a:spcPts val="0"/>
                        </a:spcBef>
                        <a:buNone/>
                      </a:pPr>
                      <a:r>
                        <a:rPr lang="en">
                          <a:solidFill>
                            <a:srgbClr val="FFFFFF"/>
                          </a:solidFill>
                        </a:rPr>
                        <a:t>Style </a:t>
                      </a:r>
                      <a:r>
                        <a:rPr lang="en" sz="1000">
                          <a:solidFill>
                            <a:srgbClr val="FFFFFF"/>
                          </a:solidFill>
                        </a:rPr>
                        <a:t>(weekly)</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lnSpc>
                          <a:spcPct val="115000"/>
                        </a:lnSpc>
                        <a:spcBef>
                          <a:spcPts val="0"/>
                        </a:spcBef>
                        <a:buNone/>
                      </a:pPr>
                      <a:r>
                        <a:rPr lang="en"/>
                        <a:t>2H Lecture </a:t>
                      </a:r>
                      <a:r>
                        <a:rPr lang="en" sz="1000"/>
                        <a:t>( </a:t>
                      </a:r>
                      <a:r>
                        <a:rPr lang="en" sz="1000">
                          <a:solidFill>
                            <a:srgbClr val="FFFFFF"/>
                          </a:solidFill>
                          <a:highlight>
                            <a:srgbClr val="1155CC"/>
                          </a:highlight>
                          <a:latin typeface="Courier New"/>
                          <a:ea typeface="Courier New"/>
                          <a:cs typeface="Courier New"/>
                          <a:sym typeface="Courier New"/>
                        </a:rPr>
                        <a:t> Su </a:t>
                      </a:r>
                      <a:r>
                        <a:rPr lang="en" sz="1000">
                          <a:latin typeface="Courier New"/>
                          <a:ea typeface="Courier New"/>
                          <a:cs typeface="Courier New"/>
                          <a:sym typeface="Courier New"/>
                        </a:rPr>
                        <a:t> </a:t>
                      </a:r>
                      <a:r>
                        <a:rPr lang="en" sz="1000">
                          <a:solidFill>
                            <a:srgbClr val="FFFFFF"/>
                          </a:solidFill>
                          <a:highlight>
                            <a:srgbClr val="1155CC"/>
                          </a:highlight>
                          <a:latin typeface="Courier New"/>
                          <a:ea typeface="Courier New"/>
                          <a:cs typeface="Courier New"/>
                          <a:sym typeface="Courier New"/>
                        </a:rPr>
                        <a:t> Tu </a:t>
                      </a:r>
                      <a:r>
                        <a:rPr lang="en" sz="1000"/>
                        <a:t> </a:t>
                      </a:r>
                      <a:r>
                        <a:rPr lang="en" sz="1000"/>
                        <a:t>)</a:t>
                      </a:r>
                    </a:p>
                    <a:p>
                      <a:pPr lvl="0" rtl="0">
                        <a:spcBef>
                          <a:spcPts val="0"/>
                        </a:spcBef>
                        <a:buNone/>
                      </a:pPr>
                      <a:r>
                        <a:rPr lang="en"/>
                        <a:t>2H Lab</a:t>
                      </a:r>
                      <a:r>
                        <a:rPr lang="en">
                          <a:solidFill>
                            <a:schemeClr val="dk1"/>
                          </a:solidFill>
                        </a:rPr>
                        <a:t> </a:t>
                      </a:r>
                      <a:r>
                        <a:rPr lang="en" sz="1000">
                          <a:solidFill>
                            <a:schemeClr val="dk1"/>
                          </a:solidFill>
                        </a:rPr>
                        <a:t>( </a:t>
                      </a:r>
                      <a:r>
                        <a:rPr lang="en" sz="1000">
                          <a:solidFill>
                            <a:schemeClr val="lt1"/>
                          </a:solidFill>
                          <a:highlight>
                            <a:srgbClr val="1155CC"/>
                          </a:highlight>
                          <a:latin typeface="Courier New"/>
                          <a:ea typeface="Courier New"/>
                          <a:cs typeface="Courier New"/>
                          <a:sym typeface="Courier New"/>
                        </a:rPr>
                        <a:t> Mo </a:t>
                      </a:r>
                      <a:r>
                        <a:rPr lang="en" sz="1000">
                          <a:solidFill>
                            <a:schemeClr val="dk1"/>
                          </a:solidFill>
                        </a:rPr>
                        <a:t> )</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381000">
                <a:tc>
                  <a:txBody>
                    <a:bodyPr>
                      <a:noAutofit/>
                    </a:bodyPr>
                    <a:lstStyle/>
                    <a:p>
                      <a:pPr lvl="0" rtl="0">
                        <a:spcBef>
                          <a:spcPts val="0"/>
                        </a:spcBef>
                        <a:buNone/>
                      </a:pPr>
                      <a:r>
                        <a:rPr lang="en">
                          <a:solidFill>
                            <a:srgbClr val="FFFFFF"/>
                          </a:solidFill>
                        </a:rPr>
                        <a:t>Grade</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a:t>100</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bl>
          </a:graphicData>
        </a:graphic>
      </p:graphicFrame>
      <p:graphicFrame>
        <p:nvGraphicFramePr>
          <p:cNvPr id="105" name="Shape 105"/>
          <p:cNvGraphicFramePr/>
          <p:nvPr/>
        </p:nvGraphicFramePr>
        <p:xfrm>
          <a:off x="5029975" y="1472100"/>
          <a:ext cx="3000000" cy="3000000"/>
        </p:xfrm>
        <a:graphic>
          <a:graphicData uri="http://schemas.openxmlformats.org/drawingml/2006/table">
            <a:tbl>
              <a:tblPr>
                <a:noFill/>
                <a:tableStyleId>{4147B244-B2CB-4745-B3CC-2D921512ABC8}</a:tableStyleId>
              </a:tblPr>
              <a:tblGrid>
                <a:gridCol w="2179725"/>
                <a:gridCol w="1171825"/>
                <a:gridCol w="399600"/>
              </a:tblGrid>
              <a:tr h="375825">
                <a:tc>
                  <a:txBody>
                    <a:bodyPr>
                      <a:noAutofit/>
                    </a:bodyPr>
                    <a:lstStyle/>
                    <a:p>
                      <a:pPr lvl="0" rtl="0">
                        <a:spcBef>
                          <a:spcPts val="0"/>
                        </a:spcBef>
                        <a:buNone/>
                      </a:pPr>
                      <a:r>
                        <a:rPr lang="en" sz="1200"/>
                        <a:t>Participation</a:t>
                      </a:r>
                      <a:r>
                        <a:rPr lang="en" sz="1200"/>
                        <a:t> &amp; Quizzes (6)</a:t>
                      </a:r>
                    </a:p>
                  </a:txBody>
                  <a:tcPr marT="91425" marB="91425" marR="91425" marL="91425"/>
                </a:tc>
                <a:tc>
                  <a:txBody>
                    <a:bodyPr>
                      <a:noAutofit/>
                    </a:bodyPr>
                    <a:lstStyle/>
                    <a:p>
                      <a:pPr lvl="0" rtl="0">
                        <a:spcBef>
                          <a:spcPts val="0"/>
                        </a:spcBef>
                        <a:buNone/>
                      </a:pPr>
                      <a:r>
                        <a:rPr lang="en" sz="1200"/>
                        <a:t>Pop quizzes</a:t>
                      </a:r>
                    </a:p>
                  </a:txBody>
                  <a:tcPr marT="91425" marB="91425" marR="91425" marL="91425"/>
                </a:tc>
                <a:tc>
                  <a:txBody>
                    <a:bodyPr>
                      <a:noAutofit/>
                    </a:bodyPr>
                    <a:lstStyle/>
                    <a:p>
                      <a:pPr lvl="0" rtl="0" algn="r">
                        <a:spcBef>
                          <a:spcPts val="0"/>
                        </a:spcBef>
                        <a:buNone/>
                      </a:pPr>
                      <a:r>
                        <a:rPr lang="en" sz="1200"/>
                        <a:t>5</a:t>
                      </a:r>
                    </a:p>
                  </a:txBody>
                  <a:tcPr marT="91425" marB="91425" marR="91425" marL="91425"/>
                </a:tc>
              </a:tr>
              <a:tr h="375825">
                <a:tc>
                  <a:txBody>
                    <a:bodyPr>
                      <a:noAutofit/>
                    </a:bodyPr>
                    <a:lstStyle/>
                    <a:p>
                      <a:pPr lvl="0" rtl="0">
                        <a:spcBef>
                          <a:spcPts val="0"/>
                        </a:spcBef>
                        <a:buNone/>
                      </a:pPr>
                      <a:r>
                        <a:rPr lang="en" sz="1200"/>
                        <a:t>Assignments (12)</a:t>
                      </a:r>
                    </a:p>
                  </a:txBody>
                  <a:tcPr marT="91425" marB="91425" marR="91425" marL="91425"/>
                </a:tc>
                <a:tc>
                  <a:txBody>
                    <a:bodyPr>
                      <a:noAutofit/>
                    </a:bodyPr>
                    <a:lstStyle/>
                    <a:p>
                      <a:pPr lvl="0" rtl="0">
                        <a:spcBef>
                          <a:spcPts val="0"/>
                        </a:spcBef>
                        <a:buNone/>
                      </a:pPr>
                      <a:r>
                        <a:rPr lang="en" sz="1200"/>
                        <a:t>Due on Friday</a:t>
                      </a:r>
                    </a:p>
                  </a:txBody>
                  <a:tcPr marT="91425" marB="91425" marR="91425" marL="91425"/>
                </a:tc>
                <a:tc>
                  <a:txBody>
                    <a:bodyPr>
                      <a:noAutofit/>
                    </a:bodyPr>
                    <a:lstStyle/>
                    <a:p>
                      <a:pPr lvl="0" rtl="0" algn="r">
                        <a:spcBef>
                          <a:spcPts val="0"/>
                        </a:spcBef>
                        <a:buNone/>
                      </a:pPr>
                      <a:r>
                        <a:rPr lang="en" sz="1200"/>
                        <a:t>5</a:t>
                      </a:r>
                    </a:p>
                  </a:txBody>
                  <a:tcPr marT="91425" marB="91425" marR="91425" marL="91425"/>
                </a:tc>
              </a:tr>
              <a:tr h="375825">
                <a:tc>
                  <a:txBody>
                    <a:bodyPr>
                      <a:noAutofit/>
                    </a:bodyPr>
                    <a:lstStyle/>
                    <a:p>
                      <a:pPr lvl="0" rtl="0">
                        <a:spcBef>
                          <a:spcPts val="0"/>
                        </a:spcBef>
                        <a:buNone/>
                      </a:pPr>
                      <a:r>
                        <a:rPr lang="en" sz="1200"/>
                        <a:t>Midterm 1</a:t>
                      </a:r>
                    </a:p>
                  </a:txBody>
                  <a:tcPr marT="91425" marB="91425" marR="91425" marL="91425"/>
                </a:tc>
                <a:tc>
                  <a:txBody>
                    <a:bodyPr>
                      <a:noAutofit/>
                    </a:bodyPr>
                    <a:lstStyle/>
                    <a:p>
                      <a:pPr lvl="0" rtl="0" algn="r">
                        <a:spcBef>
                          <a:spcPts val="0"/>
                        </a:spcBef>
                        <a:buNone/>
                      </a:pPr>
                      <a:r>
                        <a:t/>
                      </a:r>
                      <a:endParaRPr sz="1200"/>
                    </a:p>
                  </a:txBody>
                  <a:tcPr marT="91425" marB="91425" marR="91425" marL="91425"/>
                </a:tc>
                <a:tc>
                  <a:txBody>
                    <a:bodyPr>
                      <a:noAutofit/>
                    </a:bodyPr>
                    <a:lstStyle/>
                    <a:p>
                      <a:pPr lvl="0" rtl="0" algn="r">
                        <a:spcBef>
                          <a:spcPts val="0"/>
                        </a:spcBef>
                        <a:buNone/>
                      </a:pPr>
                      <a:r>
                        <a:rPr lang="en" sz="1200"/>
                        <a:t>10</a:t>
                      </a:r>
                    </a:p>
                  </a:txBody>
                  <a:tcPr marT="91425" marB="91425" marR="91425" marL="91425"/>
                </a:tc>
              </a:tr>
              <a:tr h="375825">
                <a:tc>
                  <a:txBody>
                    <a:bodyPr>
                      <a:noAutofit/>
                    </a:bodyPr>
                    <a:lstStyle/>
                    <a:p>
                      <a:pPr lvl="0" rtl="0">
                        <a:spcBef>
                          <a:spcPts val="0"/>
                        </a:spcBef>
                        <a:buNone/>
                      </a:pPr>
                      <a:r>
                        <a:rPr lang="en" sz="1200"/>
                        <a:t>Midterm 2</a:t>
                      </a:r>
                    </a:p>
                  </a:txBody>
                  <a:tcPr marT="91425" marB="91425" marR="91425" marL="91425"/>
                </a:tc>
                <a:tc>
                  <a:txBody>
                    <a:bodyPr>
                      <a:noAutofit/>
                    </a:bodyPr>
                    <a:lstStyle/>
                    <a:p>
                      <a:pPr lvl="0" rtl="0" algn="r">
                        <a:spcBef>
                          <a:spcPts val="0"/>
                        </a:spcBef>
                        <a:buNone/>
                      </a:pPr>
                      <a:r>
                        <a:t/>
                      </a:r>
                      <a:endParaRPr sz="1200"/>
                    </a:p>
                  </a:txBody>
                  <a:tcPr marT="91425" marB="91425" marR="91425" marL="91425"/>
                </a:tc>
                <a:tc>
                  <a:txBody>
                    <a:bodyPr>
                      <a:noAutofit/>
                    </a:bodyPr>
                    <a:lstStyle/>
                    <a:p>
                      <a:pPr lvl="0" rtl="0" algn="r">
                        <a:spcBef>
                          <a:spcPts val="0"/>
                        </a:spcBef>
                        <a:buNone/>
                      </a:pPr>
                      <a:r>
                        <a:rPr lang="en" sz="1200"/>
                        <a:t>10</a:t>
                      </a:r>
                    </a:p>
                  </a:txBody>
                  <a:tcPr marT="91425" marB="91425" marR="91425" marL="91425"/>
                </a:tc>
              </a:tr>
              <a:tr h="375825">
                <a:tc>
                  <a:txBody>
                    <a:bodyPr>
                      <a:noAutofit/>
                    </a:bodyPr>
                    <a:lstStyle/>
                    <a:p>
                      <a:pPr lvl="0" rtl="0">
                        <a:spcBef>
                          <a:spcPts val="0"/>
                        </a:spcBef>
                        <a:buNone/>
                      </a:pPr>
                      <a:r>
                        <a:rPr lang="en" sz="1200"/>
                        <a:t>Lab</a:t>
                      </a:r>
                    </a:p>
                  </a:txBody>
                  <a:tcPr marT="91425" marB="91425" marR="91425" marL="91425"/>
                </a:tc>
                <a:tc>
                  <a:txBody>
                    <a:bodyPr>
                      <a:noAutofit/>
                    </a:bodyPr>
                    <a:lstStyle/>
                    <a:p>
                      <a:pPr lvl="0" rtl="0" algn="r">
                        <a:spcBef>
                          <a:spcPts val="0"/>
                        </a:spcBef>
                        <a:buNone/>
                      </a:pPr>
                      <a:r>
                        <a:t/>
                      </a:r>
                      <a:endParaRPr sz="1200"/>
                    </a:p>
                  </a:txBody>
                  <a:tcPr marT="91425" marB="91425" marR="91425" marL="91425"/>
                </a:tc>
                <a:tc>
                  <a:txBody>
                    <a:bodyPr>
                      <a:noAutofit/>
                    </a:bodyPr>
                    <a:lstStyle/>
                    <a:p>
                      <a:pPr lvl="0" rtl="0" algn="r">
                        <a:spcBef>
                          <a:spcPts val="0"/>
                        </a:spcBef>
                        <a:buNone/>
                      </a:pPr>
                      <a:r>
                        <a:rPr lang="en" sz="1200"/>
                        <a:t>30</a:t>
                      </a:r>
                    </a:p>
                  </a:txBody>
                  <a:tcPr marT="91425" marB="91425" marR="91425" marL="91425"/>
                </a:tc>
              </a:tr>
              <a:tr h="375825">
                <a:tc>
                  <a:txBody>
                    <a:bodyPr>
                      <a:noAutofit/>
                    </a:bodyPr>
                    <a:lstStyle/>
                    <a:p>
                      <a:pPr lvl="0" rtl="0">
                        <a:spcBef>
                          <a:spcPts val="0"/>
                        </a:spcBef>
                        <a:buNone/>
                      </a:pPr>
                      <a:r>
                        <a:rPr lang="en" sz="1200"/>
                        <a:t>Final Exam</a:t>
                      </a:r>
                    </a:p>
                  </a:txBody>
                  <a:tcPr marT="91425" marB="91425" marR="91425" marL="91425"/>
                </a:tc>
                <a:tc>
                  <a:txBody>
                    <a:bodyPr>
                      <a:noAutofit/>
                    </a:bodyPr>
                    <a:lstStyle/>
                    <a:p>
                      <a:pPr lvl="0" rtl="0" algn="r">
                        <a:spcBef>
                          <a:spcPts val="0"/>
                        </a:spcBef>
                        <a:buNone/>
                      </a:pPr>
                      <a:r>
                        <a:t/>
                      </a:r>
                      <a:endParaRPr sz="1200"/>
                    </a:p>
                  </a:txBody>
                  <a:tcPr marT="91425" marB="91425" marR="91425" marL="91425"/>
                </a:tc>
                <a:tc>
                  <a:txBody>
                    <a:bodyPr>
                      <a:noAutofit/>
                    </a:bodyPr>
                    <a:lstStyle/>
                    <a:p>
                      <a:pPr lvl="0" rtl="0" algn="r">
                        <a:spcBef>
                          <a:spcPts val="0"/>
                        </a:spcBef>
                        <a:buNone/>
                      </a:pPr>
                      <a:r>
                        <a:rPr lang="en" sz="1200"/>
                        <a:t>40</a:t>
                      </a:r>
                    </a:p>
                  </a:txBody>
                  <a:tcPr marT="91425" marB="91425" marR="91425" marL="91425"/>
                </a:tc>
              </a:tr>
            </a:tbl>
          </a:graphicData>
        </a:graphic>
      </p:graphicFrame>
      <p:sp>
        <p:nvSpPr>
          <p:cNvPr id="106" name="Shape 106"/>
          <p:cNvSpPr txBox="1"/>
          <p:nvPr/>
        </p:nvSpPr>
        <p:spPr>
          <a:xfrm>
            <a:off x="457475" y="3965875"/>
            <a:ext cx="8229600" cy="978600"/>
          </a:xfrm>
          <a:prstGeom prst="rect">
            <a:avLst/>
          </a:prstGeom>
          <a:noFill/>
          <a:ln>
            <a:noFill/>
          </a:ln>
        </p:spPr>
        <p:txBody>
          <a:bodyPr anchorCtr="0" anchor="t" bIns="91425" lIns="91425" rIns="91425" tIns="91425">
            <a:noAutofit/>
          </a:bodyPr>
          <a:lstStyle/>
          <a:p>
            <a:pPr indent="-127000" lvl="0" marL="381000" rtl="0">
              <a:lnSpc>
                <a:spcPct val="115000"/>
              </a:lnSpc>
              <a:spcBef>
                <a:spcPts val="0"/>
              </a:spcBef>
              <a:buClr>
                <a:srgbClr val="000000"/>
              </a:buClr>
              <a:buSzPct val="100000"/>
              <a:buFont typeface="Times New Roman"/>
            </a:pPr>
            <a:r>
              <a:rPr lang="en" sz="1200">
                <a:latin typeface="Times New Roman"/>
                <a:ea typeface="Times New Roman"/>
                <a:cs typeface="Times New Roman"/>
                <a:sym typeface="Times New Roman"/>
              </a:rPr>
              <a:t>Home assignments are given on Tuesdays and returned by Fridays.</a:t>
            </a:r>
          </a:p>
          <a:p>
            <a:pPr indent="-127000" lvl="0" marL="381000" rtl="0">
              <a:lnSpc>
                <a:spcPct val="115000"/>
              </a:lnSpc>
              <a:spcBef>
                <a:spcPts val="0"/>
              </a:spcBef>
              <a:buClr>
                <a:srgbClr val="000000"/>
              </a:buClr>
              <a:buSzPct val="100000"/>
              <a:buFont typeface="Times New Roman"/>
            </a:pPr>
            <a:r>
              <a:rPr lang="en" sz="1200">
                <a:latin typeface="Times New Roman"/>
                <a:ea typeface="Times New Roman"/>
                <a:cs typeface="Times New Roman"/>
                <a:sym typeface="Times New Roman"/>
              </a:rPr>
              <a:t>Quizzes can happen anytime, so be always ready. </a:t>
            </a:r>
          </a:p>
          <a:p>
            <a:pPr indent="-127000" lvl="0" marL="381000" rtl="0">
              <a:lnSpc>
                <a:spcPct val="115000"/>
              </a:lnSpc>
              <a:spcBef>
                <a:spcPts val="0"/>
              </a:spcBef>
              <a:buClr>
                <a:srgbClr val="000000"/>
              </a:buClr>
              <a:buSzPct val="100000"/>
              <a:buFont typeface="Times New Roman"/>
            </a:pPr>
            <a:r>
              <a:rPr lang="en" sz="1200">
                <a:latin typeface="Times New Roman"/>
                <a:ea typeface="Times New Roman"/>
                <a:cs typeface="Times New Roman"/>
                <a:sym typeface="Times New Roman"/>
              </a:rPr>
              <a:t>KSU's Learning Management System will be used to host all course materials, so make sure that you have an account o it and have access to the course pages: </a:t>
            </a:r>
            <a:r>
              <a:rPr lang="en" sz="1200" u="sng">
                <a:latin typeface="Times New Roman"/>
                <a:ea typeface="Times New Roman"/>
                <a:cs typeface="Times New Roman"/>
                <a:sym typeface="Times New Roman"/>
                <a:hlinkClick r:id="rId3"/>
              </a:rPr>
              <a:t>http://lms.ksu.edu.sa</a:t>
            </a:r>
          </a:p>
          <a:p>
            <a:pPr lvl="0" rtl="0">
              <a:spcBef>
                <a:spcPts val="0"/>
              </a:spcBef>
              <a:buNone/>
            </a:pPr>
            <a:r>
              <a:t/>
            </a:r>
            <a:endParaRPr sz="1200">
              <a:latin typeface="Times New Roman"/>
              <a:ea typeface="Times New Roman"/>
              <a:cs typeface="Times New Roman"/>
              <a:sym typeface="Times New Roman"/>
            </a:endParaRPr>
          </a:p>
        </p:txBody>
      </p:sp>
      <p:sp>
        <p:nvSpPr>
          <p:cNvPr id="107" name="Shape 107"/>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1000"/>
                                        <p:tgtEl>
                                          <p:spTgt spid="105"/>
                                        </p:tgtEl>
                                      </p:cBhvr>
                                    </p:animEffect>
                                  </p:childTnLst>
                                </p:cTn>
                              </p:par>
                              <p:par>
                                <p:cTn fill="hold" nodeType="withEffect" presetClass="entr" presetID="10" presetSubtype="0">
                                  <p:stCondLst>
                                    <p:cond delay="0"/>
                                  </p:stCondLst>
                                  <p:childTnLst>
                                    <p:set>
                                      <p:cBhvr>
                                        <p:cTn dur="1" fill="hold">
                                          <p:stCondLst>
                                            <p:cond delay="0"/>
                                          </p:stCondLst>
                                        </p:cTn>
                                        <p:tgtEl>
                                          <p:spTgt spid="102"/>
                                        </p:tgtEl>
                                        <p:attrNameLst>
                                          <p:attrName>style.visibility</p:attrName>
                                        </p:attrNameLst>
                                      </p:cBhvr>
                                      <p:to>
                                        <p:strVal val="visible"/>
                                      </p:to>
                                    </p:set>
                                    <p:animEffect filter="fade" transition="in">
                                      <p:cBhvr>
                                        <p:cTn dur="1000"/>
                                        <p:tgtEl>
                                          <p:spTgt spid="1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1000"/>
                                        <p:tgtEl>
                                          <p:spTgt spid="1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p:nvPr/>
        </p:nvSpPr>
        <p:spPr>
          <a:xfrm>
            <a:off x="116225" y="2005100"/>
            <a:ext cx="4155600" cy="1454100"/>
          </a:xfrm>
          <a:prstGeom prst="rect">
            <a:avLst/>
          </a:prstGeom>
          <a:solidFill>
            <a:srgbClr val="F4CCCC"/>
          </a:solidFill>
          <a:ln cap="flat" cmpd="sng" w="28575">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3" name="Shape 113"/>
          <p:cNvSpPr txBox="1"/>
          <p:nvPr>
            <p:ph type="title"/>
          </p:nvPr>
        </p:nvSpPr>
        <p:spPr>
          <a:xfrm>
            <a:off x="457200" y="205978"/>
            <a:ext cx="8229600" cy="857400"/>
          </a:xfrm>
          <a:prstGeom prst="rect">
            <a:avLst/>
          </a:prstGeom>
        </p:spPr>
        <p:txBody>
          <a:bodyPr anchorCtr="0" anchor="ctr" bIns="91425" lIns="91425" rIns="91425" tIns="91425">
            <a:noAutofit/>
          </a:bodyPr>
          <a:lstStyle/>
          <a:p>
            <a:pPr lvl="0" rtl="0">
              <a:spcBef>
                <a:spcPts val="0"/>
              </a:spcBef>
              <a:buNone/>
            </a:pPr>
            <a:r>
              <a:rPr lang="en"/>
              <a:t>Course Information</a:t>
            </a:r>
          </a:p>
        </p:txBody>
      </p:sp>
      <p:sp>
        <p:nvSpPr>
          <p:cNvPr id="114" name="Shape 114"/>
          <p:cNvSpPr txBox="1"/>
          <p:nvPr/>
        </p:nvSpPr>
        <p:spPr>
          <a:xfrm>
            <a:off x="165625" y="1455400"/>
            <a:ext cx="8534400" cy="593100"/>
          </a:xfrm>
          <a:prstGeom prst="rect">
            <a:avLst/>
          </a:prstGeom>
          <a:noFill/>
          <a:ln>
            <a:noFill/>
          </a:ln>
        </p:spPr>
        <p:txBody>
          <a:bodyPr anchorCtr="0" anchor="t" bIns="91425" lIns="91425" rIns="91425" tIns="91425">
            <a:noAutofit/>
          </a:bodyPr>
          <a:lstStyle/>
          <a:p>
            <a:pPr lvl="0" rtl="0">
              <a:spcBef>
                <a:spcPts val="0"/>
              </a:spcBef>
              <a:buClr>
                <a:schemeClr val="dk1"/>
              </a:buClr>
              <a:buSzPct val="61111"/>
              <a:buFont typeface="Arial"/>
              <a:buNone/>
            </a:pPr>
            <a:r>
              <a:rPr b="1" lang="en" sz="1800">
                <a:solidFill>
                  <a:srgbClr val="1155CC"/>
                </a:solidFill>
                <a:latin typeface="Georgia"/>
                <a:ea typeface="Georgia"/>
                <a:cs typeface="Georgia"/>
                <a:sym typeface="Georgia"/>
              </a:rPr>
              <a:t>Textbooks, any of the following books:</a:t>
            </a:r>
          </a:p>
        </p:txBody>
      </p:sp>
      <p:sp>
        <p:nvSpPr>
          <p:cNvPr id="115" name="Shape 115"/>
          <p:cNvSpPr txBox="1"/>
          <p:nvPr/>
        </p:nvSpPr>
        <p:spPr>
          <a:xfrm>
            <a:off x="1250800" y="2072825"/>
            <a:ext cx="2924100" cy="1362000"/>
          </a:xfrm>
          <a:prstGeom prst="rect">
            <a:avLst/>
          </a:prstGeom>
          <a:noFill/>
          <a:ln>
            <a:noFill/>
          </a:ln>
        </p:spPr>
        <p:txBody>
          <a:bodyPr anchorCtr="0" anchor="t" bIns="91425" lIns="91425" rIns="91425" tIns="91425">
            <a:noAutofit/>
          </a:bodyPr>
          <a:lstStyle/>
          <a:p>
            <a:pPr lvl="0" rtl="0">
              <a:spcBef>
                <a:spcPts val="0"/>
              </a:spcBef>
              <a:buNone/>
            </a:pPr>
            <a:r>
              <a:rPr b="1" lang="en" sz="1600">
                <a:solidFill>
                  <a:srgbClr val="1155CC"/>
                </a:solidFill>
                <a:latin typeface="times new roman"/>
                <a:ea typeface="times new roman"/>
                <a:cs typeface="times new roman"/>
                <a:sym typeface="times new roman"/>
              </a:rPr>
              <a:t>The C Programming Language</a:t>
            </a:r>
          </a:p>
          <a:p>
            <a:pPr lvl="0" rtl="0">
              <a:spcBef>
                <a:spcPts val="0"/>
              </a:spcBef>
              <a:buNone/>
            </a:pPr>
            <a:r>
              <a:t/>
            </a:r>
            <a:endParaRPr b="1" sz="1600">
              <a:latin typeface="times new roman"/>
              <a:ea typeface="times new roman"/>
              <a:cs typeface="times new roman"/>
              <a:sym typeface="times new roman"/>
            </a:endParaRPr>
          </a:p>
          <a:p>
            <a:pPr lvl="0" rtl="0">
              <a:spcBef>
                <a:spcPts val="0"/>
              </a:spcBef>
              <a:buNone/>
            </a:pPr>
            <a:r>
              <a:rPr b="1" lang="en">
                <a:solidFill>
                  <a:srgbClr val="38761D"/>
                </a:solidFill>
                <a:latin typeface="times new roman"/>
                <a:ea typeface="times new roman"/>
                <a:cs typeface="times new roman"/>
                <a:sym typeface="times new roman"/>
              </a:rPr>
              <a:t>Brian W. Kernighan &amp; Dennis M. Ritchie</a:t>
            </a:r>
          </a:p>
          <a:p>
            <a:pPr lvl="0" rtl="0">
              <a:spcBef>
                <a:spcPts val="0"/>
              </a:spcBef>
              <a:buNone/>
            </a:pPr>
            <a:r>
              <a:rPr lang="en">
                <a:latin typeface="times new roman"/>
                <a:ea typeface="times new roman"/>
                <a:cs typeface="times new roman"/>
                <a:sym typeface="times new roman"/>
              </a:rPr>
              <a:t>2</a:t>
            </a:r>
            <a:r>
              <a:rPr baseline="30000" lang="en">
                <a:latin typeface="times new roman"/>
                <a:ea typeface="times new roman"/>
                <a:cs typeface="times new roman"/>
                <a:sym typeface="times new roman"/>
              </a:rPr>
              <a:t>nd</a:t>
            </a:r>
            <a:r>
              <a:rPr lang="en">
                <a:latin typeface="times new roman"/>
                <a:ea typeface="times new roman"/>
                <a:cs typeface="times new roman"/>
                <a:sym typeface="times new roman"/>
              </a:rPr>
              <a:t> edition, Prentice Hall</a:t>
            </a:r>
          </a:p>
        </p:txBody>
      </p:sp>
      <p:sp>
        <p:nvSpPr>
          <p:cNvPr id="116" name="Shape 116"/>
          <p:cNvSpPr txBox="1"/>
          <p:nvPr/>
        </p:nvSpPr>
        <p:spPr>
          <a:xfrm>
            <a:off x="1250800" y="3533350"/>
            <a:ext cx="3307800" cy="1362000"/>
          </a:xfrm>
          <a:prstGeom prst="rect">
            <a:avLst/>
          </a:prstGeom>
          <a:noFill/>
          <a:ln>
            <a:noFill/>
          </a:ln>
        </p:spPr>
        <p:txBody>
          <a:bodyPr anchorCtr="0" anchor="t" bIns="91425" lIns="91425" rIns="91425" tIns="91425">
            <a:noAutofit/>
          </a:bodyPr>
          <a:lstStyle/>
          <a:p>
            <a:pPr lvl="0">
              <a:spcBef>
                <a:spcPts val="0"/>
              </a:spcBef>
              <a:buClr>
                <a:schemeClr val="dk1"/>
              </a:buClr>
              <a:buSzPct val="68750"/>
              <a:buFont typeface="Arial"/>
              <a:buNone/>
            </a:pPr>
            <a:r>
              <a:rPr b="1" lang="en" sz="1600">
                <a:solidFill>
                  <a:srgbClr val="1155CC"/>
                </a:solidFill>
                <a:latin typeface="times new roman"/>
                <a:ea typeface="times new roman"/>
                <a:cs typeface="times new roman"/>
                <a:sym typeface="times new roman"/>
              </a:rPr>
              <a:t>Programming in C</a:t>
            </a:r>
          </a:p>
          <a:p>
            <a:pPr lvl="0">
              <a:spcBef>
                <a:spcPts val="0"/>
              </a:spcBef>
              <a:buClr>
                <a:schemeClr val="dk1"/>
              </a:buClr>
              <a:buFont typeface="Arial"/>
              <a:buNone/>
            </a:pPr>
            <a:r>
              <a:t/>
            </a:r>
            <a:endParaRPr b="1" sz="1600">
              <a:solidFill>
                <a:schemeClr val="dk1"/>
              </a:solidFill>
              <a:latin typeface="times new roman"/>
              <a:ea typeface="times new roman"/>
              <a:cs typeface="times new roman"/>
              <a:sym typeface="times new roman"/>
            </a:endParaRPr>
          </a:p>
          <a:p>
            <a:pPr lvl="0">
              <a:spcBef>
                <a:spcPts val="0"/>
              </a:spcBef>
              <a:buClr>
                <a:schemeClr val="dk1"/>
              </a:buClr>
              <a:buFont typeface="Arial"/>
              <a:buNone/>
            </a:pPr>
            <a:r>
              <a:rPr b="1" lang="en">
                <a:solidFill>
                  <a:srgbClr val="38761D"/>
                </a:solidFill>
                <a:latin typeface="times new roman"/>
                <a:ea typeface="times new roman"/>
                <a:cs typeface="times new roman"/>
                <a:sym typeface="times new roman"/>
              </a:rPr>
              <a:t>Stephen G. Kochan</a:t>
            </a:r>
          </a:p>
          <a:p>
            <a:pPr lvl="0" rtl="0">
              <a:spcBef>
                <a:spcPts val="0"/>
              </a:spcBef>
              <a:buNone/>
            </a:pPr>
            <a:r>
              <a:rPr lang="en">
                <a:solidFill>
                  <a:schemeClr val="dk1"/>
                </a:solidFill>
                <a:latin typeface="times new roman"/>
                <a:ea typeface="times new roman"/>
                <a:cs typeface="times new roman"/>
                <a:sym typeface="times new roman"/>
              </a:rPr>
              <a:t>4</a:t>
            </a:r>
            <a:r>
              <a:rPr baseline="30000" lang="en">
                <a:solidFill>
                  <a:schemeClr val="dk1"/>
                </a:solidFill>
                <a:latin typeface="times new roman"/>
                <a:ea typeface="times new roman"/>
                <a:cs typeface="times new roman"/>
                <a:sym typeface="times new roman"/>
              </a:rPr>
              <a:t>th</a:t>
            </a:r>
            <a:r>
              <a:rPr lang="en">
                <a:solidFill>
                  <a:schemeClr val="dk1"/>
                </a:solidFill>
                <a:latin typeface="times new roman"/>
                <a:ea typeface="times new roman"/>
                <a:cs typeface="times new roman"/>
                <a:sym typeface="times new roman"/>
              </a:rPr>
              <a:t> edition, Addison-Wesley Professional</a:t>
            </a:r>
          </a:p>
        </p:txBody>
      </p:sp>
      <p:sp>
        <p:nvSpPr>
          <p:cNvPr id="117" name="Shape 117"/>
          <p:cNvSpPr txBox="1"/>
          <p:nvPr/>
        </p:nvSpPr>
        <p:spPr>
          <a:xfrm>
            <a:off x="5730600" y="2097150"/>
            <a:ext cx="3307800" cy="1362000"/>
          </a:xfrm>
          <a:prstGeom prst="rect">
            <a:avLst/>
          </a:prstGeom>
          <a:noFill/>
          <a:ln>
            <a:noFill/>
          </a:ln>
        </p:spPr>
        <p:txBody>
          <a:bodyPr anchorCtr="0" anchor="t" bIns="91425" lIns="91425" rIns="91425" tIns="91425">
            <a:noAutofit/>
          </a:bodyPr>
          <a:lstStyle/>
          <a:p>
            <a:pPr lvl="0" rtl="0">
              <a:spcBef>
                <a:spcPts val="0"/>
              </a:spcBef>
              <a:buClr>
                <a:schemeClr val="dk1"/>
              </a:buClr>
              <a:buSzPct val="68750"/>
              <a:buFont typeface="Arial"/>
              <a:buNone/>
            </a:pPr>
            <a:r>
              <a:rPr b="1" lang="en" sz="1600">
                <a:solidFill>
                  <a:srgbClr val="1155CC"/>
                </a:solidFill>
                <a:latin typeface="times new roman"/>
                <a:ea typeface="times new roman"/>
                <a:cs typeface="times new roman"/>
                <a:sym typeface="times new roman"/>
              </a:rPr>
              <a:t>C How to Program</a:t>
            </a:r>
          </a:p>
          <a:p>
            <a:pPr lvl="0" rtl="0">
              <a:spcBef>
                <a:spcPts val="0"/>
              </a:spcBef>
              <a:buClr>
                <a:schemeClr val="dk1"/>
              </a:buClr>
              <a:buFont typeface="Arial"/>
              <a:buNone/>
            </a:pPr>
            <a:r>
              <a:t/>
            </a:r>
            <a:endParaRPr b="1" sz="1600">
              <a:solidFill>
                <a:schemeClr val="dk1"/>
              </a:solidFill>
              <a:latin typeface="times new roman"/>
              <a:ea typeface="times new roman"/>
              <a:cs typeface="times new roman"/>
              <a:sym typeface="times new roman"/>
            </a:endParaRPr>
          </a:p>
          <a:p>
            <a:pPr lvl="0" rtl="0">
              <a:spcBef>
                <a:spcPts val="0"/>
              </a:spcBef>
              <a:buClr>
                <a:schemeClr val="dk1"/>
              </a:buClr>
              <a:buFont typeface="Arial"/>
              <a:buNone/>
            </a:pPr>
            <a:r>
              <a:rPr b="1" lang="en">
                <a:solidFill>
                  <a:srgbClr val="38761D"/>
                </a:solidFill>
                <a:latin typeface="times new roman"/>
                <a:ea typeface="times new roman"/>
                <a:cs typeface="times new roman"/>
                <a:sym typeface="times new roman"/>
              </a:rPr>
              <a:t>Paul Deitel &amp; Harvey Deitel</a:t>
            </a:r>
          </a:p>
          <a:p>
            <a:pPr lvl="0" rtl="0">
              <a:spcBef>
                <a:spcPts val="0"/>
              </a:spcBef>
              <a:buNone/>
            </a:pPr>
            <a:r>
              <a:rPr lang="en">
                <a:solidFill>
                  <a:schemeClr val="dk1"/>
                </a:solidFill>
                <a:latin typeface="times new roman"/>
                <a:ea typeface="times new roman"/>
                <a:cs typeface="times new roman"/>
                <a:sym typeface="times new roman"/>
              </a:rPr>
              <a:t>8</a:t>
            </a:r>
            <a:r>
              <a:rPr baseline="30000" lang="en">
                <a:solidFill>
                  <a:schemeClr val="dk1"/>
                </a:solidFill>
                <a:latin typeface="times new roman"/>
                <a:ea typeface="times new roman"/>
                <a:cs typeface="times new roman"/>
                <a:sym typeface="times new roman"/>
              </a:rPr>
              <a:t>th</a:t>
            </a:r>
            <a:r>
              <a:rPr lang="en">
                <a:solidFill>
                  <a:schemeClr val="dk1"/>
                </a:solidFill>
                <a:latin typeface="times new roman"/>
                <a:ea typeface="times new roman"/>
                <a:cs typeface="times new roman"/>
                <a:sym typeface="times new roman"/>
              </a:rPr>
              <a:t> edition, Pearson</a:t>
            </a:r>
          </a:p>
        </p:txBody>
      </p:sp>
      <p:sp>
        <p:nvSpPr>
          <p:cNvPr id="118" name="Shape 118"/>
          <p:cNvSpPr txBox="1"/>
          <p:nvPr/>
        </p:nvSpPr>
        <p:spPr>
          <a:xfrm>
            <a:off x="5730600" y="3557675"/>
            <a:ext cx="3307800" cy="1362000"/>
          </a:xfrm>
          <a:prstGeom prst="rect">
            <a:avLst/>
          </a:prstGeom>
          <a:noFill/>
          <a:ln>
            <a:noFill/>
          </a:ln>
        </p:spPr>
        <p:txBody>
          <a:bodyPr anchorCtr="0" anchor="t" bIns="91425" lIns="91425" rIns="91425" tIns="91425">
            <a:noAutofit/>
          </a:bodyPr>
          <a:lstStyle/>
          <a:p>
            <a:pPr lvl="0">
              <a:spcBef>
                <a:spcPts val="0"/>
              </a:spcBef>
              <a:buClr>
                <a:schemeClr val="dk1"/>
              </a:buClr>
              <a:buSzPct val="68750"/>
              <a:buFont typeface="Arial"/>
              <a:buNone/>
            </a:pPr>
            <a:r>
              <a:rPr b="1" lang="en" sz="1600">
                <a:solidFill>
                  <a:srgbClr val="1155CC"/>
                </a:solidFill>
                <a:latin typeface="times new roman"/>
                <a:ea typeface="times new roman"/>
                <a:cs typeface="times new roman"/>
                <a:sym typeface="times new roman"/>
              </a:rPr>
              <a:t>C: A Reference Manual</a:t>
            </a:r>
          </a:p>
          <a:p>
            <a:pPr lvl="0">
              <a:spcBef>
                <a:spcPts val="0"/>
              </a:spcBef>
              <a:buClr>
                <a:schemeClr val="dk1"/>
              </a:buClr>
              <a:buFont typeface="Arial"/>
              <a:buNone/>
            </a:pPr>
            <a:r>
              <a:t/>
            </a:r>
            <a:endParaRPr b="1" sz="1600">
              <a:solidFill>
                <a:schemeClr val="dk1"/>
              </a:solidFill>
              <a:latin typeface="times new roman"/>
              <a:ea typeface="times new roman"/>
              <a:cs typeface="times new roman"/>
              <a:sym typeface="times new roman"/>
            </a:endParaRPr>
          </a:p>
          <a:p>
            <a:pPr lvl="0">
              <a:spcBef>
                <a:spcPts val="0"/>
              </a:spcBef>
              <a:buClr>
                <a:schemeClr val="dk1"/>
              </a:buClr>
              <a:buFont typeface="Arial"/>
              <a:buNone/>
            </a:pPr>
            <a:r>
              <a:rPr b="1" lang="en">
                <a:solidFill>
                  <a:srgbClr val="38761D"/>
                </a:solidFill>
                <a:latin typeface="times new roman"/>
                <a:ea typeface="times new roman"/>
                <a:cs typeface="times new roman"/>
                <a:sym typeface="times new roman"/>
              </a:rPr>
              <a:t>Samuel P. Harbison &amp; Guy L. Steele Jr.</a:t>
            </a:r>
          </a:p>
          <a:p>
            <a:pPr lvl="0" rtl="0">
              <a:spcBef>
                <a:spcPts val="0"/>
              </a:spcBef>
              <a:buNone/>
            </a:pPr>
            <a:r>
              <a:rPr lang="en">
                <a:solidFill>
                  <a:schemeClr val="dk1"/>
                </a:solidFill>
                <a:latin typeface="times new roman"/>
                <a:ea typeface="times new roman"/>
                <a:cs typeface="times new roman"/>
                <a:sym typeface="times new roman"/>
              </a:rPr>
              <a:t>5</a:t>
            </a:r>
            <a:r>
              <a:rPr baseline="30000" lang="en">
                <a:solidFill>
                  <a:schemeClr val="dk1"/>
                </a:solidFill>
                <a:latin typeface="times new roman"/>
                <a:ea typeface="times new roman"/>
                <a:cs typeface="times new roman"/>
                <a:sym typeface="times new roman"/>
              </a:rPr>
              <a:t>th</a:t>
            </a:r>
            <a:r>
              <a:rPr lang="en">
                <a:solidFill>
                  <a:schemeClr val="dk1"/>
                </a:solidFill>
                <a:latin typeface="times new roman"/>
                <a:ea typeface="times new roman"/>
                <a:cs typeface="times new roman"/>
                <a:sym typeface="times new roman"/>
              </a:rPr>
              <a:t> edition, Pearson</a:t>
            </a:r>
          </a:p>
        </p:txBody>
      </p:sp>
      <p:sp>
        <p:nvSpPr>
          <p:cNvPr id="119" name="Shape 119"/>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pic>
        <p:nvPicPr>
          <p:cNvPr id="120" name="Shape 120"/>
          <p:cNvPicPr preferRelativeResize="0"/>
          <p:nvPr/>
        </p:nvPicPr>
        <p:blipFill>
          <a:blip r:embed="rId3">
            <a:alphaModFix/>
          </a:blip>
          <a:stretch>
            <a:fillRect/>
          </a:stretch>
        </p:blipFill>
        <p:spPr>
          <a:xfrm>
            <a:off x="165624" y="2072824"/>
            <a:ext cx="1026274" cy="1344108"/>
          </a:xfrm>
          <a:prstGeom prst="rect">
            <a:avLst/>
          </a:prstGeom>
          <a:noFill/>
          <a:ln>
            <a:noFill/>
          </a:ln>
        </p:spPr>
      </p:pic>
      <p:pic>
        <p:nvPicPr>
          <p:cNvPr id="121" name="Shape 121"/>
          <p:cNvPicPr preferRelativeResize="0"/>
          <p:nvPr/>
        </p:nvPicPr>
        <p:blipFill>
          <a:blip r:embed="rId4">
            <a:alphaModFix/>
          </a:blip>
          <a:stretch>
            <a:fillRect/>
          </a:stretch>
        </p:blipFill>
        <p:spPr>
          <a:xfrm>
            <a:off x="165625" y="3533348"/>
            <a:ext cx="1026270" cy="1362000"/>
          </a:xfrm>
          <a:prstGeom prst="rect">
            <a:avLst/>
          </a:prstGeom>
          <a:noFill/>
          <a:ln>
            <a:noFill/>
          </a:ln>
        </p:spPr>
      </p:pic>
      <p:pic>
        <p:nvPicPr>
          <p:cNvPr id="122" name="Shape 122"/>
          <p:cNvPicPr preferRelativeResize="0"/>
          <p:nvPr/>
        </p:nvPicPr>
        <p:blipFill>
          <a:blip r:embed="rId5">
            <a:alphaModFix/>
          </a:blip>
          <a:stretch>
            <a:fillRect/>
          </a:stretch>
        </p:blipFill>
        <p:spPr>
          <a:xfrm>
            <a:off x="4631473" y="2076323"/>
            <a:ext cx="1026275" cy="1337114"/>
          </a:xfrm>
          <a:prstGeom prst="rect">
            <a:avLst/>
          </a:prstGeom>
          <a:noFill/>
          <a:ln>
            <a:noFill/>
          </a:ln>
        </p:spPr>
      </p:pic>
      <p:pic>
        <p:nvPicPr>
          <p:cNvPr id="123" name="Shape 123"/>
          <p:cNvPicPr preferRelativeResize="0"/>
          <p:nvPr/>
        </p:nvPicPr>
        <p:blipFill>
          <a:blip r:embed="rId6">
            <a:alphaModFix/>
          </a:blip>
          <a:stretch>
            <a:fillRect/>
          </a:stretch>
        </p:blipFill>
        <p:spPr>
          <a:xfrm>
            <a:off x="4631450" y="3534943"/>
            <a:ext cx="1026275" cy="1358806"/>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15"/>
                                        </p:tgtEl>
                                        <p:attrNameLst>
                                          <p:attrName>style.visibility</p:attrName>
                                        </p:attrNameLst>
                                      </p:cBhvr>
                                      <p:to>
                                        <p:strVal val="visible"/>
                                      </p:to>
                                    </p:set>
                                    <p:animEffect filter="fade" transition="in">
                                      <p:cBhvr>
                                        <p:cTn dur="1000"/>
                                        <p:tgtEl>
                                          <p:spTgt spid="115"/>
                                        </p:tgtEl>
                                      </p:cBhvr>
                                    </p:animEffect>
                                  </p:childTnLst>
                                </p:cTn>
                              </p:par>
                              <p:par>
                                <p:cTn fill="hold" nodeType="with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900"/>
                                        <p:tgtEl>
                                          <p:spTgt spid="116"/>
                                        </p:tgtEl>
                                      </p:cBhvr>
                                    </p:animEffect>
                                  </p:childTnLst>
                                </p:cTn>
                              </p:par>
                              <p:par>
                                <p:cTn fill="hold" nodeType="with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1000"/>
                                        <p:tgtEl>
                                          <p:spTgt spid="117"/>
                                        </p:tgtEl>
                                      </p:cBhvr>
                                    </p:animEffect>
                                  </p:childTnLst>
                                </p:cTn>
                              </p:par>
                              <p:par>
                                <p:cTn fill="hold" nodeType="with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1000"/>
                                        <p:tgtEl>
                                          <p:spTgt spid="1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457200" y="205978"/>
            <a:ext cx="8229600" cy="857400"/>
          </a:xfrm>
          <a:prstGeom prst="rect">
            <a:avLst/>
          </a:prstGeom>
        </p:spPr>
        <p:txBody>
          <a:bodyPr anchorCtr="0" anchor="ctr" bIns="91425" lIns="91425" rIns="91425" tIns="91425">
            <a:noAutofit/>
          </a:bodyPr>
          <a:lstStyle/>
          <a:p>
            <a:pPr lvl="0" rtl="0">
              <a:spcBef>
                <a:spcPts val="0"/>
              </a:spcBef>
              <a:buNone/>
            </a:pPr>
            <a:r>
              <a:rPr lang="en"/>
              <a:t>Course Information</a:t>
            </a:r>
          </a:p>
        </p:txBody>
      </p:sp>
      <p:sp>
        <p:nvSpPr>
          <p:cNvPr id="129" name="Shape 129"/>
          <p:cNvSpPr txBox="1"/>
          <p:nvPr/>
        </p:nvSpPr>
        <p:spPr>
          <a:xfrm>
            <a:off x="165625" y="1455400"/>
            <a:ext cx="8534400" cy="593100"/>
          </a:xfrm>
          <a:prstGeom prst="rect">
            <a:avLst/>
          </a:prstGeom>
          <a:noFill/>
          <a:ln>
            <a:noFill/>
          </a:ln>
        </p:spPr>
        <p:txBody>
          <a:bodyPr anchorCtr="0" anchor="t" bIns="91425" lIns="91425" rIns="91425" tIns="91425">
            <a:noAutofit/>
          </a:bodyPr>
          <a:lstStyle/>
          <a:p>
            <a:pPr lvl="0" rtl="0">
              <a:spcBef>
                <a:spcPts val="0"/>
              </a:spcBef>
              <a:buNone/>
            </a:pPr>
            <a:r>
              <a:rPr b="1" lang="en" sz="1800">
                <a:solidFill>
                  <a:srgbClr val="1155CC"/>
                </a:solidFill>
                <a:latin typeface="Georgia"/>
                <a:ea typeface="Georgia"/>
                <a:cs typeface="Georgia"/>
                <a:sym typeface="Georgia"/>
              </a:rPr>
              <a:t>Free books and references:</a:t>
            </a:r>
          </a:p>
        </p:txBody>
      </p:sp>
      <p:sp>
        <p:nvSpPr>
          <p:cNvPr id="130" name="Shape 130"/>
          <p:cNvSpPr txBox="1"/>
          <p:nvPr/>
        </p:nvSpPr>
        <p:spPr>
          <a:xfrm>
            <a:off x="1327000" y="2072825"/>
            <a:ext cx="3307800" cy="1362000"/>
          </a:xfrm>
          <a:prstGeom prst="rect">
            <a:avLst/>
          </a:prstGeom>
          <a:noFill/>
          <a:ln>
            <a:noFill/>
          </a:ln>
        </p:spPr>
        <p:txBody>
          <a:bodyPr anchorCtr="0" anchor="t" bIns="91425" lIns="91425" rIns="91425" tIns="91425">
            <a:noAutofit/>
          </a:bodyPr>
          <a:lstStyle/>
          <a:p>
            <a:pPr lvl="0" rtl="0">
              <a:spcBef>
                <a:spcPts val="0"/>
              </a:spcBef>
              <a:buClr>
                <a:schemeClr val="dk1"/>
              </a:buClr>
              <a:buSzPct val="68750"/>
              <a:buFont typeface="Arial"/>
              <a:buNone/>
            </a:pPr>
            <a:r>
              <a:rPr b="1" lang="en" sz="1600">
                <a:solidFill>
                  <a:srgbClr val="1155CC"/>
                </a:solidFill>
                <a:latin typeface="times new roman"/>
                <a:ea typeface="times new roman"/>
                <a:cs typeface="times new roman"/>
                <a:sym typeface="times new roman"/>
              </a:rPr>
              <a:t>The C Book</a:t>
            </a:r>
          </a:p>
          <a:p>
            <a:pPr lvl="0" rtl="0">
              <a:spcBef>
                <a:spcPts val="0"/>
              </a:spcBef>
              <a:buClr>
                <a:schemeClr val="dk1"/>
              </a:buClr>
              <a:buSzPct val="100000"/>
              <a:buFont typeface="Arial"/>
              <a:buNone/>
            </a:pPr>
            <a:r>
              <a:rPr lang="en" sz="1100">
                <a:solidFill>
                  <a:schemeClr val="dk1"/>
                </a:solidFill>
                <a:highlight>
                  <a:srgbClr val="FFFFFF"/>
                </a:highlight>
              </a:rPr>
              <a:t>an online version of the popular introduction and reference on the ANSI Standard C programming language</a:t>
            </a:r>
          </a:p>
          <a:p>
            <a:pPr lvl="0" rtl="0">
              <a:spcBef>
                <a:spcPts val="0"/>
              </a:spcBef>
              <a:buClr>
                <a:schemeClr val="dk1"/>
              </a:buClr>
              <a:buFont typeface="Arial"/>
              <a:buNone/>
            </a:pPr>
            <a:r>
              <a:rPr b="1" lang="en">
                <a:solidFill>
                  <a:srgbClr val="38761D"/>
                </a:solidFill>
                <a:latin typeface="times new roman"/>
                <a:ea typeface="times new roman"/>
                <a:cs typeface="times new roman"/>
                <a:sym typeface="times new roman"/>
              </a:rPr>
              <a:t>GBDirect Publications</a:t>
            </a:r>
          </a:p>
          <a:p>
            <a:pPr indent="-69850" lvl="0" marL="0" marR="0" rtl="0" algn="l">
              <a:lnSpc>
                <a:spcPct val="100000"/>
              </a:lnSpc>
              <a:spcBef>
                <a:spcPts val="0"/>
              </a:spcBef>
              <a:spcAft>
                <a:spcPts val="0"/>
              </a:spcAft>
              <a:buClr>
                <a:srgbClr val="000000"/>
              </a:buClr>
              <a:buSzPct val="110000"/>
              <a:buFont typeface="Arial"/>
              <a:buNone/>
            </a:pPr>
            <a:r>
              <a:rPr lang="en" sz="1000" u="sng">
                <a:solidFill>
                  <a:schemeClr val="hlink"/>
                </a:solidFill>
                <a:latin typeface="times new roman"/>
                <a:ea typeface="times new roman"/>
                <a:cs typeface="times new roman"/>
                <a:sym typeface="times new roman"/>
                <a:hlinkClick r:id="rId3"/>
              </a:rPr>
              <a:t>http://publications.gbdirect.co.uk/c_book/</a:t>
            </a:r>
          </a:p>
        </p:txBody>
      </p:sp>
      <p:sp>
        <p:nvSpPr>
          <p:cNvPr id="131" name="Shape 131"/>
          <p:cNvSpPr txBox="1"/>
          <p:nvPr/>
        </p:nvSpPr>
        <p:spPr>
          <a:xfrm>
            <a:off x="1327000" y="3550500"/>
            <a:ext cx="3307800" cy="1362000"/>
          </a:xfrm>
          <a:prstGeom prst="rect">
            <a:avLst/>
          </a:prstGeom>
          <a:noFill/>
          <a:ln>
            <a:noFill/>
          </a:ln>
        </p:spPr>
        <p:txBody>
          <a:bodyPr anchorCtr="0" anchor="t" bIns="91425" lIns="91425" rIns="91425" tIns="91425">
            <a:noAutofit/>
          </a:bodyPr>
          <a:lstStyle/>
          <a:p>
            <a:pPr indent="-69850" lvl="0" marL="0" marR="0" rtl="0" algn="l">
              <a:lnSpc>
                <a:spcPct val="100000"/>
              </a:lnSpc>
              <a:spcBef>
                <a:spcPts val="0"/>
              </a:spcBef>
              <a:spcAft>
                <a:spcPts val="0"/>
              </a:spcAft>
              <a:buClr>
                <a:schemeClr val="dk1"/>
              </a:buClr>
              <a:buSzPct val="68750"/>
              <a:buNone/>
            </a:pPr>
            <a:r>
              <a:rPr b="1" lang="en" sz="1600">
                <a:solidFill>
                  <a:srgbClr val="1155CC"/>
                </a:solidFill>
                <a:latin typeface="times new roman"/>
                <a:ea typeface="times new roman"/>
                <a:cs typeface="times new roman"/>
                <a:sym typeface="times new roman"/>
              </a:rPr>
              <a:t>C Programming </a:t>
            </a:r>
          </a:p>
          <a:p>
            <a:pPr lvl="0">
              <a:spcBef>
                <a:spcPts val="0"/>
              </a:spcBef>
              <a:buClr>
                <a:schemeClr val="dk1"/>
              </a:buClr>
              <a:buFont typeface="Arial"/>
              <a:buNone/>
            </a:pPr>
            <a:r>
              <a:t/>
            </a:r>
            <a:endParaRPr b="1" sz="1600">
              <a:solidFill>
                <a:schemeClr val="dk1"/>
              </a:solidFill>
              <a:latin typeface="times new roman"/>
              <a:ea typeface="times new roman"/>
              <a:cs typeface="times new roman"/>
              <a:sym typeface="times new roman"/>
            </a:endParaRPr>
          </a:p>
          <a:p>
            <a:pPr indent="-69850" lvl="0" marL="0" marR="0" rtl="0" algn="l">
              <a:lnSpc>
                <a:spcPct val="100000"/>
              </a:lnSpc>
              <a:spcBef>
                <a:spcPts val="0"/>
              </a:spcBef>
              <a:spcAft>
                <a:spcPts val="0"/>
              </a:spcAft>
              <a:buClr>
                <a:schemeClr val="dk1"/>
              </a:buClr>
              <a:buFont typeface="Arial"/>
              <a:buNone/>
            </a:pPr>
            <a:r>
              <a:rPr b="1" lang="en">
                <a:solidFill>
                  <a:srgbClr val="38761D"/>
                </a:solidFill>
                <a:latin typeface="times new roman"/>
                <a:ea typeface="times new roman"/>
                <a:cs typeface="times new roman"/>
                <a:sym typeface="times new roman"/>
              </a:rPr>
              <a:t>WikiBook</a:t>
            </a:r>
          </a:p>
          <a:p>
            <a:pPr lvl="0" rtl="0">
              <a:spcBef>
                <a:spcPts val="0"/>
              </a:spcBef>
              <a:buNone/>
            </a:pPr>
            <a:r>
              <a:rPr lang="en" sz="1000" u="sng">
                <a:solidFill>
                  <a:schemeClr val="hlink"/>
                </a:solidFill>
                <a:latin typeface="times new roman"/>
                <a:ea typeface="times new roman"/>
                <a:cs typeface="times new roman"/>
                <a:sym typeface="times new roman"/>
              </a:rPr>
              <a:t>http://en.wikibooks.org/wiki/C_Programming</a:t>
            </a:r>
          </a:p>
        </p:txBody>
      </p:sp>
      <p:sp>
        <p:nvSpPr>
          <p:cNvPr id="132" name="Shape 132"/>
          <p:cNvSpPr txBox="1"/>
          <p:nvPr/>
        </p:nvSpPr>
        <p:spPr>
          <a:xfrm>
            <a:off x="5806800" y="2097150"/>
            <a:ext cx="3063900" cy="1362000"/>
          </a:xfrm>
          <a:prstGeom prst="rect">
            <a:avLst/>
          </a:prstGeom>
          <a:noFill/>
          <a:ln>
            <a:noFill/>
          </a:ln>
        </p:spPr>
        <p:txBody>
          <a:bodyPr anchorCtr="0" anchor="t" bIns="91425" lIns="91425" rIns="91425" tIns="91425">
            <a:noAutofit/>
          </a:bodyPr>
          <a:lstStyle/>
          <a:p>
            <a:pPr indent="-69850" lvl="0" marL="0" marR="0" rtl="0" algn="l">
              <a:lnSpc>
                <a:spcPct val="100000"/>
              </a:lnSpc>
              <a:spcBef>
                <a:spcPts val="0"/>
              </a:spcBef>
              <a:spcAft>
                <a:spcPts val="0"/>
              </a:spcAft>
              <a:buClr>
                <a:schemeClr val="dk1"/>
              </a:buClr>
              <a:buSzPct val="68750"/>
              <a:buFont typeface="Arial"/>
              <a:buNone/>
            </a:pPr>
            <a:r>
              <a:rPr b="1" lang="en" sz="1600">
                <a:solidFill>
                  <a:srgbClr val="1155CC"/>
                </a:solidFill>
                <a:latin typeface="times new roman"/>
                <a:ea typeface="times new roman"/>
                <a:cs typeface="times new roman"/>
                <a:sym typeface="times new roman"/>
              </a:rPr>
              <a:t>Frequently Asked Questions</a:t>
            </a:r>
          </a:p>
          <a:p>
            <a:pPr indent="-69850" lvl="0" marL="0" marR="0" rtl="0" algn="l">
              <a:lnSpc>
                <a:spcPct val="100000"/>
              </a:lnSpc>
              <a:spcBef>
                <a:spcPts val="0"/>
              </a:spcBef>
              <a:spcAft>
                <a:spcPts val="0"/>
              </a:spcAft>
              <a:buClr>
                <a:schemeClr val="dk1"/>
              </a:buClr>
              <a:buFont typeface="Arial"/>
              <a:buNone/>
            </a:pPr>
            <a:r>
              <a:t/>
            </a:r>
            <a:endParaRPr b="1" sz="1600">
              <a:solidFill>
                <a:srgbClr val="1155CC"/>
              </a:solidFill>
              <a:latin typeface="times new roman"/>
              <a:ea typeface="times new roman"/>
              <a:cs typeface="times new roman"/>
              <a:sym typeface="times new roman"/>
            </a:endParaRPr>
          </a:p>
          <a:p>
            <a:pPr indent="-69850" lvl="0" marL="0" marR="0" rtl="0" algn="l">
              <a:lnSpc>
                <a:spcPct val="100000"/>
              </a:lnSpc>
              <a:spcBef>
                <a:spcPts val="0"/>
              </a:spcBef>
              <a:spcAft>
                <a:spcPts val="0"/>
              </a:spcAft>
              <a:buClr>
                <a:schemeClr val="dk1"/>
              </a:buClr>
              <a:buFont typeface="Arial"/>
              <a:buNone/>
            </a:pPr>
            <a:r>
              <a:rPr b="1" lang="en">
                <a:solidFill>
                  <a:srgbClr val="38761D"/>
                </a:solidFill>
                <a:latin typeface="times new roman"/>
                <a:ea typeface="times new roman"/>
                <a:cs typeface="times new roman"/>
                <a:sym typeface="times new roman"/>
              </a:rPr>
              <a:t>comp.lang.c</a:t>
            </a:r>
          </a:p>
          <a:p>
            <a:pPr indent="-69850" lvl="0" marL="0" marR="0" rtl="0" algn="l">
              <a:lnSpc>
                <a:spcPct val="100000"/>
              </a:lnSpc>
              <a:spcBef>
                <a:spcPts val="0"/>
              </a:spcBef>
              <a:spcAft>
                <a:spcPts val="0"/>
              </a:spcAft>
              <a:buClr>
                <a:srgbClr val="000000"/>
              </a:buClr>
              <a:buSzPct val="110000"/>
              <a:buFont typeface="Arial"/>
              <a:buNone/>
            </a:pPr>
            <a:r>
              <a:rPr lang="en" sz="1000" u="sng">
                <a:solidFill>
                  <a:schemeClr val="hlink"/>
                </a:solidFill>
                <a:latin typeface="times new roman"/>
                <a:ea typeface="times new roman"/>
                <a:cs typeface="times new roman"/>
                <a:sym typeface="times new roman"/>
              </a:rPr>
              <a:t>http://c-faq.com/</a:t>
            </a:r>
          </a:p>
        </p:txBody>
      </p:sp>
      <p:sp>
        <p:nvSpPr>
          <p:cNvPr id="133" name="Shape 133"/>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
        <p:nvSpPr>
          <p:cNvPr id="134" name="Shape 134"/>
          <p:cNvSpPr/>
          <p:nvPr/>
        </p:nvSpPr>
        <p:spPr>
          <a:xfrm>
            <a:off x="457200" y="2209800"/>
            <a:ext cx="857400" cy="1147800"/>
          </a:xfrm>
          <a:prstGeom prst="rect">
            <a:avLst/>
          </a:prstGeom>
          <a:solidFill>
            <a:srgbClr val="C9DAF8"/>
          </a:solidFill>
          <a:ln cap="flat" cmpd="sng" w="9525">
            <a:solidFill>
              <a:schemeClr val="dk2"/>
            </a:solidFill>
            <a:prstDash val="solid"/>
            <a:round/>
            <a:headEnd len="med" w="med" type="none"/>
            <a:tailEnd len="med" w="med" type="none"/>
          </a:ln>
        </p:spPr>
        <p:txBody>
          <a:bodyPr anchorCtr="0" anchor="t" bIns="91425" lIns="91425" rIns="91425" tIns="91425">
            <a:noAutofit/>
          </a:bodyPr>
          <a:lstStyle/>
          <a:p>
            <a:pPr lvl="0" algn="ctr">
              <a:spcBef>
                <a:spcPts val="0"/>
              </a:spcBef>
              <a:buNone/>
            </a:pPr>
            <a:r>
              <a:rPr b="1" lang="en" sz="1000">
                <a:highlight>
                  <a:srgbClr val="FFFFFF"/>
                </a:highlight>
                <a:latin typeface="Times New Roman"/>
                <a:ea typeface="Times New Roman"/>
                <a:cs typeface="Times New Roman"/>
                <a:sym typeface="Times New Roman"/>
              </a:rPr>
              <a:t>The C Book</a:t>
            </a:r>
          </a:p>
        </p:txBody>
      </p:sp>
      <p:sp>
        <p:nvSpPr>
          <p:cNvPr id="135" name="Shape 135"/>
          <p:cNvSpPr/>
          <p:nvPr/>
        </p:nvSpPr>
        <p:spPr>
          <a:xfrm>
            <a:off x="457200" y="3657600"/>
            <a:ext cx="857400" cy="1147800"/>
          </a:xfrm>
          <a:prstGeom prst="rect">
            <a:avLst/>
          </a:prstGeom>
          <a:solidFill>
            <a:srgbClr val="C9DAF8"/>
          </a:solidFill>
          <a:ln cap="flat" cmpd="sng" w="9525">
            <a:solidFill>
              <a:schemeClr val="dk2"/>
            </a:solidFill>
            <a:prstDash val="solid"/>
            <a:round/>
            <a:headEnd len="med" w="med" type="none"/>
            <a:tailEnd len="med" w="med" type="none"/>
          </a:ln>
        </p:spPr>
        <p:txBody>
          <a:bodyPr anchorCtr="0" anchor="t" bIns="91425" lIns="91425" rIns="91425" tIns="91425">
            <a:noAutofit/>
          </a:bodyPr>
          <a:lstStyle/>
          <a:p>
            <a:pPr lvl="0" rtl="0" algn="ctr">
              <a:spcBef>
                <a:spcPts val="0"/>
              </a:spcBef>
              <a:buNone/>
            </a:pPr>
            <a:r>
              <a:rPr b="1" lang="en" sz="1000">
                <a:highlight>
                  <a:srgbClr val="FFFFFF"/>
                </a:highlight>
                <a:latin typeface="Times New Roman"/>
                <a:ea typeface="Times New Roman"/>
                <a:cs typeface="Times New Roman"/>
                <a:sym typeface="Times New Roman"/>
              </a:rPr>
              <a:t>C </a:t>
            </a:r>
            <a:r>
              <a:rPr b="1" lang="en" sz="800">
                <a:highlight>
                  <a:srgbClr val="FFFFFF"/>
                </a:highlight>
                <a:latin typeface="Times New Roman"/>
                <a:ea typeface="Times New Roman"/>
                <a:cs typeface="Times New Roman"/>
                <a:sym typeface="Times New Roman"/>
              </a:rPr>
              <a:t>Programming</a:t>
            </a:r>
          </a:p>
        </p:txBody>
      </p:sp>
      <p:sp>
        <p:nvSpPr>
          <p:cNvPr id="136" name="Shape 136"/>
          <p:cNvSpPr/>
          <p:nvPr/>
        </p:nvSpPr>
        <p:spPr>
          <a:xfrm>
            <a:off x="4965400" y="2217025"/>
            <a:ext cx="857400" cy="1147800"/>
          </a:xfrm>
          <a:prstGeom prst="rect">
            <a:avLst/>
          </a:prstGeom>
          <a:solidFill>
            <a:srgbClr val="C9DAF8"/>
          </a:solidFill>
          <a:ln cap="flat" cmpd="sng" w="9525">
            <a:solidFill>
              <a:schemeClr val="dk2"/>
            </a:solidFill>
            <a:prstDash val="solid"/>
            <a:round/>
            <a:headEnd len="med" w="med" type="none"/>
            <a:tailEnd len="med" w="med" type="none"/>
          </a:ln>
        </p:spPr>
        <p:txBody>
          <a:bodyPr anchorCtr="0" anchor="t" bIns="91425" lIns="91425" rIns="91425" tIns="91425">
            <a:noAutofit/>
          </a:bodyPr>
          <a:lstStyle/>
          <a:p>
            <a:pPr lvl="0" rtl="0" algn="ctr">
              <a:spcBef>
                <a:spcPts val="0"/>
              </a:spcBef>
              <a:buNone/>
            </a:pPr>
            <a:r>
              <a:rPr b="1" lang="en" sz="1000">
                <a:highlight>
                  <a:srgbClr val="FFFFFF"/>
                </a:highlight>
                <a:latin typeface="Times New Roman"/>
                <a:ea typeface="Times New Roman"/>
                <a:cs typeface="Times New Roman"/>
                <a:sym typeface="Times New Roman"/>
              </a:rPr>
              <a:t>FAQs</a:t>
            </a:r>
            <a:br>
              <a:rPr b="1" lang="en" sz="1000">
                <a:highlight>
                  <a:srgbClr val="FFFFFF"/>
                </a:highlight>
                <a:latin typeface="Times New Roman"/>
                <a:ea typeface="Times New Roman"/>
                <a:cs typeface="Times New Roman"/>
                <a:sym typeface="Times New Roman"/>
              </a:rPr>
            </a:br>
            <a:r>
              <a:rPr b="1" lang="en" sz="1000">
                <a:highlight>
                  <a:srgbClr val="FFFFFF"/>
                </a:highlight>
                <a:latin typeface="Times New Roman"/>
                <a:ea typeface="Times New Roman"/>
                <a:cs typeface="Times New Roman"/>
                <a:sym typeface="Times New Roman"/>
              </a:rPr>
              <a:t>comp.lang.c</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1000"/>
                                        <p:tgtEl>
                                          <p:spTgt spid="130"/>
                                        </p:tgtEl>
                                      </p:cBhvr>
                                    </p:animEffect>
                                  </p:childTnLst>
                                </p:cTn>
                              </p:par>
                              <p:par>
                                <p:cTn fill="hold" nodeType="with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1000"/>
                                        <p:tgtEl>
                                          <p:spTgt spid="131"/>
                                        </p:tgtEl>
                                      </p:cBhvr>
                                    </p:animEffect>
                                  </p:childTnLst>
                                </p:cTn>
                              </p:par>
                              <p:par>
                                <p:cTn fill="hold" nodeType="with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1000"/>
                                        <p:tgtEl>
                                          <p:spTgt spid="1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type="title"/>
          </p:nvPr>
        </p:nvSpPr>
        <p:spPr>
          <a:xfrm>
            <a:off x="457200" y="205978"/>
            <a:ext cx="8229600" cy="857400"/>
          </a:xfrm>
          <a:prstGeom prst="rect">
            <a:avLst/>
          </a:prstGeom>
        </p:spPr>
        <p:txBody>
          <a:bodyPr anchorCtr="0" anchor="ctr" bIns="91425" lIns="91425" rIns="91425" tIns="91425">
            <a:noAutofit/>
          </a:bodyPr>
          <a:lstStyle/>
          <a:p>
            <a:pPr lvl="0" rtl="0">
              <a:spcBef>
                <a:spcPts val="0"/>
              </a:spcBef>
              <a:buNone/>
            </a:pPr>
            <a:r>
              <a:rPr lang="en"/>
              <a:t>Instructor's Information</a:t>
            </a:r>
          </a:p>
        </p:txBody>
      </p:sp>
      <p:graphicFrame>
        <p:nvGraphicFramePr>
          <p:cNvPr id="142" name="Shape 142"/>
          <p:cNvGraphicFramePr/>
          <p:nvPr/>
        </p:nvGraphicFramePr>
        <p:xfrm>
          <a:off x="457200" y="2110800"/>
          <a:ext cx="3000000" cy="3000000"/>
        </p:xfrm>
        <a:graphic>
          <a:graphicData uri="http://schemas.openxmlformats.org/drawingml/2006/table">
            <a:tbl>
              <a:tblPr>
                <a:noFill/>
                <a:tableStyleId>{4147B244-B2CB-4745-B3CC-2D921512ABC8}</a:tableStyleId>
              </a:tblPr>
              <a:tblGrid>
                <a:gridCol w="1138400"/>
                <a:gridCol w="2691225"/>
              </a:tblGrid>
              <a:tr h="381000">
                <a:tc>
                  <a:txBody>
                    <a:bodyPr>
                      <a:noAutofit/>
                    </a:bodyPr>
                    <a:lstStyle/>
                    <a:p>
                      <a:pPr lvl="0" rtl="0">
                        <a:spcBef>
                          <a:spcPts val="0"/>
                        </a:spcBef>
                        <a:buNone/>
                      </a:pPr>
                      <a:r>
                        <a:rPr lang="en">
                          <a:solidFill>
                            <a:srgbClr val="FFFFFF"/>
                          </a:solidFill>
                        </a:rPr>
                        <a:t>Name</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a:t>Ahmad J. AlShibli</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381000">
                <a:tc>
                  <a:txBody>
                    <a:bodyPr>
                      <a:noAutofit/>
                    </a:bodyPr>
                    <a:lstStyle/>
                    <a:p>
                      <a:pPr lvl="0" rtl="0">
                        <a:spcBef>
                          <a:spcPts val="0"/>
                        </a:spcBef>
                        <a:buNone/>
                      </a:pPr>
                      <a:r>
                        <a:rPr lang="en">
                          <a:solidFill>
                            <a:srgbClr val="FFFFFF"/>
                          </a:solidFill>
                        </a:rPr>
                        <a:t>Email</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sz="1200">
                          <a:latin typeface="Courier New"/>
                          <a:ea typeface="Courier New"/>
                          <a:cs typeface="Courier New"/>
                          <a:sym typeface="Courier New"/>
                        </a:rPr>
                        <a:t>alshibli+csc215@ccis.edu.sa</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381000">
                <a:tc>
                  <a:txBody>
                    <a:bodyPr>
                      <a:noAutofit/>
                    </a:bodyPr>
                    <a:lstStyle/>
                    <a:p>
                      <a:pPr lvl="0" rtl="0">
                        <a:spcBef>
                          <a:spcPts val="0"/>
                        </a:spcBef>
                        <a:buNone/>
                      </a:pPr>
                      <a:r>
                        <a:rPr lang="en">
                          <a:solidFill>
                            <a:srgbClr val="FFFFFF"/>
                          </a:solidFill>
                        </a:rPr>
                        <a:t>Office</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a:t>Bld. 31 Rm 2184</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381000">
                <a:tc>
                  <a:txBody>
                    <a:bodyPr>
                      <a:noAutofit/>
                    </a:bodyPr>
                    <a:lstStyle/>
                    <a:p>
                      <a:pPr lvl="0" rtl="0">
                        <a:spcBef>
                          <a:spcPts val="0"/>
                        </a:spcBef>
                        <a:buNone/>
                      </a:pPr>
                      <a:r>
                        <a:rPr lang="en">
                          <a:solidFill>
                            <a:srgbClr val="FFFFFF"/>
                          </a:solidFill>
                        </a:rPr>
                        <a:t>Office hours</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lnSpc>
                          <a:spcPct val="115000"/>
                        </a:lnSpc>
                        <a:spcBef>
                          <a:spcPts val="0"/>
                        </a:spcBef>
                        <a:buNone/>
                      </a:pPr>
                      <a:r>
                        <a:rPr lang="en" sz="1000">
                          <a:solidFill>
                            <a:srgbClr val="FFFFFF"/>
                          </a:solidFill>
                          <a:highlight>
                            <a:srgbClr val="1155CC"/>
                          </a:highlight>
                          <a:latin typeface="Courier New"/>
                          <a:ea typeface="Courier New"/>
                          <a:cs typeface="Courier New"/>
                          <a:sym typeface="Courier New"/>
                        </a:rPr>
                        <a:t> Su </a:t>
                      </a:r>
                      <a:r>
                        <a:rPr lang="en" sz="1000">
                          <a:latin typeface="Courier New"/>
                          <a:ea typeface="Courier New"/>
                          <a:cs typeface="Courier New"/>
                          <a:sym typeface="Courier New"/>
                        </a:rPr>
                        <a:t> </a:t>
                      </a:r>
                      <a:r>
                        <a:rPr lang="en" sz="1000">
                          <a:solidFill>
                            <a:schemeClr val="dk1"/>
                          </a:solidFill>
                          <a:latin typeface="Courier New"/>
                          <a:ea typeface="Courier New"/>
                          <a:cs typeface="Courier New"/>
                          <a:sym typeface="Courier New"/>
                        </a:rPr>
                        <a:t>     </a:t>
                      </a:r>
                      <a:r>
                        <a:rPr lang="en" sz="1000">
                          <a:latin typeface="Courier New"/>
                          <a:ea typeface="Courier New"/>
                          <a:cs typeface="Courier New"/>
                          <a:sym typeface="Courier New"/>
                        </a:rPr>
                        <a:t>09:00-11:00 (OH)</a:t>
                      </a:r>
                    </a:p>
                    <a:p>
                      <a:pPr lvl="0" rtl="0">
                        <a:lnSpc>
                          <a:spcPct val="115000"/>
                        </a:lnSpc>
                        <a:spcBef>
                          <a:spcPts val="0"/>
                        </a:spcBef>
                        <a:buNone/>
                      </a:pPr>
                      <a:r>
                        <a:rPr lang="en" sz="1000">
                          <a:solidFill>
                            <a:srgbClr val="FFFFFF"/>
                          </a:solidFill>
                          <a:highlight>
                            <a:srgbClr val="1155CC"/>
                          </a:highlight>
                          <a:latin typeface="Courier New"/>
                          <a:ea typeface="Courier New"/>
                          <a:cs typeface="Courier New"/>
                          <a:sym typeface="Courier New"/>
                        </a:rPr>
                        <a:t> Mo </a:t>
                      </a:r>
                      <a:r>
                        <a:rPr lang="en" sz="1000">
                          <a:solidFill>
                            <a:schemeClr val="dk1"/>
                          </a:solidFill>
                          <a:latin typeface="Courier New"/>
                          <a:ea typeface="Courier New"/>
                          <a:cs typeface="Courier New"/>
                          <a:sym typeface="Courier New"/>
                        </a:rPr>
                        <a:t>      10:00-12:00 (OH)</a:t>
                      </a:r>
                    </a:p>
                    <a:p>
                      <a:pPr lvl="0" rtl="0">
                        <a:lnSpc>
                          <a:spcPct val="115000"/>
                        </a:lnSpc>
                        <a:spcBef>
                          <a:spcPts val="0"/>
                        </a:spcBef>
                        <a:buClr>
                          <a:schemeClr val="dk1"/>
                        </a:buClr>
                        <a:buSzPct val="110000"/>
                        <a:buFont typeface="Arial"/>
                        <a:buNone/>
                      </a:pPr>
                      <a:r>
                        <a:rPr lang="en" sz="1000">
                          <a:solidFill>
                            <a:schemeClr val="lt1"/>
                          </a:solidFill>
                          <a:highlight>
                            <a:srgbClr val="1155CC"/>
                          </a:highlight>
                          <a:latin typeface="Courier New"/>
                          <a:ea typeface="Courier New"/>
                          <a:cs typeface="Courier New"/>
                          <a:sym typeface="Courier New"/>
                        </a:rPr>
                        <a:t> We </a:t>
                      </a:r>
                      <a:r>
                        <a:rPr lang="en" sz="1000">
                          <a:solidFill>
                            <a:schemeClr val="dk1"/>
                          </a:solidFill>
                          <a:latin typeface="Courier New"/>
                          <a:ea typeface="Courier New"/>
                          <a:cs typeface="Courier New"/>
                          <a:sym typeface="Courier New"/>
                        </a:rPr>
                        <a:t>      10:00-12:00 (AOH)</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bl>
          </a:graphicData>
        </a:graphic>
      </p:graphicFrame>
      <p:sp>
        <p:nvSpPr>
          <p:cNvPr id="143" name="Shape 143"/>
          <p:cNvSpPr txBox="1"/>
          <p:nvPr/>
        </p:nvSpPr>
        <p:spPr>
          <a:xfrm>
            <a:off x="394225" y="1455400"/>
            <a:ext cx="3981000" cy="593100"/>
          </a:xfrm>
          <a:prstGeom prst="rect">
            <a:avLst/>
          </a:prstGeom>
          <a:noFill/>
          <a:ln>
            <a:noFill/>
          </a:ln>
        </p:spPr>
        <p:txBody>
          <a:bodyPr anchorCtr="0" anchor="t" bIns="91425" lIns="91425" rIns="91425" tIns="91425">
            <a:noAutofit/>
          </a:bodyPr>
          <a:lstStyle/>
          <a:p>
            <a:pPr lvl="0" rtl="0">
              <a:spcBef>
                <a:spcPts val="0"/>
              </a:spcBef>
              <a:buNone/>
            </a:pPr>
            <a:r>
              <a:rPr b="1" lang="en" sz="1800">
                <a:solidFill>
                  <a:srgbClr val="1155CC"/>
                </a:solidFill>
                <a:latin typeface="Georgia"/>
                <a:ea typeface="Georgia"/>
                <a:cs typeface="Georgia"/>
                <a:sym typeface="Georgia"/>
              </a:rPr>
              <a:t>Lectures</a:t>
            </a:r>
          </a:p>
        </p:txBody>
      </p:sp>
      <p:sp>
        <p:nvSpPr>
          <p:cNvPr id="144" name="Shape 144"/>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
        <p:nvSpPr>
          <p:cNvPr id="145" name="Shape 145"/>
          <p:cNvSpPr txBox="1"/>
          <p:nvPr/>
        </p:nvSpPr>
        <p:spPr>
          <a:xfrm>
            <a:off x="4833450" y="1455400"/>
            <a:ext cx="3981000" cy="593100"/>
          </a:xfrm>
          <a:prstGeom prst="rect">
            <a:avLst/>
          </a:prstGeom>
          <a:noFill/>
          <a:ln>
            <a:noFill/>
          </a:ln>
        </p:spPr>
        <p:txBody>
          <a:bodyPr anchorCtr="0" anchor="t" bIns="91425" lIns="91425" rIns="91425" tIns="91425">
            <a:noAutofit/>
          </a:bodyPr>
          <a:lstStyle/>
          <a:p>
            <a:pPr lvl="0" rtl="0">
              <a:spcBef>
                <a:spcPts val="0"/>
              </a:spcBef>
              <a:buNone/>
            </a:pPr>
            <a:r>
              <a:rPr b="1" lang="en" sz="1800">
                <a:solidFill>
                  <a:srgbClr val="1155CC"/>
                </a:solidFill>
                <a:latin typeface="Georgia"/>
                <a:ea typeface="Georgia"/>
                <a:cs typeface="Georgia"/>
                <a:sym typeface="Georgia"/>
              </a:rPr>
              <a:t>Lab</a:t>
            </a:r>
          </a:p>
        </p:txBody>
      </p:sp>
      <p:graphicFrame>
        <p:nvGraphicFramePr>
          <p:cNvPr id="146" name="Shape 146"/>
          <p:cNvGraphicFramePr/>
          <p:nvPr/>
        </p:nvGraphicFramePr>
        <p:xfrm>
          <a:off x="4780550" y="2110800"/>
          <a:ext cx="3000000" cy="3000000"/>
        </p:xfrm>
        <a:graphic>
          <a:graphicData uri="http://schemas.openxmlformats.org/drawingml/2006/table">
            <a:tbl>
              <a:tblPr>
                <a:noFill/>
                <a:tableStyleId>{4147B244-B2CB-4745-B3CC-2D921512ABC8}</a:tableStyleId>
              </a:tblPr>
              <a:tblGrid>
                <a:gridCol w="1138400"/>
                <a:gridCol w="2691225"/>
              </a:tblGrid>
              <a:tr h="381000">
                <a:tc>
                  <a:txBody>
                    <a:bodyPr>
                      <a:noAutofit/>
                    </a:bodyPr>
                    <a:lstStyle/>
                    <a:p>
                      <a:pPr lvl="0" rtl="0">
                        <a:spcBef>
                          <a:spcPts val="0"/>
                        </a:spcBef>
                        <a:buNone/>
                      </a:pPr>
                      <a:r>
                        <a:rPr lang="en">
                          <a:solidFill>
                            <a:srgbClr val="FFFFFF"/>
                          </a:solidFill>
                        </a:rPr>
                        <a:t>Name</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a:solidFill>
                            <a:schemeClr val="dk1"/>
                          </a:solidFill>
                        </a:rPr>
                        <a:t>Ahmad J. AlShibli</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381000">
                <a:tc>
                  <a:txBody>
                    <a:bodyPr>
                      <a:noAutofit/>
                    </a:bodyPr>
                    <a:lstStyle/>
                    <a:p>
                      <a:pPr lvl="0" rtl="0">
                        <a:spcBef>
                          <a:spcPts val="0"/>
                        </a:spcBef>
                        <a:buNone/>
                      </a:pPr>
                      <a:r>
                        <a:rPr lang="en">
                          <a:solidFill>
                            <a:srgbClr val="FFFFFF"/>
                          </a:solidFill>
                        </a:rPr>
                        <a:t>Email</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sz="1200">
                          <a:solidFill>
                            <a:schemeClr val="dk1"/>
                          </a:solidFill>
                          <a:latin typeface="Courier New"/>
                          <a:ea typeface="Courier New"/>
                          <a:cs typeface="Courier New"/>
                          <a:sym typeface="Courier New"/>
                        </a:rPr>
                        <a:t>alshibli+csc215@ccis.edu.sa</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381000">
                <a:tc>
                  <a:txBody>
                    <a:bodyPr>
                      <a:noAutofit/>
                    </a:bodyPr>
                    <a:lstStyle/>
                    <a:p>
                      <a:pPr lvl="0" rtl="0">
                        <a:spcBef>
                          <a:spcPts val="0"/>
                        </a:spcBef>
                        <a:buNone/>
                      </a:pPr>
                      <a:r>
                        <a:rPr lang="en">
                          <a:solidFill>
                            <a:srgbClr val="FFFFFF"/>
                          </a:solidFill>
                        </a:rPr>
                        <a:t>Office</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a:t>Bld. 31 Rm 2184</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547725">
                <a:tc>
                  <a:txBody>
                    <a:bodyPr>
                      <a:noAutofit/>
                    </a:bodyPr>
                    <a:lstStyle/>
                    <a:p>
                      <a:pPr lvl="0" rtl="0">
                        <a:spcBef>
                          <a:spcPts val="0"/>
                        </a:spcBef>
                        <a:buNone/>
                      </a:pPr>
                      <a:r>
                        <a:rPr lang="en">
                          <a:solidFill>
                            <a:srgbClr val="FFFFFF"/>
                          </a:solidFill>
                        </a:rPr>
                        <a:t>Office hours</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lnSpc>
                          <a:spcPct val="115000"/>
                        </a:lnSpc>
                        <a:spcBef>
                          <a:spcPts val="0"/>
                        </a:spcBef>
                        <a:buClr>
                          <a:schemeClr val="dk1"/>
                        </a:buClr>
                        <a:buSzPct val="110000"/>
                        <a:buFont typeface="Arial"/>
                        <a:buNone/>
                      </a:pPr>
                      <a:r>
                        <a:rPr lang="en" sz="1000">
                          <a:solidFill>
                            <a:schemeClr val="lt1"/>
                          </a:solidFill>
                          <a:highlight>
                            <a:srgbClr val="1155CC"/>
                          </a:highlight>
                          <a:latin typeface="Courier New"/>
                          <a:ea typeface="Courier New"/>
                          <a:cs typeface="Courier New"/>
                          <a:sym typeface="Courier New"/>
                        </a:rPr>
                        <a:t> Su </a:t>
                      </a:r>
                      <a:r>
                        <a:rPr lang="en" sz="1000">
                          <a:solidFill>
                            <a:schemeClr val="dk1"/>
                          </a:solidFill>
                          <a:latin typeface="Courier New"/>
                          <a:ea typeface="Courier New"/>
                          <a:cs typeface="Courier New"/>
                          <a:sym typeface="Courier New"/>
                        </a:rPr>
                        <a:t>      09:00-11:00 (OH)</a:t>
                      </a:r>
                    </a:p>
                    <a:p>
                      <a:pPr lvl="0" rtl="0">
                        <a:lnSpc>
                          <a:spcPct val="115000"/>
                        </a:lnSpc>
                        <a:spcBef>
                          <a:spcPts val="0"/>
                        </a:spcBef>
                        <a:buClr>
                          <a:schemeClr val="dk1"/>
                        </a:buClr>
                        <a:buSzPct val="110000"/>
                        <a:buFont typeface="Arial"/>
                        <a:buNone/>
                      </a:pPr>
                      <a:r>
                        <a:rPr lang="en" sz="1000">
                          <a:solidFill>
                            <a:schemeClr val="lt1"/>
                          </a:solidFill>
                          <a:highlight>
                            <a:srgbClr val="1155CC"/>
                          </a:highlight>
                          <a:latin typeface="Courier New"/>
                          <a:ea typeface="Courier New"/>
                          <a:cs typeface="Courier New"/>
                          <a:sym typeface="Courier New"/>
                        </a:rPr>
                        <a:t> Mo </a:t>
                      </a:r>
                      <a:r>
                        <a:rPr lang="en" sz="1000">
                          <a:solidFill>
                            <a:schemeClr val="dk1"/>
                          </a:solidFill>
                          <a:latin typeface="Courier New"/>
                          <a:ea typeface="Courier New"/>
                          <a:cs typeface="Courier New"/>
                          <a:sym typeface="Courier New"/>
                        </a:rPr>
                        <a:t>      10:00-12:00 (OH)</a:t>
                      </a:r>
                    </a:p>
                    <a:p>
                      <a:pPr lvl="0" rtl="0">
                        <a:lnSpc>
                          <a:spcPct val="115000"/>
                        </a:lnSpc>
                        <a:spcBef>
                          <a:spcPts val="0"/>
                        </a:spcBef>
                        <a:buClr>
                          <a:schemeClr val="dk1"/>
                        </a:buClr>
                        <a:buSzPct val="110000"/>
                        <a:buFont typeface="Arial"/>
                        <a:buNone/>
                      </a:pPr>
                      <a:r>
                        <a:rPr lang="en" sz="1000">
                          <a:solidFill>
                            <a:schemeClr val="lt1"/>
                          </a:solidFill>
                          <a:highlight>
                            <a:srgbClr val="1155CC"/>
                          </a:highlight>
                          <a:latin typeface="Courier New"/>
                          <a:ea typeface="Courier New"/>
                          <a:cs typeface="Courier New"/>
                          <a:sym typeface="Courier New"/>
                        </a:rPr>
                        <a:t> We </a:t>
                      </a:r>
                      <a:r>
                        <a:rPr lang="en" sz="1000">
                          <a:solidFill>
                            <a:schemeClr val="dk1"/>
                          </a:solidFill>
                          <a:latin typeface="Courier New"/>
                          <a:ea typeface="Courier New"/>
                          <a:cs typeface="Courier New"/>
                          <a:sym typeface="Courier New"/>
                        </a:rPr>
                        <a:t>      10:00-12:00 (AOH)</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ph type="title"/>
          </p:nvPr>
        </p:nvSpPr>
        <p:spPr>
          <a:xfrm>
            <a:off x="304800" y="205975"/>
            <a:ext cx="8598600" cy="857400"/>
          </a:xfrm>
          <a:prstGeom prst="rect">
            <a:avLst/>
          </a:prstGeom>
        </p:spPr>
        <p:txBody>
          <a:bodyPr anchorCtr="0" anchor="ctr" bIns="91425" lIns="91425" rIns="91425" tIns="91425">
            <a:noAutofit/>
          </a:bodyPr>
          <a:lstStyle/>
          <a:p>
            <a:pPr lvl="0" rtl="0">
              <a:spcBef>
                <a:spcPts val="0"/>
              </a:spcBef>
              <a:buNone/>
            </a:pPr>
            <a:r>
              <a:rPr lang="en"/>
              <a:t>Course Topics</a:t>
            </a:r>
          </a:p>
        </p:txBody>
      </p:sp>
      <p:graphicFrame>
        <p:nvGraphicFramePr>
          <p:cNvPr id="152" name="Shape 152"/>
          <p:cNvGraphicFramePr/>
          <p:nvPr/>
        </p:nvGraphicFramePr>
        <p:xfrm>
          <a:off x="236550" y="1310300"/>
          <a:ext cx="3000000" cy="3000000"/>
        </p:xfrm>
        <a:graphic>
          <a:graphicData uri="http://schemas.openxmlformats.org/drawingml/2006/table">
            <a:tbl>
              <a:tblPr>
                <a:noFill/>
                <a:tableStyleId>{FC83EF25-1D33-49B6-9032-478654BA370F}</a:tableStyleId>
              </a:tblPr>
              <a:tblGrid>
                <a:gridCol w="774150"/>
                <a:gridCol w="3968925"/>
                <a:gridCol w="1292900"/>
                <a:gridCol w="1292900"/>
                <a:gridCol w="1262800"/>
              </a:tblGrid>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2</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alpha val="0"/>
                        </a:srgbClr>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3"/>
                        </a:rPr>
                        <a:t>Types, Operators, and Expressions</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alpha val="0"/>
                        </a:srgbClr>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MT1</a:t>
                      </a:r>
                    </a:p>
                  </a:txBody>
                  <a:tcPr marT="28575" marB="28575" marR="28575" marL="28575" anchor="ctr">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9DAF8"/>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MT2</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A4C2F4"/>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3</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4"/>
                        </a:rPr>
                        <a:t>Control Flow</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MT1</a:t>
                      </a:r>
                    </a:p>
                  </a:txBody>
                  <a:tcPr marT="28575" marB="28575" marR="28575" marL="28575" anchor="ctr">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9DAF8"/>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MT2</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A4C2F4"/>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4</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5"/>
                        </a:rPr>
                        <a:t>Functions and Program Structure</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MT1</a:t>
                      </a:r>
                    </a:p>
                  </a:txBody>
                  <a:tcPr marT="28575" marB="28575" marR="28575" marL="28575" anchor="ctr">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9DAF8"/>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MT2</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A4C2F4"/>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5</a:t>
                      </a:r>
                      <a:r>
                        <a:rPr b="1" lang="en" sz="1000">
                          <a:latin typeface="times new roman"/>
                          <a:ea typeface="times new roman"/>
                          <a:cs typeface="times new roman"/>
                          <a:sym typeface="times new roman"/>
                        </a:rPr>
                        <a:t> </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6"/>
                        </a:rPr>
                        <a:t>Pointers and Arrays</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MT1</a:t>
                      </a:r>
                    </a:p>
                  </a:txBody>
                  <a:tcPr marT="28575" marB="28575" marR="28575" marL="28575" anchor="ctr">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1155CC"/>
                      </a:solidFill>
                      <a:prstDash val="solid"/>
                      <a:round/>
                      <a:headEnd len="med" w="med" type="none"/>
                      <a:tailEnd len="med" w="med" type="none"/>
                    </a:lnB>
                    <a:solidFill>
                      <a:srgbClr val="C9DAF8"/>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MT2</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A4C2F4"/>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6</a:t>
                      </a:r>
                      <a:r>
                        <a:rPr b="1" lang="en" sz="1000">
                          <a:latin typeface="times new roman"/>
                          <a:ea typeface="times new roman"/>
                          <a:cs typeface="times new roman"/>
                          <a:sym typeface="times new roman"/>
                        </a:rPr>
                        <a:t> </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7"/>
                        </a:rPr>
                        <a:t>Memory Management</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MT1</a:t>
                      </a:r>
                    </a:p>
                  </a:txBody>
                  <a:tcPr marT="28575" marB="28575" marR="28575" marL="28575" anchor="ctr">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solidFill>
                      <a:srgbClr val="C9DAF8"/>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MT2</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A4C2F4"/>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8</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8"/>
                        </a:rPr>
                        <a:t>Structures</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spcBef>
                          <a:spcPts val="0"/>
                        </a:spcBef>
                        <a:buNone/>
                      </a:pPr>
                      <a:r>
                        <a:t/>
                      </a:r>
                      <a:endParaRPr sz="800"/>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MT2</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A4C2F4"/>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9</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9"/>
                        </a:rPr>
                        <a:t>Input and Output</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spcBef>
                          <a:spcPts val="0"/>
                        </a:spcBef>
                        <a:buNone/>
                      </a:pPr>
                      <a:r>
                        <a:t/>
                      </a:r>
                      <a:endParaRPr sz="800"/>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MT2</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1155CC"/>
                      </a:solidFill>
                      <a:prstDash val="solid"/>
                      <a:round/>
                      <a:headEnd len="med" w="med" type="none"/>
                      <a:tailEnd len="med" w="med" type="none"/>
                    </a:lnB>
                    <a:solidFill>
                      <a:srgbClr val="A4C2F4"/>
                    </a:solidFill>
                  </a:tcPr>
                </a:tc>
                <a:tc>
                  <a:txBody>
                    <a:bodyPr>
                      <a:noAutofit/>
                    </a:bodyPr>
                    <a:lstStyle/>
                    <a:p>
                      <a:pPr lvl="0" rtl="0" algn="ctr">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10</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10"/>
                        </a:rPr>
                        <a:t>String operations</a:t>
                      </a:r>
                      <a:r>
                        <a:rPr lang="en">
                          <a:latin typeface="times new roman"/>
                          <a:ea typeface="times new roman"/>
                          <a:cs typeface="times new roman"/>
                          <a:sym typeface="times new roman"/>
                        </a:rPr>
                        <a:t> </a:t>
                      </a:r>
                      <a:r>
                        <a:rPr lang="en">
                          <a:latin typeface="times new roman"/>
                          <a:ea typeface="times new roman"/>
                          <a:cs typeface="times new roman"/>
                          <a:sym typeface="times new roman"/>
                          <a:hlinkClick r:id="rId11"/>
                        </a:rPr>
                        <a:t>Exercise</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spcBef>
                          <a:spcPts val="0"/>
                        </a:spcBef>
                        <a:buNone/>
                      </a:pPr>
                      <a:r>
                        <a:t/>
                      </a:r>
                      <a:endParaRPr sz="800"/>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MT2</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solidFill>
                      <a:srgbClr val="A4C2F4"/>
                    </a:solidFill>
                  </a:tcPr>
                </a:tc>
                <a:tc>
                  <a:txBody>
                    <a:bodyPr>
                      <a:noAutofit/>
                    </a:bodyPr>
                    <a:lstStyle/>
                    <a:p>
                      <a:pPr lvl="0" rtl="0" algn="ctr">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12</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12"/>
                        </a:rPr>
                        <a:t>Math Operations</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spcBef>
                          <a:spcPts val="0"/>
                        </a:spcBef>
                        <a:buNone/>
                      </a:pPr>
                      <a:r>
                        <a:t/>
                      </a:r>
                      <a:endParaRPr sz="800"/>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spcBef>
                          <a:spcPts val="0"/>
                        </a:spcBef>
                        <a:buNone/>
                      </a:pPr>
                      <a:r>
                        <a:t/>
                      </a:r>
                      <a:endParaRPr sz="800"/>
                    </a:p>
                  </a:txBody>
                  <a:tcPr marT="28575" marB="28575" marR="28575" marL="28575">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13</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13"/>
                        </a:rPr>
                        <a:t>Linked Lists</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spcBef>
                          <a:spcPts val="0"/>
                        </a:spcBef>
                        <a:buNone/>
                      </a:pPr>
                      <a:r>
                        <a:t/>
                      </a:r>
                      <a:endParaRPr sz="800"/>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spcBef>
                          <a:spcPts val="0"/>
                        </a:spcBef>
                        <a:buNone/>
                      </a:pPr>
                      <a:r>
                        <a:t/>
                      </a:r>
                      <a:endParaRPr sz="800"/>
                    </a:p>
                  </a:txBody>
                  <a:tcPr marT="28575" marB="28575" marR="28575" marL="28575">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14</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alpha val="0"/>
                        </a:srgbClr>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14"/>
                        </a:rPr>
                        <a:t>Sorting and Searching</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alpha val="0"/>
                        </a:srgbClr>
                      </a:solidFill>
                      <a:prstDash val="solid"/>
                      <a:round/>
                      <a:headEnd len="med" w="med" type="none"/>
                      <a:tailEnd len="med" w="med" type="none"/>
                    </a:lnB>
                  </a:tcPr>
                </a:tc>
                <a:tc>
                  <a:txBody>
                    <a:bodyPr>
                      <a:noAutofit/>
                    </a:bodyPr>
                    <a:lstStyle/>
                    <a:p>
                      <a:pPr lvl="0" rtl="0">
                        <a:spcBef>
                          <a:spcPts val="0"/>
                        </a:spcBef>
                        <a:buNone/>
                      </a:pPr>
                      <a:r>
                        <a:t/>
                      </a:r>
                      <a:endParaRPr sz="800"/>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FFFFFF"/>
                      </a:solidFill>
                      <a:prstDash val="solid"/>
                      <a:round/>
                      <a:headEnd len="med" w="med" type="none"/>
                      <a:tailEnd len="med" w="med" type="none"/>
                    </a:lnB>
                  </a:tcPr>
                </a:tc>
                <a:tc>
                  <a:txBody>
                    <a:bodyPr>
                      <a:noAutofit/>
                    </a:bodyPr>
                    <a:lstStyle/>
                    <a:p>
                      <a:pPr lvl="0" rtl="0">
                        <a:spcBef>
                          <a:spcPts val="0"/>
                        </a:spcBef>
                        <a:buNone/>
                      </a:pPr>
                      <a:r>
                        <a:t/>
                      </a:r>
                      <a:endParaRPr sz="800"/>
                    </a:p>
                  </a:txBody>
                  <a:tcPr marT="28575" marB="28575" marR="28575" marL="28575">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FFFFFF"/>
                      </a:solidFill>
                      <a:prstDash val="solid"/>
                      <a:round/>
                      <a:headEnd len="med" w="med" type="none"/>
                      <a:tailEnd len="med" w="med" type="none"/>
                    </a:lnB>
                  </a:tcPr>
                </a:tc>
                <a:tc>
                  <a:txBody>
                    <a:bodyPr>
                      <a:noAutofit/>
                    </a:bodyPr>
                    <a:lstStyle/>
                    <a:p>
                      <a:pPr lvl="0" rtl="0" algn="ctr">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bl>
          </a:graphicData>
        </a:graphic>
      </p:graphicFrame>
      <p:sp>
        <p:nvSpPr>
          <p:cNvPr id="153" name="Shape 153"/>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sp>
        <p:nvSpPr>
          <p:cNvPr id="158" name="Shape 158"/>
          <p:cNvSpPr txBox="1"/>
          <p:nvPr>
            <p:ph type="title"/>
          </p:nvPr>
        </p:nvSpPr>
        <p:spPr>
          <a:xfrm>
            <a:off x="457200" y="205978"/>
            <a:ext cx="8229600" cy="857400"/>
          </a:xfrm>
          <a:prstGeom prst="rect">
            <a:avLst/>
          </a:prstGeom>
        </p:spPr>
        <p:txBody>
          <a:bodyPr anchorCtr="0" anchor="ctr" bIns="91425" lIns="91425" rIns="91425" tIns="91425">
            <a:noAutofit/>
          </a:bodyPr>
          <a:lstStyle/>
          <a:p>
            <a:pPr lvl="0" rtl="0">
              <a:spcBef>
                <a:spcPts val="0"/>
              </a:spcBef>
              <a:buNone/>
            </a:pPr>
            <a:r>
              <a:rPr lang="en"/>
              <a:t>How To Study CSC215</a:t>
            </a:r>
          </a:p>
        </p:txBody>
      </p:sp>
      <p:sp>
        <p:nvSpPr>
          <p:cNvPr id="159" name="Shape 159"/>
          <p:cNvSpPr txBox="1"/>
          <p:nvPr/>
        </p:nvSpPr>
        <p:spPr>
          <a:xfrm>
            <a:off x="216475" y="1309250"/>
            <a:ext cx="8702400" cy="3610800"/>
          </a:xfrm>
          <a:prstGeom prst="rect">
            <a:avLst/>
          </a:prstGeom>
          <a:noFill/>
          <a:ln>
            <a:noFill/>
          </a:ln>
        </p:spPr>
        <p:txBody>
          <a:bodyPr anchorCtr="0" anchor="t" bIns="91425" lIns="91425" rIns="91425" tIns="91425">
            <a:noAutofit/>
          </a:bodyPr>
          <a:lstStyle/>
          <a:p>
            <a:pPr indent="-139700" lvl="0" marL="381000" rtl="0">
              <a:spcBef>
                <a:spcPts val="0"/>
              </a:spcBef>
              <a:buClr>
                <a:srgbClr val="1155CC"/>
              </a:buClr>
              <a:buFont typeface="Times New Roman"/>
            </a:pPr>
            <a:r>
              <a:rPr b="1" lang="en">
                <a:solidFill>
                  <a:srgbClr val="1155CC"/>
                </a:solidFill>
                <a:latin typeface="Times New Roman"/>
                <a:ea typeface="Times New Roman"/>
                <a:cs typeface="Times New Roman"/>
                <a:sym typeface="Times New Roman"/>
              </a:rPr>
              <a:t>Review CSC111, CSC113 thoroughly. You are expected to be excellent in all of their topics.</a:t>
            </a:r>
          </a:p>
          <a:p>
            <a:pPr lvl="0" rtl="0">
              <a:spcBef>
                <a:spcPts val="0"/>
              </a:spcBef>
              <a:buNone/>
            </a:pPr>
            <a:r>
              <a:t/>
            </a:r>
            <a:endParaRPr b="1" sz="600">
              <a:solidFill>
                <a:srgbClr val="1155CC"/>
              </a:solidFill>
              <a:latin typeface="Times New Roman"/>
              <a:ea typeface="Times New Roman"/>
              <a:cs typeface="Times New Roman"/>
              <a:sym typeface="Times New Roman"/>
            </a:endParaRPr>
          </a:p>
          <a:p>
            <a:pPr indent="-139700" lvl="0" marL="381000" rtl="0">
              <a:spcBef>
                <a:spcPts val="0"/>
              </a:spcBef>
              <a:buClr>
                <a:srgbClr val="1155CC"/>
              </a:buClr>
              <a:buFont typeface="Times New Roman"/>
            </a:pPr>
            <a:r>
              <a:rPr b="1" lang="en">
                <a:solidFill>
                  <a:srgbClr val="1155CC"/>
                </a:solidFill>
                <a:latin typeface="Times New Roman"/>
                <a:ea typeface="Times New Roman"/>
                <a:cs typeface="Times New Roman"/>
                <a:sym typeface="Times New Roman"/>
              </a:rPr>
              <a:t>Attend lectures and labs</a:t>
            </a:r>
          </a:p>
          <a:p>
            <a:pPr indent="-127000" lvl="1" marL="762000" rtl="0">
              <a:spcBef>
                <a:spcPts val="0"/>
              </a:spcBef>
              <a:buClr>
                <a:srgbClr val="000000"/>
              </a:buClr>
              <a:buSzPct val="100000"/>
              <a:buFont typeface="Times New Roman"/>
            </a:pPr>
            <a:r>
              <a:rPr lang="en" sz="1200">
                <a:latin typeface="Times New Roman"/>
                <a:ea typeface="Times New Roman"/>
                <a:cs typeface="Times New Roman"/>
                <a:sym typeface="Times New Roman"/>
              </a:rPr>
              <a:t>Arrive on time</a:t>
            </a:r>
          </a:p>
          <a:p>
            <a:pPr indent="-127000" lvl="1" marL="762000" rtl="0">
              <a:spcBef>
                <a:spcPts val="0"/>
              </a:spcBef>
              <a:buClr>
                <a:srgbClr val="000000"/>
              </a:buClr>
              <a:buSzPct val="100000"/>
              <a:buFont typeface="Times New Roman"/>
            </a:pPr>
            <a:r>
              <a:rPr lang="en" sz="1200">
                <a:latin typeface="Times New Roman"/>
                <a:ea typeface="Times New Roman"/>
                <a:cs typeface="Times New Roman"/>
                <a:sym typeface="Times New Roman"/>
              </a:rPr>
              <a:t>Pay attention, ask questions and take notes</a:t>
            </a:r>
          </a:p>
          <a:p>
            <a:pPr lvl="0" rtl="0">
              <a:spcBef>
                <a:spcPts val="0"/>
              </a:spcBef>
              <a:buClr>
                <a:schemeClr val="dk1"/>
              </a:buClr>
              <a:buFont typeface="Arial"/>
              <a:buNone/>
            </a:pPr>
            <a:r>
              <a:t/>
            </a:r>
            <a:endParaRPr sz="600">
              <a:latin typeface="Times New Roman"/>
              <a:ea typeface="Times New Roman"/>
              <a:cs typeface="Times New Roman"/>
              <a:sym typeface="Times New Roman"/>
            </a:endParaRPr>
          </a:p>
          <a:p>
            <a:pPr indent="-139700" lvl="0" marL="381000" rtl="0">
              <a:spcBef>
                <a:spcPts val="0"/>
              </a:spcBef>
              <a:buClr>
                <a:srgbClr val="1155CC"/>
              </a:buClr>
              <a:buFont typeface="Times New Roman"/>
            </a:pPr>
            <a:r>
              <a:rPr b="1" lang="en">
                <a:solidFill>
                  <a:srgbClr val="1155CC"/>
                </a:solidFill>
                <a:latin typeface="Times New Roman"/>
                <a:ea typeface="Times New Roman"/>
                <a:cs typeface="Times New Roman"/>
                <a:sym typeface="Times New Roman"/>
              </a:rPr>
              <a:t>Study what you have learned on the same day</a:t>
            </a:r>
          </a:p>
          <a:p>
            <a:pPr indent="-127000" lvl="1" marL="762000" rtl="0">
              <a:spcBef>
                <a:spcPts val="0"/>
              </a:spcBef>
              <a:buClr>
                <a:srgbClr val="000000"/>
              </a:buClr>
              <a:buSzPct val="100000"/>
              <a:buFont typeface="Times New Roman"/>
            </a:pPr>
            <a:r>
              <a:rPr lang="en" sz="1200">
                <a:latin typeface="Times New Roman"/>
                <a:ea typeface="Times New Roman"/>
                <a:cs typeface="Times New Roman"/>
                <a:sym typeface="Times New Roman"/>
              </a:rPr>
              <a:t>Read slides, notes and optionally the textbook</a:t>
            </a:r>
          </a:p>
          <a:p>
            <a:pPr indent="-127000" lvl="1" marL="762000" rtl="0">
              <a:spcBef>
                <a:spcPts val="0"/>
              </a:spcBef>
              <a:buClr>
                <a:srgbClr val="000000"/>
              </a:buClr>
              <a:buSzPct val="100000"/>
              <a:buFont typeface="Times New Roman"/>
            </a:pPr>
            <a:r>
              <a:rPr lang="en" sz="1200">
                <a:latin typeface="Times New Roman"/>
                <a:ea typeface="Times New Roman"/>
                <a:cs typeface="Times New Roman"/>
                <a:sym typeface="Times New Roman"/>
              </a:rPr>
              <a:t>Redo the examples by yourself</a:t>
            </a:r>
          </a:p>
          <a:p>
            <a:pPr indent="-127000" lvl="1" marL="762000" rtl="0">
              <a:spcBef>
                <a:spcPts val="0"/>
              </a:spcBef>
              <a:buClr>
                <a:srgbClr val="000000"/>
              </a:buClr>
              <a:buSzPct val="100000"/>
              <a:buFont typeface="Times New Roman"/>
            </a:pPr>
            <a:r>
              <a:rPr lang="en" sz="1200">
                <a:latin typeface="Times New Roman"/>
                <a:ea typeface="Times New Roman"/>
                <a:cs typeface="Times New Roman"/>
                <a:sym typeface="Times New Roman"/>
              </a:rPr>
              <a:t>Apply on a computer</a:t>
            </a:r>
          </a:p>
          <a:p>
            <a:pPr lvl="0" rtl="0">
              <a:spcBef>
                <a:spcPts val="0"/>
              </a:spcBef>
              <a:buClr>
                <a:schemeClr val="dk1"/>
              </a:buClr>
              <a:buFont typeface="Arial"/>
              <a:buNone/>
            </a:pPr>
            <a:r>
              <a:t/>
            </a:r>
            <a:endParaRPr sz="600">
              <a:latin typeface="Times New Roman"/>
              <a:ea typeface="Times New Roman"/>
              <a:cs typeface="Times New Roman"/>
              <a:sym typeface="Times New Roman"/>
            </a:endParaRPr>
          </a:p>
          <a:p>
            <a:pPr indent="-139700" lvl="0" marL="381000" rtl="0">
              <a:spcBef>
                <a:spcPts val="0"/>
              </a:spcBef>
              <a:buClr>
                <a:srgbClr val="1155CC"/>
              </a:buClr>
              <a:buFont typeface="Times New Roman"/>
            </a:pPr>
            <a:r>
              <a:rPr b="1" lang="en">
                <a:solidFill>
                  <a:srgbClr val="1155CC"/>
                </a:solidFill>
                <a:latin typeface="Times New Roman"/>
                <a:ea typeface="Times New Roman"/>
                <a:cs typeface="Times New Roman"/>
                <a:sym typeface="Times New Roman"/>
              </a:rPr>
              <a:t>Use my office hours. I'm getting paid for them, they are free for you.</a:t>
            </a:r>
          </a:p>
          <a:p>
            <a:pPr lvl="0" rtl="0">
              <a:spcBef>
                <a:spcPts val="0"/>
              </a:spcBef>
              <a:buClr>
                <a:schemeClr val="dk1"/>
              </a:buClr>
              <a:buFont typeface="Arial"/>
              <a:buNone/>
            </a:pPr>
            <a:r>
              <a:t/>
            </a:r>
            <a:endParaRPr sz="600">
              <a:latin typeface="Times New Roman"/>
              <a:ea typeface="Times New Roman"/>
              <a:cs typeface="Times New Roman"/>
              <a:sym typeface="Times New Roman"/>
            </a:endParaRPr>
          </a:p>
          <a:p>
            <a:pPr indent="-139700" lvl="0" marL="381000" rtl="0">
              <a:spcBef>
                <a:spcPts val="0"/>
              </a:spcBef>
              <a:buClr>
                <a:srgbClr val="1155CC"/>
              </a:buClr>
              <a:buFont typeface="Times New Roman"/>
            </a:pPr>
            <a:r>
              <a:rPr b="1" lang="en">
                <a:solidFill>
                  <a:srgbClr val="1155CC"/>
                </a:solidFill>
                <a:latin typeface="Times New Roman"/>
                <a:ea typeface="Times New Roman"/>
                <a:cs typeface="Times New Roman"/>
                <a:sym typeface="Times New Roman"/>
              </a:rPr>
              <a:t>Do all of your homework assignments</a:t>
            </a:r>
          </a:p>
          <a:p>
            <a:pPr indent="-127000" lvl="1" marL="762000" rtl="0">
              <a:spcBef>
                <a:spcPts val="0"/>
              </a:spcBef>
              <a:buClr>
                <a:srgbClr val="000000"/>
              </a:buClr>
              <a:buSzPct val="100000"/>
              <a:buFont typeface="Times New Roman"/>
            </a:pPr>
            <a:r>
              <a:rPr lang="en" sz="1200">
                <a:latin typeface="Times New Roman"/>
                <a:ea typeface="Times New Roman"/>
                <a:cs typeface="Times New Roman"/>
                <a:sym typeface="Times New Roman"/>
              </a:rPr>
              <a:t>Spend enough time thinking</a:t>
            </a:r>
          </a:p>
          <a:p>
            <a:pPr indent="-127000" lvl="1" marL="762000" rtl="0">
              <a:spcBef>
                <a:spcPts val="0"/>
              </a:spcBef>
              <a:buClr>
                <a:srgbClr val="000000"/>
              </a:buClr>
              <a:buSzPct val="100000"/>
              <a:buFont typeface="Times New Roman"/>
            </a:pPr>
            <a:r>
              <a:rPr lang="en" sz="1200">
                <a:latin typeface="Times New Roman"/>
                <a:ea typeface="Times New Roman"/>
                <a:cs typeface="Times New Roman"/>
                <a:sym typeface="Times New Roman"/>
              </a:rPr>
              <a:t>Implement and run your solutions</a:t>
            </a:r>
          </a:p>
          <a:p>
            <a:pPr indent="-127000" lvl="1" marL="762000" rtl="0">
              <a:spcBef>
                <a:spcPts val="0"/>
              </a:spcBef>
              <a:buClr>
                <a:srgbClr val="000000"/>
              </a:buClr>
              <a:buSzPct val="100000"/>
              <a:buFont typeface="Times New Roman"/>
            </a:pPr>
            <a:r>
              <a:rPr lang="en" sz="1200">
                <a:latin typeface="Times New Roman"/>
                <a:ea typeface="Times New Roman"/>
                <a:cs typeface="Times New Roman"/>
                <a:sym typeface="Times New Roman"/>
              </a:rPr>
              <a:t>Submit in a timely manner</a:t>
            </a:r>
          </a:p>
          <a:p>
            <a:pPr lvl="0" rtl="0">
              <a:spcBef>
                <a:spcPts val="0"/>
              </a:spcBef>
              <a:buClr>
                <a:schemeClr val="dk1"/>
              </a:buClr>
              <a:buFont typeface="Arial"/>
              <a:buNone/>
            </a:pPr>
            <a:r>
              <a:t/>
            </a:r>
            <a:endParaRPr sz="600">
              <a:latin typeface="Times New Roman"/>
              <a:ea typeface="Times New Roman"/>
              <a:cs typeface="Times New Roman"/>
              <a:sym typeface="Times New Roman"/>
            </a:endParaRPr>
          </a:p>
          <a:p>
            <a:pPr indent="-139700" lvl="0" marL="381000" rtl="0">
              <a:spcBef>
                <a:spcPts val="0"/>
              </a:spcBef>
              <a:buClr>
                <a:srgbClr val="1155CC"/>
              </a:buClr>
              <a:buFont typeface="Times New Roman"/>
            </a:pPr>
            <a:r>
              <a:rPr b="1" lang="en">
                <a:solidFill>
                  <a:srgbClr val="1155CC"/>
                </a:solidFill>
                <a:latin typeface="Times New Roman"/>
                <a:ea typeface="Times New Roman"/>
                <a:cs typeface="Times New Roman"/>
                <a:sym typeface="Times New Roman"/>
              </a:rPr>
              <a:t>Look for examples, exercises, problems to solve and previous exams.</a:t>
            </a:r>
          </a:p>
          <a:p>
            <a:pPr lvl="0" rtl="0">
              <a:spcBef>
                <a:spcPts val="0"/>
              </a:spcBef>
              <a:buClr>
                <a:schemeClr val="dk1"/>
              </a:buClr>
              <a:buFont typeface="Arial"/>
              <a:buNone/>
            </a:pPr>
            <a:r>
              <a:t/>
            </a:r>
            <a:endParaRPr sz="600">
              <a:latin typeface="Times New Roman"/>
              <a:ea typeface="Times New Roman"/>
              <a:cs typeface="Times New Roman"/>
              <a:sym typeface="Times New Roman"/>
            </a:endParaRPr>
          </a:p>
          <a:p>
            <a:pPr indent="-139700" lvl="0" marL="381000" rtl="0">
              <a:spcBef>
                <a:spcPts val="0"/>
              </a:spcBef>
              <a:buClr>
                <a:srgbClr val="1155CC"/>
              </a:buClr>
              <a:buFont typeface="Times New Roman"/>
            </a:pPr>
            <a:r>
              <a:rPr b="1" lang="en">
                <a:solidFill>
                  <a:srgbClr val="1155CC"/>
                </a:solidFill>
                <a:latin typeface="Times New Roman"/>
                <a:ea typeface="Times New Roman"/>
                <a:cs typeface="Times New Roman"/>
                <a:sym typeface="Times New Roman"/>
              </a:rPr>
              <a:t>Discuss with your colleagues, but never ask for ready solutions, and submit your own work.</a:t>
            </a:r>
          </a:p>
        </p:txBody>
      </p:sp>
      <p:sp>
        <p:nvSpPr>
          <p:cNvPr id="160" name="Shape 160"/>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4" name="Shape 164"/>
        <p:cNvGrpSpPr/>
        <p:nvPr/>
      </p:nvGrpSpPr>
      <p:grpSpPr>
        <a:xfrm>
          <a:off x="0" y="0"/>
          <a:ext cx="0" cy="0"/>
          <a:chOff x="0" y="0"/>
          <a:chExt cx="0" cy="0"/>
        </a:xfrm>
      </p:grpSpPr>
      <p:sp>
        <p:nvSpPr>
          <p:cNvPr id="165" name="Shape 165"/>
          <p:cNvSpPr txBox="1"/>
          <p:nvPr>
            <p:ph type="title"/>
          </p:nvPr>
        </p:nvSpPr>
        <p:spPr>
          <a:xfrm>
            <a:off x="457200" y="205978"/>
            <a:ext cx="8229600" cy="857400"/>
          </a:xfrm>
          <a:prstGeom prst="rect">
            <a:avLst/>
          </a:prstGeom>
        </p:spPr>
        <p:txBody>
          <a:bodyPr anchorCtr="0" anchor="ctr" bIns="91425" lIns="91425" rIns="91425" tIns="91425">
            <a:noAutofit/>
          </a:bodyPr>
          <a:lstStyle/>
          <a:p>
            <a:pPr lvl="0" rtl="0">
              <a:spcBef>
                <a:spcPts val="0"/>
              </a:spcBef>
              <a:buNone/>
            </a:pPr>
            <a:r>
              <a:rPr lang="en"/>
              <a:t>New Attendance Policy</a:t>
            </a:r>
          </a:p>
        </p:txBody>
      </p:sp>
      <p:sp>
        <p:nvSpPr>
          <p:cNvPr id="166" name="Shape 166"/>
          <p:cNvSpPr txBox="1"/>
          <p:nvPr>
            <p:ph idx="1" type="body"/>
          </p:nvPr>
        </p:nvSpPr>
        <p:spPr>
          <a:xfrm>
            <a:off x="457200" y="1200150"/>
            <a:ext cx="8229600" cy="3725700"/>
          </a:xfrm>
          <a:prstGeom prst="rect">
            <a:avLst/>
          </a:prstGeom>
          <a:ln>
            <a:noFill/>
          </a:ln>
        </p:spPr>
        <p:txBody>
          <a:bodyPr anchorCtr="0" anchor="t" bIns="91425" lIns="91425" rIns="91425" tIns="91425">
            <a:noAutofit/>
          </a:bodyPr>
          <a:lstStyle/>
          <a:p>
            <a:pPr lvl="0">
              <a:lnSpc>
                <a:spcPct val="100000"/>
              </a:lnSpc>
              <a:spcBef>
                <a:spcPts val="0"/>
              </a:spcBef>
              <a:buClr>
                <a:schemeClr val="dk1"/>
              </a:buClr>
              <a:buSzPct val="78571"/>
              <a:buFont typeface="Arial"/>
              <a:buNone/>
            </a:pPr>
            <a:r>
              <a:rPr lang="en" sz="1400">
                <a:solidFill>
                  <a:srgbClr val="FF0000"/>
                </a:solidFill>
                <a:latin typeface="Times New Roman"/>
                <a:ea typeface="Times New Roman"/>
                <a:cs typeface="Times New Roman"/>
                <a:sym typeface="Times New Roman"/>
              </a:rPr>
              <a:t>❝</a:t>
            </a:r>
            <a:r>
              <a:rPr b="1" lang="en" sz="1200">
                <a:solidFill>
                  <a:srgbClr val="4BA524"/>
                </a:solidFill>
                <a:latin typeface="Times New Roman"/>
                <a:ea typeface="Times New Roman"/>
                <a:cs typeface="Times New Roman"/>
                <a:sym typeface="Times New Roman"/>
              </a:rPr>
              <a:t>II. With regard to student attendance</a:t>
            </a:r>
            <a:r>
              <a:rPr lang="en" sz="1200">
                <a:latin typeface="Times New Roman"/>
                <a:ea typeface="Times New Roman"/>
                <a:cs typeface="Times New Roman"/>
                <a:sym typeface="Times New Roman"/>
              </a:rPr>
              <a:t> (please note the following changes that we would like to implement as a college starting this Semester):</a:t>
            </a:r>
          </a:p>
          <a:p>
            <a:pPr indent="-304800" lvl="0" marL="457200">
              <a:lnSpc>
                <a:spcPct val="100000"/>
              </a:lnSpc>
              <a:spcBef>
                <a:spcPts val="0"/>
              </a:spcBef>
              <a:buSzPct val="100000"/>
              <a:buFont typeface="Times New Roman"/>
              <a:buAutoNum type="arabicPeriod"/>
            </a:pPr>
            <a:r>
              <a:rPr lang="en" sz="1200">
                <a:latin typeface="Times New Roman"/>
                <a:ea typeface="Times New Roman"/>
                <a:cs typeface="Times New Roman"/>
                <a:sym typeface="Times New Roman"/>
              </a:rPr>
              <a:t>Anyone with absence of 25% or more will be barred from entering the final exam, NO EXCEPTIONS will be made (even if the student is in his/her final Semester).</a:t>
            </a:r>
          </a:p>
          <a:p>
            <a:pPr indent="-304800" lvl="0" marL="457200">
              <a:lnSpc>
                <a:spcPct val="100000"/>
              </a:lnSpc>
              <a:spcBef>
                <a:spcPts val="0"/>
              </a:spcBef>
              <a:buSzPct val="100000"/>
              <a:buFont typeface="Times New Roman"/>
              <a:buAutoNum type="arabicPeriod"/>
            </a:pPr>
            <a:r>
              <a:rPr b="1" lang="en" sz="1200">
                <a:latin typeface="Times New Roman"/>
                <a:ea typeface="Times New Roman"/>
                <a:cs typeface="Times New Roman"/>
                <a:sym typeface="Times New Roman"/>
              </a:rPr>
              <a:t>NO </a:t>
            </a:r>
            <a:r>
              <a:rPr lang="en" sz="1200">
                <a:latin typeface="Times New Roman"/>
                <a:ea typeface="Times New Roman"/>
                <a:cs typeface="Times New Roman"/>
                <a:sym typeface="Times New Roman"/>
              </a:rPr>
              <a:t>medical excuses should be accepted as a way for deducting the number of absence days (25% of allowed absence in a Semester is actually there for the purpose of such health or other emergency circumstances).</a:t>
            </a:r>
          </a:p>
          <a:p>
            <a:pPr indent="-304800" lvl="0" marL="457200">
              <a:lnSpc>
                <a:spcPct val="100000"/>
              </a:lnSpc>
              <a:spcBef>
                <a:spcPts val="0"/>
              </a:spcBef>
              <a:buSzPct val="100000"/>
              <a:buFont typeface="Times New Roman"/>
              <a:buAutoNum type="arabicPeriod"/>
            </a:pPr>
            <a:r>
              <a:rPr lang="en" sz="1200">
                <a:latin typeface="Times New Roman"/>
                <a:ea typeface="Times New Roman"/>
                <a:cs typeface="Times New Roman"/>
                <a:sym typeface="Times New Roman"/>
              </a:rPr>
              <a:t>A medical excuse may only be used in the case that a student misses an exam (to allow for a make-up exam), however, the absence should still be counted.</a:t>
            </a:r>
          </a:p>
          <a:p>
            <a:pPr indent="-304800" lvl="0" marL="457200">
              <a:lnSpc>
                <a:spcPct val="100000"/>
              </a:lnSpc>
              <a:spcBef>
                <a:spcPts val="0"/>
              </a:spcBef>
              <a:buSzPct val="100000"/>
              <a:buFont typeface="Times New Roman"/>
              <a:buAutoNum type="arabicPeriod"/>
            </a:pPr>
            <a:r>
              <a:rPr lang="en" sz="1200">
                <a:latin typeface="Times New Roman"/>
                <a:ea typeface="Times New Roman"/>
                <a:cs typeface="Times New Roman"/>
                <a:sym typeface="Times New Roman"/>
              </a:rPr>
              <a:t>Please make sure you inform the students about these absence policies and that the college will be very strict in applying them starting this Semester.</a:t>
            </a:r>
          </a:p>
          <a:p>
            <a:pPr indent="-304800" lvl="0" marL="457200">
              <a:lnSpc>
                <a:spcPct val="100000"/>
              </a:lnSpc>
              <a:spcBef>
                <a:spcPts val="0"/>
              </a:spcBef>
              <a:buSzPct val="100000"/>
              <a:buFont typeface="Times New Roman"/>
              <a:buAutoNum type="arabicPeriod"/>
            </a:pPr>
            <a:r>
              <a:rPr lang="en" sz="1200">
                <a:latin typeface="Times New Roman"/>
                <a:ea typeface="Times New Roman"/>
                <a:cs typeface="Times New Roman"/>
                <a:sym typeface="Times New Roman"/>
              </a:rPr>
              <a:t>Please make sure to give students continuous updates and warnings about their absence percentage.</a:t>
            </a:r>
          </a:p>
          <a:p>
            <a:pPr indent="-304800" lvl="0" marL="457200">
              <a:lnSpc>
                <a:spcPct val="100000"/>
              </a:lnSpc>
              <a:spcBef>
                <a:spcPts val="0"/>
              </a:spcBef>
              <a:buSzPct val="100000"/>
              <a:buFont typeface="Times New Roman"/>
              <a:buAutoNum type="arabicPeriod"/>
            </a:pPr>
            <a:r>
              <a:rPr lang="en" sz="1200">
                <a:latin typeface="Times New Roman"/>
                <a:ea typeface="Times New Roman"/>
                <a:cs typeface="Times New Roman"/>
                <a:sym typeface="Times New Roman"/>
              </a:rPr>
              <a:t>Attendance is a University requirement, and as a faculty member, even if you do not think that attendance is important, it is important that you uphold the University policy and take attendance (I recommend reading the names out loud and making sure you see the student answering you, it is a good way to get to know your students - don't just treat your students as numbers).</a:t>
            </a:r>
          </a:p>
          <a:p>
            <a:pPr indent="-304800" lvl="0" marL="457200">
              <a:lnSpc>
                <a:spcPct val="100000"/>
              </a:lnSpc>
              <a:spcBef>
                <a:spcPts val="0"/>
              </a:spcBef>
              <a:buSzPct val="100000"/>
              <a:buFont typeface="Times New Roman"/>
              <a:buAutoNum type="arabicPeriod"/>
            </a:pPr>
            <a:r>
              <a:rPr lang="en" sz="1200">
                <a:latin typeface="Times New Roman"/>
                <a:ea typeface="Times New Roman"/>
                <a:cs typeface="Times New Roman"/>
                <a:sym typeface="Times New Roman"/>
              </a:rPr>
              <a:t>It is also important to allow students to enter the classroom, even if they are late to arrive, the student has the right to learn! Even if he/she gets to hear and participate in the last few minutes of the class, it should be of some value to that student.</a:t>
            </a:r>
          </a:p>
          <a:p>
            <a:pPr indent="-304800" lvl="0" marL="457200" rtl="0">
              <a:lnSpc>
                <a:spcPct val="100000"/>
              </a:lnSpc>
              <a:spcBef>
                <a:spcPts val="0"/>
              </a:spcBef>
              <a:buSzPct val="100000"/>
              <a:buFont typeface="Times New Roman"/>
              <a:buAutoNum type="arabicPeriod"/>
            </a:pPr>
            <a:r>
              <a:rPr lang="en" sz="1200">
                <a:latin typeface="Times New Roman"/>
                <a:ea typeface="Times New Roman"/>
                <a:cs typeface="Times New Roman"/>
                <a:sym typeface="Times New Roman"/>
              </a:rPr>
              <a:t>You may set a policy that after 15-20 minutes (as an example) of being late, that you will consider the student to be absent (if you think that will help them be on time). Many times the students may be coming from a different building that is far away, or, may have been held-up by the faculty teaching the previous course.</a:t>
            </a:r>
            <a:r>
              <a:rPr lang="en" sz="1400">
                <a:solidFill>
                  <a:srgbClr val="FF0000"/>
                </a:solidFill>
                <a:latin typeface="Times New Roman"/>
                <a:ea typeface="Times New Roman"/>
                <a:cs typeface="Times New Roman"/>
                <a:sym typeface="Times New Roman"/>
              </a:rPr>
              <a:t>❞</a:t>
            </a:r>
          </a:p>
        </p:txBody>
      </p:sp>
    </p:spTree>
  </p:cSld>
  <p:clrMapOvr>
    <a:masterClrMapping/>
  </p:clrMapOvr>
</p:sld>
</file>

<file path=ppt/theme/theme1.xml><?xml version="1.0" encoding="utf-8"?>
<a:theme xmlns:a="http://schemas.openxmlformats.org/drawingml/2006/main" xmlns:r="http://schemas.openxmlformats.org/officeDocument/2006/relationships"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