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5" r:id="rId2"/>
  </p:sldMasterIdLst>
  <p:notesMasterIdLst>
    <p:notesMasterId r:id="rId54"/>
  </p:notesMasterIdLst>
  <p:handoutMasterIdLst>
    <p:handoutMasterId r:id="rId55"/>
  </p:handoutMasterIdLst>
  <p:sldIdLst>
    <p:sldId id="256" r:id="rId3"/>
    <p:sldId id="257" r:id="rId4"/>
    <p:sldId id="261" r:id="rId5"/>
    <p:sldId id="260" r:id="rId6"/>
    <p:sldId id="262" r:id="rId7"/>
    <p:sldId id="317" r:id="rId8"/>
    <p:sldId id="264" r:id="rId9"/>
    <p:sldId id="272" r:id="rId10"/>
    <p:sldId id="321" r:id="rId11"/>
    <p:sldId id="322" r:id="rId12"/>
    <p:sldId id="273" r:id="rId13"/>
    <p:sldId id="323" r:id="rId14"/>
    <p:sldId id="324" r:id="rId15"/>
    <p:sldId id="325" r:id="rId16"/>
    <p:sldId id="327" r:id="rId17"/>
    <p:sldId id="326" r:id="rId18"/>
    <p:sldId id="328" r:id="rId19"/>
    <p:sldId id="265" r:id="rId20"/>
    <p:sldId id="266" r:id="rId21"/>
    <p:sldId id="267" r:id="rId22"/>
    <p:sldId id="268" r:id="rId23"/>
    <p:sldId id="270" r:id="rId24"/>
    <p:sldId id="269" r:id="rId25"/>
    <p:sldId id="263" r:id="rId26"/>
    <p:sldId id="281" r:id="rId27"/>
    <p:sldId id="330" r:id="rId28"/>
    <p:sldId id="318" r:id="rId29"/>
    <p:sldId id="331" r:id="rId30"/>
    <p:sldId id="284" r:id="rId31"/>
    <p:sldId id="285" r:id="rId32"/>
    <p:sldId id="286" r:id="rId33"/>
    <p:sldId id="287" r:id="rId34"/>
    <p:sldId id="288" r:id="rId35"/>
    <p:sldId id="289" r:id="rId36"/>
    <p:sldId id="332" r:id="rId37"/>
    <p:sldId id="333" r:id="rId38"/>
    <p:sldId id="334" r:id="rId39"/>
    <p:sldId id="320" r:id="rId40"/>
    <p:sldId id="319" r:id="rId41"/>
    <p:sldId id="336" r:id="rId42"/>
    <p:sldId id="335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</p:sldIdLst>
  <p:sldSz cx="9144000" cy="6858000" type="screen4x3"/>
  <p:notesSz cx="6858000" cy="97742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37" autoAdjust="0"/>
  </p:normalViewPr>
  <p:slideViewPr>
    <p:cSldViewPr>
      <p:cViewPr varScale="1">
        <p:scale>
          <a:sx n="61" d="100"/>
          <a:sy n="61" d="100"/>
        </p:scale>
        <p:origin x="1430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96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AED70B-1E87-47E8-900B-D20929004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8524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633913"/>
            <a:ext cx="4975225" cy="411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4755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9A11-D7EC-48F8-8948-89578DEB0F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D444D-7DF8-48F2-99EF-EE530020B6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99843-1AA6-43AF-B194-0068C5306E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F4E96-A568-44B2-AE80-19FF13FF5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F341C-DA22-4837-94A2-A3B46A5568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EAFB-7790-4C37-8787-4259514004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3104-89D4-426F-B453-787AE7561B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5D2-4188-4AEB-9319-354EF81A29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6F75-C39D-4D66-A065-27FAE7CABC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0F067-2690-4410-B25A-ECA003F65D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C702-4B7B-4958-891F-E11E397BCC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8E753-42F6-425C-82F6-538155A06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FA4B-F8C8-4631-BDE4-8419A2AACF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B36A1-777E-4F0F-A84B-7CADF9134B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F56AD-7136-42EE-9955-19BC1AFFB8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6312-F53E-4433-AC3C-09516A26E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56F67-B3D9-4537-93A2-2866355FF2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E5D7E-5AB1-4F36-B195-963F3A78D2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D1153-D799-48BE-8B70-3CA7AEB1AF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ECFC4-61FE-4D66-B082-50E727448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94581-42F5-4163-B37A-0B5E0E2146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19CF-FFB2-4839-B370-B6CE06FDAB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F95D13-F6B7-42F0-8566-299E37C281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28F418-2089-421B-BE23-6BCCBEAF15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4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5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0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1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26988" y="3429000"/>
            <a:ext cx="7974012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Chapter 12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Entity-Relationship Modeling</a:t>
            </a:r>
          </a:p>
          <a:p>
            <a:endParaRPr lang="en-GB" b="1">
              <a:latin typeface="Times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0DA598-2B86-416D-B267-FEDEFFCEB90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/>
          <a:lstStyle/>
          <a:p>
            <a:r>
              <a:rPr lang="en-GB" b="1">
                <a:latin typeface="Times"/>
              </a:rPr>
              <a:t>ER </a:t>
            </a:r>
            <a:r>
              <a:rPr lang="en-AU" b="1">
                <a:latin typeface="Times"/>
                <a:cs typeface="Times New Roman" pitchFamily="18" charset="0"/>
              </a:rPr>
              <a:t>diagram of </a:t>
            </a:r>
            <a:r>
              <a:rPr lang="en-AU" b="1">
                <a:latin typeface="Times"/>
                <a:cs typeface="Arial" charset="0"/>
              </a:rPr>
              <a:t>Branch </a:t>
            </a:r>
            <a:r>
              <a:rPr lang="en-AU" b="1" i="1">
                <a:latin typeface="Times"/>
                <a:cs typeface="Arial" charset="0"/>
              </a:rPr>
              <a:t>Has</a:t>
            </a:r>
            <a:r>
              <a:rPr lang="en-AU" b="1">
                <a:latin typeface="Times"/>
                <a:cs typeface="Arial" charset="0"/>
              </a:rPr>
              <a:t> Staff </a:t>
            </a:r>
            <a:r>
              <a:rPr lang="en-AU" b="1">
                <a:latin typeface="Times"/>
                <a:cs typeface="Times New Roman" pitchFamily="18" charset="0"/>
              </a:rPr>
              <a:t>relationship </a:t>
            </a:r>
            <a:endParaRPr lang="en-GB" b="1">
              <a:latin typeface="Times"/>
              <a:cs typeface="Times New Roman" pitchFamily="18" charset="0"/>
            </a:endParaRPr>
          </a:p>
        </p:txBody>
      </p:sp>
      <p:pic>
        <p:nvPicPr>
          <p:cNvPr id="14340" name="Picture 6" descr="DS3-Figure 11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62484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D8A8E8-B902-4EF7-B100-9DA83FE67680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Relationship Types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Degree of a Relationship</a:t>
            </a:r>
          </a:p>
          <a:p>
            <a:pPr lvl="1"/>
            <a:r>
              <a:rPr lang="en-GB" b="1">
                <a:latin typeface="Times"/>
              </a:rPr>
              <a:t>Number of participating entities in  relationship.</a:t>
            </a:r>
          </a:p>
          <a:p>
            <a:pPr lvl="1">
              <a:lnSpc>
                <a:spcPct val="50000"/>
              </a:lnSpc>
            </a:pPr>
            <a:endParaRPr lang="en-GB" b="1">
              <a:latin typeface="Times"/>
            </a:endParaRPr>
          </a:p>
          <a:p>
            <a:r>
              <a:rPr lang="en-AU" b="1">
                <a:latin typeface="Times"/>
                <a:cs typeface="Times New Roman" pitchFamily="18" charset="0"/>
              </a:rPr>
              <a:t>Relationship of degree :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two is binary 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three is ternary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four is quaternary.</a:t>
            </a:r>
            <a:endParaRPr lang="en-GB" b="1">
              <a:latin typeface="Times"/>
              <a:cs typeface="Times New Roman" pitchFamily="18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FE8827-0B07-4CC2-9D93-99DBE0A7FFB6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924800" cy="1104900"/>
          </a:xfrm>
        </p:spPr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Binary relationship called </a:t>
            </a:r>
            <a:r>
              <a:rPr lang="en-AU" b="1" i="1">
                <a:latin typeface="Times"/>
                <a:cs typeface="Times New Roman" pitchFamily="18" charset="0"/>
              </a:rPr>
              <a:t>P</a:t>
            </a:r>
            <a:r>
              <a:rPr lang="en-AU" b="1" i="1">
                <a:latin typeface="Times"/>
                <a:cs typeface="Arial" charset="0"/>
              </a:rPr>
              <a:t>Owns</a:t>
            </a:r>
            <a:endParaRPr lang="en-GB">
              <a:latin typeface="Times"/>
            </a:endParaRPr>
          </a:p>
        </p:txBody>
      </p:sp>
      <p:pic>
        <p:nvPicPr>
          <p:cNvPr id="161797" name="Picture 5" descr="DS3-Figure 11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7914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94E388-03AF-4AF0-8EA1-D6E577018BE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Ternary relationship called </a:t>
            </a:r>
            <a:r>
              <a:rPr lang="en-AU" b="1" i="1">
                <a:latin typeface="Times"/>
                <a:cs typeface="Arial" charset="0"/>
              </a:rPr>
              <a:t>Registers</a:t>
            </a:r>
            <a:endParaRPr lang="en-GB">
              <a:latin typeface="Times"/>
            </a:endParaRPr>
          </a:p>
        </p:txBody>
      </p:sp>
      <p:pic>
        <p:nvPicPr>
          <p:cNvPr id="162821" name="Picture 5" descr="DS3-Figure 11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3152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C6F1FB-5B18-4BDF-B1EA-90B07280573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Quaternary relationship called </a:t>
            </a:r>
            <a:r>
              <a:rPr lang="en-AU" b="1" i="1">
                <a:latin typeface="Times"/>
                <a:cs typeface="Arial" charset="0"/>
              </a:rPr>
              <a:t>Arranges</a:t>
            </a:r>
          </a:p>
        </p:txBody>
      </p:sp>
      <p:pic>
        <p:nvPicPr>
          <p:cNvPr id="18436" name="Picture 5" descr="DS3-Figure 11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71628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64AEA2-B5E2-484E-82AF-A73B8C09E786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9459" name="Rectangle 205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Relationship Types</a:t>
            </a:r>
          </a:p>
        </p:txBody>
      </p:sp>
      <p:sp>
        <p:nvSpPr>
          <p:cNvPr id="16589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84860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Recursive Relationship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Relationship type where </a:t>
            </a:r>
            <a:r>
              <a:rPr lang="en-AU" b="1" i="1">
                <a:latin typeface="Times"/>
                <a:cs typeface="Times New Roman" pitchFamily="18" charset="0"/>
              </a:rPr>
              <a:t>same</a:t>
            </a:r>
            <a:r>
              <a:rPr lang="en-AU" b="1">
                <a:latin typeface="Times"/>
                <a:cs typeface="Times New Roman" pitchFamily="18" charset="0"/>
              </a:rPr>
              <a:t> entity type participates more than once in </a:t>
            </a:r>
            <a:r>
              <a:rPr lang="en-AU" b="1" i="1">
                <a:latin typeface="Times"/>
                <a:cs typeface="Times New Roman" pitchFamily="18" charset="0"/>
              </a:rPr>
              <a:t>different roles</a:t>
            </a:r>
            <a:r>
              <a:rPr lang="en-AU" b="1">
                <a:latin typeface="Times"/>
                <a:cs typeface="Times New Roman" pitchFamily="18" charset="0"/>
              </a:rPr>
              <a:t>.</a:t>
            </a:r>
            <a:r>
              <a:rPr lang="en-GB" b="1">
                <a:latin typeface="Times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>
              <a:latin typeface="Times"/>
            </a:endParaRPr>
          </a:p>
          <a:p>
            <a:r>
              <a:rPr lang="en-AU" b="1">
                <a:latin typeface="Times"/>
                <a:cs typeface="Times New Roman" pitchFamily="18" charset="0"/>
              </a:rPr>
              <a:t>Relationships may be given role names to indicate purpose that each participating entity type plays in a relationship.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19461" name="Text Box 2052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A0E1E9-501A-424B-BCD7-5DB8DD38091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Recursive relationship called </a:t>
            </a:r>
            <a:r>
              <a:rPr lang="en-AU" b="1" i="1">
                <a:latin typeface="Times"/>
                <a:cs typeface="Arial" charset="0"/>
              </a:rPr>
              <a:t>Supervises</a:t>
            </a:r>
            <a:r>
              <a:rPr lang="en-AU" b="1">
                <a:latin typeface="Times"/>
                <a:cs typeface="Times New Roman" pitchFamily="18" charset="0"/>
              </a:rPr>
              <a:t> with role names</a:t>
            </a:r>
            <a:endParaRPr lang="en-GB">
              <a:latin typeface="Times"/>
            </a:endParaRPr>
          </a:p>
        </p:txBody>
      </p:sp>
      <p:pic>
        <p:nvPicPr>
          <p:cNvPr id="164869" name="Picture 5" descr="DS3-Figure 11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69342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B59795-F9B1-440E-B7E8-D21DF0703C07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Entities associated through two distinct relationships with role names</a:t>
            </a:r>
            <a:endParaRPr lang="en-GB">
              <a:latin typeface="Times"/>
            </a:endParaRPr>
          </a:p>
        </p:txBody>
      </p:sp>
      <p:pic>
        <p:nvPicPr>
          <p:cNvPr id="167941" name="Picture 5" descr="DS3-Figure 11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6096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C59507-4836-4823-8D6E-77E8CD734068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Attributes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Attribute</a:t>
            </a:r>
          </a:p>
          <a:p>
            <a:pPr lvl="1"/>
            <a:r>
              <a:rPr lang="en-GB" b="1">
                <a:latin typeface="Times"/>
              </a:rPr>
              <a:t>Property of an entity or a relationship type.</a:t>
            </a:r>
          </a:p>
          <a:p>
            <a:pPr lvl="1">
              <a:lnSpc>
                <a:spcPct val="40000"/>
              </a:lnSpc>
            </a:pPr>
            <a:endParaRPr lang="en-GB">
              <a:latin typeface="Times"/>
            </a:endParaRPr>
          </a:p>
          <a:p>
            <a:r>
              <a:rPr lang="en-GB" b="1">
                <a:latin typeface="Times"/>
              </a:rPr>
              <a:t>Attribute Domain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Set of allowable values for one or more attributes.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019909-E0E8-43B7-8CA3-214552727567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Attributes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Simple Attribute</a:t>
            </a:r>
          </a:p>
          <a:p>
            <a:pPr lvl="1"/>
            <a:r>
              <a:rPr lang="en-GB" b="1">
                <a:latin typeface="Times"/>
              </a:rPr>
              <a:t>Attribute composed of a single component with an independent existence.</a:t>
            </a:r>
          </a:p>
          <a:p>
            <a:pPr lvl="1">
              <a:lnSpc>
                <a:spcPct val="40000"/>
              </a:lnSpc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Composite Attribute</a:t>
            </a:r>
          </a:p>
          <a:p>
            <a:pPr lvl="1"/>
            <a:r>
              <a:rPr lang="en-GB" b="1">
                <a:latin typeface="Times"/>
              </a:rPr>
              <a:t>Attribute composed of multiple components, each with an independent existence.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5D4111-BA1F-4DA6-B14F-429632A25A3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Chapter 12 - Objectives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How to use Entity–Relationship (ER) modeling in database design.</a:t>
            </a:r>
            <a:r>
              <a:rPr lang="en-GB" b="1">
                <a:latin typeface="Times"/>
              </a:rPr>
              <a:t> </a:t>
            </a:r>
          </a:p>
          <a:p>
            <a:pPr>
              <a:lnSpc>
                <a:spcPct val="0"/>
              </a:lnSpc>
            </a:pPr>
            <a:endParaRPr lang="en-GB" b="1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Basic concepts associated with ER model.</a:t>
            </a:r>
            <a:r>
              <a:rPr lang="en-GB" b="1">
                <a:latin typeface="Times"/>
              </a:rPr>
              <a:t> </a:t>
            </a:r>
          </a:p>
          <a:p>
            <a:pPr>
              <a:lnSpc>
                <a:spcPct val="0"/>
              </a:lnSpc>
            </a:pPr>
            <a:endParaRPr lang="en-GB" b="1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Diagrammatic technique for displaying ER model using Unified Modeling Language (UML).</a:t>
            </a:r>
          </a:p>
          <a:p>
            <a:pPr>
              <a:lnSpc>
                <a:spcPct val="0"/>
              </a:lnSpc>
            </a:pPr>
            <a:endParaRPr lang="en-GB" b="1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How to identify and resolve problems with ER models called connection traps.</a:t>
            </a:r>
            <a:r>
              <a:rPr lang="en-GB" b="1">
                <a:latin typeface="Times"/>
              </a:rPr>
              <a:t> </a:t>
            </a:r>
          </a:p>
          <a:p>
            <a:pPr>
              <a:lnSpc>
                <a:spcPct val="0"/>
              </a:lnSpc>
            </a:pPr>
            <a:endParaRPr lang="en-GB" b="1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How to build an ER model from a requirements specification.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D7B8F9-F399-47CC-8671-0917A431A585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Attributes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Single-valued Attribute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Attribute that holds a single value for each occurrence of an entity type.</a:t>
            </a:r>
            <a:r>
              <a:rPr lang="en-GB" b="1">
                <a:latin typeface="Times"/>
              </a:rPr>
              <a:t> </a:t>
            </a:r>
          </a:p>
          <a:p>
            <a:pPr>
              <a:lnSpc>
                <a:spcPct val="40000"/>
              </a:lnSpc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Multi-valued Attribute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Attribute that holds multiple values for each occurrence of an entity type.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4B2B32-1031-4408-A811-0FDA8B42B5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Attributes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Derived Attribute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Attribute that represents a value that is derivable from value of a related attribute, or set of attributes, not necessarily in the same entity type.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650C64-C204-42C9-81AD-3E2980B1E92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26627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Keys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>
                <a:latin typeface="Times"/>
              </a:rPr>
              <a:t>Candidate Key</a:t>
            </a:r>
          </a:p>
          <a:p>
            <a:pPr lvl="1"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Minimal set of attributes that uniquely identifies each occurrence of an entity type.</a:t>
            </a:r>
            <a:r>
              <a:rPr lang="en-GB" b="1">
                <a:latin typeface="Times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b="1">
                <a:latin typeface="Times"/>
              </a:rPr>
              <a:t>Primary Key</a:t>
            </a:r>
          </a:p>
          <a:p>
            <a:pPr lvl="1"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Candidate key selected to uniquely identify each occurrence of an entity type.</a:t>
            </a:r>
            <a:r>
              <a:rPr lang="en-GB" b="1">
                <a:latin typeface="Times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b="1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b="1">
                <a:latin typeface="Times"/>
              </a:rPr>
              <a:t>Composite Key</a:t>
            </a:r>
          </a:p>
          <a:p>
            <a:pPr lvl="1"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A candidate key that consists of two or more attributes.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2662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DE5C02-2874-4536-A5B6-D5CAAF4DB29B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27651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ER </a:t>
            </a:r>
            <a:r>
              <a:rPr lang="en-AU" b="1">
                <a:latin typeface="Times"/>
                <a:cs typeface="Times New Roman" pitchFamily="18" charset="0"/>
              </a:rPr>
              <a:t>diagram of  </a:t>
            </a:r>
            <a:r>
              <a:rPr lang="en-AU" b="1">
                <a:latin typeface="Times"/>
                <a:cs typeface="Arial" charset="0"/>
              </a:rPr>
              <a:t>Staff </a:t>
            </a:r>
            <a:r>
              <a:rPr lang="en-AU" b="1">
                <a:latin typeface="Times"/>
                <a:cs typeface="Times New Roman" pitchFamily="18" charset="0"/>
              </a:rPr>
              <a:t>and  </a:t>
            </a:r>
            <a:r>
              <a:rPr lang="en-AU" b="1">
                <a:latin typeface="Times"/>
                <a:cs typeface="Arial" charset="0"/>
              </a:rPr>
              <a:t>Branch</a:t>
            </a:r>
            <a:r>
              <a:rPr lang="en-AU" b="1">
                <a:latin typeface="Times"/>
                <a:cs typeface="Times New Roman" pitchFamily="18" charset="0"/>
              </a:rPr>
              <a:t> entities and their attributes</a:t>
            </a:r>
            <a:endParaRPr lang="en-GB" b="1">
              <a:latin typeface="Times"/>
              <a:cs typeface="Times New Roman" pitchFamily="18" charset="0"/>
            </a:endParaRPr>
          </a:p>
        </p:txBody>
      </p:sp>
      <p:pic>
        <p:nvPicPr>
          <p:cNvPr id="27656" name="Picture 1032" descr="DS3-Figure 11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103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41A6BB-3F08-4869-AC77-44E6BCE8B25B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Entity Type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Strong Entity Type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Entity type that is </a:t>
            </a:r>
            <a:r>
              <a:rPr lang="en-AU" b="1" i="1">
                <a:latin typeface="Times"/>
                <a:cs typeface="Times New Roman" pitchFamily="18" charset="0"/>
              </a:rPr>
              <a:t>not</a:t>
            </a:r>
            <a:r>
              <a:rPr lang="en-AU" b="1">
                <a:latin typeface="Times"/>
                <a:cs typeface="Times New Roman" pitchFamily="18" charset="0"/>
              </a:rPr>
              <a:t> existence-dependent on some other entity type.</a:t>
            </a:r>
            <a:r>
              <a:rPr lang="en-GB" b="1">
                <a:latin typeface="Times"/>
              </a:rPr>
              <a:t> </a:t>
            </a:r>
          </a:p>
          <a:p>
            <a:pPr lvl="1">
              <a:lnSpc>
                <a:spcPct val="40000"/>
              </a:lnSpc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Weak Entity Type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Entity type that is existence-dependent on some other entity type.</a:t>
            </a:r>
            <a:r>
              <a:rPr lang="en-GB" b="1">
                <a:latin typeface="Times"/>
              </a:rPr>
              <a:t> </a:t>
            </a:r>
          </a:p>
          <a:p>
            <a:endParaRPr lang="en-GB" b="1">
              <a:latin typeface="Times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BAB493-AA13-498A-AD4B-ADE2A7DBCFF7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>
                <a:latin typeface="Times"/>
                <a:cs typeface="Times New Roman" pitchFamily="18" charset="0"/>
              </a:rPr>
              <a:t>Strong entity type called </a:t>
            </a:r>
            <a:r>
              <a:rPr lang="en-AU" b="1">
                <a:latin typeface="Times"/>
                <a:cs typeface="Arial" charset="0"/>
              </a:rPr>
              <a:t>Client</a:t>
            </a:r>
            <a:r>
              <a:rPr lang="en-AU" b="1">
                <a:latin typeface="Times"/>
                <a:cs typeface="Times New Roman" pitchFamily="18" charset="0"/>
              </a:rPr>
              <a:t> and weak entity type called </a:t>
            </a:r>
            <a:r>
              <a:rPr lang="en-AU" b="1">
                <a:latin typeface="Times"/>
                <a:cs typeface="Arial" charset="0"/>
              </a:rPr>
              <a:t>Preference</a:t>
            </a:r>
            <a:r>
              <a:rPr lang="en-GB" b="1">
                <a:latin typeface="Times"/>
              </a:rPr>
              <a:t> </a:t>
            </a:r>
          </a:p>
        </p:txBody>
      </p:sp>
      <p:pic>
        <p:nvPicPr>
          <p:cNvPr id="52232" name="Picture 8" descr="DS3-Figure 11-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905000"/>
            <a:ext cx="63246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AA43E5-44A2-44F7-990A-CFF234127C5B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  <a:noFill/>
        </p:spPr>
        <p:txBody>
          <a:bodyPr lIns="90488" tIns="44450" rIns="90488" bIns="44450"/>
          <a:lstStyle/>
          <a:p>
            <a:r>
              <a:rPr lang="en-AU" b="1">
                <a:latin typeface="Times"/>
                <a:cs typeface="Times New Roman" pitchFamily="18" charset="0"/>
              </a:rPr>
              <a:t>Relationship called </a:t>
            </a:r>
            <a:r>
              <a:rPr lang="en-AU" b="1" i="1">
                <a:latin typeface="Times"/>
                <a:cs typeface="Arial" charset="0"/>
              </a:rPr>
              <a:t>Advertises</a:t>
            </a:r>
            <a:r>
              <a:rPr lang="en-AU" b="1">
                <a:latin typeface="Times"/>
                <a:cs typeface="Times New Roman" pitchFamily="18" charset="0"/>
              </a:rPr>
              <a:t> with attributes</a:t>
            </a:r>
            <a:endParaRPr lang="en-GB" b="1">
              <a:latin typeface="Times"/>
            </a:endParaRPr>
          </a:p>
        </p:txBody>
      </p:sp>
      <p:pic>
        <p:nvPicPr>
          <p:cNvPr id="169989" name="Picture 5" descr="DS3-Figure 11-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828800"/>
            <a:ext cx="68580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EBB0AC-8B71-4A5C-9D35-85D93321C2FE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/>
              </a:rPr>
              <a:t>Structural Constraints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</p:spPr>
        <p:txBody>
          <a:bodyPr/>
          <a:lstStyle/>
          <a:p>
            <a:r>
              <a:rPr lang="en-GB" b="1">
                <a:latin typeface="Times"/>
              </a:rPr>
              <a:t>Main type of constraint on relationships is called </a:t>
            </a:r>
            <a:r>
              <a:rPr lang="en-GB" i="1">
                <a:latin typeface="Times"/>
              </a:rPr>
              <a:t>multiplicity</a:t>
            </a:r>
            <a:r>
              <a:rPr lang="en-GB" b="1">
                <a:latin typeface="Times"/>
              </a:rPr>
              <a:t>.</a:t>
            </a:r>
          </a:p>
          <a:p>
            <a:pPr>
              <a:lnSpc>
                <a:spcPct val="30000"/>
              </a:lnSpc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Multiplicity - </a:t>
            </a:r>
            <a:r>
              <a:rPr lang="en-AU" b="1">
                <a:latin typeface="Times"/>
                <a:cs typeface="Times New Roman" pitchFamily="18" charset="0"/>
              </a:rPr>
              <a:t>number (or range) of possible occurrences of an entity type that may relate to a single occurrence of an associated entity type through a particular relationship.</a:t>
            </a:r>
            <a:r>
              <a:rPr lang="en-GB" b="1">
                <a:latin typeface="Times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Represents policies (called </a:t>
            </a:r>
            <a:r>
              <a:rPr lang="en-GB" b="1" i="1">
                <a:latin typeface="Times"/>
              </a:rPr>
              <a:t>business rules</a:t>
            </a:r>
            <a:r>
              <a:rPr lang="en-GB" b="1">
                <a:latin typeface="Times"/>
              </a:rPr>
              <a:t>) established by user or company. 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F2DA92-291F-473B-948E-23A97B6837A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3277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/>
              </a:rPr>
              <a:t>Structural Constraints</a:t>
            </a:r>
          </a:p>
        </p:txBody>
      </p:sp>
      <p:sp>
        <p:nvSpPr>
          <p:cNvPr id="172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</p:spPr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The most common degree for relationships is binary. </a:t>
            </a:r>
          </a:p>
          <a:p>
            <a:pPr lvl="1">
              <a:lnSpc>
                <a:spcPct val="40000"/>
              </a:lnSpc>
            </a:pPr>
            <a:endParaRPr lang="en-AU" b="1">
              <a:latin typeface="Times"/>
              <a:cs typeface="Times New Roman" pitchFamily="18" charset="0"/>
            </a:endParaRPr>
          </a:p>
          <a:p>
            <a:r>
              <a:rPr lang="en-AU" b="1">
                <a:latin typeface="Times"/>
                <a:cs typeface="Times New Roman" pitchFamily="18" charset="0"/>
              </a:rPr>
              <a:t>Binary relationships are generally referred to as being: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one-to-one (1:1)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one-to-many (1:*)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many-to-many (*:*)</a:t>
            </a:r>
            <a:endParaRPr lang="en-GB">
              <a:latin typeface="Times"/>
              <a:cs typeface="Times New Roman" pitchFamily="18" charset="0"/>
            </a:endParaRPr>
          </a:p>
        </p:txBody>
      </p:sp>
      <p:sp>
        <p:nvSpPr>
          <p:cNvPr id="32773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F60E67-4B28-4C03-B014-F4F62AD52321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>
                <a:latin typeface="Times"/>
                <a:cs typeface="Times New Roman" pitchFamily="18" charset="0"/>
              </a:rPr>
              <a:t>Semantic net of </a:t>
            </a:r>
            <a:r>
              <a:rPr lang="en-AU" b="1">
                <a:latin typeface="Times"/>
                <a:cs typeface="Arial" charset="0"/>
              </a:rPr>
              <a:t>Staff </a:t>
            </a:r>
            <a:r>
              <a:rPr lang="en-AU" b="1" i="1">
                <a:latin typeface="Times"/>
                <a:cs typeface="Arial" charset="0"/>
              </a:rPr>
              <a:t>Manages </a:t>
            </a:r>
            <a:r>
              <a:rPr lang="en-AU" b="1">
                <a:latin typeface="Times"/>
                <a:cs typeface="Arial" charset="0"/>
              </a:rPr>
              <a:t>Branch</a:t>
            </a:r>
            <a:r>
              <a:rPr lang="en-AU" b="1">
                <a:latin typeface="Times"/>
                <a:cs typeface="Times New Roman" pitchFamily="18" charset="0"/>
              </a:rPr>
              <a:t> relationship type</a:t>
            </a:r>
            <a:r>
              <a:rPr lang="en-GB" b="1">
                <a:latin typeface="Times"/>
              </a:rPr>
              <a:t> </a:t>
            </a:r>
          </a:p>
        </p:txBody>
      </p:sp>
      <p:pic>
        <p:nvPicPr>
          <p:cNvPr id="58375" name="Picture 7" descr="DS3-Figure 11-1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24F159-DD25-46B4-B482-085A5BA72FA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ER </a:t>
            </a:r>
            <a:r>
              <a:rPr lang="en-AU" b="1">
                <a:latin typeface="Times"/>
                <a:cs typeface="Times New Roman" pitchFamily="18" charset="0"/>
              </a:rPr>
              <a:t>diagram of Branch user views of </a:t>
            </a:r>
            <a:r>
              <a:rPr lang="en-AU" b="1" i="1">
                <a:latin typeface="Times"/>
                <a:cs typeface="Times New Roman" pitchFamily="18" charset="0"/>
              </a:rPr>
              <a:t>DreamHome</a:t>
            </a:r>
            <a:endParaRPr lang="en-GB" b="1">
              <a:latin typeface="Times"/>
            </a:endParaRPr>
          </a:p>
        </p:txBody>
      </p:sp>
      <p:pic>
        <p:nvPicPr>
          <p:cNvPr id="13320" name="Picture 8" descr="DS3-Figure 11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47800"/>
            <a:ext cx="705008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5BE7E3-E078-41A7-9C6D-D20F5F710A4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>
                <a:latin typeface="Times"/>
                <a:cs typeface="Times New Roman" pitchFamily="18" charset="0"/>
              </a:rPr>
              <a:t>Multiplicity of </a:t>
            </a:r>
            <a:r>
              <a:rPr lang="en-AU" b="1">
                <a:latin typeface="Times"/>
                <a:cs typeface="Arial" charset="0"/>
              </a:rPr>
              <a:t>Staff </a:t>
            </a:r>
            <a:r>
              <a:rPr lang="en-AU" b="1" i="1">
                <a:latin typeface="Times"/>
                <a:cs typeface="Arial" charset="0"/>
              </a:rPr>
              <a:t>Manages</a:t>
            </a:r>
            <a:r>
              <a:rPr lang="en-AU" b="1">
                <a:latin typeface="Times"/>
                <a:cs typeface="Arial" charset="0"/>
              </a:rPr>
              <a:t> Branch</a:t>
            </a:r>
            <a:r>
              <a:rPr lang="en-AU" b="1">
                <a:latin typeface="Times"/>
                <a:cs typeface="Times New Roman" pitchFamily="18" charset="0"/>
              </a:rPr>
              <a:t> (1:1) relationship</a:t>
            </a:r>
            <a:r>
              <a:rPr lang="en-GB" b="1">
                <a:latin typeface="Times"/>
              </a:rPr>
              <a:t> </a:t>
            </a:r>
          </a:p>
        </p:txBody>
      </p:sp>
      <p:pic>
        <p:nvPicPr>
          <p:cNvPr id="60424" name="Picture 8" descr="DS3-Figure 11-1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01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3BB131-59BC-45CE-94A5-3A7014127AB4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AU" b="1">
                <a:latin typeface="Times"/>
                <a:cs typeface="Times New Roman" pitchFamily="18" charset="0"/>
              </a:rPr>
              <a:t>Semantic net of </a:t>
            </a:r>
            <a:r>
              <a:rPr lang="en-AU" b="1">
                <a:latin typeface="Times"/>
                <a:cs typeface="Arial" charset="0"/>
              </a:rPr>
              <a:t>Staff </a:t>
            </a:r>
            <a:r>
              <a:rPr lang="en-AU" b="1" i="1">
                <a:latin typeface="Times"/>
                <a:cs typeface="Arial" charset="0"/>
              </a:rPr>
              <a:t>Oversees </a:t>
            </a:r>
            <a:r>
              <a:rPr lang="en-AU" b="1">
                <a:latin typeface="Times"/>
                <a:cs typeface="Arial" charset="0"/>
              </a:rPr>
              <a:t>PropertyForRent</a:t>
            </a:r>
            <a:r>
              <a:rPr lang="en-AU" b="1">
                <a:latin typeface="Times"/>
                <a:cs typeface="Times New Roman" pitchFamily="18" charset="0"/>
              </a:rPr>
              <a:t> relationship type</a:t>
            </a:r>
            <a:endParaRPr lang="en-GB" b="1">
              <a:latin typeface="Times"/>
            </a:endParaRPr>
          </a:p>
        </p:txBody>
      </p:sp>
      <p:pic>
        <p:nvPicPr>
          <p:cNvPr id="62473" name="Picture 9" descr="DS3-Figure 11-1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239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9D2BC9E-4C06-4A28-B99D-940EC9E87C45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9144000" cy="1104900"/>
          </a:xfrm>
          <a:noFill/>
        </p:spPr>
        <p:txBody>
          <a:bodyPr lIns="90488" tIns="44450" rIns="90488" bIns="44450"/>
          <a:lstStyle/>
          <a:p>
            <a:r>
              <a:rPr lang="en-AU" b="1">
                <a:latin typeface="Times"/>
                <a:cs typeface="Times New Roman" pitchFamily="18" charset="0"/>
              </a:rPr>
              <a:t>Multiplicity of </a:t>
            </a:r>
            <a:r>
              <a:rPr lang="en-AU" b="1">
                <a:latin typeface="Times"/>
                <a:cs typeface="Arial" charset="0"/>
              </a:rPr>
              <a:t>Staff </a:t>
            </a:r>
            <a:r>
              <a:rPr lang="en-AU" b="1" i="1">
                <a:latin typeface="Times"/>
                <a:cs typeface="Arial" charset="0"/>
              </a:rPr>
              <a:t>Oversees</a:t>
            </a:r>
            <a:r>
              <a:rPr lang="en-AU" b="1">
                <a:latin typeface="Times"/>
                <a:cs typeface="Arial" charset="0"/>
              </a:rPr>
              <a:t> PropertyForRent</a:t>
            </a:r>
            <a:r>
              <a:rPr lang="en-AU" b="1">
                <a:latin typeface="Times"/>
                <a:cs typeface="Times New Roman" pitchFamily="18" charset="0"/>
              </a:rPr>
              <a:t> (1:*) relationship type</a:t>
            </a:r>
            <a:r>
              <a:rPr lang="en-GB" b="1">
                <a:latin typeface="Times"/>
              </a:rPr>
              <a:t> </a:t>
            </a:r>
          </a:p>
        </p:txBody>
      </p:sp>
      <p:pic>
        <p:nvPicPr>
          <p:cNvPr id="64520" name="Picture 8" descr="DS3-Figure 11-1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28800"/>
            <a:ext cx="7239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CA60D4-EFDC-4A82-8123-EF43FDCFE492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82000" cy="1104900"/>
          </a:xfrm>
          <a:noFill/>
        </p:spPr>
        <p:txBody>
          <a:bodyPr lIns="90488" tIns="44450" rIns="90488" bIns="44450"/>
          <a:lstStyle/>
          <a:p>
            <a:r>
              <a:rPr lang="en-AU" b="1">
                <a:latin typeface="Times"/>
                <a:cs typeface="Times New Roman" pitchFamily="18" charset="0"/>
              </a:rPr>
              <a:t>Semantic net of </a:t>
            </a:r>
            <a:r>
              <a:rPr lang="en-AU" b="1">
                <a:latin typeface="Times"/>
                <a:cs typeface="Arial" charset="0"/>
              </a:rPr>
              <a:t>Newspaper </a:t>
            </a:r>
            <a:r>
              <a:rPr lang="en-AU" b="1" i="1">
                <a:latin typeface="Times"/>
                <a:cs typeface="Arial" charset="0"/>
              </a:rPr>
              <a:t>Advertises</a:t>
            </a:r>
            <a:r>
              <a:rPr lang="en-AU" b="1">
                <a:latin typeface="Times"/>
                <a:cs typeface="Arial" charset="0"/>
              </a:rPr>
              <a:t> PropertyForRent </a:t>
            </a:r>
            <a:r>
              <a:rPr lang="en-AU" b="1">
                <a:latin typeface="Times"/>
                <a:cs typeface="Times New Roman" pitchFamily="18" charset="0"/>
              </a:rPr>
              <a:t> relationship type</a:t>
            </a:r>
            <a:r>
              <a:rPr lang="en-GB" b="1">
                <a:latin typeface="Times"/>
              </a:rPr>
              <a:t> </a:t>
            </a:r>
          </a:p>
        </p:txBody>
      </p:sp>
      <p:pic>
        <p:nvPicPr>
          <p:cNvPr id="66567" name="Picture 7" descr="DS3-Figure 11-1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7010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9B38F1-4ADB-46B7-9DED-4D3AA0265FB8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04900"/>
          </a:xfrm>
          <a:noFill/>
        </p:spPr>
        <p:txBody>
          <a:bodyPr lIns="90488" tIns="44450" rIns="90488" bIns="44450"/>
          <a:lstStyle/>
          <a:p>
            <a:r>
              <a:rPr lang="en-AU" b="1">
                <a:latin typeface="Times"/>
                <a:cs typeface="Times New Roman" pitchFamily="18" charset="0"/>
              </a:rPr>
              <a:t>Multiplicity of </a:t>
            </a:r>
            <a:r>
              <a:rPr lang="en-AU" b="1">
                <a:latin typeface="Times"/>
                <a:cs typeface="Arial" charset="0"/>
              </a:rPr>
              <a:t>Newspaper </a:t>
            </a:r>
            <a:r>
              <a:rPr lang="en-AU" b="1" i="1">
                <a:latin typeface="Times"/>
                <a:cs typeface="Arial" charset="0"/>
              </a:rPr>
              <a:t>Advertises</a:t>
            </a:r>
            <a:r>
              <a:rPr lang="en-AU" b="1">
                <a:latin typeface="Times"/>
                <a:cs typeface="Arial" charset="0"/>
              </a:rPr>
              <a:t> PropertyForRent</a:t>
            </a:r>
            <a:r>
              <a:rPr lang="en-AU" b="1">
                <a:latin typeface="Times"/>
                <a:cs typeface="Times New Roman" pitchFamily="18" charset="0"/>
              </a:rPr>
              <a:t> (*:*) relationship</a:t>
            </a:r>
            <a:r>
              <a:rPr lang="en-GB" b="1">
                <a:latin typeface="Times"/>
              </a:rPr>
              <a:t> </a:t>
            </a:r>
          </a:p>
        </p:txBody>
      </p:sp>
      <p:pic>
        <p:nvPicPr>
          <p:cNvPr id="68616" name="Picture 8" descr="DS3-Figure 11-1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752600"/>
            <a:ext cx="739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D70DC8-F23A-4BBF-BE03-3DCD26AD5A2A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/>
              </a:rPr>
              <a:t>Structural Constraints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27950" cy="4114800"/>
          </a:xfrm>
        </p:spPr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Multiplicity for Complex Relationships</a:t>
            </a:r>
            <a:r>
              <a:rPr lang="en-AU">
                <a:latin typeface="Times"/>
                <a:cs typeface="Times New Roman" pitchFamily="18" charset="0"/>
              </a:rPr>
              <a:t> 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Number (or range) of possible occurrences of an entity type in an </a:t>
            </a:r>
            <a:r>
              <a:rPr lang="en-AU" b="1" i="1">
                <a:latin typeface="Times"/>
                <a:cs typeface="Times New Roman" pitchFamily="18" charset="0"/>
              </a:rPr>
              <a:t>n</a:t>
            </a:r>
            <a:r>
              <a:rPr lang="en-AU" b="1">
                <a:latin typeface="Times"/>
                <a:cs typeface="Times New Roman" pitchFamily="18" charset="0"/>
              </a:rPr>
              <a:t>-ary relationship when other (</a:t>
            </a:r>
            <a:r>
              <a:rPr lang="en-AU" b="1" i="1">
                <a:latin typeface="Times"/>
                <a:cs typeface="Times New Roman" pitchFamily="18" charset="0"/>
              </a:rPr>
              <a:t>n</a:t>
            </a:r>
            <a:r>
              <a:rPr lang="en-AU" b="1">
                <a:latin typeface="Times"/>
                <a:cs typeface="Times New Roman" pitchFamily="18" charset="0"/>
              </a:rPr>
              <a:t>-1) values are fixed.</a:t>
            </a:r>
            <a:r>
              <a:rPr lang="en-GB">
                <a:latin typeface="Times"/>
                <a:cs typeface="Times New Roman" pitchFamily="18" charset="0"/>
              </a:rPr>
              <a:t> 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3E8A91-C273-4059-B980-A5C10410DBC0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04900"/>
          </a:xfrm>
        </p:spPr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Semantic net of ternary </a:t>
            </a:r>
            <a:r>
              <a:rPr lang="en-AU" b="1" i="1">
                <a:latin typeface="Times"/>
                <a:cs typeface="Arial" charset="0"/>
              </a:rPr>
              <a:t>Registers</a:t>
            </a:r>
            <a:r>
              <a:rPr lang="en-AU" b="1">
                <a:latin typeface="Times"/>
                <a:cs typeface="Times New Roman" pitchFamily="18" charset="0"/>
              </a:rPr>
              <a:t> relationship with values for Staff and Branch entities fixed</a:t>
            </a:r>
            <a:r>
              <a:rPr lang="en-GB">
                <a:latin typeface="Times"/>
              </a:rPr>
              <a:t> </a:t>
            </a:r>
          </a:p>
        </p:txBody>
      </p:sp>
      <p:pic>
        <p:nvPicPr>
          <p:cNvPr id="174085" name="Picture 5" descr="DS3-Figure 11-1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739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B3475D-5E35-4913-AB80-4D298A6453B4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4198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</p:spPr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Multiplicity of ternary </a:t>
            </a:r>
            <a:r>
              <a:rPr lang="en-AU" b="1" i="1">
                <a:latin typeface="Times"/>
                <a:cs typeface="Arial" charset="0"/>
              </a:rPr>
              <a:t>Registers</a:t>
            </a:r>
            <a:r>
              <a:rPr lang="en-AU" b="1">
                <a:latin typeface="Times"/>
                <a:cs typeface="Times New Roman" pitchFamily="18" charset="0"/>
              </a:rPr>
              <a:t> relationship</a:t>
            </a:r>
            <a:endParaRPr lang="en-GB">
              <a:latin typeface="Times"/>
            </a:endParaRPr>
          </a:p>
        </p:txBody>
      </p:sp>
      <p:pic>
        <p:nvPicPr>
          <p:cNvPr id="175109" name="Picture 1029" descr="DS3-Figure 11-17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9DC98A-FF5C-46B9-8FE2-B53E87321C6A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/>
              </a:rPr>
              <a:t>Summary of multiplicity constraints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/>
        </p:nvSpPr>
        <p:spPr bwMode="auto">
          <a:xfrm>
            <a:off x="533400" y="1676400"/>
            <a:ext cx="7727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buClr>
                <a:schemeClr val="accent2"/>
              </a:buClr>
              <a:buSzPts val="2100"/>
              <a:buFont typeface="Monotype Sorts" pitchFamily="2" charset="2"/>
              <a:buChar char="u"/>
            </a:pPr>
            <a:endParaRPr lang="en-US" sz="2800" b="1"/>
          </a:p>
          <a:p>
            <a:endParaRPr lang="en-GB" sz="2800" b="1"/>
          </a:p>
        </p:txBody>
      </p:sp>
      <p:pic>
        <p:nvPicPr>
          <p:cNvPr id="150534" name="Picture 6" descr="DS3-Table 11-01"/>
          <p:cNvPicPr>
            <a:picLocks noChangeAspect="1" noChangeArrowheads="1"/>
          </p:cNvPicPr>
          <p:nvPr/>
        </p:nvPicPr>
        <p:blipFill>
          <a:blip r:embed="rId3" cstate="print"/>
          <a:srcRect l="84" t="12500"/>
          <a:stretch>
            <a:fillRect/>
          </a:stretch>
        </p:blipFill>
        <p:spPr bwMode="auto">
          <a:xfrm>
            <a:off x="468313" y="1773238"/>
            <a:ext cx="799147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851374-F648-42A8-9B51-37565CF80B78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403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/>
              </a:rPr>
              <a:t>Structural Constraints</a:t>
            </a:r>
          </a:p>
        </p:txBody>
      </p:sp>
      <p:sp>
        <p:nvSpPr>
          <p:cNvPr id="14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557338"/>
            <a:ext cx="7339013" cy="4114800"/>
          </a:xfrm>
        </p:spPr>
        <p:txBody>
          <a:bodyPr/>
          <a:lstStyle/>
          <a:p>
            <a:r>
              <a:rPr lang="en-GB" b="1">
                <a:latin typeface="Times"/>
              </a:rPr>
              <a:t>Multiplicity is made up of two types of restrictions on relationships: </a:t>
            </a:r>
            <a:r>
              <a:rPr lang="en-GB" b="1" i="1">
                <a:latin typeface="Times"/>
              </a:rPr>
              <a:t>cardinality</a:t>
            </a:r>
            <a:r>
              <a:rPr lang="en-GB" b="1">
                <a:latin typeface="Times"/>
              </a:rPr>
              <a:t> and </a:t>
            </a:r>
            <a:r>
              <a:rPr lang="en-GB" b="1" i="1">
                <a:latin typeface="Times"/>
              </a:rPr>
              <a:t>participation</a:t>
            </a:r>
            <a:r>
              <a:rPr lang="en-GB" b="1">
                <a:latin typeface="Times"/>
              </a:rPr>
              <a:t>.</a:t>
            </a:r>
          </a:p>
          <a:p>
            <a:pPr>
              <a:lnSpc>
                <a:spcPct val="0"/>
              </a:lnSpc>
            </a:pPr>
            <a:endParaRPr lang="en-GB">
              <a:latin typeface="Times"/>
            </a:endParaRPr>
          </a:p>
          <a:p>
            <a:endParaRPr lang="en-GB" sz="3000" b="1">
              <a:latin typeface="Times"/>
              <a:cs typeface="Times New Roman" pitchFamily="18" charset="0"/>
            </a:endParaRPr>
          </a:p>
        </p:txBody>
      </p:sp>
      <p:sp>
        <p:nvSpPr>
          <p:cNvPr id="44037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DA00CE-F985-4F5D-A0A7-50DEF911386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Concepts of the ER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Entity types</a:t>
            </a:r>
          </a:p>
          <a:p>
            <a:pPr>
              <a:lnSpc>
                <a:spcPct val="30000"/>
              </a:lnSpc>
            </a:pPr>
            <a:endParaRPr lang="en-GB">
              <a:latin typeface="Times"/>
            </a:endParaRPr>
          </a:p>
          <a:p>
            <a:r>
              <a:rPr lang="en-GB" b="1">
                <a:latin typeface="Times"/>
              </a:rPr>
              <a:t>Relationship types </a:t>
            </a:r>
          </a:p>
          <a:p>
            <a:pPr>
              <a:lnSpc>
                <a:spcPct val="30000"/>
              </a:lnSpc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Attributes</a:t>
            </a:r>
          </a:p>
          <a:p>
            <a:endParaRPr lang="en-GB" b="1">
              <a:latin typeface="Times"/>
            </a:endParaRPr>
          </a:p>
          <a:p>
            <a:endParaRPr lang="en-GB" b="1">
              <a:latin typeface="Times"/>
            </a:endParaRPr>
          </a:p>
          <a:p>
            <a:endParaRPr lang="en-GB">
              <a:latin typeface="Times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30D544-DA7F-4CFB-9556-002CAA9E5FF5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Times"/>
              </a:rPr>
              <a:t>Structural Constraints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57338"/>
            <a:ext cx="8382000" cy="4114800"/>
          </a:xfrm>
        </p:spPr>
        <p:txBody>
          <a:bodyPr/>
          <a:lstStyle/>
          <a:p>
            <a:pPr>
              <a:lnSpc>
                <a:spcPct val="0"/>
              </a:lnSpc>
            </a:pPr>
            <a:endParaRPr lang="en-GB" sz="3200">
              <a:latin typeface="Times"/>
            </a:endParaRPr>
          </a:p>
          <a:p>
            <a:r>
              <a:rPr lang="en-GB" b="1">
                <a:latin typeface="Times"/>
              </a:rPr>
              <a:t>Cardinality 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Describes maximum number of possible relationship occurrences for an entity participating in a given relationship type.</a:t>
            </a:r>
            <a:r>
              <a:rPr lang="en-GB" b="1">
                <a:latin typeface="Times"/>
                <a:cs typeface="Times New Roman" pitchFamily="18" charset="0"/>
              </a:rPr>
              <a:t> </a:t>
            </a:r>
          </a:p>
          <a:p>
            <a:pPr lvl="1">
              <a:lnSpc>
                <a:spcPct val="10000"/>
              </a:lnSpc>
            </a:pPr>
            <a:endParaRPr lang="en-GB" b="1">
              <a:latin typeface="Times"/>
              <a:cs typeface="Times New Roman" pitchFamily="18" charset="0"/>
            </a:endParaRPr>
          </a:p>
          <a:p>
            <a:r>
              <a:rPr lang="en-GB" b="1">
                <a:latin typeface="Times"/>
              </a:rPr>
              <a:t>Participation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Determines whether all or only some entity occurrences participate in a relationship.</a:t>
            </a:r>
            <a:endParaRPr lang="en-GB" b="1">
              <a:latin typeface="Times"/>
              <a:cs typeface="Times New Roman" pitchFamily="18" charset="0"/>
            </a:endParaRP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EC1FCF-8996-437C-AF21-C4D7BDC3ADE7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4608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04900"/>
          </a:xfrm>
        </p:spPr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Multiplicity as cardinality and participation constraints</a:t>
            </a:r>
            <a:endParaRPr lang="en-GB">
              <a:latin typeface="Times"/>
            </a:endParaRPr>
          </a:p>
        </p:txBody>
      </p:sp>
      <p:pic>
        <p:nvPicPr>
          <p:cNvPr id="176133" name="Picture 1029" descr="DS3-Figure 11-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57912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0EF9EA-12B1-403A-9CC0-19445599A0D5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Problems with ER Models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Problems may arise when designing a conceptual data model called </a:t>
            </a:r>
            <a:r>
              <a:rPr lang="en-GB" b="1" i="1">
                <a:latin typeface="Times"/>
              </a:rPr>
              <a:t>connection traps</a:t>
            </a:r>
            <a:r>
              <a:rPr lang="en-GB" b="1">
                <a:latin typeface="Times"/>
              </a:rPr>
              <a:t>.  </a:t>
            </a:r>
          </a:p>
          <a:p>
            <a:pPr>
              <a:lnSpc>
                <a:spcPct val="30000"/>
              </a:lnSpc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Often due to a misinterpretation of the meaning of certain relationships.</a:t>
            </a:r>
          </a:p>
          <a:p>
            <a:pPr>
              <a:lnSpc>
                <a:spcPct val="30000"/>
              </a:lnSpc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Two main types of connection traps are called </a:t>
            </a:r>
            <a:r>
              <a:rPr lang="en-GB" b="1" i="1">
                <a:latin typeface="Times"/>
              </a:rPr>
              <a:t>fan traps </a:t>
            </a:r>
            <a:r>
              <a:rPr lang="en-GB" b="1">
                <a:latin typeface="Times"/>
              </a:rPr>
              <a:t>and </a:t>
            </a:r>
            <a:r>
              <a:rPr lang="en-GB" b="1" i="1">
                <a:latin typeface="Times"/>
              </a:rPr>
              <a:t>chasm</a:t>
            </a:r>
            <a:r>
              <a:rPr lang="en-GB" b="1">
                <a:latin typeface="Times"/>
              </a:rPr>
              <a:t> </a:t>
            </a:r>
            <a:r>
              <a:rPr lang="en-GB" b="1" i="1">
                <a:latin typeface="Times"/>
              </a:rPr>
              <a:t>traps</a:t>
            </a:r>
            <a:r>
              <a:rPr lang="en-GB" b="1">
                <a:latin typeface="Times"/>
              </a:rPr>
              <a:t>.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A3E773-FC2E-4D87-93FF-3F2E38AE4B26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Problems with ER Models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  <a:noFill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>
                <a:latin typeface="Times"/>
              </a:rPr>
              <a:t>Fan Trap</a:t>
            </a:r>
          </a:p>
          <a:p>
            <a:pPr lvl="1"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Where a model represents a relationship between entity types, but pathway between certain entity occurrences is ambiguous.</a:t>
            </a:r>
            <a:r>
              <a:rPr lang="en-GB" b="1">
                <a:latin typeface="Times"/>
              </a:rPr>
              <a:t> </a:t>
            </a:r>
          </a:p>
          <a:p>
            <a:pPr lvl="1">
              <a:lnSpc>
                <a:spcPct val="30000"/>
              </a:lnSpc>
            </a:pPr>
            <a:endParaRPr lang="en-GB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b="1">
                <a:latin typeface="Times"/>
              </a:rPr>
              <a:t>Chasm Trap</a:t>
            </a:r>
          </a:p>
          <a:p>
            <a:pPr lvl="1">
              <a:lnSpc>
                <a:spcPct val="90000"/>
              </a:lnSpc>
            </a:pPr>
            <a:r>
              <a:rPr lang="en-AU" b="1">
                <a:latin typeface="Times"/>
                <a:cs typeface="Times New Roman" pitchFamily="18" charset="0"/>
              </a:rPr>
              <a:t>Where a model suggests the existence of a relationship between entity types, but pathway does not exist between certain entity occurrences.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0D8F5A-F101-474A-B90C-8A69AE469568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An Example of a Fan Trap</a:t>
            </a:r>
          </a:p>
        </p:txBody>
      </p:sp>
      <p:pic>
        <p:nvPicPr>
          <p:cNvPr id="78856" name="Picture 8" descr="DS3-Figure 11-1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8229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EA047B-517E-4F2F-91BB-A3A55167C909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Semantic Net of ER Model with Fan Trap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  <a:p>
            <a:pPr>
              <a:lnSpc>
                <a:spcPct val="90000"/>
              </a:lnSpc>
            </a:pPr>
            <a:r>
              <a:rPr lang="en-GB" sz="2600" b="1">
                <a:latin typeface="Times"/>
              </a:rPr>
              <a:t>At which branch office does staff number SG37 work?</a:t>
            </a:r>
          </a:p>
          <a:p>
            <a:pPr>
              <a:lnSpc>
                <a:spcPct val="90000"/>
              </a:lnSpc>
            </a:pPr>
            <a:endParaRPr lang="en-GB" sz="2400" b="1">
              <a:latin typeface="Times"/>
            </a:endParaRPr>
          </a:p>
        </p:txBody>
      </p:sp>
      <p:pic>
        <p:nvPicPr>
          <p:cNvPr id="80904" name="Picture 8" descr="DS3-Figure 11-19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81200"/>
            <a:ext cx="7696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127E5E4-6492-4163-A3F0-96E8112A3DA3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Restructuring ER model to remove Fan Trap</a:t>
            </a:r>
          </a:p>
        </p:txBody>
      </p:sp>
      <p:pic>
        <p:nvPicPr>
          <p:cNvPr id="82952" name="Picture 8" descr="DS3-Figure 11-2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05000"/>
            <a:ext cx="7848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226E83-9BAC-4803-B9AA-AFFF41B0C07D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Semantic Net of Restructured ER Model with Fan Trap Removed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endParaRPr lang="en-GB" b="1">
              <a:latin typeface="Times"/>
            </a:endParaRPr>
          </a:p>
          <a:p>
            <a:endParaRPr lang="en-GB" b="1">
              <a:latin typeface="Times"/>
            </a:endParaRPr>
          </a:p>
          <a:p>
            <a:endParaRPr lang="en-GB" b="1">
              <a:latin typeface="Times"/>
            </a:endParaRPr>
          </a:p>
          <a:p>
            <a:endParaRPr lang="en-GB" b="1">
              <a:latin typeface="Times"/>
            </a:endParaRPr>
          </a:p>
          <a:p>
            <a:endParaRPr lang="en-GB" b="1">
              <a:latin typeface="Times"/>
            </a:endParaRPr>
          </a:p>
          <a:p>
            <a:endParaRPr lang="en-GB" b="1">
              <a:latin typeface="Times"/>
            </a:endParaRPr>
          </a:p>
          <a:p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SG37 works at branch B003.</a:t>
            </a:r>
          </a:p>
        </p:txBody>
      </p:sp>
      <p:pic>
        <p:nvPicPr>
          <p:cNvPr id="85001" name="Picture 9" descr="DS3-Figure 11-2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828800"/>
            <a:ext cx="7620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A856E9-B98A-4104-B927-7C6555522C54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An Example of a Chasm Trap</a:t>
            </a:r>
          </a:p>
        </p:txBody>
      </p:sp>
      <p:pic>
        <p:nvPicPr>
          <p:cNvPr id="87049" name="Picture 9" descr="DS3-Figure 11-2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CFF8BD-DB45-4193-BD6D-2EA9C4AAF94D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049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Semantic Net of ER Model with Chasm Trap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27950" cy="4114800"/>
          </a:xfrm>
        </p:spPr>
        <p:txBody>
          <a:bodyPr/>
          <a:lstStyle/>
          <a:p>
            <a:endParaRPr lang="en-GB" sz="2400" b="1">
              <a:latin typeface="Times"/>
            </a:endParaRPr>
          </a:p>
          <a:p>
            <a:endParaRPr lang="en-GB" sz="2400" b="1">
              <a:latin typeface="Times"/>
            </a:endParaRPr>
          </a:p>
          <a:p>
            <a:endParaRPr lang="en-GB" sz="2400" b="1">
              <a:latin typeface="Times"/>
            </a:endParaRPr>
          </a:p>
          <a:p>
            <a:endParaRPr lang="en-GB" sz="2400" b="1">
              <a:latin typeface="Times"/>
            </a:endParaRPr>
          </a:p>
          <a:p>
            <a:endParaRPr lang="en-GB" sz="2400" b="1">
              <a:latin typeface="Times"/>
            </a:endParaRPr>
          </a:p>
          <a:p>
            <a:endParaRPr lang="en-GB" sz="2400" b="1">
              <a:latin typeface="Times"/>
            </a:endParaRPr>
          </a:p>
          <a:p>
            <a:endParaRPr lang="en-GB" sz="2400" b="1">
              <a:latin typeface="Times"/>
            </a:endParaRPr>
          </a:p>
          <a:p>
            <a:r>
              <a:rPr lang="en-GB" b="1">
                <a:latin typeface="Times"/>
              </a:rPr>
              <a:t>At which branch office is property PA14 available?</a:t>
            </a:r>
          </a:p>
        </p:txBody>
      </p:sp>
      <p:pic>
        <p:nvPicPr>
          <p:cNvPr id="89096" name="Picture 8" descr="DS3-Figure 11-2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7467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A2FA50-801D-4C73-8BE1-02CB24A5E63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Entity Type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Entity type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Group of objects with same properties,  identified by enterprise as having an independent existence.</a:t>
            </a:r>
            <a:r>
              <a:rPr lang="en-GB" b="1">
                <a:latin typeface="Times"/>
              </a:rPr>
              <a:t> </a:t>
            </a:r>
          </a:p>
          <a:p>
            <a:pPr lvl="1">
              <a:buFontTx/>
              <a:buNone/>
            </a:pPr>
            <a:endParaRPr lang="en-GB" b="1">
              <a:latin typeface="Times"/>
            </a:endParaRPr>
          </a:p>
          <a:p>
            <a:r>
              <a:rPr lang="en-GB" b="1">
                <a:latin typeface="Times"/>
              </a:rPr>
              <a:t>Entity occurrence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Uniquely identifiable object of an entity type.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1E2F17-B686-4DD7-B30E-D7718EC35C65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ER Model restructured to remove Chasm Trap</a:t>
            </a:r>
          </a:p>
        </p:txBody>
      </p:sp>
      <p:pic>
        <p:nvPicPr>
          <p:cNvPr id="91145" name="Picture 9" descr="DS3-Figure 11-2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05000"/>
            <a:ext cx="75438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3771F8-9926-4941-8B1D-E16CD206C046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Semantic Net of Restructured ER Model with Chasm Trap Removed</a:t>
            </a:r>
          </a:p>
        </p:txBody>
      </p:sp>
      <p:pic>
        <p:nvPicPr>
          <p:cNvPr id="93193" name="Picture 9" descr="DS3-Figure 11-2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00200"/>
            <a:ext cx="59436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1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BFEDB1-A12A-4C26-89D7-18A09DA077D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Examples of Entity Types</a:t>
            </a:r>
          </a:p>
        </p:txBody>
      </p:sp>
      <p:pic>
        <p:nvPicPr>
          <p:cNvPr id="131078" name="Picture 6" descr="DS3-Figure 11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752600"/>
            <a:ext cx="4038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8FA9A5-EEB3-4B89-B39D-05643AFBDE1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05800" cy="11049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ER </a:t>
            </a:r>
            <a:r>
              <a:rPr lang="en-AU" b="1">
                <a:latin typeface="Times"/>
                <a:cs typeface="Times New Roman" pitchFamily="18" charset="0"/>
              </a:rPr>
              <a:t>diagram of </a:t>
            </a:r>
            <a:r>
              <a:rPr lang="en-AU" b="1">
                <a:latin typeface="Times"/>
                <a:cs typeface="Arial" charset="0"/>
              </a:rPr>
              <a:t>Staff </a:t>
            </a:r>
            <a:r>
              <a:rPr lang="en-AU" b="1">
                <a:latin typeface="Times"/>
                <a:cs typeface="Times New Roman" pitchFamily="18" charset="0"/>
              </a:rPr>
              <a:t>and</a:t>
            </a:r>
            <a:r>
              <a:rPr lang="en-AU" b="1">
                <a:latin typeface="Times"/>
                <a:cs typeface="Arial" charset="0"/>
              </a:rPr>
              <a:t> Branch </a:t>
            </a:r>
            <a:r>
              <a:rPr lang="en-AU" b="1">
                <a:latin typeface="Times"/>
                <a:cs typeface="Times New Roman" pitchFamily="18" charset="0"/>
              </a:rPr>
              <a:t>entity types</a:t>
            </a:r>
            <a:endParaRPr lang="en-GB" b="1">
              <a:latin typeface="Times"/>
              <a:cs typeface="Times New Roman" pitchFamily="18" charset="0"/>
            </a:endParaRPr>
          </a:p>
        </p:txBody>
      </p:sp>
      <p:pic>
        <p:nvPicPr>
          <p:cNvPr id="18440" name="Picture 8" descr="DS3-Figure 11-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057400"/>
            <a:ext cx="51054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E12109-7E60-48B7-A44C-07872EAD6BE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Relationship Types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27950" cy="4114800"/>
          </a:xfrm>
          <a:noFill/>
        </p:spPr>
        <p:txBody>
          <a:bodyPr lIns="90488" tIns="44450" rIns="90488" bIns="44450"/>
          <a:lstStyle/>
          <a:p>
            <a:r>
              <a:rPr lang="en-GB" b="1">
                <a:latin typeface="Times"/>
              </a:rPr>
              <a:t>Relationship type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Set of meaningful associations among entity types.</a:t>
            </a:r>
            <a:r>
              <a:rPr lang="en-GB" b="1">
                <a:latin typeface="Times"/>
              </a:rPr>
              <a:t> </a:t>
            </a:r>
          </a:p>
          <a:p>
            <a:pPr lvl="1"/>
            <a:endParaRPr lang="en-GB">
              <a:latin typeface="Times"/>
            </a:endParaRPr>
          </a:p>
          <a:p>
            <a:r>
              <a:rPr lang="en-GB" b="1">
                <a:latin typeface="Times"/>
              </a:rPr>
              <a:t>Relationship occurrence</a:t>
            </a:r>
          </a:p>
          <a:p>
            <a:pPr lvl="1"/>
            <a:r>
              <a:rPr lang="en-AU" b="1">
                <a:latin typeface="Times"/>
                <a:cs typeface="Times New Roman" pitchFamily="18" charset="0"/>
              </a:rPr>
              <a:t>Uniquely identifiable association, which includes one occurrence from each participating entity type.</a:t>
            </a:r>
            <a:r>
              <a:rPr lang="en-GB" b="1">
                <a:latin typeface="Times"/>
              </a:rPr>
              <a:t> 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6AB50E-D459-4331-A873-8AEAAD5C7F2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331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b="1">
                <a:latin typeface="Times"/>
                <a:cs typeface="Times New Roman" pitchFamily="18" charset="0"/>
              </a:rPr>
              <a:t>Semantic net of </a:t>
            </a:r>
            <a:r>
              <a:rPr lang="en-AU" b="1" i="1">
                <a:latin typeface="Times"/>
                <a:cs typeface="Times New Roman" pitchFamily="18" charset="0"/>
              </a:rPr>
              <a:t>Has</a:t>
            </a:r>
            <a:r>
              <a:rPr lang="en-AU" b="1">
                <a:latin typeface="Times"/>
                <a:cs typeface="Times New Roman" pitchFamily="18" charset="0"/>
              </a:rPr>
              <a:t> relationship type</a:t>
            </a:r>
            <a:endParaRPr lang="en-GB">
              <a:latin typeface="Times"/>
            </a:endParaRPr>
          </a:p>
        </p:txBody>
      </p:sp>
      <p:pic>
        <p:nvPicPr>
          <p:cNvPr id="13316" name="Picture 1029" descr="DS3-Figure 11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731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theme/theme1.xml><?xml version="1.0" encoding="utf-8"?>
<a:theme xmlns:a="http://schemas.openxmlformats.org/drawingml/2006/main" name="introdbs">
  <a:themeElements>
    <a:clrScheme name="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trodbs">
  <a:themeElements>
    <a:clrScheme name="1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1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rodbs 7">
    <a:dk1>
      <a:srgbClr val="000066"/>
    </a:dk1>
    <a:lt1>
      <a:srgbClr val="EAEAEA"/>
    </a:lt1>
    <a:dk2>
      <a:srgbClr val="000080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2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3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4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0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1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6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7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8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9.xml><?xml version="1.0" encoding="utf-8"?>
<a:themeOverride xmlns:a="http://schemas.openxmlformats.org/drawingml/2006/main">
  <a:clrScheme name="1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C:\Book2ndEdition\Final\Instructors Guide\PP Slides\TempTRB.pot</Template>
  <TotalTime>4</TotalTime>
  <Pages>59</Pages>
  <Words>1157</Words>
  <Application>Microsoft Office PowerPoint</Application>
  <PresentationFormat>On-screen Show (4:3)</PresentationFormat>
  <Paragraphs>274</Paragraphs>
  <Slides>51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Monotype Sorts</vt:lpstr>
      <vt:lpstr>Times</vt:lpstr>
      <vt:lpstr>Times New Roman</vt:lpstr>
      <vt:lpstr>introdbs</vt:lpstr>
      <vt:lpstr>1_introdbs</vt:lpstr>
      <vt:lpstr>Chapter 12</vt:lpstr>
      <vt:lpstr>Chapter 12 - Objectives</vt:lpstr>
      <vt:lpstr>ER diagram of Branch user views of DreamHome</vt:lpstr>
      <vt:lpstr>Concepts of the ER Model</vt:lpstr>
      <vt:lpstr>Entity Type</vt:lpstr>
      <vt:lpstr>Examples of Entity Types</vt:lpstr>
      <vt:lpstr>ER diagram of Staff and Branch entity types</vt:lpstr>
      <vt:lpstr>Relationship Types</vt:lpstr>
      <vt:lpstr>Semantic net of Has relationship type</vt:lpstr>
      <vt:lpstr>ER diagram of Branch Has Staff relationship </vt:lpstr>
      <vt:lpstr>Relationship Types</vt:lpstr>
      <vt:lpstr>Binary relationship called POwns</vt:lpstr>
      <vt:lpstr>Ternary relationship called Registers</vt:lpstr>
      <vt:lpstr>Quaternary relationship called Arranges</vt:lpstr>
      <vt:lpstr>Relationship Types</vt:lpstr>
      <vt:lpstr>Recursive relationship called Supervises with role names</vt:lpstr>
      <vt:lpstr>Entities associated through two distinct relationships with role names</vt:lpstr>
      <vt:lpstr>Attributes</vt:lpstr>
      <vt:lpstr>Attributes</vt:lpstr>
      <vt:lpstr>Attributes</vt:lpstr>
      <vt:lpstr>Attributes</vt:lpstr>
      <vt:lpstr>Keys</vt:lpstr>
      <vt:lpstr>ER diagram of  Staff and  Branch entities and their attributes</vt:lpstr>
      <vt:lpstr>Entity Type</vt:lpstr>
      <vt:lpstr>Strong entity type called Client and weak entity type called Preference </vt:lpstr>
      <vt:lpstr>Relationship called Advertises with attributes</vt:lpstr>
      <vt:lpstr>Structural Constraints</vt:lpstr>
      <vt:lpstr>Structural Constraints</vt:lpstr>
      <vt:lpstr>Semantic net of Staff Manages Branch relationship type </vt:lpstr>
      <vt:lpstr>Multiplicity of Staff Manages Branch (1:1) relationship </vt:lpstr>
      <vt:lpstr>Semantic net of Staff Oversees PropertyForRent relationship type</vt:lpstr>
      <vt:lpstr>Multiplicity of Staff Oversees PropertyForRent (1:*) relationship type </vt:lpstr>
      <vt:lpstr>Semantic net of Newspaper Advertises PropertyForRent  relationship type </vt:lpstr>
      <vt:lpstr>Multiplicity of Newspaper Advertises PropertyForRent (*:*) relationship </vt:lpstr>
      <vt:lpstr>Structural Constraints</vt:lpstr>
      <vt:lpstr>Semantic net of ternary Registers relationship with values for Staff and Branch entities fixed </vt:lpstr>
      <vt:lpstr>Multiplicity of ternary Registers relationship</vt:lpstr>
      <vt:lpstr>Summary of multiplicity constraints</vt:lpstr>
      <vt:lpstr>Structural Constraints</vt:lpstr>
      <vt:lpstr>Structural Constraints</vt:lpstr>
      <vt:lpstr>Multiplicity as cardinality and participation constraints</vt:lpstr>
      <vt:lpstr>Problems with ER Models</vt:lpstr>
      <vt:lpstr>Problems with ER Models</vt:lpstr>
      <vt:lpstr>An Example of a Fan Trap</vt:lpstr>
      <vt:lpstr>Semantic Net of ER Model with Fan Trap</vt:lpstr>
      <vt:lpstr>Restructuring ER model to remove Fan Trap</vt:lpstr>
      <vt:lpstr>Semantic Net of Restructured ER Model with Fan Trap Removed</vt:lpstr>
      <vt:lpstr>An Example of a Chasm Trap</vt:lpstr>
      <vt:lpstr>Semantic Net of ER Model with Chasm Trap</vt:lpstr>
      <vt:lpstr>ER Model restructured to remove Chasm Trap</vt:lpstr>
      <vt:lpstr>Semantic Net of Restructured ER Model with Chasm Trap Removed</vt:lpstr>
    </vt:vector>
  </TitlesOfParts>
  <Company>University of Paisley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subject>Database Systems</dc:subject>
  <dc:creator>Thomas Connolly and Carolyn Begg</dc:creator>
  <dc:description>Transparencies for Chapter 11 of textbook_x000d_
Database Systems: A Practical Approach to Design, Implementation, and Management</dc:description>
  <cp:lastModifiedBy>Abdulrahman Abdullah O Alomair</cp:lastModifiedBy>
  <cp:revision>64</cp:revision>
  <cp:lastPrinted>1998-06-24T16:37:58Z</cp:lastPrinted>
  <dcterms:created xsi:type="dcterms:W3CDTF">1998-02-12T14:58:02Z</dcterms:created>
  <dcterms:modified xsi:type="dcterms:W3CDTF">2018-09-09T18:44:42Z</dcterms:modified>
</cp:coreProperties>
</file>