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theme/themeOverride43.xml" ContentType="application/vnd.openxmlformats-officedocument.themeOverride+xml"/>
  <Override PartName="/ppt/theme/themeOverride4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4" r:id="rId1"/>
    <p:sldMasterId id="2147483658" r:id="rId2"/>
  </p:sldMasterIdLst>
  <p:notesMasterIdLst>
    <p:notesMasterId r:id="rId72"/>
  </p:notesMasterIdLst>
  <p:handoutMasterIdLst>
    <p:handoutMasterId r:id="rId73"/>
  </p:handoutMasterIdLst>
  <p:sldIdLst>
    <p:sldId id="296" r:id="rId3"/>
    <p:sldId id="256" r:id="rId4"/>
    <p:sldId id="303" r:id="rId5"/>
    <p:sldId id="325" r:id="rId6"/>
    <p:sldId id="322" r:id="rId7"/>
    <p:sldId id="466" r:id="rId8"/>
    <p:sldId id="315" r:id="rId9"/>
    <p:sldId id="316" r:id="rId10"/>
    <p:sldId id="317" r:id="rId11"/>
    <p:sldId id="318" r:id="rId12"/>
    <p:sldId id="328" r:id="rId13"/>
    <p:sldId id="465" r:id="rId14"/>
    <p:sldId id="330" r:id="rId15"/>
    <p:sldId id="331" r:id="rId16"/>
    <p:sldId id="467" r:id="rId17"/>
    <p:sldId id="332" r:id="rId18"/>
    <p:sldId id="334" r:id="rId19"/>
    <p:sldId id="336" r:id="rId20"/>
    <p:sldId id="337" r:id="rId21"/>
    <p:sldId id="338" r:id="rId22"/>
    <p:sldId id="339" r:id="rId23"/>
    <p:sldId id="341" r:id="rId24"/>
    <p:sldId id="343" r:id="rId25"/>
    <p:sldId id="345" r:id="rId26"/>
    <p:sldId id="346" r:id="rId27"/>
    <p:sldId id="347" r:id="rId28"/>
    <p:sldId id="348" r:id="rId29"/>
    <p:sldId id="349" r:id="rId30"/>
    <p:sldId id="350" r:id="rId31"/>
    <p:sldId id="463" r:id="rId32"/>
    <p:sldId id="462" r:id="rId33"/>
    <p:sldId id="351" r:id="rId34"/>
    <p:sldId id="352" r:id="rId35"/>
    <p:sldId id="357" r:id="rId36"/>
    <p:sldId id="358" r:id="rId37"/>
    <p:sldId id="359" r:id="rId38"/>
    <p:sldId id="353" r:id="rId39"/>
    <p:sldId id="354" r:id="rId40"/>
    <p:sldId id="355" r:id="rId41"/>
    <p:sldId id="356" r:id="rId42"/>
    <p:sldId id="468" r:id="rId43"/>
    <p:sldId id="360" r:id="rId44"/>
    <p:sldId id="363" r:id="rId45"/>
    <p:sldId id="361" r:id="rId46"/>
    <p:sldId id="364" r:id="rId47"/>
    <p:sldId id="365" r:id="rId48"/>
    <p:sldId id="483" r:id="rId49"/>
    <p:sldId id="484" r:id="rId50"/>
    <p:sldId id="485" r:id="rId51"/>
    <p:sldId id="486" r:id="rId52"/>
    <p:sldId id="487" r:id="rId53"/>
    <p:sldId id="488" r:id="rId54"/>
    <p:sldId id="489" r:id="rId55"/>
    <p:sldId id="490" r:id="rId56"/>
    <p:sldId id="492" r:id="rId57"/>
    <p:sldId id="469" r:id="rId58"/>
    <p:sldId id="470" r:id="rId59"/>
    <p:sldId id="471" r:id="rId60"/>
    <p:sldId id="472" r:id="rId61"/>
    <p:sldId id="473" r:id="rId62"/>
    <p:sldId id="474" r:id="rId63"/>
    <p:sldId id="475" r:id="rId64"/>
    <p:sldId id="476" r:id="rId65"/>
    <p:sldId id="477" r:id="rId66"/>
    <p:sldId id="478" r:id="rId67"/>
    <p:sldId id="479" r:id="rId68"/>
    <p:sldId id="480" r:id="rId69"/>
    <p:sldId id="481" r:id="rId70"/>
    <p:sldId id="482" r:id="rId71"/>
  </p:sldIdLst>
  <p:sldSz cx="9144000" cy="6858000" type="screen4x3"/>
  <p:notesSz cx="6616700" cy="981075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r" defTabSz="914400" rtl="1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r" defTabSz="914400" rtl="1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r" defTabSz="914400" rtl="1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0">
          <p15:clr>
            <a:srgbClr val="A4A3A4"/>
          </p15:clr>
        </p15:guide>
        <p15:guide id="2" pos="20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712" autoAdjust="0"/>
  </p:normalViewPr>
  <p:slideViewPr>
    <p:cSldViewPr>
      <p:cViewPr>
        <p:scale>
          <a:sx n="66" d="100"/>
          <a:sy n="66" d="100"/>
        </p:scale>
        <p:origin x="2424" y="9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220"/>
    </p:cViewPr>
  </p:sorterViewPr>
  <p:notesViewPr>
    <p:cSldViewPr>
      <p:cViewPr varScale="1">
        <p:scale>
          <a:sx n="56" d="100"/>
          <a:sy n="56" d="100"/>
        </p:scale>
        <p:origin x="-1800" y="-90"/>
      </p:cViewPr>
      <p:guideLst>
        <p:guide orient="horz" pos="3090"/>
        <p:guide pos="20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handoutMaster" Target="handoutMasters/handoutMaster1.xml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67025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400" b="0" i="1"/>
            </a:lvl1pPr>
          </a:lstStyle>
          <a:p>
            <a:pPr>
              <a:defRPr/>
            </a:pPr>
            <a:r>
              <a:rPr lang="en-GB"/>
              <a:t>chapter13.ppt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49675" y="0"/>
            <a:ext cx="2867025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/>
            </a:lvl1pPr>
          </a:lstStyle>
          <a:p>
            <a:pPr>
              <a:defRPr/>
            </a:pPr>
            <a:r>
              <a:rPr lang="en-GB"/>
              <a:t>September 98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0213"/>
            <a:ext cx="28670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b="0" i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49675" y="9320213"/>
            <a:ext cx="28670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/>
            </a:lvl1pPr>
          </a:lstStyle>
          <a:p>
            <a:pPr>
              <a:defRPr/>
            </a:pPr>
            <a:fld id="{0E7A9C96-30D0-4798-BDFA-F68762DF2B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116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GB"/>
              <a:t>Chapter Name</a:t>
            </a:r>
          </a:p>
        </p:txBody>
      </p:sp>
      <p:sp>
        <p:nvSpPr>
          <p:cNvPr id="798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8200" y="7620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4800600" cy="4419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733800" y="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GB"/>
              <a:t>September 98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96400"/>
            <a:ext cx="2895600" cy="533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33800" y="9296400"/>
            <a:ext cx="2895600" cy="533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A18D489-E4C3-421A-8FA7-9870141248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766300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Chapter Name</a:t>
            </a:r>
          </a:p>
        </p:txBody>
      </p:sp>
      <p:sp>
        <p:nvSpPr>
          <p:cNvPr id="80899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September 98</a:t>
            </a:r>
          </a:p>
        </p:txBody>
      </p:sp>
      <p:sp>
        <p:nvSpPr>
          <p:cNvPr id="809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C76ADA-DF36-46FF-9546-839E55E9D3C9}" type="slidenum">
              <a:rPr lang="en-GB" altLang="en-US" smtClean="0"/>
              <a:pPr/>
              <a:t>1</a:t>
            </a:fld>
            <a:endParaRPr lang="en-GB" altLang="en-US" smtClean="0"/>
          </a:p>
        </p:txBody>
      </p:sp>
      <p:sp>
        <p:nvSpPr>
          <p:cNvPr id="809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89288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Chapter Name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September 98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8D489-E4C3-421A-8FA7-987014124845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385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sz="2400" dirty="0" smtClean="0"/>
              <a:t> SELECT COUNT(DISTINCT </a:t>
            </a:r>
            <a:r>
              <a:rPr lang="en-US" altLang="en-US" sz="2400" dirty="0" err="1" smtClean="0"/>
              <a:t>propertyNo</a:t>
            </a:r>
            <a:r>
              <a:rPr lang="en-US" altLang="en-US" sz="2400" dirty="0" smtClean="0"/>
              <a:t>) AS </a:t>
            </a:r>
            <a:r>
              <a:rPr lang="en-US" altLang="en-US" sz="2400" dirty="0" err="1" smtClean="0"/>
              <a:t>myCount</a:t>
            </a:r>
            <a:endParaRPr lang="en-US" altLang="en-US" sz="2400" dirty="0" smtClean="0"/>
          </a:p>
          <a:p>
            <a:pPr marL="533400" lvl="1" indent="-76200" algn="just">
              <a:buFontTx/>
              <a:buNone/>
            </a:pPr>
            <a:r>
              <a:rPr lang="en-US" altLang="en-US" sz="2400" dirty="0" smtClean="0"/>
              <a:t>FROM Viewing</a:t>
            </a:r>
          </a:p>
          <a:p>
            <a:pPr marL="533400" lvl="1" indent="-76200" algn="just">
              <a:buFontTx/>
              <a:buNone/>
            </a:pPr>
            <a:r>
              <a:rPr lang="en-US" altLang="en-US" sz="2400" dirty="0" smtClean="0"/>
              <a:t>WHERE </a:t>
            </a:r>
            <a:r>
              <a:rPr lang="en-US" altLang="en-US" sz="2400" dirty="0" err="1" smtClean="0"/>
              <a:t>viewDate</a:t>
            </a:r>
            <a:r>
              <a:rPr lang="en-US" altLang="en-US" sz="2400" dirty="0" smtClean="0"/>
              <a:t> BETWEEN ‘1-May-04’</a:t>
            </a:r>
          </a:p>
          <a:p>
            <a:pPr marL="533400" lvl="1" indent="-76200" algn="just">
              <a:buFontTx/>
              <a:buNone/>
            </a:pPr>
            <a:r>
              <a:rPr lang="en-US" altLang="en-US" sz="2400" dirty="0" smtClean="0"/>
              <a:t>	        AND ‘31-May-04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Chapter Name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September 98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8D489-E4C3-421A-8FA7-987014124845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59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3429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1472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4CBF7-BEC8-475E-9825-A9ACEBC0F2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F3FBD-5339-4E61-ACD3-8D6735949A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66700"/>
            <a:ext cx="2095500" cy="552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134100" cy="552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4CDDF-23E3-42BE-89A3-D4867BD41C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3429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1882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E818E-BA6F-4FCD-996D-1F43A0974E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EB9E2-1457-4E5C-B578-A4CF781BA2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DDAF7-0A7C-4C5E-B476-A421C7579A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58F36-99C5-4F56-BABB-DD8A660044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9B39F-7A5A-41B9-BB9B-780F6D85F4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C88E6-1E55-44B7-8DDA-3C58EDE42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50256-613A-420E-B57B-795C220131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8CDE8-316B-4986-8A15-30933AEFB7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1F29A-988D-4F75-9A3F-5CBF66B500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09A78-0235-41D7-8A56-B6E34B7456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8D61A-AE0D-4EEA-BC35-FCB38D710A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66700"/>
            <a:ext cx="2095500" cy="552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134100" cy="552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77183-B47C-4ADE-ADF2-4A7413C220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77724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D77EF-D934-4E25-A8D2-340CBB7B3A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5CBA7-024C-4947-88A1-A0EE7D7D52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0F290-1E97-4CB4-96FD-79DD37E1A2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68872-D3DB-4BA1-B68D-F5809E1990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5918E-98C6-4C0B-84E3-BBCF0F3773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57148-ABE0-4125-BDDD-6E6F015B50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7E2E2-7AD6-42CF-B0AD-B464544D71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B89B5-879A-4C9B-B5E5-0337564D3B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0" y="13716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5050" y="1676400"/>
            <a:ext cx="7727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137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B5CC2AC1-0562-44CD-A3AA-765D72D98B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9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0" y="13716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5050" y="1676400"/>
            <a:ext cx="7727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177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24419CC3-3161-42AD-8DC0-5F28837D3E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themeOverride" Target="../theme/themeOverride12.xml"/><Relationship Id="rId2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4.xml"/><Relationship Id="rId2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5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6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7.xml"/><Relationship Id="rId2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8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9.xml"/><Relationship Id="rId2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0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1.xml"/><Relationship Id="rId2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2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3.xml"/><Relationship Id="rId2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4.xml"/><Relationship Id="rId2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5.xml"/><Relationship Id="rId2" Type="http://schemas.openxmlformats.org/officeDocument/2006/relationships/slideLayout" Target="../slideLayouts/slideLayout23.xml"/><Relationship Id="rId3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6.xml"/><Relationship Id="rId2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7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8.xml"/><Relationship Id="rId2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9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0.xml"/><Relationship Id="rId2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1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2.xml"/><Relationship Id="rId2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3.xml"/><Relationship Id="rId2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4.xml"/><Relationship Id="rId2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5.xml"/><Relationship Id="rId2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6.xml"/><Relationship Id="rId2" Type="http://schemas.openxmlformats.org/officeDocument/2006/relationships/slideLayout" Target="../slideLayouts/slideLayout23.xml"/><Relationship Id="rId3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6.png"/><Relationship Id="rId1" Type="http://schemas.openxmlformats.org/officeDocument/2006/relationships/themeOverride" Target="../theme/themeOverride37.xml"/><Relationship Id="rId2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8.xml"/><Relationship Id="rId2" Type="http://schemas.openxmlformats.org/officeDocument/2006/relationships/slideLayout" Target="../slideLayouts/slideLayout23.xml"/><Relationship Id="rId3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9.xml"/><Relationship Id="rId2" Type="http://schemas.openxmlformats.org/officeDocument/2006/relationships/slideLayout" Target="../slideLayouts/slideLayout23.xml"/><Relationship Id="rId3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0.xml"/><Relationship Id="rId2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1.xml"/><Relationship Id="rId2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2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3.xml"/><Relationship Id="rId2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4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b="1" dirty="0" smtClean="0"/>
              <a:t>Chapter </a:t>
            </a:r>
            <a:r>
              <a:rPr lang="en-US" altLang="en-US" b="1" dirty="0" smtClean="0"/>
              <a:t>9</a:t>
            </a:r>
            <a:endParaRPr lang="en-US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b="1" dirty="0" smtClean="0"/>
              <a:t>SQL: Data Manipulation</a:t>
            </a:r>
          </a:p>
          <a:p>
            <a:endParaRPr lang="en-US" altLang="en-US" b="1" dirty="0" smtClean="0"/>
          </a:p>
          <a:p>
            <a:r>
              <a:rPr lang="en-US" altLang="en-US" b="1" dirty="0" smtClean="0"/>
              <a:t>Chapter #6 in the textbook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70CA848-5294-443E-A971-02B7491481AD}" type="slidenum">
              <a:rPr lang="en-GB" altLang="en-US" smtClean="0"/>
              <a:pPr/>
              <a:t>10</a:t>
            </a:fld>
            <a:endParaRPr lang="en-GB" alt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6.2  Specific Columns, All Rows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2296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Produce a list of salaries for all staff, showing only  staff number, first and last names, and salary.</a:t>
            </a:r>
          </a:p>
          <a:p>
            <a:pPr algn="just">
              <a:buFont typeface="Monotype Sorts" pitchFamily="2" charset="2"/>
              <a:buNone/>
            </a:pPr>
            <a:endParaRPr lang="en-US" altLang="en-US" b="1" smtClean="0"/>
          </a:p>
          <a:p>
            <a:pPr lvl="1" algn="just">
              <a:buFontTx/>
              <a:buNone/>
            </a:pPr>
            <a:r>
              <a:rPr lang="en-US" altLang="en-US" b="1" smtClean="0"/>
              <a:t>		</a:t>
            </a:r>
            <a:r>
              <a:rPr lang="en-US" altLang="en-US" smtClean="0"/>
              <a:t>SELECT staffNo, fName, lName, salary</a:t>
            </a:r>
          </a:p>
          <a:p>
            <a:pPr lvl="1" algn="just">
              <a:buFontTx/>
              <a:buNone/>
            </a:pPr>
            <a:r>
              <a:rPr lang="en-US" altLang="en-US" smtClean="0"/>
              <a:t>		FROM Staff;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B57ECBB-F2BE-49FC-8729-E78874BFD70B}" type="slidenum">
              <a:rPr lang="en-GB" altLang="en-US" smtClean="0"/>
              <a:pPr/>
              <a:t>11</a:t>
            </a:fld>
            <a:endParaRPr lang="en-GB" alt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6.2  Specific Columns, All Rows</a:t>
            </a:r>
            <a:endParaRPr lang="en-US" altLang="en-US" b="1" smtClean="0"/>
          </a:p>
        </p:txBody>
      </p:sp>
      <p:pic>
        <p:nvPicPr>
          <p:cNvPr id="16388" name="Picture 6" descr="DS3-Table 05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76400"/>
            <a:ext cx="5089525" cy="404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289B36E-FF3E-4B0A-8EBD-D68AA277E2A1}" type="slidenum">
              <a:rPr lang="en-GB" altLang="en-US" smtClean="0"/>
              <a:pPr/>
              <a:t>12</a:t>
            </a:fld>
            <a:endParaRPr lang="en-GB" altLang="en-US" smtClean="0"/>
          </a:p>
        </p:txBody>
      </p:sp>
      <p:sp>
        <p:nvSpPr>
          <p:cNvPr id="1741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30000"/>
              </a:lnSpc>
            </a:pPr>
            <a:r>
              <a:rPr lang="en-US" altLang="en-US" sz="2900" b="1" smtClean="0"/>
              <a:t>Example 6.3  Use of DISTINCT</a:t>
            </a:r>
            <a:endParaRPr lang="en-US" altLang="en-US" b="1" smtClean="0"/>
          </a:p>
        </p:txBody>
      </p:sp>
      <p:sp>
        <p:nvSpPr>
          <p:cNvPr id="4024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153400" cy="4114800"/>
          </a:xfrm>
        </p:spPr>
        <p:txBody>
          <a:bodyPr/>
          <a:lstStyle/>
          <a:p>
            <a:r>
              <a:rPr lang="en-US" altLang="en-US" b="1" smtClean="0"/>
              <a:t>Use DISTINCT to eliminate duplicates:</a:t>
            </a:r>
          </a:p>
          <a:p>
            <a:pPr>
              <a:lnSpc>
                <a:spcPct val="0"/>
              </a:lnSpc>
            </a:pPr>
            <a:endParaRPr lang="en-US" altLang="en-US" b="1" smtClean="0"/>
          </a:p>
          <a:p>
            <a:pPr>
              <a:lnSpc>
                <a:spcPct val="0"/>
              </a:lnSpc>
            </a:pPr>
            <a:endParaRPr lang="en-US" altLang="en-US" b="1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	</a:t>
            </a:r>
            <a:r>
              <a:rPr lang="en-US" altLang="en-US" smtClean="0"/>
              <a:t>SELECT DISTINCT propertyNo</a:t>
            </a:r>
          </a:p>
          <a:p>
            <a:pPr lvl="1" algn="just">
              <a:buFontTx/>
              <a:buNone/>
            </a:pPr>
            <a:r>
              <a:rPr lang="en-US" altLang="en-US" smtClean="0"/>
              <a:t>		FROM Viewing;</a:t>
            </a:r>
          </a:p>
          <a:p>
            <a:pPr>
              <a:buFont typeface="Monotype Sorts" pitchFamily="2" charset="2"/>
              <a:buNone/>
            </a:pPr>
            <a:endParaRPr lang="en-US" altLang="en-US" smtClean="0"/>
          </a:p>
        </p:txBody>
      </p:sp>
      <p:pic>
        <p:nvPicPr>
          <p:cNvPr id="402437" name="Picture 1029" descr="DS3-Table 05-0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581400"/>
            <a:ext cx="17795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103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  <p:pic>
        <p:nvPicPr>
          <p:cNvPr id="7" name="Picture 7" descr="DS3-Table 05-03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276600"/>
            <a:ext cx="2192338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3013F67-3272-4D47-B1A5-9AE046D6F034}" type="slidenum">
              <a:rPr lang="en-GB" altLang="en-US" smtClean="0"/>
              <a:pPr/>
              <a:t>13</a:t>
            </a:fld>
            <a:endParaRPr lang="en-GB" alt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6.4  Calculated Fields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Produce list of monthly salaries for all staff, showing staff number, first/last name, and  salary.</a:t>
            </a:r>
          </a:p>
          <a:p>
            <a:pPr lvl="1" algn="just">
              <a:lnSpc>
                <a:spcPct val="0"/>
              </a:lnSpc>
              <a:buFontTx/>
              <a:buNone/>
            </a:pPr>
            <a:endParaRPr lang="en-US" altLang="en-US" b="1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	</a:t>
            </a:r>
            <a:r>
              <a:rPr lang="en-US" altLang="en-US" smtClean="0"/>
              <a:t>SELECT staffNo, fName, lName, salary/12</a:t>
            </a:r>
          </a:p>
          <a:p>
            <a:pPr lvl="1" algn="just">
              <a:buFontTx/>
              <a:buNone/>
            </a:pPr>
            <a:r>
              <a:rPr lang="en-US" altLang="en-US" smtClean="0"/>
              <a:t>		FROM Staff;</a:t>
            </a:r>
          </a:p>
          <a:p>
            <a:pPr lvl="1" algn="just">
              <a:buFontTx/>
              <a:buNone/>
            </a:pPr>
            <a:endParaRPr lang="en-US" altLang="en-US" smtClean="0"/>
          </a:p>
        </p:txBody>
      </p:sp>
      <p:pic>
        <p:nvPicPr>
          <p:cNvPr id="183300" name="Picture 4" descr="DS3-Table 05-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3643313"/>
            <a:ext cx="467995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3124200" y="6583363"/>
            <a:ext cx="32004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CA79ACC-9D1D-4525-BA57-1BEA961C150D}" type="slidenum">
              <a:rPr lang="en-GB" altLang="en-US" smtClean="0"/>
              <a:pPr/>
              <a:t>14</a:t>
            </a:fld>
            <a:endParaRPr lang="en-GB" alt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6.4  Calculated Fields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557338"/>
            <a:ext cx="8382000" cy="41148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/>
              <a:t>To name column, use AS clause: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altLang="en-US" dirty="0" smtClean="0"/>
              <a:t>	SELECT </a:t>
            </a:r>
            <a:r>
              <a:rPr lang="en-US" altLang="en-US" dirty="0" err="1" smtClean="0"/>
              <a:t>staffNo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fName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lName</a:t>
            </a:r>
            <a:r>
              <a:rPr lang="en-US" altLang="en-US" dirty="0" smtClean="0"/>
              <a:t>, salary/12 </a:t>
            </a:r>
          </a:p>
          <a:p>
            <a:pPr lvl="1">
              <a:buFontTx/>
              <a:buNone/>
              <a:defRPr/>
            </a:pPr>
            <a:r>
              <a:rPr lang="en-US" altLang="en-US" dirty="0" smtClean="0"/>
              <a:t>				AS </a:t>
            </a:r>
            <a:r>
              <a:rPr lang="en-US" altLang="en-US" dirty="0" err="1" smtClean="0"/>
              <a:t>monthlySalary</a:t>
            </a:r>
            <a:endParaRPr lang="en-US" altLang="en-US" dirty="0" smtClean="0"/>
          </a:p>
          <a:p>
            <a:pPr lvl="1">
              <a:buFontTx/>
              <a:buNone/>
              <a:defRPr/>
            </a:pPr>
            <a:r>
              <a:rPr lang="en-US" altLang="en-US" dirty="0" smtClean="0"/>
              <a:t>		FROM Staff;</a:t>
            </a:r>
          </a:p>
          <a:p>
            <a:pPr>
              <a:defRPr/>
            </a:pPr>
            <a:r>
              <a:rPr lang="en-US" altLang="en-US" dirty="0" smtClean="0"/>
              <a:t>The SQL expression in the SELECT list can specify a </a:t>
            </a:r>
            <a:r>
              <a:rPr lang="en-US" altLang="en-US" b="1" dirty="0" smtClean="0"/>
              <a:t>derived or calculated field.</a:t>
            </a:r>
          </a:p>
          <a:p>
            <a:pPr lvl="1">
              <a:defRPr/>
            </a:pPr>
            <a:r>
              <a:rPr lang="en-US" altLang="en-US" dirty="0" smtClean="0"/>
              <a:t>Columns referenced in the arithmetic expression must have a numeric type.</a:t>
            </a:r>
          </a:p>
          <a:p>
            <a:pPr lvl="1">
              <a:defRPr/>
            </a:pPr>
            <a:r>
              <a:rPr lang="en-US" altLang="en-US" dirty="0" smtClean="0"/>
              <a:t>SQL expression can involve + ,  -  ,  *  ,  /  ,  (  ,  ).</a:t>
            </a:r>
          </a:p>
          <a:p>
            <a:pPr>
              <a:lnSpc>
                <a:spcPct val="20000"/>
              </a:lnSpc>
              <a:defRPr/>
            </a:pPr>
            <a:endParaRPr lang="en-US" altLang="en-US" b="1" dirty="0" smtClean="0"/>
          </a:p>
          <a:p>
            <a:pPr>
              <a:buFont typeface="Monotype Sorts" pitchFamily="2" charset="2"/>
              <a:buNone/>
              <a:defRPr/>
            </a:pPr>
            <a:r>
              <a:rPr lang="en-US" altLang="en-US" b="1" dirty="0" smtClean="0"/>
              <a:t>   		</a:t>
            </a:r>
            <a:endParaRPr lang="en-US" altLang="en-US" b="1" dirty="0"/>
          </a:p>
          <a:p>
            <a:pPr lvl="1">
              <a:buFontTx/>
              <a:buNone/>
              <a:defRPr/>
            </a:pPr>
            <a:endParaRPr lang="en-US" altLang="en-US" b="1" dirty="0">
              <a:ea typeface="+mn-ea"/>
              <a:cs typeface="+mn-cs"/>
            </a:endParaRPr>
          </a:p>
        </p:txBody>
      </p:sp>
      <p:sp>
        <p:nvSpPr>
          <p:cNvPr id="19461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/>
            <a:r>
              <a:rPr lang="en-US" altLang="en-US" sz="1100" b="0">
                <a:solidFill>
                  <a:srgbClr val="898989"/>
                </a:solidFill>
              </a:rPr>
              <a:t>SQL (DML)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1905000" cy="457200"/>
          </a:xfrm>
          <a:noFill/>
        </p:spPr>
        <p:txBody>
          <a:bodyPr/>
          <a:lstStyle/>
          <a:p>
            <a:fld id="{AA086AAE-DEEB-4588-93A0-9AF46B6C04FD}" type="slidenum">
              <a:rPr lang="ar-SA" altLang="en-US" sz="1100" smtClean="0">
                <a:solidFill>
                  <a:srgbClr val="898989"/>
                </a:solidFill>
              </a:rPr>
              <a:pPr/>
              <a:t>15</a:t>
            </a:fld>
            <a:endParaRPr lang="en-US" altLang="en-US" sz="1100" smtClean="0">
              <a:solidFill>
                <a:srgbClr val="898989"/>
              </a:solidFill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1889125" y="422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29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Row Selection </a:t>
            </a:r>
            <a:r>
              <a:rPr lang="en-US" sz="29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(WHERE clause</a:t>
            </a:r>
            <a:r>
              <a:rPr lang="en-US" sz="29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)</a:t>
            </a:r>
            <a:endParaRPr lang="en-US" sz="29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228600" y="1714500"/>
            <a:ext cx="8686800" cy="51466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225425" indent="-2254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60000"/>
              </a:lnSpc>
              <a:defRPr/>
            </a:pPr>
            <a:r>
              <a:rPr lang="en-US" altLang="en-US" dirty="0" smtClean="0">
                <a:latin typeface="+mn-lt"/>
              </a:rPr>
              <a:t>WHERE clause consists of five basic search conditions: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§"/>
              <a:defRPr/>
            </a:pPr>
            <a:r>
              <a:rPr lang="en-US" altLang="en-US" sz="2000" dirty="0" smtClean="0">
                <a:latin typeface="+mn-lt"/>
              </a:rPr>
              <a:t>Comparison</a:t>
            </a:r>
            <a:r>
              <a:rPr lang="en-US" altLang="en-US" sz="2000" b="0" dirty="0" smtClean="0">
                <a:latin typeface="+mn-lt"/>
              </a:rPr>
              <a:t>: Compare the value of one expression to the value of another expression (= , &lt;, &gt;, &lt;=, &gt;=, &lt; &gt;).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§"/>
              <a:defRPr/>
            </a:pPr>
            <a:r>
              <a:rPr lang="en-US" altLang="en-US" sz="2000" dirty="0" smtClean="0">
                <a:latin typeface="+mn-lt"/>
              </a:rPr>
              <a:t>Range</a:t>
            </a:r>
            <a:r>
              <a:rPr lang="en-US" altLang="en-US" sz="2000" b="0" dirty="0" smtClean="0">
                <a:latin typeface="+mn-lt"/>
              </a:rPr>
              <a:t>: Test whether the value of an expression falls within a specified range of values (BETWEEN/ NOT BETWEEN).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§"/>
              <a:defRPr/>
            </a:pPr>
            <a:r>
              <a:rPr lang="en-US" altLang="en-US" sz="2000" dirty="0" smtClean="0">
                <a:latin typeface="+mn-lt"/>
              </a:rPr>
              <a:t>Set membership:</a:t>
            </a:r>
            <a:r>
              <a:rPr lang="en-US" altLang="en-US" sz="2000" b="0" dirty="0" smtClean="0">
                <a:latin typeface="+mn-lt"/>
              </a:rPr>
              <a:t> Test whether the value of an expression equals one of a set of values (IN/ NOT IN).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§"/>
              <a:defRPr/>
            </a:pPr>
            <a:r>
              <a:rPr lang="en-US" altLang="en-US" sz="2000" dirty="0" smtClean="0">
                <a:latin typeface="+mn-lt"/>
              </a:rPr>
              <a:t>Pattern match:</a:t>
            </a:r>
            <a:r>
              <a:rPr lang="en-US" altLang="en-US" sz="2000" b="0" dirty="0" smtClean="0">
                <a:latin typeface="+mn-lt"/>
              </a:rPr>
              <a:t> Test whether a string matches a specified pattern (LIKE/ NOT LIKE).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§"/>
              <a:defRPr/>
            </a:pPr>
            <a:r>
              <a:rPr lang="en-US" altLang="en-US" sz="2000" dirty="0" smtClean="0">
                <a:latin typeface="+mn-lt"/>
              </a:rPr>
              <a:t>NULL:</a:t>
            </a:r>
            <a:r>
              <a:rPr lang="en-US" altLang="en-US" sz="2000" b="0" dirty="0" smtClean="0">
                <a:latin typeface="+mn-lt"/>
              </a:rPr>
              <a:t> Test whether a column has null value (IS NULL/ IS NOT NULL).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§"/>
              <a:defRPr/>
            </a:pPr>
            <a:endParaRPr lang="en-US" altLang="en-US" sz="2000" b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4A7BFFE-3571-4E05-9DF6-19F4047E6A99}" type="slidenum">
              <a:rPr lang="en-GB" altLang="en-US" smtClean="0"/>
              <a:pPr/>
              <a:t>16</a:t>
            </a:fld>
            <a:endParaRPr lang="en-GB" alt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6.5  Comparison Search Condition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496300" cy="4114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sz="2400" b="1" dirty="0" smtClean="0">
                <a:latin typeface="+mj-lt"/>
              </a:rPr>
              <a:t>Compound comparison operators: </a:t>
            </a:r>
            <a:r>
              <a:rPr lang="en-US" altLang="en-US" sz="2400" dirty="0" smtClean="0">
                <a:latin typeface="+mj-lt"/>
              </a:rPr>
              <a:t> AND, OR, NOT, (  )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b="1" dirty="0" smtClean="0">
                <a:latin typeface="+mj-lt"/>
              </a:rPr>
              <a:t>Order of evaluation: 	</a:t>
            </a:r>
            <a:r>
              <a:rPr lang="en-US" altLang="en-US" sz="2000" dirty="0" smtClean="0">
                <a:latin typeface="+mj-lt"/>
              </a:rPr>
              <a:t>(1)Expression is evaluated left to right 	(2)Between brackets	(3)NOT	   	 (4)AND		(5)OR</a:t>
            </a:r>
          </a:p>
          <a:p>
            <a:pPr algn="just">
              <a:buFont typeface="Monotype Sorts" pitchFamily="2" charset="2"/>
              <a:buNone/>
              <a:defRPr/>
            </a:pPr>
            <a:r>
              <a:rPr lang="en-US" altLang="en-US" sz="2400" b="1" dirty="0" smtClean="0"/>
              <a:t>List all staff with a salary greater than 10,000.</a:t>
            </a:r>
          </a:p>
          <a:p>
            <a:pPr algn="just">
              <a:lnSpc>
                <a:spcPct val="10000"/>
              </a:lnSpc>
              <a:buFont typeface="Monotype Sorts" pitchFamily="2" charset="2"/>
              <a:buNone/>
              <a:defRPr/>
            </a:pPr>
            <a:endParaRPr lang="en-US" altLang="en-US" sz="2400" b="1" dirty="0" smtClean="0"/>
          </a:p>
          <a:p>
            <a:pPr algn="just">
              <a:buFont typeface="Monotype Sorts" pitchFamily="2" charset="2"/>
              <a:buNone/>
              <a:defRPr/>
            </a:pPr>
            <a:r>
              <a:rPr lang="en-US" altLang="en-US" sz="2400" b="1" dirty="0" smtClean="0"/>
              <a:t>	 </a:t>
            </a:r>
            <a:r>
              <a:rPr lang="en-US" altLang="en-US" sz="2400" dirty="0" smtClean="0"/>
              <a:t>SELECT </a:t>
            </a:r>
            <a:r>
              <a:rPr lang="en-US" altLang="en-US" sz="2400" dirty="0" err="1" smtClean="0"/>
              <a:t>staffNo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fName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lName</a:t>
            </a:r>
            <a:r>
              <a:rPr lang="en-US" altLang="en-US" sz="2400" dirty="0" smtClean="0"/>
              <a:t>, position, salary</a:t>
            </a:r>
          </a:p>
          <a:p>
            <a:pPr lvl="1" algn="just">
              <a:buFontTx/>
              <a:buNone/>
              <a:defRPr/>
            </a:pPr>
            <a:r>
              <a:rPr lang="en-US" altLang="en-US" sz="2400" dirty="0" smtClean="0"/>
              <a:t>FROM Staff</a:t>
            </a:r>
          </a:p>
          <a:p>
            <a:pPr lvl="1" algn="just">
              <a:buFontTx/>
              <a:buNone/>
              <a:defRPr/>
            </a:pPr>
            <a:r>
              <a:rPr lang="en-US" altLang="en-US" sz="2400" dirty="0" smtClean="0"/>
              <a:t>WHERE salary &gt; 10000;</a:t>
            </a:r>
          </a:p>
          <a:p>
            <a:pPr algn="just">
              <a:defRPr/>
            </a:pPr>
            <a:endParaRPr lang="en-US" altLang="en-US" b="1" dirty="0" smtClean="0"/>
          </a:p>
        </p:txBody>
      </p:sp>
      <p:pic>
        <p:nvPicPr>
          <p:cNvPr id="189444" name="Picture 4" descr="DS3-Table 05-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4514850"/>
            <a:ext cx="6705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11C817C-2928-49ED-8AB4-0A3DB8053B27}" type="slidenum">
              <a:rPr lang="en-GB" altLang="en-US" smtClean="0"/>
              <a:pPr/>
              <a:t>17</a:t>
            </a:fld>
            <a:endParaRPr lang="en-GB" alt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6.6  Compound Comparison Search Condition</a:t>
            </a:r>
            <a:r>
              <a:rPr lang="en-US" altLang="en-US" b="1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2296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b="1" dirty="0" smtClean="0"/>
              <a:t>	List addresses of all branch offices in London or Glasgow.</a:t>
            </a:r>
          </a:p>
          <a:p>
            <a:pPr algn="just">
              <a:buFont typeface="Monotype Sorts" pitchFamily="2" charset="2"/>
              <a:buNone/>
            </a:pPr>
            <a:r>
              <a:rPr lang="en-US" altLang="en-US" b="1" dirty="0" smtClean="0"/>
              <a:t>Branch (</a:t>
            </a:r>
            <a:r>
              <a:rPr lang="en-US" altLang="en-US" b="1" u="sng" dirty="0" err="1" smtClean="0"/>
              <a:t>branchNo</a:t>
            </a:r>
            <a:r>
              <a:rPr lang="en-US" altLang="en-US" b="1" dirty="0" smtClean="0"/>
              <a:t>, street , city, postcode)</a:t>
            </a:r>
          </a:p>
          <a:p>
            <a:pPr algn="just">
              <a:lnSpc>
                <a:spcPct val="0"/>
              </a:lnSpc>
              <a:buFont typeface="Monotype Sorts" pitchFamily="2" charset="2"/>
              <a:buNone/>
            </a:pPr>
            <a:endParaRPr lang="en-US" altLang="en-US" b="1" dirty="0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dirty="0" smtClean="0"/>
              <a:t>		</a:t>
            </a:r>
            <a:r>
              <a:rPr lang="en-US" altLang="en-US" dirty="0" smtClean="0"/>
              <a:t>SELECT *</a:t>
            </a:r>
          </a:p>
          <a:p>
            <a:pPr lvl="1" algn="just">
              <a:buFontTx/>
              <a:buNone/>
            </a:pPr>
            <a:r>
              <a:rPr lang="en-US" altLang="en-US" dirty="0" smtClean="0"/>
              <a:t>		FROM Branch</a:t>
            </a:r>
          </a:p>
          <a:p>
            <a:pPr lvl="1" algn="just">
              <a:buFontTx/>
              <a:buNone/>
            </a:pPr>
            <a:r>
              <a:rPr lang="en-US" altLang="en-US" dirty="0" smtClean="0"/>
              <a:t>		WHERE city = ‘London’ OR city = ‘Glasgow’;</a:t>
            </a:r>
          </a:p>
          <a:p>
            <a:pPr algn="just"/>
            <a:endParaRPr lang="en-US" altLang="en-US" b="1" dirty="0" smtClean="0"/>
          </a:p>
        </p:txBody>
      </p:sp>
      <p:pic>
        <p:nvPicPr>
          <p:cNvPr id="195588" name="Picture 4" descr="DS3-Table 05-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221163"/>
            <a:ext cx="6500813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D630584-5048-46BA-896B-63D0CB0C4AA6}" type="slidenum">
              <a:rPr lang="en-GB" altLang="en-US" smtClean="0"/>
              <a:pPr/>
              <a:t>18</a:t>
            </a:fld>
            <a:endParaRPr lang="en-GB" alt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6.7  Range Search Condition</a:t>
            </a:r>
            <a:endParaRPr lang="en-US" altLang="en-US" b="1" smtClean="0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2296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List all staff with a salary between 20,000 and 30,000.</a:t>
            </a:r>
          </a:p>
          <a:p>
            <a:pPr algn="just">
              <a:lnSpc>
                <a:spcPct val="60000"/>
              </a:lnSpc>
              <a:buFont typeface="Monotype Sorts" pitchFamily="2" charset="2"/>
              <a:buNone/>
            </a:pPr>
            <a:endParaRPr lang="en-US" altLang="en-US" b="1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 </a:t>
            </a:r>
            <a:r>
              <a:rPr lang="en-US" altLang="en-US" smtClean="0"/>
              <a:t>SELECT staffNo, fName, lName, position, salary</a:t>
            </a:r>
          </a:p>
          <a:p>
            <a:pPr lvl="1" algn="just">
              <a:buFontTx/>
              <a:buNone/>
            </a:pPr>
            <a:r>
              <a:rPr lang="en-US" altLang="en-US" smtClean="0"/>
              <a:t>FROM Staff</a:t>
            </a:r>
          </a:p>
          <a:p>
            <a:pPr lvl="1" algn="just">
              <a:buFontTx/>
              <a:buNone/>
            </a:pPr>
            <a:r>
              <a:rPr lang="en-US" altLang="en-US" smtClean="0"/>
              <a:t>WHERE salary BETWEEN 20000 AND 30000;</a:t>
            </a:r>
          </a:p>
          <a:p>
            <a:pPr lvl="1" algn="just">
              <a:lnSpc>
                <a:spcPct val="70000"/>
              </a:lnSpc>
              <a:buFontTx/>
              <a:buNone/>
            </a:pPr>
            <a:endParaRPr lang="en-US" altLang="en-US" b="1" smtClean="0"/>
          </a:p>
          <a:p>
            <a:pPr algn="just"/>
            <a:r>
              <a:rPr lang="en-US" altLang="en-US" b="1" smtClean="0"/>
              <a:t>BETWEEN test includes the endpoints of range.</a:t>
            </a: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36A9FD2-3448-4DA9-A4DE-8AFC8B48FBB0}" type="slidenum">
              <a:rPr lang="en-GB" altLang="en-US" smtClean="0"/>
              <a:pPr/>
              <a:t>19</a:t>
            </a:fld>
            <a:endParaRPr lang="en-GB" altLang="en-US" smtClean="0"/>
          </a:p>
        </p:txBody>
      </p:sp>
      <p:sp>
        <p:nvSpPr>
          <p:cNvPr id="2457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6.7  Range Search Condition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pic>
        <p:nvPicPr>
          <p:cNvPr id="24580" name="Picture 1029" descr="DS3-Table 05-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76400"/>
            <a:ext cx="6934200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103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5CC0987-170E-49FB-8BF9-C55C0BB446ED}" type="slidenum">
              <a:rPr lang="en-GB" altLang="en-US" smtClean="0"/>
              <a:pPr/>
              <a:t>2</a:t>
            </a:fld>
            <a:endParaRPr lang="en-GB" alt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b="1" dirty="0" smtClean="0"/>
              <a:t>Chapter </a:t>
            </a:r>
            <a:r>
              <a:rPr lang="en-US" altLang="en-US" sz="2900" b="1" dirty="0" smtClean="0"/>
              <a:t>9 </a:t>
            </a:r>
            <a:r>
              <a:rPr lang="en-US" altLang="en-US" sz="2900" b="1" dirty="0" smtClean="0"/>
              <a:t>- Objectives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229600" cy="4114800"/>
          </a:xfrm>
        </p:spPr>
        <p:txBody>
          <a:bodyPr/>
          <a:lstStyle/>
          <a:p>
            <a:pPr algn="just"/>
            <a:r>
              <a:rPr lang="en-US" altLang="en-US" b="1" smtClean="0"/>
              <a:t>Purpose and importance of SQL.</a:t>
            </a:r>
          </a:p>
          <a:p>
            <a:pPr algn="just"/>
            <a:r>
              <a:rPr lang="en-US" altLang="en-US" b="1" smtClean="0"/>
              <a:t>How to retrieve data from database using SELECT.</a:t>
            </a:r>
          </a:p>
          <a:p>
            <a:pPr algn="just"/>
            <a:r>
              <a:rPr lang="en-US" altLang="en-US" b="1" smtClean="0"/>
              <a:t>How to update database using INSERT, UPDATE, and DELETE.</a:t>
            </a:r>
          </a:p>
          <a:p>
            <a:pPr algn="just"/>
            <a:endParaRPr lang="en-US" altLang="en-US" b="1" smtClean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94DA639-B5DA-4E1B-9309-6C90A84DA776}" type="slidenum">
              <a:rPr lang="en-GB" altLang="en-US" smtClean="0"/>
              <a:pPr/>
              <a:t>20</a:t>
            </a:fld>
            <a:endParaRPr lang="en-GB" alt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6.7  Range Search Condition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153400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b="1" smtClean="0"/>
              <a:t>Also a negated version NOT BETWEEN.</a:t>
            </a:r>
          </a:p>
          <a:p>
            <a:pPr algn="just">
              <a:lnSpc>
                <a:spcPct val="90000"/>
              </a:lnSpc>
            </a:pPr>
            <a:r>
              <a:rPr lang="en-US" altLang="en-US" b="1" smtClean="0"/>
              <a:t>BETWEEN does not add much to SQL’s expressive power. Could also write:</a:t>
            </a:r>
          </a:p>
          <a:p>
            <a:pPr algn="just">
              <a:lnSpc>
                <a:spcPct val="60000"/>
              </a:lnSpc>
            </a:pPr>
            <a:endParaRPr lang="en-US" altLang="en-US" b="1" smtClean="0"/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b="1" smtClean="0"/>
              <a:t>	 </a:t>
            </a:r>
            <a:r>
              <a:rPr lang="en-US" altLang="en-US" smtClean="0"/>
              <a:t>SELECT staffNo, fName, lName, position, salary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mtClean="0"/>
              <a:t>FROM Staff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mtClean="0"/>
              <a:t>WHERE salary&gt;=20000 AND salary &lt;= 30000;</a:t>
            </a:r>
          </a:p>
          <a:p>
            <a:pPr lvl="1" algn="just">
              <a:lnSpc>
                <a:spcPct val="60000"/>
              </a:lnSpc>
              <a:buFontTx/>
              <a:buNone/>
            </a:pPr>
            <a:endParaRPr lang="en-US" altLang="en-US" smtClean="0"/>
          </a:p>
          <a:p>
            <a:pPr algn="just">
              <a:lnSpc>
                <a:spcPct val="90000"/>
              </a:lnSpc>
            </a:pPr>
            <a:r>
              <a:rPr lang="en-US" altLang="en-US" b="1" smtClean="0"/>
              <a:t>Useful, though, for a range of values.</a:t>
            </a: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FBDE192-DDE5-4AA7-B267-E4C9805B04CC}" type="slidenum">
              <a:rPr lang="en-GB" altLang="en-US" smtClean="0"/>
              <a:pPr/>
              <a:t>21</a:t>
            </a:fld>
            <a:endParaRPr lang="en-GB" alt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6.8  Set Membership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1534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List all managers and supervisors.</a:t>
            </a:r>
          </a:p>
          <a:p>
            <a:pPr algn="just">
              <a:lnSpc>
                <a:spcPct val="10000"/>
              </a:lnSpc>
              <a:buFont typeface="Monotype Sorts" pitchFamily="2" charset="2"/>
              <a:buNone/>
            </a:pPr>
            <a:endParaRPr lang="en-US" altLang="en-US" b="1" smtClean="0"/>
          </a:p>
          <a:p>
            <a:pPr lvl="1" algn="just">
              <a:buFontTx/>
              <a:buNone/>
            </a:pPr>
            <a:r>
              <a:rPr lang="en-US" altLang="en-US" smtClean="0"/>
              <a:t>SELECT staffNo, fName, lName, position</a:t>
            </a:r>
          </a:p>
          <a:p>
            <a:pPr lvl="1" algn="just">
              <a:buFontTx/>
              <a:buNone/>
            </a:pPr>
            <a:r>
              <a:rPr lang="en-US" altLang="en-US" smtClean="0"/>
              <a:t>FROM Staff</a:t>
            </a:r>
          </a:p>
          <a:p>
            <a:pPr lvl="1" algn="just">
              <a:buFontTx/>
              <a:buNone/>
            </a:pPr>
            <a:r>
              <a:rPr lang="en-US" altLang="en-US" smtClean="0"/>
              <a:t>WHERE position IN (‘Manager’, ‘Supervisor’);</a:t>
            </a:r>
          </a:p>
        </p:txBody>
      </p:sp>
      <p:pic>
        <p:nvPicPr>
          <p:cNvPr id="203781" name="Picture 5" descr="DS3-Table 05-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962400"/>
            <a:ext cx="57118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AB853C5-7E81-4F1B-89DD-CA1E3AD69B43}" type="slidenum">
              <a:rPr lang="en-GB" altLang="en-US" smtClean="0"/>
              <a:pPr/>
              <a:t>22</a:t>
            </a:fld>
            <a:endParaRPr lang="en-GB" alt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6.8  Set Membership</a:t>
            </a:r>
            <a:endParaRPr lang="en-US" altLang="en-US" b="1" smtClean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305800" cy="4114800"/>
          </a:xfrm>
        </p:spPr>
        <p:txBody>
          <a:bodyPr/>
          <a:lstStyle/>
          <a:p>
            <a:pPr marL="0" indent="0" algn="just">
              <a:lnSpc>
                <a:spcPct val="90000"/>
              </a:lnSpc>
            </a:pPr>
            <a:r>
              <a:rPr lang="en-US" altLang="en-US" b="1" smtClean="0"/>
              <a:t> There is a negated version (NOT IN). </a:t>
            </a:r>
          </a:p>
          <a:p>
            <a:pPr marL="0" indent="0" algn="just">
              <a:lnSpc>
                <a:spcPct val="90000"/>
              </a:lnSpc>
            </a:pPr>
            <a:r>
              <a:rPr lang="en-US" altLang="en-US" b="1" smtClean="0"/>
              <a:t> IN does not add much to SQL’s expressive power. Could have expressed this as:</a:t>
            </a:r>
          </a:p>
          <a:p>
            <a:pPr marL="374650" lvl="1" indent="-184150" algn="just">
              <a:lnSpc>
                <a:spcPct val="50000"/>
              </a:lnSpc>
              <a:buFontTx/>
              <a:buNone/>
            </a:pPr>
            <a:endParaRPr lang="en-US" altLang="en-US" b="1" smtClean="0"/>
          </a:p>
          <a:p>
            <a:pPr marL="374650" lvl="1" indent="-184150" algn="just">
              <a:lnSpc>
                <a:spcPct val="90000"/>
              </a:lnSpc>
              <a:buFontTx/>
              <a:buNone/>
            </a:pPr>
            <a:r>
              <a:rPr lang="en-US" altLang="en-US" sz="2400" smtClean="0"/>
              <a:t>    SELECT staffNo, fName, lName, position</a:t>
            </a:r>
          </a:p>
          <a:p>
            <a:pPr marL="374650" lvl="1" indent="-184150" algn="just">
              <a:lnSpc>
                <a:spcPct val="90000"/>
              </a:lnSpc>
              <a:buFontTx/>
              <a:buNone/>
            </a:pPr>
            <a:r>
              <a:rPr lang="en-US" altLang="en-US" sz="2400" smtClean="0"/>
              <a:t>	 FROM Staff</a:t>
            </a:r>
          </a:p>
          <a:p>
            <a:pPr marL="374650" lvl="1" indent="-184150" algn="just">
              <a:lnSpc>
                <a:spcPct val="90000"/>
              </a:lnSpc>
              <a:buFontTx/>
              <a:buNone/>
            </a:pPr>
            <a:r>
              <a:rPr lang="en-US" altLang="en-US" sz="2400" smtClean="0"/>
              <a:t>   WHERE position=‘Manager’ OR</a:t>
            </a:r>
          </a:p>
          <a:p>
            <a:pPr marL="374650" lvl="1" indent="-184150" algn="just">
              <a:lnSpc>
                <a:spcPct val="90000"/>
              </a:lnSpc>
              <a:buFontTx/>
              <a:buNone/>
            </a:pPr>
            <a:r>
              <a:rPr lang="en-US" altLang="en-US" sz="2400" smtClean="0"/>
              <a:t>                   position=‘Supervisor’;</a:t>
            </a:r>
          </a:p>
          <a:p>
            <a:pPr marL="0" indent="0" algn="just">
              <a:lnSpc>
                <a:spcPct val="40000"/>
              </a:lnSpc>
              <a:buFont typeface="Monotype Sorts" pitchFamily="2" charset="2"/>
              <a:buNone/>
            </a:pPr>
            <a:endParaRPr lang="en-US" altLang="en-US" sz="2400" b="1" smtClean="0"/>
          </a:p>
          <a:p>
            <a:pPr marL="0" indent="0" algn="just">
              <a:lnSpc>
                <a:spcPct val="90000"/>
              </a:lnSpc>
            </a:pPr>
            <a:r>
              <a:rPr lang="en-US" altLang="en-US" sz="2400" b="1" smtClean="0"/>
              <a:t> </a:t>
            </a:r>
            <a:r>
              <a:rPr lang="en-US" altLang="en-US" b="1" smtClean="0"/>
              <a:t>IN is more efficient when set contains many values.</a:t>
            </a: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81C57B8-2740-4A2E-AFEA-25B827016F11}" type="slidenum">
              <a:rPr lang="en-GB" altLang="en-US" smtClean="0"/>
              <a:pPr/>
              <a:t>23</a:t>
            </a:fld>
            <a:endParaRPr lang="en-GB" alt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6.9  Pattern Matching</a:t>
            </a:r>
            <a:endParaRPr lang="en-US" altLang="en-US" b="1" smtClean="0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524000"/>
            <a:ext cx="83058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Find all owners with the string ‘Glasgow’ in their address.</a:t>
            </a:r>
          </a:p>
          <a:p>
            <a:pPr algn="just">
              <a:lnSpc>
                <a:spcPct val="0"/>
              </a:lnSpc>
              <a:buFont typeface="Monotype Sorts" pitchFamily="2" charset="2"/>
              <a:buNone/>
            </a:pPr>
            <a:endParaRPr lang="en-US" altLang="en-US" b="1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 </a:t>
            </a:r>
            <a:r>
              <a:rPr lang="en-US" altLang="en-US" smtClean="0"/>
              <a:t>SELECT ownerNo, fName, lName, address, telNo</a:t>
            </a:r>
          </a:p>
          <a:p>
            <a:pPr lvl="1" algn="just">
              <a:buFontTx/>
              <a:buNone/>
            </a:pPr>
            <a:r>
              <a:rPr lang="en-US" altLang="en-US" smtClean="0"/>
              <a:t>FROM PrivateOwner</a:t>
            </a:r>
          </a:p>
          <a:p>
            <a:pPr lvl="1" algn="just">
              <a:buFontTx/>
              <a:buNone/>
            </a:pPr>
            <a:r>
              <a:rPr lang="en-US" altLang="en-US" smtClean="0"/>
              <a:t>WHERE address LIKE ‘%Glasgow%’;</a:t>
            </a:r>
          </a:p>
        </p:txBody>
      </p:sp>
      <p:pic>
        <p:nvPicPr>
          <p:cNvPr id="208900" name="Picture 4" descr="DS3-Table 05-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4191000"/>
            <a:ext cx="6781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3F35637-5D85-41BC-BDD8-AA67EFCD8614}" type="slidenum">
              <a:rPr lang="en-GB" altLang="en-US" smtClean="0"/>
              <a:pPr/>
              <a:t>24</a:t>
            </a:fld>
            <a:endParaRPr lang="en-GB" alt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6.9  Pattern Matching</a:t>
            </a:r>
            <a:endParaRPr lang="en-US" altLang="en-US" b="1" smtClean="0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229600" cy="4114800"/>
          </a:xfrm>
        </p:spPr>
        <p:txBody>
          <a:bodyPr/>
          <a:lstStyle/>
          <a:p>
            <a:pPr algn="just">
              <a:spcAft>
                <a:spcPct val="25000"/>
              </a:spcAft>
            </a:pPr>
            <a:r>
              <a:rPr lang="en-US" altLang="en-US" b="1" smtClean="0"/>
              <a:t>SQL has two special pattern matching symbols:</a:t>
            </a:r>
          </a:p>
          <a:p>
            <a:pPr marL="457200" lvl="1" indent="0">
              <a:buFontTx/>
              <a:buNone/>
            </a:pPr>
            <a:r>
              <a:rPr lang="en-US" altLang="en-US" b="1" smtClean="0"/>
              <a:t>%: </a:t>
            </a:r>
            <a:r>
              <a:rPr lang="en-US" altLang="en-US" smtClean="0"/>
              <a:t>sequence of zero or more characters</a:t>
            </a:r>
          </a:p>
          <a:p>
            <a:pPr marL="457200" lvl="1" indent="0">
              <a:spcAft>
                <a:spcPct val="25000"/>
              </a:spcAft>
              <a:buFontTx/>
              <a:buNone/>
            </a:pPr>
            <a:r>
              <a:rPr lang="en-US" altLang="en-US" b="1" smtClean="0"/>
              <a:t>_ </a:t>
            </a:r>
            <a:r>
              <a:rPr lang="en-US" altLang="en-US" smtClean="0"/>
              <a:t>(underscore): any single character.</a:t>
            </a:r>
          </a:p>
          <a:p>
            <a:pPr algn="just">
              <a:spcBef>
                <a:spcPct val="25000"/>
              </a:spcBef>
            </a:pPr>
            <a:r>
              <a:rPr lang="en-US" altLang="en-US" b="1" smtClean="0"/>
              <a:t>LIKE ‘%Glasgow%’ means a sequence of characters of any length containing ‘</a:t>
            </a:r>
            <a:r>
              <a:rPr lang="en-US" altLang="en-US" b="1" i="1" smtClean="0"/>
              <a:t>Glasgow</a:t>
            </a:r>
            <a:r>
              <a:rPr lang="en-US" altLang="en-US" b="1" smtClean="0"/>
              <a:t>’.</a:t>
            </a: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778400B-9947-4C20-B108-B96E79242F86}" type="slidenum">
              <a:rPr lang="en-GB" altLang="en-US" smtClean="0"/>
              <a:pPr/>
              <a:t>25</a:t>
            </a:fld>
            <a:endParaRPr lang="en-GB" altLang="en-US" smtClean="0"/>
          </a:p>
        </p:txBody>
      </p:sp>
      <p:sp>
        <p:nvSpPr>
          <p:cNvPr id="3072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6.10  NULL Search Condition</a:t>
            </a:r>
            <a:endParaRPr lang="en-US" altLang="en-US" b="1" smtClean="0"/>
          </a:p>
        </p:txBody>
      </p:sp>
      <p:sp>
        <p:nvSpPr>
          <p:cNvPr id="2150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11175" y="1557338"/>
            <a:ext cx="8093075" cy="4114800"/>
          </a:xfrm>
        </p:spPr>
        <p:txBody>
          <a:bodyPr/>
          <a:lstStyle/>
          <a:p>
            <a:pPr algn="just">
              <a:lnSpc>
                <a:spcPct val="90000"/>
              </a:lnSpc>
              <a:spcAft>
                <a:spcPct val="25000"/>
              </a:spcAft>
              <a:buFont typeface="Monotype Sorts" pitchFamily="2" charset="2"/>
              <a:buNone/>
            </a:pPr>
            <a:r>
              <a:rPr lang="en-US" altLang="en-US" sz="2000" b="1" dirty="0" smtClean="0"/>
              <a:t>	</a:t>
            </a:r>
            <a:r>
              <a:rPr lang="en-US" altLang="en-US" b="1" dirty="0" smtClean="0"/>
              <a:t>List details of all viewings on property PG4 where a comment has not been supplied.</a:t>
            </a:r>
          </a:p>
          <a:p>
            <a:pPr algn="just">
              <a:lnSpc>
                <a:spcPct val="90000"/>
              </a:lnSpc>
              <a:spcAft>
                <a:spcPct val="25000"/>
              </a:spcAft>
              <a:buNone/>
            </a:pPr>
            <a:r>
              <a:rPr lang="en-GB" dirty="0"/>
              <a:t>Viewing (</a:t>
            </a:r>
            <a:r>
              <a:rPr lang="en-GB" u="sng" dirty="0" err="1"/>
              <a:t>PropertyNo</a:t>
            </a:r>
            <a:r>
              <a:rPr lang="en-GB" dirty="0"/>
              <a:t>, </a:t>
            </a:r>
            <a:r>
              <a:rPr lang="en-GB" u="sng" dirty="0" err="1"/>
              <a:t>RenterNo</a:t>
            </a:r>
            <a:r>
              <a:rPr lang="en-GB" dirty="0"/>
              <a:t>, </a:t>
            </a:r>
            <a:r>
              <a:rPr lang="en-GB" u="sng" dirty="0" err="1"/>
              <a:t>DateViewed</a:t>
            </a:r>
            <a:r>
              <a:rPr lang="en-GB" dirty="0"/>
              <a:t>, Comments)</a:t>
            </a:r>
            <a:endParaRPr lang="en-US" dirty="0"/>
          </a:p>
          <a:p>
            <a:pPr algn="just">
              <a:lnSpc>
                <a:spcPct val="90000"/>
              </a:lnSpc>
              <a:spcBef>
                <a:spcPct val="25000"/>
              </a:spcBef>
            </a:pPr>
            <a:r>
              <a:rPr lang="en-US" altLang="en-US" sz="2400" dirty="0" smtClean="0"/>
              <a:t>There are 2 viewings for property PG4, one with and one without a comment. </a:t>
            </a:r>
          </a:p>
          <a:p>
            <a:pPr algn="just">
              <a:lnSpc>
                <a:spcPct val="90000"/>
              </a:lnSpc>
              <a:spcAft>
                <a:spcPct val="25000"/>
              </a:spcAft>
            </a:pPr>
            <a:r>
              <a:rPr lang="en-US" altLang="en-US" sz="2400" dirty="0" smtClean="0"/>
              <a:t>Have to test for null explicitly using special keyword IS NULL: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800" dirty="0" smtClean="0"/>
              <a:t>		</a:t>
            </a:r>
            <a:r>
              <a:rPr lang="en-US" altLang="en-US" sz="2400" dirty="0" smtClean="0"/>
              <a:t>SELECT </a:t>
            </a:r>
            <a:r>
              <a:rPr lang="en-US" altLang="en-US" sz="2400" dirty="0" err="1" smtClean="0"/>
              <a:t>clientNo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viewDate</a:t>
            </a:r>
            <a:endParaRPr lang="en-US" altLang="en-US" sz="2400" dirty="0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		FROM Viewing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		WHERE </a:t>
            </a:r>
            <a:r>
              <a:rPr lang="en-US" altLang="en-US" sz="2400" dirty="0" err="1" smtClean="0"/>
              <a:t>propertyNo</a:t>
            </a:r>
            <a:r>
              <a:rPr lang="en-US" altLang="en-US" sz="2400" dirty="0" smtClean="0"/>
              <a:t> = ‘PG4’ AND 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                      comment IS NULL;</a:t>
            </a:r>
          </a:p>
        </p:txBody>
      </p:sp>
      <p:sp>
        <p:nvSpPr>
          <p:cNvPr id="30725" name="Text Box 102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449DEB8-4A01-4C1D-B7D7-3856EF3E8C52}" type="slidenum">
              <a:rPr lang="en-GB" altLang="en-US" smtClean="0"/>
              <a:pPr/>
              <a:t>26</a:t>
            </a:fld>
            <a:endParaRPr lang="en-GB" alt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6.10  NULL Search Condition</a:t>
            </a:r>
            <a:endParaRPr lang="en-US" altLang="en-US" b="1" smtClean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35050" y="1676400"/>
            <a:ext cx="6850063" cy="3481388"/>
          </a:xfrm>
        </p:spPr>
        <p:txBody>
          <a:bodyPr/>
          <a:lstStyle/>
          <a:p>
            <a:pPr algn="just"/>
            <a:endParaRPr lang="en-US" altLang="en-US" sz="2400" b="1" smtClean="0"/>
          </a:p>
          <a:p>
            <a:pPr algn="just"/>
            <a:endParaRPr lang="en-US" altLang="en-US" sz="2400" b="1" smtClean="0"/>
          </a:p>
          <a:p>
            <a:pPr algn="just"/>
            <a:endParaRPr lang="en-US" altLang="en-US" sz="2400" b="1" smtClean="0"/>
          </a:p>
          <a:p>
            <a:pPr algn="just"/>
            <a:endParaRPr lang="en-US" altLang="en-US" sz="2400" b="1" smtClean="0"/>
          </a:p>
          <a:p>
            <a:pPr algn="just"/>
            <a:endParaRPr lang="en-US" altLang="en-US" sz="2400" b="1" smtClean="0"/>
          </a:p>
          <a:p>
            <a:pPr algn="just"/>
            <a:r>
              <a:rPr lang="en-US" altLang="en-US" sz="2400" b="1" smtClean="0"/>
              <a:t>Negated version (IS NOT NULL) can test for non-null values.</a:t>
            </a:r>
            <a:endParaRPr lang="en-US" altLang="en-US" sz="2400" smtClean="0"/>
          </a:p>
        </p:txBody>
      </p:sp>
      <p:pic>
        <p:nvPicPr>
          <p:cNvPr id="216070" name="Picture 6" descr="C05NT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8175" y="1773238"/>
            <a:ext cx="3787775" cy="1938337"/>
          </a:xfrm>
          <a:noFill/>
        </p:spPr>
      </p:pic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CFF1DC9-9CD6-44D3-8008-7668077EBA6D}" type="slidenum">
              <a:rPr lang="en-GB" altLang="en-US" smtClean="0"/>
              <a:pPr/>
              <a:t>27</a:t>
            </a:fld>
            <a:endParaRPr lang="en-GB" altLang="en-US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6.11  Single Column Ordering</a:t>
            </a:r>
            <a:endParaRPr lang="en-US" altLang="en-US" b="1" smtClean="0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1534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Order by:</a:t>
            </a:r>
            <a:r>
              <a:rPr lang="en-US" altLang="en-US" smtClean="0"/>
              <a:t> allow the retrieved records to be ordered in ascending (ASC) or descending order (DESC) on any column or combination of columns.</a:t>
            </a:r>
          </a:p>
          <a:p>
            <a:pPr algn="just">
              <a:buFont typeface="Monotype Sorts" pitchFamily="2" charset="2"/>
              <a:buNone/>
            </a:pPr>
            <a:endParaRPr lang="en-US" altLang="en-US" b="1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List salaries for all staff, arranged in descending order of salary.</a:t>
            </a:r>
          </a:p>
          <a:p>
            <a:pPr algn="just">
              <a:buFont typeface="Monotype Sorts" pitchFamily="2" charset="2"/>
              <a:buNone/>
            </a:pPr>
            <a:r>
              <a:rPr lang="en-US" altLang="en-US" smtClean="0"/>
              <a:t>		SELECT staffNo, fName, lName, salary</a:t>
            </a:r>
          </a:p>
          <a:p>
            <a:pPr lvl="1" algn="just">
              <a:buFontTx/>
              <a:buNone/>
            </a:pPr>
            <a:r>
              <a:rPr lang="en-US" altLang="en-US" smtClean="0"/>
              <a:t>		FROM Staff</a:t>
            </a:r>
          </a:p>
          <a:p>
            <a:pPr lvl="1" algn="just">
              <a:buFontTx/>
              <a:buNone/>
            </a:pPr>
            <a:r>
              <a:rPr lang="en-US" altLang="en-US" smtClean="0"/>
              <a:t>		ORDER BY salary DESC;</a:t>
            </a: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DC515EA-51E4-4457-959F-628480D58F8C}" type="slidenum">
              <a:rPr lang="en-GB" altLang="en-US" smtClean="0"/>
              <a:pPr/>
              <a:t>28</a:t>
            </a:fld>
            <a:endParaRPr lang="en-GB" alt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6.11  Single Column Ordering</a:t>
            </a:r>
            <a:endParaRPr lang="en-US" altLang="en-US" smtClean="0"/>
          </a:p>
        </p:txBody>
      </p:sp>
      <p:pic>
        <p:nvPicPr>
          <p:cNvPr id="219141" name="Picture 5" descr="DS3-Table 05-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76400"/>
            <a:ext cx="49530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E365376-35F0-4146-8A1F-778C1CE05AC7}" type="slidenum">
              <a:rPr lang="en-GB" altLang="en-US" smtClean="0"/>
              <a:pPr/>
              <a:t>29</a:t>
            </a:fld>
            <a:endParaRPr lang="en-GB" altLang="en-US" smtClean="0"/>
          </a:p>
        </p:txBody>
      </p:sp>
      <p:sp>
        <p:nvSpPr>
          <p:cNvPr id="3481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6.12  Multiple Column Ordering</a:t>
            </a:r>
            <a:endParaRPr lang="en-US" altLang="en-US" b="1" smtClean="0"/>
          </a:p>
        </p:txBody>
      </p:sp>
      <p:sp>
        <p:nvSpPr>
          <p:cNvPr id="2201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46088" y="1557338"/>
            <a:ext cx="8229600" cy="4114800"/>
          </a:xfrm>
        </p:spPr>
        <p:txBody>
          <a:bodyPr/>
          <a:lstStyle/>
          <a:p>
            <a:pPr algn="just">
              <a:buNone/>
            </a:pPr>
            <a:r>
              <a:rPr lang="en-US" altLang="en-US" b="1" dirty="0" smtClean="0"/>
              <a:t>	Produce abbreviated list of properties in order of property type</a:t>
            </a:r>
          </a:p>
          <a:p>
            <a:pPr algn="just">
              <a:buNone/>
            </a:pPr>
            <a:r>
              <a:rPr lang="en-GB" sz="2000" dirty="0" err="1" smtClean="0"/>
              <a:t>PropertyForRent</a:t>
            </a:r>
            <a:r>
              <a:rPr lang="en-GB" sz="2000" dirty="0" smtClean="0"/>
              <a:t> </a:t>
            </a:r>
            <a:r>
              <a:rPr lang="en-GB" sz="2000" dirty="0"/>
              <a:t>(</a:t>
            </a:r>
            <a:r>
              <a:rPr lang="en-GB" sz="2000" u="sng" dirty="0" err="1"/>
              <a:t>PropertyNo</a:t>
            </a:r>
            <a:r>
              <a:rPr lang="en-GB" sz="2000" dirty="0"/>
              <a:t>, Street, Area, City, Postcode, Type, Rooms, Rent, </a:t>
            </a:r>
            <a:r>
              <a:rPr lang="en-GB" sz="2000" dirty="0" err="1"/>
              <a:t>PrivateOwnerNo</a:t>
            </a:r>
            <a:r>
              <a:rPr lang="en-GB" sz="2000" dirty="0"/>
              <a:t>, </a:t>
            </a:r>
            <a:r>
              <a:rPr lang="en-GB" sz="2000" dirty="0" err="1"/>
              <a:t>BusinessOwnerNo</a:t>
            </a:r>
            <a:r>
              <a:rPr lang="en-GB" sz="2000" dirty="0"/>
              <a:t>, </a:t>
            </a:r>
            <a:r>
              <a:rPr lang="en-GB" sz="2000" dirty="0" err="1"/>
              <a:t>StaffNo</a:t>
            </a:r>
            <a:r>
              <a:rPr lang="en-GB" sz="2000" dirty="0"/>
              <a:t>, </a:t>
            </a:r>
            <a:r>
              <a:rPr lang="en-GB" sz="2000" dirty="0" err="1"/>
              <a:t>BranchNo</a:t>
            </a:r>
            <a:r>
              <a:rPr lang="en-GB" sz="2000" dirty="0"/>
              <a:t>, Picture, Comments, Withdrawn, </a:t>
            </a:r>
            <a:r>
              <a:rPr lang="en-GB" sz="2000" dirty="0" err="1"/>
              <a:t>DeleteRecord</a:t>
            </a:r>
            <a:r>
              <a:rPr lang="en-GB" sz="2000" dirty="0"/>
              <a:t>)</a:t>
            </a:r>
            <a:endParaRPr lang="en-US" sz="2000" dirty="0"/>
          </a:p>
          <a:p>
            <a:pPr algn="just">
              <a:buFont typeface="Monotype Sorts" pitchFamily="2" charset="2"/>
              <a:buNone/>
            </a:pPr>
            <a:endParaRPr lang="en-US" altLang="en-US" b="1" dirty="0" smtClean="0"/>
          </a:p>
          <a:p>
            <a:pPr algn="just">
              <a:buFont typeface="Monotype Sorts" pitchFamily="2" charset="2"/>
              <a:buNone/>
            </a:pPr>
            <a:r>
              <a:rPr lang="en-US" altLang="en-US" dirty="0" smtClean="0"/>
              <a:t>		SELECT </a:t>
            </a:r>
            <a:r>
              <a:rPr lang="en-US" altLang="en-US" dirty="0" err="1" smtClean="0"/>
              <a:t>propertyNo</a:t>
            </a:r>
            <a:r>
              <a:rPr lang="en-US" altLang="en-US" dirty="0" smtClean="0"/>
              <a:t>, type, rooms, rent</a:t>
            </a:r>
          </a:p>
          <a:p>
            <a:pPr lvl="1" algn="just">
              <a:buFontTx/>
              <a:buNone/>
            </a:pPr>
            <a:r>
              <a:rPr lang="en-US" altLang="en-US" dirty="0" smtClean="0"/>
              <a:t>		FROM </a:t>
            </a:r>
            <a:r>
              <a:rPr lang="en-US" altLang="en-US" dirty="0" err="1" smtClean="0"/>
              <a:t>PropertyForRent</a:t>
            </a:r>
            <a:endParaRPr lang="en-US" altLang="en-US" dirty="0" smtClean="0"/>
          </a:p>
          <a:p>
            <a:pPr lvl="1" algn="just">
              <a:buFontTx/>
              <a:buNone/>
            </a:pPr>
            <a:r>
              <a:rPr lang="en-US" altLang="en-US" dirty="0" smtClean="0"/>
              <a:t>		ORDER BY type;</a:t>
            </a:r>
          </a:p>
        </p:txBody>
      </p:sp>
      <p:sp>
        <p:nvSpPr>
          <p:cNvPr id="34821" name="Text Box 102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28B024F-9D94-4F63-9DE0-5CF69E4C1D2B}" type="slidenum">
              <a:rPr lang="en-GB" altLang="en-US" smtClean="0"/>
              <a:pPr/>
              <a:t>3</a:t>
            </a:fld>
            <a:endParaRPr lang="en-GB" alt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b="1" smtClean="0"/>
              <a:t>Objectives of SQL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153400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sz="3200" b="1" dirty="0" smtClean="0"/>
              <a:t>Ideally, database language should allow user to:</a:t>
            </a:r>
          </a:p>
          <a:p>
            <a:pPr lvl="1" algn="just">
              <a:lnSpc>
                <a:spcPct val="90000"/>
              </a:lnSpc>
            </a:pPr>
            <a:r>
              <a:rPr lang="en-US" altLang="en-US" dirty="0" smtClean="0"/>
              <a:t>Create the database and relation structures; </a:t>
            </a:r>
          </a:p>
          <a:p>
            <a:pPr lvl="1" algn="just">
              <a:lnSpc>
                <a:spcPct val="90000"/>
              </a:lnSpc>
            </a:pPr>
            <a:r>
              <a:rPr lang="en-US" altLang="en-US" dirty="0" smtClean="0"/>
              <a:t>Perform insertion, modification, deletion of data from relations; </a:t>
            </a:r>
          </a:p>
          <a:p>
            <a:pPr lvl="1" algn="just">
              <a:lnSpc>
                <a:spcPct val="90000"/>
              </a:lnSpc>
            </a:pPr>
            <a:r>
              <a:rPr lang="en-US" altLang="en-US" dirty="0" smtClean="0"/>
              <a:t>Perform simple and complex queries</a:t>
            </a:r>
            <a:r>
              <a:rPr lang="en-US" altLang="en-US" dirty="0" smtClean="0"/>
              <a:t>.</a:t>
            </a:r>
          </a:p>
          <a:p>
            <a:pPr algn="just"/>
            <a:r>
              <a:rPr lang="en-US" altLang="en-US" b="1" dirty="0"/>
              <a:t>SQL is a transform-oriented language with 2 major components:</a:t>
            </a:r>
          </a:p>
          <a:p>
            <a:pPr algn="just">
              <a:lnSpc>
                <a:spcPct val="20000"/>
              </a:lnSpc>
            </a:pPr>
            <a:endParaRPr lang="en-US" altLang="en-US" b="1" dirty="0"/>
          </a:p>
          <a:p>
            <a:pPr lvl="1" algn="just"/>
            <a:r>
              <a:rPr lang="en-US" altLang="en-US" dirty="0"/>
              <a:t>A DDL for defining database structure.</a:t>
            </a:r>
          </a:p>
          <a:p>
            <a:pPr lvl="1" algn="just"/>
            <a:r>
              <a:rPr lang="en-US" altLang="en-US" dirty="0"/>
              <a:t>A DML for retrieving and updating data.</a:t>
            </a:r>
          </a:p>
          <a:p>
            <a:pPr lvl="1" algn="just">
              <a:lnSpc>
                <a:spcPct val="90000"/>
              </a:lnSpc>
            </a:pPr>
            <a:endParaRPr lang="en-US" altLang="en-US" dirty="0" smtClean="0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03C1E6F-E210-4673-8854-D5C09D0A1518}" type="slidenum">
              <a:rPr lang="en-GB" altLang="en-US" smtClean="0"/>
              <a:pPr/>
              <a:t>30</a:t>
            </a:fld>
            <a:endParaRPr lang="en-GB" altLang="en-US" smtClean="0"/>
          </a:p>
        </p:txBody>
      </p:sp>
      <p:sp>
        <p:nvSpPr>
          <p:cNvPr id="3584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b="1" smtClean="0"/>
              <a:t>Example 6.12  Multiple Column Ordering</a:t>
            </a:r>
            <a:endParaRPr lang="en-US" altLang="en-US" smtClean="0"/>
          </a:p>
        </p:txBody>
      </p:sp>
      <p:pic>
        <p:nvPicPr>
          <p:cNvPr id="398341" name="Picture 1029" descr="DS3-Table 05-1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76400"/>
            <a:ext cx="4800600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103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41F36FB-3A23-4331-8EAD-5EDAD210D884}" type="slidenum">
              <a:rPr lang="en-GB" altLang="en-US" smtClean="0"/>
              <a:pPr/>
              <a:t>31</a:t>
            </a:fld>
            <a:endParaRPr lang="en-GB" altLang="en-US" smtClean="0"/>
          </a:p>
        </p:txBody>
      </p:sp>
      <p:sp>
        <p:nvSpPr>
          <p:cNvPr id="3686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b="1" smtClean="0"/>
              <a:t>Example 6.12  Multiple Column Ordering</a:t>
            </a:r>
          </a:p>
        </p:txBody>
      </p:sp>
      <p:sp>
        <p:nvSpPr>
          <p:cNvPr id="3962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22288" y="1557338"/>
            <a:ext cx="8153400" cy="4114800"/>
          </a:xfrm>
        </p:spPr>
        <p:txBody>
          <a:bodyPr/>
          <a:lstStyle/>
          <a:p>
            <a:pPr algn="just"/>
            <a:r>
              <a:rPr lang="en-US" altLang="en-US" smtClean="0"/>
              <a:t>Four flats in this list - as no minor sort key specified, system arranges these rows in any order it chooses.</a:t>
            </a:r>
          </a:p>
          <a:p>
            <a:pPr algn="just"/>
            <a:endParaRPr lang="en-US" altLang="en-US" b="1" smtClean="0"/>
          </a:p>
          <a:p>
            <a:pPr algn="just"/>
            <a:r>
              <a:rPr lang="en-US" altLang="en-US" b="1" smtClean="0"/>
              <a:t>To arrange in order of rent, specify minor order:</a:t>
            </a:r>
          </a:p>
          <a:p>
            <a:pPr>
              <a:lnSpc>
                <a:spcPct val="40000"/>
              </a:lnSpc>
              <a:buFont typeface="Monotype Sorts" pitchFamily="2" charset="2"/>
              <a:buNone/>
            </a:pPr>
            <a:endParaRPr lang="en-US" altLang="en-US" b="1" smtClean="0"/>
          </a:p>
          <a:p>
            <a:pPr>
              <a:buFont typeface="Monotype Sorts" pitchFamily="2" charset="2"/>
              <a:buNone/>
            </a:pPr>
            <a:r>
              <a:rPr lang="en-US" altLang="en-US" b="1" smtClean="0"/>
              <a:t>		</a:t>
            </a:r>
            <a:r>
              <a:rPr lang="en-US" altLang="en-US" smtClean="0"/>
              <a:t>SELECT propertyNo, type, rooms, rent</a:t>
            </a:r>
          </a:p>
          <a:p>
            <a:pPr lvl="1">
              <a:buFontTx/>
              <a:buNone/>
            </a:pPr>
            <a:r>
              <a:rPr lang="en-US" altLang="en-US" smtClean="0"/>
              <a:t>		FROM PropertyForRent</a:t>
            </a:r>
          </a:p>
          <a:p>
            <a:pPr lvl="1">
              <a:buFontTx/>
              <a:buNone/>
            </a:pPr>
            <a:r>
              <a:rPr lang="en-US" altLang="en-US" smtClean="0"/>
              <a:t>		ORDER BY type, rent DESC;</a:t>
            </a:r>
          </a:p>
          <a:p>
            <a:endParaRPr lang="en-US" altLang="en-US" smtClean="0"/>
          </a:p>
        </p:txBody>
      </p:sp>
      <p:sp>
        <p:nvSpPr>
          <p:cNvPr id="36869" name="Text Box 102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9A4419F-FFCD-4769-BF33-9883CD6A35A2}" type="slidenum">
              <a:rPr lang="en-GB" altLang="en-US" smtClean="0"/>
              <a:pPr/>
              <a:t>32</a:t>
            </a:fld>
            <a:endParaRPr lang="en-GB" altLang="en-US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6.12  Multiple Column Ordering</a:t>
            </a:r>
            <a:endParaRPr lang="en-US" altLang="en-US" smtClean="0"/>
          </a:p>
        </p:txBody>
      </p:sp>
      <p:pic>
        <p:nvPicPr>
          <p:cNvPr id="221190" name="Picture 6" descr="DS3-Table 05-1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76400"/>
            <a:ext cx="48006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70C406D-9039-4EDD-89A1-AE875D199C0D}" type="slidenum">
              <a:rPr lang="en-GB" altLang="en-US" smtClean="0"/>
              <a:pPr/>
              <a:t>33</a:t>
            </a:fld>
            <a:endParaRPr lang="en-GB" altLang="en-US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SELECT Statement - Aggregates</a:t>
            </a:r>
            <a:endParaRPr lang="en-US" altLang="en-US" b="1" smtClean="0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150" y="1557338"/>
            <a:ext cx="8382000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b="1" smtClean="0"/>
              <a:t>ISO standard defines five aggregate functions:</a:t>
            </a:r>
          </a:p>
          <a:p>
            <a:pPr algn="just">
              <a:lnSpc>
                <a:spcPct val="60000"/>
              </a:lnSpc>
            </a:pPr>
            <a:endParaRPr lang="en-US" altLang="en-US" b="1" smtClean="0"/>
          </a:p>
          <a:p>
            <a:pPr lvl="1" algn="just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en-US" sz="2400" b="1" smtClean="0"/>
              <a:t>COUNT</a:t>
            </a:r>
            <a:r>
              <a:rPr lang="en-US" altLang="en-US" sz="2400" smtClean="0"/>
              <a:t> returns number of values in specified column.</a:t>
            </a:r>
          </a:p>
          <a:p>
            <a:pPr lvl="1" algn="just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en-US" sz="2400" b="1" smtClean="0"/>
              <a:t>SUM</a:t>
            </a:r>
            <a:r>
              <a:rPr lang="en-US" altLang="en-US" sz="2400" smtClean="0"/>
              <a:t>	returns sum of values in specified column.</a:t>
            </a:r>
          </a:p>
          <a:p>
            <a:pPr lvl="1" algn="just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en-US" sz="2400" b="1" smtClean="0"/>
              <a:t>AVG</a:t>
            </a:r>
            <a:r>
              <a:rPr lang="en-US" altLang="en-US" sz="2400" smtClean="0"/>
              <a:t>	returns average of values in specified column.</a:t>
            </a:r>
          </a:p>
          <a:p>
            <a:pPr lvl="1" algn="just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en-US" sz="2400" b="1" smtClean="0"/>
              <a:t>MIN</a:t>
            </a:r>
            <a:r>
              <a:rPr lang="en-US" altLang="en-US" sz="2400" smtClean="0"/>
              <a:t>	returns smallest value in specified column.</a:t>
            </a:r>
          </a:p>
          <a:p>
            <a:pPr lvl="1" algn="just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en-US" sz="2400" b="1" smtClean="0"/>
              <a:t>MAX</a:t>
            </a:r>
            <a:r>
              <a:rPr lang="en-US" altLang="en-US" sz="2400" smtClean="0"/>
              <a:t>	returns largest value in specified column.</a:t>
            </a: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41F0D23-BE3B-4263-98CF-1C4E18BBCF02}" type="slidenum">
              <a:rPr lang="en-GB" altLang="en-US" smtClean="0"/>
              <a:pPr/>
              <a:t>34</a:t>
            </a:fld>
            <a:endParaRPr lang="en-GB" alt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SELECT Statement - Aggregates</a:t>
            </a:r>
            <a:endParaRPr lang="en-US" altLang="en-US" b="1" smtClean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557338"/>
            <a:ext cx="8089900" cy="4114800"/>
          </a:xfrm>
        </p:spPr>
        <p:txBody>
          <a:bodyPr/>
          <a:lstStyle/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en-US" altLang="en-US" smtClean="0"/>
              <a:t>Each operates on a single column of a table and returns a single value. </a:t>
            </a:r>
          </a:p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en-US" altLang="en-US" smtClean="0"/>
              <a:t>COUNT, MIN, and MAX apply to numeric and non-numeric fields, but SUM and AVG may be used on </a:t>
            </a:r>
            <a:r>
              <a:rPr lang="en-US" altLang="en-US" u="sng" smtClean="0"/>
              <a:t>numeric</a:t>
            </a:r>
            <a:r>
              <a:rPr lang="en-US" altLang="en-US" smtClean="0"/>
              <a:t> fields only. </a:t>
            </a:r>
          </a:p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en-US" altLang="en-US" smtClean="0"/>
              <a:t>Apart from COUNT(*), each function eliminates nulls first and operates only on remaining non-null values. 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FFFB521-A147-40C0-AFCA-3CA3C7089C60}" type="slidenum">
              <a:rPr lang="en-GB" altLang="en-US" smtClean="0"/>
              <a:pPr/>
              <a:t>35</a:t>
            </a:fld>
            <a:endParaRPr lang="en-GB" altLang="en-US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SELECT Statement - Aggregates</a:t>
            </a:r>
            <a:endParaRPr lang="en-US" altLang="en-US" b="1" smtClean="0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150" y="1557338"/>
            <a:ext cx="8166100" cy="4114800"/>
          </a:xfrm>
        </p:spPr>
        <p:txBody>
          <a:bodyPr/>
          <a:lstStyle/>
          <a:p>
            <a:pPr algn="just"/>
            <a:r>
              <a:rPr lang="en-US" altLang="en-US" smtClean="0"/>
              <a:t>COUNT(*) counts all rows of a table, regardless of whether nulls or duplicate values occur.</a:t>
            </a:r>
          </a:p>
          <a:p>
            <a:pPr algn="just"/>
            <a:endParaRPr lang="en-US" altLang="en-US" smtClean="0"/>
          </a:p>
          <a:p>
            <a:pPr algn="just"/>
            <a:r>
              <a:rPr lang="en-US" altLang="en-US" smtClean="0"/>
              <a:t>Can use DISTINCT before column name to eliminate duplicates. </a:t>
            </a:r>
          </a:p>
          <a:p>
            <a:pPr algn="just"/>
            <a:endParaRPr lang="en-US" altLang="en-US" smtClean="0"/>
          </a:p>
          <a:p>
            <a:pPr algn="just"/>
            <a:r>
              <a:rPr lang="en-US" altLang="en-US" smtClean="0"/>
              <a:t>DISTINCT has no effect with MIN/MAX, but may have with SUM/AVG.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14ED25-F6DC-4156-B08F-9EEFDD671603}" type="slidenum">
              <a:rPr lang="en-GB" altLang="en-US" smtClean="0"/>
              <a:pPr/>
              <a:t>36</a:t>
            </a:fld>
            <a:endParaRPr lang="en-GB" altLang="en-US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SELECT Statement - Aggregates</a:t>
            </a:r>
            <a:endParaRPr lang="en-US" altLang="en-US" b="1" smtClean="0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557338"/>
            <a:ext cx="8018463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smtClean="0"/>
              <a:t>Aggregate functions can be used only in SELECT list and in HAVING clause. </a:t>
            </a:r>
          </a:p>
          <a:p>
            <a:pPr algn="just">
              <a:lnSpc>
                <a:spcPct val="50000"/>
              </a:lnSpc>
            </a:pPr>
            <a:endParaRPr lang="en-US" altLang="en-US" smtClean="0"/>
          </a:p>
          <a:p>
            <a:pPr algn="just">
              <a:lnSpc>
                <a:spcPct val="90000"/>
              </a:lnSpc>
            </a:pPr>
            <a:r>
              <a:rPr lang="en-US" altLang="en-US" smtClean="0"/>
              <a:t>If SELECT list includes an aggregate function and there is no GROUP BY clause, SELECT list cannot reference a column out with an aggregate function. </a:t>
            </a:r>
          </a:p>
          <a:p>
            <a:pPr algn="just">
              <a:lnSpc>
                <a:spcPct val="90000"/>
              </a:lnSpc>
            </a:pPr>
            <a:r>
              <a:rPr lang="en-US" altLang="en-US" smtClean="0"/>
              <a:t>For example, the following is </a:t>
            </a:r>
            <a:r>
              <a:rPr lang="en-US" altLang="en-US" b="1" smtClean="0"/>
              <a:t>illegal</a:t>
            </a:r>
            <a:r>
              <a:rPr lang="en-US" altLang="en-US" smtClean="0"/>
              <a:t>:</a:t>
            </a:r>
          </a:p>
          <a:p>
            <a:pPr algn="just">
              <a:lnSpc>
                <a:spcPct val="20000"/>
              </a:lnSpc>
            </a:pPr>
            <a:endParaRPr lang="en-US" altLang="en-US" smtClean="0"/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mtClean="0"/>
              <a:t>	 SELECT staffNo, COUNT(salary)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mtClean="0"/>
              <a:t>FROM Staff;</a:t>
            </a:r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389B0F2-93DC-4F87-B5E3-66071F700386}" type="slidenum">
              <a:rPr lang="en-GB" altLang="en-US" smtClean="0"/>
              <a:pPr/>
              <a:t>37</a:t>
            </a:fld>
            <a:endParaRPr lang="en-GB" altLang="en-US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6.13  Use of COUNT(*)</a:t>
            </a:r>
            <a:endParaRPr lang="en-US" altLang="en-US" b="1" smtClean="0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7338"/>
            <a:ext cx="78486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sz="2400" b="1" dirty="0" smtClean="0"/>
              <a:t>	</a:t>
            </a:r>
            <a:r>
              <a:rPr lang="en-US" altLang="en-US" b="1" dirty="0" smtClean="0"/>
              <a:t>How many properties cost more than £350 per month to rent?</a:t>
            </a:r>
          </a:p>
          <a:p>
            <a:pPr algn="just">
              <a:buNone/>
            </a:pPr>
            <a:r>
              <a:rPr lang="en-GB" sz="2000" dirty="0" err="1"/>
              <a:t>PropertyForRent</a:t>
            </a:r>
            <a:r>
              <a:rPr lang="en-GB" sz="2000" dirty="0"/>
              <a:t> (</a:t>
            </a:r>
            <a:r>
              <a:rPr lang="en-GB" sz="2000" u="sng" dirty="0" err="1"/>
              <a:t>PropertyNo</a:t>
            </a:r>
            <a:r>
              <a:rPr lang="en-GB" sz="2000" dirty="0"/>
              <a:t>, Street, Area, City, Postcode, Type, Rooms, Rent, </a:t>
            </a:r>
            <a:r>
              <a:rPr lang="en-GB" sz="2000" dirty="0" err="1"/>
              <a:t>PrivateOwnerNo</a:t>
            </a:r>
            <a:r>
              <a:rPr lang="en-GB" sz="2000" dirty="0"/>
              <a:t>, </a:t>
            </a:r>
            <a:r>
              <a:rPr lang="en-GB" sz="2000" dirty="0" err="1"/>
              <a:t>BusinessOwnerNo</a:t>
            </a:r>
            <a:r>
              <a:rPr lang="en-GB" sz="2000" dirty="0"/>
              <a:t>, </a:t>
            </a:r>
            <a:r>
              <a:rPr lang="en-GB" sz="2000" dirty="0" err="1"/>
              <a:t>StaffNo</a:t>
            </a:r>
            <a:r>
              <a:rPr lang="en-GB" sz="2000" dirty="0"/>
              <a:t>, </a:t>
            </a:r>
            <a:r>
              <a:rPr lang="en-GB" sz="2000" dirty="0" err="1"/>
              <a:t>BranchNo</a:t>
            </a:r>
            <a:r>
              <a:rPr lang="en-GB" sz="2000" dirty="0"/>
              <a:t>, Picture, Comments, Withdrawn, </a:t>
            </a:r>
            <a:r>
              <a:rPr lang="en-GB" sz="2000" dirty="0" err="1"/>
              <a:t>DeleteRecord</a:t>
            </a:r>
            <a:r>
              <a:rPr lang="en-GB" sz="2000" dirty="0"/>
              <a:t>)</a:t>
            </a:r>
            <a:endParaRPr lang="en-US" sz="2000" dirty="0"/>
          </a:p>
          <a:p>
            <a:pPr algn="just">
              <a:buFont typeface="Monotype Sorts" pitchFamily="2" charset="2"/>
              <a:buNone/>
            </a:pPr>
            <a:endParaRPr lang="en-US" altLang="en-US" b="1" dirty="0" smtClean="0"/>
          </a:p>
          <a:p>
            <a:pPr algn="just">
              <a:lnSpc>
                <a:spcPct val="20000"/>
              </a:lnSpc>
              <a:buFont typeface="Monotype Sorts" pitchFamily="2" charset="2"/>
              <a:buNone/>
            </a:pPr>
            <a:endParaRPr lang="en-US" altLang="en-US" b="1" dirty="0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dirty="0" smtClean="0"/>
              <a:t>		</a:t>
            </a:r>
            <a:r>
              <a:rPr lang="en-US" altLang="en-US" dirty="0" smtClean="0"/>
              <a:t>SELECT COUNT(*) AS </a:t>
            </a:r>
            <a:r>
              <a:rPr lang="en-US" altLang="en-US" dirty="0" err="1" smtClean="0"/>
              <a:t>myCount</a:t>
            </a:r>
            <a:endParaRPr lang="en-US" altLang="en-US" dirty="0" smtClean="0"/>
          </a:p>
          <a:p>
            <a:pPr lvl="1" algn="just">
              <a:buFontTx/>
              <a:buNone/>
            </a:pPr>
            <a:r>
              <a:rPr lang="en-US" altLang="en-US" dirty="0" smtClean="0"/>
              <a:t>		FROM </a:t>
            </a:r>
            <a:r>
              <a:rPr lang="en-US" altLang="en-US" dirty="0" err="1" smtClean="0"/>
              <a:t>PropertyForRent</a:t>
            </a:r>
            <a:endParaRPr lang="en-US" altLang="en-US" dirty="0" smtClean="0"/>
          </a:p>
          <a:p>
            <a:pPr lvl="1" algn="just">
              <a:buFontTx/>
              <a:buNone/>
            </a:pPr>
            <a:r>
              <a:rPr lang="en-US" altLang="en-US" dirty="0" smtClean="0"/>
              <a:t>		WHERE rent &gt; 350;</a:t>
            </a:r>
          </a:p>
        </p:txBody>
      </p:sp>
      <p:pic>
        <p:nvPicPr>
          <p:cNvPr id="223243" name="Picture 11" descr="C05NT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16216" y="4365104"/>
            <a:ext cx="2232025" cy="1747664"/>
          </a:xfrm>
          <a:noFill/>
        </p:spPr>
      </p:pic>
      <p:sp>
        <p:nvSpPr>
          <p:cNvPr id="43014" name="Text Box 13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45850C5-E1C4-4E44-88C2-56B52FF71E28}" type="slidenum">
              <a:rPr lang="en-GB" altLang="en-US" smtClean="0"/>
              <a:pPr/>
              <a:t>38</a:t>
            </a:fld>
            <a:endParaRPr lang="en-GB" altLang="en-US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6.14  Use of COUNT(DISTINCT)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7338"/>
            <a:ext cx="8280400" cy="4607966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sz="2400" b="1" dirty="0" smtClean="0"/>
              <a:t>	</a:t>
            </a:r>
            <a:r>
              <a:rPr lang="en-US" altLang="en-US" b="1" dirty="0" smtClean="0"/>
              <a:t>How many different properties viewed in May ‘04?</a:t>
            </a:r>
          </a:p>
          <a:p>
            <a:pPr algn="just">
              <a:lnSpc>
                <a:spcPct val="20000"/>
              </a:lnSpc>
              <a:buFont typeface="Monotype Sorts" pitchFamily="2" charset="2"/>
              <a:buNone/>
            </a:pPr>
            <a:endParaRPr lang="en-US" altLang="en-US" b="1" dirty="0" smtClean="0"/>
          </a:p>
          <a:p>
            <a:r>
              <a:rPr lang="en-US" altLang="en-US" sz="2400" b="1" dirty="0" smtClean="0"/>
              <a:t>	</a:t>
            </a:r>
            <a:r>
              <a:rPr lang="en-GB" sz="2000" dirty="0" err="1"/>
              <a:t>PropertyForRent</a:t>
            </a:r>
            <a:r>
              <a:rPr lang="en-GB" sz="2000" dirty="0"/>
              <a:t> (</a:t>
            </a:r>
            <a:r>
              <a:rPr lang="en-GB" sz="2000" u="sng" dirty="0" err="1"/>
              <a:t>PropertyNo</a:t>
            </a:r>
            <a:r>
              <a:rPr lang="en-GB" sz="2000" dirty="0"/>
              <a:t>, Street, Area, City, Postcode, Type, Rooms, Rent, </a:t>
            </a:r>
            <a:r>
              <a:rPr lang="en-GB" sz="2000" dirty="0" err="1"/>
              <a:t>PrivateOwnerNo</a:t>
            </a:r>
            <a:r>
              <a:rPr lang="en-GB" sz="2000" dirty="0"/>
              <a:t>, </a:t>
            </a:r>
            <a:r>
              <a:rPr lang="en-GB" sz="2000" dirty="0" err="1"/>
              <a:t>BusinessOwnerNo</a:t>
            </a:r>
            <a:r>
              <a:rPr lang="en-GB" sz="2000" dirty="0"/>
              <a:t>, </a:t>
            </a:r>
            <a:r>
              <a:rPr lang="en-GB" sz="2000" dirty="0" err="1"/>
              <a:t>StaffNo</a:t>
            </a:r>
            <a:r>
              <a:rPr lang="en-GB" sz="2000" dirty="0"/>
              <a:t>, </a:t>
            </a:r>
            <a:r>
              <a:rPr lang="en-GB" sz="2000" dirty="0" err="1"/>
              <a:t>BranchNo</a:t>
            </a:r>
            <a:r>
              <a:rPr lang="en-GB" sz="2000" dirty="0"/>
              <a:t>, Picture, Comments, Withdrawn, </a:t>
            </a:r>
            <a:r>
              <a:rPr lang="en-GB" sz="2000" dirty="0" err="1"/>
              <a:t>DeleteRecord</a:t>
            </a:r>
            <a:r>
              <a:rPr lang="en-GB" sz="2000" dirty="0" smtClean="0"/>
              <a:t>)</a:t>
            </a:r>
          </a:p>
          <a:p>
            <a:endParaRPr lang="en-GB" sz="2000" dirty="0"/>
          </a:p>
          <a:p>
            <a:r>
              <a:rPr lang="en-GB" sz="2000" dirty="0"/>
              <a:t>Viewing (</a:t>
            </a:r>
            <a:r>
              <a:rPr lang="en-GB" sz="2000" u="sng" dirty="0" err="1"/>
              <a:t>PropertyNo</a:t>
            </a:r>
            <a:r>
              <a:rPr lang="en-GB" sz="2000" dirty="0"/>
              <a:t>, </a:t>
            </a:r>
            <a:r>
              <a:rPr lang="en-GB" sz="2000" u="sng" dirty="0" err="1"/>
              <a:t>RenterNo</a:t>
            </a:r>
            <a:r>
              <a:rPr lang="en-GB" sz="2000" dirty="0"/>
              <a:t>, </a:t>
            </a:r>
            <a:r>
              <a:rPr lang="en-GB" sz="2000" u="sng" dirty="0" err="1"/>
              <a:t>DateViewed</a:t>
            </a:r>
            <a:r>
              <a:rPr lang="en-GB" sz="2000" dirty="0"/>
              <a:t>, Comments</a:t>
            </a:r>
            <a:r>
              <a:rPr lang="en-GB" sz="2000" dirty="0" smtClean="0"/>
              <a:t>)</a:t>
            </a:r>
          </a:p>
          <a:p>
            <a:endParaRPr lang="en-GB" sz="2000" dirty="0"/>
          </a:p>
          <a:p>
            <a:pPr algn="just">
              <a:buNone/>
            </a:pPr>
            <a:r>
              <a:rPr lang="en-US" altLang="en-US" sz="2400" dirty="0"/>
              <a:t>SELECT COUNT(DISTINCT </a:t>
            </a:r>
            <a:r>
              <a:rPr lang="en-US" altLang="en-US" sz="2400" dirty="0" err="1"/>
              <a:t>propertyNo</a:t>
            </a:r>
            <a:r>
              <a:rPr lang="en-US" altLang="en-US" sz="2400" dirty="0"/>
              <a:t>) AS </a:t>
            </a:r>
            <a:r>
              <a:rPr lang="en-US" altLang="en-US" sz="2400" dirty="0" err="1"/>
              <a:t>myCount</a:t>
            </a:r>
            <a:endParaRPr lang="en-US" altLang="en-US" sz="2400" dirty="0"/>
          </a:p>
          <a:p>
            <a:pPr marL="533400" lvl="1" indent="-76200" algn="just">
              <a:buFontTx/>
              <a:buNone/>
            </a:pPr>
            <a:r>
              <a:rPr lang="en-US" altLang="en-US" sz="2400" dirty="0"/>
              <a:t>FROM Viewing</a:t>
            </a:r>
          </a:p>
          <a:p>
            <a:pPr marL="533400" lvl="1" indent="-76200" algn="just">
              <a:buFontTx/>
              <a:buNone/>
            </a:pPr>
            <a:r>
              <a:rPr lang="en-US" altLang="en-US" sz="2400" dirty="0"/>
              <a:t>WHERE </a:t>
            </a:r>
            <a:r>
              <a:rPr lang="en-US" altLang="en-US" sz="2400" dirty="0" err="1"/>
              <a:t>viewDate</a:t>
            </a:r>
            <a:r>
              <a:rPr lang="en-US" altLang="en-US" sz="2400" dirty="0"/>
              <a:t> BETWEEN ‘1-May-04’</a:t>
            </a:r>
          </a:p>
          <a:p>
            <a:pPr marL="533400" lvl="1" indent="-76200" algn="just">
              <a:buFontTx/>
              <a:buNone/>
            </a:pPr>
            <a:r>
              <a:rPr lang="en-US" altLang="en-US" sz="2400" dirty="0"/>
              <a:t>	        AND ‘31-May-04</a:t>
            </a:r>
            <a:endParaRPr lang="en-US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224268" name="Picture 12" descr="C05NT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444208" y="4778607"/>
            <a:ext cx="1944688" cy="1903412"/>
          </a:xfrm>
          <a:noFill/>
        </p:spPr>
      </p:pic>
      <p:sp>
        <p:nvSpPr>
          <p:cNvPr id="44038" name="Text Box 1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FE0B5CB-57F5-4A5C-A95D-F5BA151CB37A}" type="slidenum">
              <a:rPr lang="en-GB" altLang="en-US" smtClean="0"/>
              <a:pPr/>
              <a:t>39</a:t>
            </a:fld>
            <a:endParaRPr lang="en-GB" altLang="en-US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6.15  Use of COUNT and SUM</a:t>
            </a:r>
            <a:endParaRPr lang="en-US" altLang="en-US" b="1" smtClean="0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77851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    Find number of Managers and sum of their salaries.</a:t>
            </a:r>
          </a:p>
          <a:p>
            <a:pPr algn="just">
              <a:lnSpc>
                <a:spcPct val="20000"/>
              </a:lnSpc>
              <a:buFont typeface="Monotype Sorts" pitchFamily="2" charset="2"/>
              <a:buNone/>
            </a:pPr>
            <a:endParaRPr lang="en-US" altLang="en-US" b="1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</a:t>
            </a:r>
            <a:r>
              <a:rPr lang="en-US" altLang="en-US" smtClean="0"/>
              <a:t>  SELECT COUNT(staffNo) AS myCount, </a:t>
            </a:r>
          </a:p>
          <a:p>
            <a:pPr marL="533400" lvl="1" indent="-76200" algn="just">
              <a:buFontTx/>
              <a:buNone/>
            </a:pPr>
            <a:r>
              <a:rPr lang="en-US" altLang="en-US" smtClean="0"/>
              <a:t>			SUM(salary) AS mySum</a:t>
            </a:r>
          </a:p>
          <a:p>
            <a:pPr marL="533400" lvl="1" indent="-76200" algn="just">
              <a:buFontTx/>
              <a:buNone/>
            </a:pPr>
            <a:r>
              <a:rPr lang="en-US" altLang="en-US" smtClean="0"/>
              <a:t>	FROM Staff</a:t>
            </a:r>
          </a:p>
          <a:p>
            <a:pPr marL="533400" lvl="1" indent="-76200" algn="just">
              <a:buFontTx/>
              <a:buNone/>
            </a:pPr>
            <a:r>
              <a:rPr lang="en-US" altLang="en-US" smtClean="0"/>
              <a:t>	WHERE position = ‘Manager’;</a:t>
            </a:r>
          </a:p>
        </p:txBody>
      </p:sp>
      <p:pic>
        <p:nvPicPr>
          <p:cNvPr id="225292" name="Picture 12" descr="C05NT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11638" y="4625975"/>
            <a:ext cx="3455987" cy="1863725"/>
          </a:xfrm>
          <a:noFill/>
        </p:spPr>
      </p:pic>
      <p:sp>
        <p:nvSpPr>
          <p:cNvPr id="45062" name="Text Box 14"/>
          <p:cNvSpPr txBox="1">
            <a:spLocks noChangeArrowheads="1"/>
          </p:cNvSpPr>
          <p:nvPr/>
        </p:nvSpPr>
        <p:spPr bwMode="auto">
          <a:xfrm>
            <a:off x="3124200" y="6583363"/>
            <a:ext cx="32004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24B2DBF-A380-443B-B7B0-62EF298E71ED}" type="slidenum">
              <a:rPr lang="en-GB" altLang="en-US" smtClean="0"/>
              <a:pPr/>
              <a:t>4</a:t>
            </a:fld>
            <a:endParaRPr lang="en-GB" alt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Objectives of SQL</a:t>
            </a:r>
            <a:endParaRPr lang="en-US" altLang="en-US" b="1" smtClean="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153400" cy="4114800"/>
          </a:xfrm>
        </p:spPr>
        <p:txBody>
          <a:bodyPr/>
          <a:lstStyle/>
          <a:p>
            <a:pPr algn="just"/>
            <a:r>
              <a:rPr lang="en-US" altLang="en-US" b="1" smtClean="0"/>
              <a:t>SQL is relatively easy to learn:</a:t>
            </a:r>
          </a:p>
          <a:p>
            <a:pPr algn="just">
              <a:lnSpc>
                <a:spcPct val="0"/>
              </a:lnSpc>
            </a:pPr>
            <a:endParaRPr lang="en-US" altLang="en-US" b="1" smtClean="0"/>
          </a:p>
          <a:p>
            <a:pPr lvl="1" algn="just"/>
            <a:r>
              <a:rPr lang="en-US" altLang="en-US" b="1" smtClean="0"/>
              <a:t>it is non-procedural - </a:t>
            </a:r>
            <a:r>
              <a:rPr lang="en-US" altLang="en-US" smtClean="0"/>
              <a:t>you specify </a:t>
            </a:r>
            <a:r>
              <a:rPr lang="en-US" altLang="en-US" i="1" u="sng" smtClean="0"/>
              <a:t>what</a:t>
            </a:r>
            <a:r>
              <a:rPr lang="en-US" altLang="en-US" smtClean="0"/>
              <a:t> information you require, rather than </a:t>
            </a:r>
            <a:r>
              <a:rPr lang="en-US" altLang="en-US" i="1" u="sng" smtClean="0"/>
              <a:t>how</a:t>
            </a:r>
            <a:r>
              <a:rPr lang="en-US" altLang="en-US" smtClean="0"/>
              <a:t> to get it</a:t>
            </a:r>
          </a:p>
          <a:p>
            <a:pPr lvl="1" algn="just"/>
            <a:r>
              <a:rPr lang="en-US" altLang="en-US" b="1" smtClean="0"/>
              <a:t>it is essentially free-format - </a:t>
            </a:r>
            <a:r>
              <a:rPr lang="en-US" altLang="en-US" smtClean="0"/>
              <a:t>some sentences do not have to be in particular location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62B3EAF-85AE-4A4A-9240-F1C8D131DB1A}" type="slidenum">
              <a:rPr lang="en-GB" altLang="en-US" smtClean="0"/>
              <a:pPr/>
              <a:t>40</a:t>
            </a:fld>
            <a:endParaRPr lang="en-GB" altLang="en-US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6.16  Use of MIN, MAX, AVG</a:t>
            </a:r>
            <a:endParaRPr lang="en-US" altLang="en-US" b="1" smtClean="0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557338"/>
            <a:ext cx="73533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sz="2400" b="1" smtClean="0"/>
              <a:t>	</a:t>
            </a:r>
            <a:r>
              <a:rPr lang="en-US" altLang="en-US" b="1" smtClean="0"/>
              <a:t>Find minimum, maximum, and average staff salary.</a:t>
            </a:r>
          </a:p>
          <a:p>
            <a:pPr algn="just">
              <a:lnSpc>
                <a:spcPct val="20000"/>
              </a:lnSpc>
              <a:buFont typeface="Monotype Sorts" pitchFamily="2" charset="2"/>
              <a:buNone/>
            </a:pPr>
            <a:endParaRPr lang="en-US" altLang="en-US" b="1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    </a:t>
            </a:r>
            <a:r>
              <a:rPr lang="en-US" altLang="en-US" smtClean="0"/>
              <a:t>SELECT MIN(salary) AS myMin, </a:t>
            </a:r>
          </a:p>
          <a:p>
            <a:pPr lvl="1" algn="just">
              <a:buFontTx/>
              <a:buNone/>
            </a:pPr>
            <a:r>
              <a:rPr lang="en-US" altLang="en-US" smtClean="0"/>
              <a:t>		MAX(salary) AS myMax,</a:t>
            </a:r>
          </a:p>
          <a:p>
            <a:pPr lvl="1" algn="just">
              <a:buFontTx/>
              <a:buNone/>
            </a:pPr>
            <a:r>
              <a:rPr lang="en-US" altLang="en-US" smtClean="0"/>
              <a:t>		 AVG(salary) AS myAvg</a:t>
            </a:r>
          </a:p>
          <a:p>
            <a:pPr lvl="1" algn="just">
              <a:buFontTx/>
              <a:buNone/>
            </a:pPr>
            <a:r>
              <a:rPr lang="en-US" altLang="en-US" smtClean="0"/>
              <a:t>	FROM Staff;</a:t>
            </a:r>
          </a:p>
        </p:txBody>
      </p:sp>
      <p:pic>
        <p:nvPicPr>
          <p:cNvPr id="226317" name="Picture 13" descr="C05NT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51275" y="4581525"/>
            <a:ext cx="4105275" cy="1655763"/>
          </a:xfrm>
          <a:noFill/>
        </p:spPr>
      </p:pic>
      <p:sp>
        <p:nvSpPr>
          <p:cNvPr id="46086" name="Text Box 1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/>
            <a:r>
              <a:rPr lang="en-US" altLang="en-US" sz="1100" b="0">
                <a:solidFill>
                  <a:srgbClr val="898989"/>
                </a:solidFill>
              </a:rPr>
              <a:t>SQL (DML)</a:t>
            </a: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1905000" cy="457200"/>
          </a:xfrm>
          <a:noFill/>
        </p:spPr>
        <p:txBody>
          <a:bodyPr/>
          <a:lstStyle/>
          <a:p>
            <a:fld id="{C76963A5-B7D7-4D2E-B85C-736104762F1B}" type="slidenum">
              <a:rPr lang="ar-SA" altLang="en-US" sz="1100" smtClean="0">
                <a:solidFill>
                  <a:srgbClr val="898989"/>
                </a:solidFill>
              </a:rPr>
              <a:pPr/>
              <a:t>41</a:t>
            </a:fld>
            <a:endParaRPr lang="en-US" altLang="en-US" sz="1100" smtClean="0">
              <a:solidFill>
                <a:srgbClr val="898989"/>
              </a:solidFill>
            </a:endParaRP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76200"/>
            <a:ext cx="10058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GROUP BY clause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1219200" y="2667000"/>
            <a:ext cx="3048000" cy="22860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7110" name="Rectangle 5"/>
          <p:cNvSpPr>
            <a:spLocks noChangeArrowheads="1"/>
          </p:cNvSpPr>
          <p:nvPr/>
        </p:nvSpPr>
        <p:spPr bwMode="auto">
          <a:xfrm>
            <a:off x="1220788" y="2286000"/>
            <a:ext cx="3048000" cy="381000"/>
          </a:xfrm>
          <a:prstGeom prst="rect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1371600" y="3443288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B003</a:t>
            </a:r>
          </a:p>
        </p:txBody>
      </p:sp>
      <p:sp>
        <p:nvSpPr>
          <p:cNvPr id="47112" name="Text Box 7"/>
          <p:cNvSpPr txBox="1">
            <a:spLocks noChangeArrowheads="1"/>
          </p:cNvSpPr>
          <p:nvPr/>
        </p:nvSpPr>
        <p:spPr bwMode="auto">
          <a:xfrm>
            <a:off x="1389063" y="2300288"/>
            <a:ext cx="511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bg1"/>
                </a:solidFill>
              </a:rPr>
              <a:t>bno</a:t>
            </a:r>
          </a:p>
        </p:txBody>
      </p:sp>
      <p:sp>
        <p:nvSpPr>
          <p:cNvPr id="47113" name="Line 8"/>
          <p:cNvSpPr>
            <a:spLocks noChangeShapeType="1"/>
          </p:cNvSpPr>
          <p:nvPr/>
        </p:nvSpPr>
        <p:spPr bwMode="auto">
          <a:xfrm>
            <a:off x="2209800" y="22860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7114" name="Text Box 9"/>
          <p:cNvSpPr txBox="1">
            <a:spLocks noChangeArrowheads="1"/>
          </p:cNvSpPr>
          <p:nvPr/>
        </p:nvSpPr>
        <p:spPr bwMode="auto">
          <a:xfrm>
            <a:off x="2457450" y="3443288"/>
            <a:ext cx="590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SG5</a:t>
            </a:r>
          </a:p>
        </p:txBody>
      </p:sp>
      <p:sp>
        <p:nvSpPr>
          <p:cNvPr id="47115" name="Text Box 10"/>
          <p:cNvSpPr txBox="1">
            <a:spLocks noChangeArrowheads="1"/>
          </p:cNvSpPr>
          <p:nvPr/>
        </p:nvSpPr>
        <p:spPr bwMode="auto">
          <a:xfrm>
            <a:off x="2514600" y="2286000"/>
            <a:ext cx="477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bg1"/>
                </a:solidFill>
              </a:rPr>
              <a:t>sno</a:t>
            </a:r>
          </a:p>
        </p:txBody>
      </p:sp>
      <p:sp>
        <p:nvSpPr>
          <p:cNvPr id="47116" name="Line 11"/>
          <p:cNvSpPr>
            <a:spLocks noChangeShapeType="1"/>
          </p:cNvSpPr>
          <p:nvPr/>
        </p:nvSpPr>
        <p:spPr bwMode="auto">
          <a:xfrm>
            <a:off x="3276600" y="22860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7117" name="Text Box 12"/>
          <p:cNvSpPr txBox="1">
            <a:spLocks noChangeArrowheads="1"/>
          </p:cNvSpPr>
          <p:nvPr/>
        </p:nvSpPr>
        <p:spPr bwMode="auto">
          <a:xfrm>
            <a:off x="3352800" y="2300288"/>
            <a:ext cx="715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bg1"/>
                </a:solidFill>
              </a:rPr>
              <a:t>salary</a:t>
            </a:r>
          </a:p>
        </p:txBody>
      </p:sp>
      <p:sp>
        <p:nvSpPr>
          <p:cNvPr id="47118" name="Text Box 13"/>
          <p:cNvSpPr txBox="1">
            <a:spLocks noChangeArrowheads="1"/>
          </p:cNvSpPr>
          <p:nvPr/>
        </p:nvSpPr>
        <p:spPr bwMode="auto">
          <a:xfrm>
            <a:off x="3367088" y="3443288"/>
            <a:ext cx="747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24000</a:t>
            </a:r>
          </a:p>
        </p:txBody>
      </p:sp>
      <p:sp>
        <p:nvSpPr>
          <p:cNvPr id="47119" name="Text Box 14"/>
          <p:cNvSpPr txBox="1">
            <a:spLocks noChangeArrowheads="1"/>
          </p:cNvSpPr>
          <p:nvPr/>
        </p:nvSpPr>
        <p:spPr bwMode="auto">
          <a:xfrm>
            <a:off x="1371600" y="3792538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B005</a:t>
            </a:r>
          </a:p>
        </p:txBody>
      </p:sp>
      <p:sp>
        <p:nvSpPr>
          <p:cNvPr id="47120" name="Text Box 15"/>
          <p:cNvSpPr txBox="1">
            <a:spLocks noChangeArrowheads="1"/>
          </p:cNvSpPr>
          <p:nvPr/>
        </p:nvSpPr>
        <p:spPr bwMode="auto">
          <a:xfrm>
            <a:off x="2438400" y="3792538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SL21</a:t>
            </a:r>
          </a:p>
        </p:txBody>
      </p:sp>
      <p:sp>
        <p:nvSpPr>
          <p:cNvPr id="47121" name="Text Box 16"/>
          <p:cNvSpPr txBox="1">
            <a:spLocks noChangeArrowheads="1"/>
          </p:cNvSpPr>
          <p:nvPr/>
        </p:nvSpPr>
        <p:spPr bwMode="auto">
          <a:xfrm>
            <a:off x="3367088" y="3792538"/>
            <a:ext cx="747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30000</a:t>
            </a:r>
          </a:p>
        </p:txBody>
      </p:sp>
      <p:sp>
        <p:nvSpPr>
          <p:cNvPr id="47122" name="Text Box 17"/>
          <p:cNvSpPr txBox="1">
            <a:spLocks noChangeArrowheads="1"/>
          </p:cNvSpPr>
          <p:nvPr/>
        </p:nvSpPr>
        <p:spPr bwMode="auto">
          <a:xfrm>
            <a:off x="1371600" y="4533900"/>
            <a:ext cx="83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B007</a:t>
            </a:r>
          </a:p>
        </p:txBody>
      </p:sp>
      <p:sp>
        <p:nvSpPr>
          <p:cNvPr id="47123" name="Text Box 18"/>
          <p:cNvSpPr txBox="1">
            <a:spLocks noChangeArrowheads="1"/>
          </p:cNvSpPr>
          <p:nvPr/>
        </p:nvSpPr>
        <p:spPr bwMode="auto">
          <a:xfrm>
            <a:off x="2438400" y="4159250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SL41</a:t>
            </a:r>
          </a:p>
        </p:txBody>
      </p:sp>
      <p:sp>
        <p:nvSpPr>
          <p:cNvPr id="47124" name="Text Box 19"/>
          <p:cNvSpPr txBox="1">
            <a:spLocks noChangeArrowheads="1"/>
          </p:cNvSpPr>
          <p:nvPr/>
        </p:nvSpPr>
        <p:spPr bwMode="auto">
          <a:xfrm>
            <a:off x="3403600" y="4129088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9000</a:t>
            </a:r>
          </a:p>
        </p:txBody>
      </p:sp>
      <p:sp>
        <p:nvSpPr>
          <p:cNvPr id="47125" name="Rectangle 20"/>
          <p:cNvSpPr>
            <a:spLocks noChangeArrowheads="1"/>
          </p:cNvSpPr>
          <p:nvPr/>
        </p:nvSpPr>
        <p:spPr bwMode="auto">
          <a:xfrm>
            <a:off x="6019800" y="3367088"/>
            <a:ext cx="2055813" cy="1219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7126" name="Rectangle 21"/>
          <p:cNvSpPr>
            <a:spLocks noChangeArrowheads="1"/>
          </p:cNvSpPr>
          <p:nvPr/>
        </p:nvSpPr>
        <p:spPr bwMode="auto">
          <a:xfrm>
            <a:off x="6021388" y="2971800"/>
            <a:ext cx="2055812" cy="381000"/>
          </a:xfrm>
          <a:prstGeom prst="rect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7127" name="Text Box 25"/>
          <p:cNvSpPr txBox="1">
            <a:spLocks noChangeArrowheads="1"/>
          </p:cNvSpPr>
          <p:nvPr/>
        </p:nvSpPr>
        <p:spPr bwMode="auto">
          <a:xfrm>
            <a:off x="6399213" y="344328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3</a:t>
            </a:r>
          </a:p>
        </p:txBody>
      </p:sp>
      <p:sp>
        <p:nvSpPr>
          <p:cNvPr id="47128" name="Text Box 26"/>
          <p:cNvSpPr txBox="1">
            <a:spLocks noChangeArrowheads="1"/>
          </p:cNvSpPr>
          <p:nvPr/>
        </p:nvSpPr>
        <p:spPr bwMode="auto">
          <a:xfrm>
            <a:off x="6189663" y="2971800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bg1"/>
                </a:solidFill>
              </a:rPr>
              <a:t>count</a:t>
            </a:r>
          </a:p>
        </p:txBody>
      </p:sp>
      <p:sp>
        <p:nvSpPr>
          <p:cNvPr id="47129" name="Line 27"/>
          <p:cNvSpPr>
            <a:spLocks noChangeShapeType="1"/>
          </p:cNvSpPr>
          <p:nvPr/>
        </p:nvSpPr>
        <p:spPr bwMode="auto">
          <a:xfrm>
            <a:off x="7085013" y="2986088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7130" name="Text Box 28"/>
          <p:cNvSpPr txBox="1">
            <a:spLocks noChangeArrowheads="1"/>
          </p:cNvSpPr>
          <p:nvPr/>
        </p:nvSpPr>
        <p:spPr bwMode="auto">
          <a:xfrm>
            <a:off x="7313613" y="2986088"/>
            <a:ext cx="546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bg1"/>
                </a:solidFill>
              </a:rPr>
              <a:t>sum</a:t>
            </a:r>
          </a:p>
        </p:txBody>
      </p:sp>
      <p:sp>
        <p:nvSpPr>
          <p:cNvPr id="47131" name="Text Box 29"/>
          <p:cNvSpPr txBox="1">
            <a:spLocks noChangeArrowheads="1"/>
          </p:cNvSpPr>
          <p:nvPr/>
        </p:nvSpPr>
        <p:spPr bwMode="auto">
          <a:xfrm>
            <a:off x="7175500" y="3443288"/>
            <a:ext cx="747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54000</a:t>
            </a:r>
          </a:p>
        </p:txBody>
      </p:sp>
      <p:sp>
        <p:nvSpPr>
          <p:cNvPr id="47132" name="Text Box 31"/>
          <p:cNvSpPr txBox="1">
            <a:spLocks noChangeArrowheads="1"/>
          </p:cNvSpPr>
          <p:nvPr/>
        </p:nvSpPr>
        <p:spPr bwMode="auto">
          <a:xfrm>
            <a:off x="6399213" y="379253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2</a:t>
            </a:r>
          </a:p>
        </p:txBody>
      </p:sp>
      <p:sp>
        <p:nvSpPr>
          <p:cNvPr id="47133" name="Text Box 32"/>
          <p:cNvSpPr txBox="1">
            <a:spLocks noChangeArrowheads="1"/>
          </p:cNvSpPr>
          <p:nvPr/>
        </p:nvSpPr>
        <p:spPr bwMode="auto">
          <a:xfrm>
            <a:off x="7175500" y="3792538"/>
            <a:ext cx="747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39000</a:t>
            </a:r>
          </a:p>
        </p:txBody>
      </p:sp>
      <p:sp>
        <p:nvSpPr>
          <p:cNvPr id="47134" name="Text Box 34"/>
          <p:cNvSpPr txBox="1">
            <a:spLocks noChangeArrowheads="1"/>
          </p:cNvSpPr>
          <p:nvPr/>
        </p:nvSpPr>
        <p:spPr bwMode="auto">
          <a:xfrm>
            <a:off x="6399213" y="412908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1</a:t>
            </a:r>
          </a:p>
        </p:txBody>
      </p:sp>
      <p:sp>
        <p:nvSpPr>
          <p:cNvPr id="47135" name="Text Box 35"/>
          <p:cNvSpPr txBox="1">
            <a:spLocks noChangeArrowheads="1"/>
          </p:cNvSpPr>
          <p:nvPr/>
        </p:nvSpPr>
        <p:spPr bwMode="auto">
          <a:xfrm>
            <a:off x="7175500" y="4129088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9000</a:t>
            </a:r>
          </a:p>
        </p:txBody>
      </p:sp>
      <p:sp>
        <p:nvSpPr>
          <p:cNvPr id="47136" name="Text Box 52"/>
          <p:cNvSpPr txBox="1">
            <a:spLocks noChangeArrowheads="1"/>
          </p:cNvSpPr>
          <p:nvPr/>
        </p:nvSpPr>
        <p:spPr bwMode="auto">
          <a:xfrm>
            <a:off x="1371600" y="3124200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B003</a:t>
            </a:r>
          </a:p>
        </p:txBody>
      </p:sp>
      <p:sp>
        <p:nvSpPr>
          <p:cNvPr id="47137" name="Text Box 53"/>
          <p:cNvSpPr txBox="1">
            <a:spLocks noChangeArrowheads="1"/>
          </p:cNvSpPr>
          <p:nvPr/>
        </p:nvSpPr>
        <p:spPr bwMode="auto">
          <a:xfrm>
            <a:off x="1371600" y="2819400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B003</a:t>
            </a:r>
          </a:p>
        </p:txBody>
      </p:sp>
      <p:sp>
        <p:nvSpPr>
          <p:cNvPr id="47138" name="Text Box 54"/>
          <p:cNvSpPr txBox="1">
            <a:spLocks noChangeArrowheads="1"/>
          </p:cNvSpPr>
          <p:nvPr/>
        </p:nvSpPr>
        <p:spPr bwMode="auto">
          <a:xfrm>
            <a:off x="1371600" y="4159250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B005</a:t>
            </a:r>
          </a:p>
        </p:txBody>
      </p:sp>
      <p:sp>
        <p:nvSpPr>
          <p:cNvPr id="47139" name="Text Box 55"/>
          <p:cNvSpPr txBox="1">
            <a:spLocks noChangeArrowheads="1"/>
          </p:cNvSpPr>
          <p:nvPr/>
        </p:nvSpPr>
        <p:spPr bwMode="auto">
          <a:xfrm>
            <a:off x="2438400" y="3124200"/>
            <a:ext cx="703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SG14</a:t>
            </a:r>
          </a:p>
        </p:txBody>
      </p:sp>
      <p:sp>
        <p:nvSpPr>
          <p:cNvPr id="47140" name="Text Box 56"/>
          <p:cNvSpPr txBox="1">
            <a:spLocks noChangeArrowheads="1"/>
          </p:cNvSpPr>
          <p:nvPr/>
        </p:nvSpPr>
        <p:spPr bwMode="auto">
          <a:xfrm>
            <a:off x="2438400" y="2819400"/>
            <a:ext cx="703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SG37</a:t>
            </a:r>
          </a:p>
        </p:txBody>
      </p:sp>
      <p:sp>
        <p:nvSpPr>
          <p:cNvPr id="47141" name="Text Box 57"/>
          <p:cNvSpPr txBox="1">
            <a:spLocks noChangeArrowheads="1"/>
          </p:cNvSpPr>
          <p:nvPr/>
        </p:nvSpPr>
        <p:spPr bwMode="auto">
          <a:xfrm>
            <a:off x="2466975" y="4540250"/>
            <a:ext cx="566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SA9</a:t>
            </a:r>
          </a:p>
        </p:txBody>
      </p:sp>
      <p:sp>
        <p:nvSpPr>
          <p:cNvPr id="47142" name="Text Box 58"/>
          <p:cNvSpPr txBox="1">
            <a:spLocks noChangeArrowheads="1"/>
          </p:cNvSpPr>
          <p:nvPr/>
        </p:nvSpPr>
        <p:spPr bwMode="auto">
          <a:xfrm>
            <a:off x="3403600" y="454025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9000</a:t>
            </a:r>
          </a:p>
        </p:txBody>
      </p:sp>
      <p:sp>
        <p:nvSpPr>
          <p:cNvPr id="47143" name="Text Box 59"/>
          <p:cNvSpPr txBox="1">
            <a:spLocks noChangeArrowheads="1"/>
          </p:cNvSpPr>
          <p:nvPr/>
        </p:nvSpPr>
        <p:spPr bwMode="auto">
          <a:xfrm>
            <a:off x="3367088" y="3124200"/>
            <a:ext cx="747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18000</a:t>
            </a:r>
          </a:p>
        </p:txBody>
      </p:sp>
      <p:sp>
        <p:nvSpPr>
          <p:cNvPr id="47144" name="Text Box 60"/>
          <p:cNvSpPr txBox="1">
            <a:spLocks noChangeArrowheads="1"/>
          </p:cNvSpPr>
          <p:nvPr/>
        </p:nvSpPr>
        <p:spPr bwMode="auto">
          <a:xfrm>
            <a:off x="3352800" y="2819400"/>
            <a:ext cx="747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12000</a:t>
            </a:r>
          </a:p>
        </p:txBody>
      </p:sp>
      <p:sp>
        <p:nvSpPr>
          <p:cNvPr id="47145" name="AutoShape 61"/>
          <p:cNvSpPr>
            <a:spLocks/>
          </p:cNvSpPr>
          <p:nvPr/>
        </p:nvSpPr>
        <p:spPr bwMode="auto">
          <a:xfrm>
            <a:off x="4419600" y="281940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7146" name="AutoShape 62"/>
          <p:cNvSpPr>
            <a:spLocks/>
          </p:cNvSpPr>
          <p:nvPr/>
        </p:nvSpPr>
        <p:spPr bwMode="auto">
          <a:xfrm>
            <a:off x="4343400" y="3886200"/>
            <a:ext cx="152400" cy="533400"/>
          </a:xfrm>
          <a:prstGeom prst="rightBrace">
            <a:avLst>
              <a:gd name="adj1" fmla="val 29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7147" name="AutoShape 63"/>
          <p:cNvSpPr>
            <a:spLocks/>
          </p:cNvSpPr>
          <p:nvPr/>
        </p:nvSpPr>
        <p:spPr bwMode="auto">
          <a:xfrm>
            <a:off x="4343400" y="4572000"/>
            <a:ext cx="152400" cy="304800"/>
          </a:xfrm>
          <a:prstGeom prst="rightBrace">
            <a:avLst>
              <a:gd name="adj1" fmla="val 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7148" name="Line 64"/>
          <p:cNvSpPr>
            <a:spLocks noChangeShapeType="1"/>
          </p:cNvSpPr>
          <p:nvPr/>
        </p:nvSpPr>
        <p:spPr bwMode="auto">
          <a:xfrm>
            <a:off x="4572000" y="3276600"/>
            <a:ext cx="1371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7149" name="Line 65"/>
          <p:cNvSpPr>
            <a:spLocks noChangeShapeType="1"/>
          </p:cNvSpPr>
          <p:nvPr/>
        </p:nvSpPr>
        <p:spPr bwMode="auto">
          <a:xfrm flipV="1">
            <a:off x="4495800" y="3962400"/>
            <a:ext cx="1447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7150" name="Line 66"/>
          <p:cNvSpPr>
            <a:spLocks noChangeShapeType="1"/>
          </p:cNvSpPr>
          <p:nvPr/>
        </p:nvSpPr>
        <p:spPr bwMode="auto">
          <a:xfrm flipV="1">
            <a:off x="4572000" y="4343400"/>
            <a:ext cx="1371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56364C3-37A8-4176-9D65-2E2BB461754A}" type="slidenum">
              <a:rPr lang="en-GB" altLang="en-US" smtClean="0"/>
              <a:pPr/>
              <a:t>42</a:t>
            </a:fld>
            <a:endParaRPr lang="en-GB" altLang="en-US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b="1" smtClean="0"/>
              <a:t>SELECT Statement - Grouping</a:t>
            </a:r>
            <a:endParaRPr lang="en-US" altLang="en-US" b="1" smtClean="0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557338"/>
            <a:ext cx="8089900" cy="4114800"/>
          </a:xfrm>
        </p:spPr>
        <p:txBody>
          <a:bodyPr/>
          <a:lstStyle/>
          <a:p>
            <a:pPr algn="just"/>
            <a:r>
              <a:rPr lang="en-US" altLang="en-US" b="1" smtClean="0"/>
              <a:t>Use GROUP BY clause to get sub-totals.</a:t>
            </a:r>
          </a:p>
          <a:p>
            <a:pPr algn="just"/>
            <a:r>
              <a:rPr lang="en-US" altLang="en-US" b="1" smtClean="0"/>
              <a:t>SELECT and GROUP BY closely integrated: each item in SELECT list must be </a:t>
            </a:r>
            <a:r>
              <a:rPr lang="en-US" altLang="en-US" b="1" i="1" smtClean="0"/>
              <a:t>single-valued per group</a:t>
            </a:r>
            <a:r>
              <a:rPr lang="en-US" altLang="en-US" b="1" smtClean="0"/>
              <a:t>, and SELECT clause may only contain:</a:t>
            </a:r>
          </a:p>
          <a:p>
            <a:pPr lvl="1" algn="just"/>
            <a:r>
              <a:rPr lang="en-US" altLang="en-US" sz="2400" smtClean="0"/>
              <a:t>Column names</a:t>
            </a:r>
          </a:p>
          <a:p>
            <a:pPr lvl="1" algn="just"/>
            <a:r>
              <a:rPr lang="en-US" altLang="en-US" sz="2400" smtClean="0"/>
              <a:t>Aggregate functions </a:t>
            </a:r>
          </a:p>
          <a:p>
            <a:pPr lvl="1" algn="just"/>
            <a:r>
              <a:rPr lang="en-US" altLang="en-US" sz="2400" smtClean="0"/>
              <a:t>Constants</a:t>
            </a:r>
          </a:p>
          <a:p>
            <a:pPr lvl="1" algn="just"/>
            <a:r>
              <a:rPr lang="en-US" altLang="en-US" sz="2400" smtClean="0"/>
              <a:t>Expression involving combinations of the above.</a:t>
            </a: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F778D11-3735-417D-8639-C1C962D6C0DD}" type="slidenum">
              <a:rPr lang="en-GB" altLang="en-US" smtClean="0"/>
              <a:pPr/>
              <a:t>43</a:t>
            </a:fld>
            <a:endParaRPr lang="en-GB" altLang="en-US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SELECT Statement - Grouping</a:t>
            </a:r>
            <a:endParaRPr lang="en-US" altLang="en-US" b="1" smtClean="0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142288" cy="4114800"/>
          </a:xfrm>
        </p:spPr>
        <p:txBody>
          <a:bodyPr/>
          <a:lstStyle/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en-US" altLang="en-US" smtClean="0"/>
              <a:t>All column names in SELECT list must appear in GROUP BY clause unless name is used only in an aggregate function. </a:t>
            </a:r>
          </a:p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en-US" altLang="en-US" smtClean="0"/>
              <a:t>If WHERE is used with GROUP BY, WHERE is applied first, then groups are formed from remaining rows satisfying predicate.</a:t>
            </a: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95D0CB4-7413-4995-B94A-7F7911C15B17}" type="slidenum">
              <a:rPr lang="en-GB" altLang="en-US" smtClean="0"/>
              <a:pPr/>
              <a:t>44</a:t>
            </a:fld>
            <a:endParaRPr lang="en-GB" altLang="en-US" dirty="0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b="1" smtClean="0"/>
              <a:t>Example 6.17  Use of GROUP BY</a:t>
            </a:r>
            <a:endParaRPr lang="en-US" altLang="en-US" b="1" smtClean="0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24000"/>
            <a:ext cx="7994650" cy="41148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b="1" dirty="0" smtClean="0"/>
              <a:t>	Find number of staff in each branch and their total salaries.</a:t>
            </a:r>
          </a:p>
          <a:p>
            <a:pPr algn="just">
              <a:lnSpc>
                <a:spcPct val="40000"/>
              </a:lnSpc>
              <a:buFont typeface="Monotype Sorts" pitchFamily="2" charset="2"/>
              <a:buNone/>
            </a:pPr>
            <a:endParaRPr lang="en-US" altLang="en-US" b="1" dirty="0" smtClean="0"/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en-US" b="1" dirty="0" smtClean="0"/>
              <a:t>	</a:t>
            </a:r>
            <a:r>
              <a:rPr lang="en-US" altLang="en-US" sz="2400" dirty="0" smtClean="0"/>
              <a:t>SELECT </a:t>
            </a:r>
            <a:r>
              <a:rPr lang="en-US" altLang="en-US" sz="2400" dirty="0" smtClean="0"/>
              <a:t>	</a:t>
            </a:r>
            <a:r>
              <a:rPr lang="en-US" altLang="en-US" sz="2400" dirty="0" err="1" smtClean="0"/>
              <a:t>branchNo</a:t>
            </a:r>
            <a:r>
              <a:rPr lang="en-US" altLang="en-US" sz="2400" dirty="0" smtClean="0"/>
              <a:t>, </a:t>
            </a:r>
            <a:r>
              <a:rPr lang="en-US" altLang="en-US" sz="2400" dirty="0" smtClean="0"/>
              <a:t>COUNT(</a:t>
            </a:r>
            <a:r>
              <a:rPr lang="en-US" altLang="en-US" sz="2400" dirty="0" err="1" smtClean="0"/>
              <a:t>staffNo</a:t>
            </a:r>
            <a:r>
              <a:rPr lang="en-US" altLang="en-US" sz="2400" dirty="0" smtClean="0"/>
              <a:t>) AS </a:t>
            </a:r>
            <a:r>
              <a:rPr lang="en-US" altLang="en-US" sz="2400" dirty="0" err="1" smtClean="0"/>
              <a:t>myCount</a:t>
            </a:r>
            <a:r>
              <a:rPr lang="en-US" altLang="en-US" sz="2400" dirty="0" smtClean="0"/>
              <a:t>, SUM(salary</a:t>
            </a:r>
            <a:r>
              <a:rPr lang="en-US" altLang="en-US" sz="2400" dirty="0" smtClean="0"/>
              <a:t>) AS </a:t>
            </a:r>
            <a:r>
              <a:rPr lang="en-US" altLang="en-US" sz="2400" dirty="0" err="1" smtClean="0"/>
              <a:t>mySum</a:t>
            </a:r>
            <a:endParaRPr lang="en-US" altLang="en-US" sz="2400" dirty="0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FROM Staff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GROUP BY </a:t>
            </a:r>
            <a:r>
              <a:rPr lang="en-US" altLang="en-US" sz="2400" dirty="0" err="1" smtClean="0"/>
              <a:t>branchNo</a:t>
            </a:r>
            <a:endParaRPr lang="en-US" altLang="en-US" sz="2400" dirty="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ORDER BY </a:t>
            </a:r>
            <a:r>
              <a:rPr lang="en-US" altLang="en-US" sz="2400" dirty="0" err="1" smtClean="0"/>
              <a:t>branchNo</a:t>
            </a:r>
            <a:r>
              <a:rPr lang="en-US" altLang="en-US" sz="2400" dirty="0" smtClean="0"/>
              <a:t>;</a:t>
            </a: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  <p:pic>
        <p:nvPicPr>
          <p:cNvPr id="6" name="Picture 6" descr="C05NT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6862" y="4612928"/>
            <a:ext cx="5400675" cy="184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05F4A75-A8C5-4183-B105-0309C1477AB6}" type="slidenum">
              <a:rPr lang="en-GB" altLang="en-US" smtClean="0"/>
              <a:pPr/>
              <a:t>45</a:t>
            </a:fld>
            <a:endParaRPr lang="en-GB" altLang="en-US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b="1" smtClean="0"/>
              <a:t>Restricted Groupings – HAVING clause</a:t>
            </a:r>
            <a:endParaRPr lang="en-US" altLang="en-US" b="1" smtClean="0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153400" cy="4114800"/>
          </a:xfrm>
        </p:spPr>
        <p:txBody>
          <a:bodyPr/>
          <a:lstStyle/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en-US" altLang="en-US" smtClean="0"/>
              <a:t>HAVING clause is designed for use with GROUP BY to restrict groups that appear in final result table. </a:t>
            </a:r>
          </a:p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en-US" altLang="en-US" smtClean="0"/>
              <a:t>Similar to WHERE, but WHERE filters individual </a:t>
            </a:r>
            <a:r>
              <a:rPr lang="en-US" altLang="en-US" u="sng" smtClean="0"/>
              <a:t>rows</a:t>
            </a:r>
            <a:r>
              <a:rPr lang="en-US" altLang="en-US" smtClean="0"/>
              <a:t> whereas HAVING filters </a:t>
            </a:r>
            <a:r>
              <a:rPr lang="en-US" altLang="en-US" u="sng" smtClean="0"/>
              <a:t>groups</a:t>
            </a:r>
            <a:r>
              <a:rPr lang="en-US" altLang="en-US" smtClean="0"/>
              <a:t>. </a:t>
            </a:r>
          </a:p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en-US" altLang="en-US" smtClean="0"/>
              <a:t>Column names in HAVING clause must also appear in the GROUP BY list or be contained within an aggregate function.</a:t>
            </a:r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DD11AB7-EFC7-460E-9F03-506CB693B0AD}" type="slidenum">
              <a:rPr lang="en-GB" altLang="en-US" smtClean="0"/>
              <a:pPr/>
              <a:t>46</a:t>
            </a:fld>
            <a:endParaRPr lang="en-GB" altLang="en-US" smtClean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b="1" smtClean="0"/>
              <a:t>Example 6.18  Use of HAVING</a:t>
            </a:r>
            <a:endParaRPr lang="en-US" altLang="en-US" b="1" smtClean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557338"/>
            <a:ext cx="7948613" cy="4114800"/>
          </a:xfrm>
        </p:spPr>
        <p:txBody>
          <a:bodyPr/>
          <a:lstStyle/>
          <a:p>
            <a:pPr algn="just">
              <a:lnSpc>
                <a:spcPct val="90000"/>
              </a:lnSpc>
              <a:spcAft>
                <a:spcPct val="20000"/>
              </a:spcAft>
              <a:buFont typeface="Monotype Sorts" pitchFamily="2" charset="2"/>
              <a:buNone/>
            </a:pPr>
            <a:r>
              <a:rPr lang="en-US" altLang="en-US" sz="2000" b="1" dirty="0" smtClean="0"/>
              <a:t>	</a:t>
            </a:r>
            <a:r>
              <a:rPr lang="en-US" altLang="en-US" b="1" dirty="0" smtClean="0"/>
              <a:t>For each branch with more than 1 member of staff, find number of staff in each branch and sum of their salaries.</a:t>
            </a:r>
          </a:p>
          <a:p>
            <a:pPr algn="just">
              <a:lnSpc>
                <a:spcPct val="0"/>
              </a:lnSpc>
              <a:spcAft>
                <a:spcPct val="20000"/>
              </a:spcAft>
              <a:buFont typeface="Monotype Sorts" pitchFamily="2" charset="2"/>
              <a:buNone/>
            </a:pPr>
            <a:endParaRPr lang="en-US" altLang="en-US" b="1" dirty="0" smtClean="0"/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en-US" sz="2000" b="1" dirty="0" smtClean="0"/>
              <a:t>	</a:t>
            </a:r>
            <a:r>
              <a:rPr lang="en-US" altLang="en-US" sz="1600" dirty="0" smtClean="0"/>
              <a:t>  </a:t>
            </a:r>
            <a:r>
              <a:rPr lang="en-US" altLang="en-US" sz="1800" dirty="0" smtClean="0"/>
              <a:t>SELECT </a:t>
            </a:r>
            <a:r>
              <a:rPr lang="en-US" altLang="en-US" sz="1800" dirty="0" err="1" smtClean="0"/>
              <a:t>branchNo</a:t>
            </a:r>
            <a:r>
              <a:rPr lang="en-US" altLang="en-US" sz="1800" dirty="0" smtClean="0"/>
              <a:t>,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en-US" sz="1800" dirty="0" smtClean="0"/>
              <a:t>                      COUNT(</a:t>
            </a:r>
            <a:r>
              <a:rPr lang="en-US" altLang="en-US" sz="1800" dirty="0" err="1" smtClean="0"/>
              <a:t>staffNo</a:t>
            </a:r>
            <a:r>
              <a:rPr lang="en-US" altLang="en-US" sz="1800" dirty="0" smtClean="0"/>
              <a:t>) AS </a:t>
            </a:r>
            <a:r>
              <a:rPr lang="en-US" altLang="en-US" sz="1800" dirty="0" err="1" smtClean="0"/>
              <a:t>myCount</a:t>
            </a:r>
            <a:r>
              <a:rPr lang="en-US" altLang="en-US" sz="1800" dirty="0" smtClean="0"/>
              <a:t>,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 		    SUM(salary) AS </a:t>
            </a:r>
            <a:r>
              <a:rPr lang="en-US" altLang="en-US" sz="2400" dirty="0" err="1" smtClean="0"/>
              <a:t>mySum</a:t>
            </a:r>
            <a:endParaRPr lang="en-US" altLang="en-US" sz="2400" dirty="0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FROM Staff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GROUP BY </a:t>
            </a:r>
            <a:r>
              <a:rPr lang="en-US" altLang="en-US" sz="2400" dirty="0" err="1" smtClean="0"/>
              <a:t>branchNo</a:t>
            </a:r>
            <a:endParaRPr lang="en-US" altLang="en-US" sz="2400" dirty="0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HAVING COUNT(</a:t>
            </a:r>
            <a:r>
              <a:rPr lang="en-US" altLang="en-US" sz="2400" dirty="0" err="1" smtClean="0"/>
              <a:t>staffNo</a:t>
            </a:r>
            <a:r>
              <a:rPr lang="en-US" altLang="en-US" sz="2400" dirty="0" smtClean="0"/>
              <a:t>) &gt; 1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ORDER BY </a:t>
            </a:r>
            <a:r>
              <a:rPr lang="en-US" altLang="en-US" sz="2400" dirty="0" err="1" smtClean="0"/>
              <a:t>branchNo</a:t>
            </a:r>
            <a:r>
              <a:rPr lang="en-US" altLang="en-US" sz="2400" dirty="0" smtClean="0"/>
              <a:t>;</a:t>
            </a:r>
          </a:p>
        </p:txBody>
      </p:sp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  <p:pic>
        <p:nvPicPr>
          <p:cNvPr id="6" name="Picture 6" descr="C05NT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235" y="3140968"/>
            <a:ext cx="3354553" cy="148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9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E87C517-610E-4BB8-8078-0135A851060B}" type="slidenum">
              <a:rPr lang="en-GB" smtClean="0"/>
              <a:pPr/>
              <a:t>47</a:t>
            </a:fld>
            <a:endParaRPr lang="en-GB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b="1" smtClean="0"/>
              <a:t>Multi-Table Queries</a:t>
            </a:r>
            <a:endParaRPr lang="en-US" b="1" smtClean="0"/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142288" cy="4114800"/>
          </a:xfrm>
        </p:spPr>
        <p:txBody>
          <a:bodyPr/>
          <a:lstStyle/>
          <a:p>
            <a:pPr algn="just"/>
            <a:r>
              <a:rPr lang="en-US" b="1" smtClean="0"/>
              <a:t>Can use subqueries provided result columns come from same table.</a:t>
            </a:r>
          </a:p>
          <a:p>
            <a:pPr algn="just">
              <a:lnSpc>
                <a:spcPct val="20000"/>
              </a:lnSpc>
            </a:pPr>
            <a:endParaRPr lang="en-US" b="1" smtClean="0"/>
          </a:p>
          <a:p>
            <a:pPr algn="just"/>
            <a:r>
              <a:rPr lang="en-US" b="1" smtClean="0"/>
              <a:t>If result columns come from more than one table must use a join.</a:t>
            </a:r>
          </a:p>
          <a:p>
            <a:pPr algn="just">
              <a:lnSpc>
                <a:spcPct val="20000"/>
              </a:lnSpc>
            </a:pPr>
            <a:endParaRPr lang="en-US" b="1" smtClean="0"/>
          </a:p>
          <a:p>
            <a:pPr algn="just"/>
            <a:r>
              <a:rPr lang="en-US" b="1" smtClean="0"/>
              <a:t>To perform join, include more than one table in FROM clause. Use comma as separator and typically include WHERE clause to specify join column(s). </a:t>
            </a: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FA6E8CD-3976-4AD3-851B-8719C86A608B}" type="slidenum">
              <a:rPr lang="en-GB" smtClean="0"/>
              <a:pPr/>
              <a:t>48</a:t>
            </a:fld>
            <a:endParaRPr lang="en-GB" smtClean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Multi-Table Queries</a:t>
            </a:r>
            <a:endParaRPr lang="en-US" b="1" smtClean="0"/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064500" cy="4114800"/>
          </a:xfrm>
        </p:spPr>
        <p:txBody>
          <a:bodyPr/>
          <a:lstStyle/>
          <a:p>
            <a:pPr algn="just"/>
            <a:r>
              <a:rPr lang="en-US" b="1" smtClean="0"/>
              <a:t>Also possible to use an alias for a table named in FROM clause. </a:t>
            </a:r>
          </a:p>
          <a:p>
            <a:pPr algn="just">
              <a:lnSpc>
                <a:spcPct val="40000"/>
              </a:lnSpc>
            </a:pPr>
            <a:endParaRPr lang="en-US" b="1" smtClean="0"/>
          </a:p>
          <a:p>
            <a:pPr algn="just"/>
            <a:r>
              <a:rPr lang="en-US" b="1" smtClean="0"/>
              <a:t>Alias is separated from table name with a space. </a:t>
            </a:r>
          </a:p>
          <a:p>
            <a:pPr algn="just">
              <a:lnSpc>
                <a:spcPct val="40000"/>
              </a:lnSpc>
            </a:pPr>
            <a:endParaRPr lang="en-US" b="1" smtClean="0"/>
          </a:p>
          <a:p>
            <a:pPr algn="just"/>
            <a:r>
              <a:rPr lang="en-US" b="1" smtClean="0"/>
              <a:t>Alias can be used to qualify column names when there is ambiguity.</a:t>
            </a:r>
            <a:endParaRPr lang="en-US" smtClean="0"/>
          </a:p>
        </p:txBody>
      </p:sp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682BC69-A809-4F26-A004-E05C6161D646}" type="slidenum">
              <a:rPr lang="en-GB" smtClean="0"/>
              <a:pPr/>
              <a:t>49</a:t>
            </a:fld>
            <a:endParaRPr lang="en-GB" smtClean="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b="1" smtClean="0"/>
              <a:t>Example 6.24  Simple Join</a:t>
            </a:r>
            <a:endParaRPr lang="en-US" b="1" smtClean="0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1557338"/>
            <a:ext cx="8085137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b="1" smtClean="0"/>
              <a:t>	List names of all clients who have viewed a property along with any comment supplied.</a:t>
            </a:r>
          </a:p>
          <a:p>
            <a:pPr algn="just">
              <a:lnSpc>
                <a:spcPct val="60000"/>
              </a:lnSpc>
              <a:buFont typeface="Monotype Sorts" pitchFamily="2" charset="2"/>
              <a:buNone/>
            </a:pPr>
            <a:endParaRPr lang="en-US" b="1" smtClean="0"/>
          </a:p>
          <a:p>
            <a:pPr algn="just">
              <a:buFont typeface="Monotype Sorts" pitchFamily="2" charset="2"/>
              <a:buNone/>
            </a:pPr>
            <a:r>
              <a:rPr lang="en-US" b="1" smtClean="0"/>
              <a:t>	</a:t>
            </a:r>
            <a:r>
              <a:rPr lang="en-US" smtClean="0"/>
              <a:t>    SELECT c.clientNo, fName, lName,</a:t>
            </a:r>
          </a:p>
          <a:p>
            <a:pPr lvl="1" algn="just">
              <a:buFontTx/>
              <a:buNone/>
            </a:pPr>
            <a:r>
              <a:rPr lang="en-US" smtClean="0"/>
              <a:t>                    propertyNo, comment</a:t>
            </a:r>
          </a:p>
          <a:p>
            <a:pPr lvl="1" algn="just">
              <a:buFontTx/>
              <a:buNone/>
            </a:pPr>
            <a:r>
              <a:rPr lang="en-US" smtClean="0"/>
              <a:t>	FROM Client c, Viewing v</a:t>
            </a:r>
          </a:p>
          <a:p>
            <a:pPr lvl="1" algn="just">
              <a:buFontTx/>
              <a:buNone/>
            </a:pPr>
            <a:r>
              <a:rPr lang="en-US" smtClean="0"/>
              <a:t>	WHERE c.clientNo = v.clientNo;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428D427-A5D6-467C-80B1-358A3E54A877}" type="slidenum">
              <a:rPr lang="en-GB" altLang="en-US" smtClean="0"/>
              <a:pPr/>
              <a:t>5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Writing SQL Commands</a:t>
            </a:r>
            <a:endParaRPr lang="en-US" altLang="en-US" b="1" smtClean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229600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b="1" smtClean="0"/>
              <a:t>Most components of an SQL statement are </a:t>
            </a:r>
            <a:r>
              <a:rPr lang="en-US" altLang="en-US" b="1" i="1" u="sng" smtClean="0"/>
              <a:t>case insensitive</a:t>
            </a:r>
            <a:r>
              <a:rPr lang="en-US" altLang="en-US" b="1" smtClean="0"/>
              <a:t>, except for literal character data.</a:t>
            </a:r>
          </a:p>
          <a:p>
            <a:pPr algn="just"/>
            <a:r>
              <a:rPr lang="en-US" altLang="en-US" b="1" smtClean="0"/>
              <a:t>Use extended form of BNF notation:</a:t>
            </a:r>
          </a:p>
          <a:p>
            <a:pPr algn="just">
              <a:lnSpc>
                <a:spcPct val="0"/>
              </a:lnSpc>
            </a:pPr>
            <a:endParaRPr lang="en-US" altLang="en-US" b="1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</a:t>
            </a:r>
            <a:r>
              <a:rPr lang="en-US" altLang="en-US" smtClean="0"/>
              <a:t>- </a:t>
            </a:r>
            <a:r>
              <a:rPr lang="en-US" altLang="en-US" b="1" smtClean="0"/>
              <a:t>Upper-case</a:t>
            </a:r>
            <a:r>
              <a:rPr lang="en-US" altLang="en-US" smtClean="0"/>
              <a:t> letters represent </a:t>
            </a:r>
            <a:r>
              <a:rPr lang="en-US" altLang="en-US" u="sng" smtClean="0"/>
              <a:t>reserved </a:t>
            </a:r>
            <a:r>
              <a:rPr lang="en-US" altLang="en-US" smtClean="0"/>
              <a:t>words.</a:t>
            </a:r>
          </a:p>
          <a:p>
            <a:pPr algn="just">
              <a:buFont typeface="Monotype Sorts" pitchFamily="2" charset="2"/>
              <a:buNone/>
            </a:pPr>
            <a:r>
              <a:rPr lang="en-US" altLang="en-US" smtClean="0"/>
              <a:t>	- </a:t>
            </a:r>
            <a:r>
              <a:rPr lang="en-US" altLang="en-US" b="1" smtClean="0"/>
              <a:t>Lower-case</a:t>
            </a:r>
            <a:r>
              <a:rPr lang="en-US" altLang="en-US" smtClean="0"/>
              <a:t> letters represent </a:t>
            </a:r>
            <a:r>
              <a:rPr lang="en-US" altLang="en-US" u="sng" smtClean="0"/>
              <a:t>user-defined</a:t>
            </a:r>
            <a:r>
              <a:rPr lang="en-US" altLang="en-US" smtClean="0"/>
              <a:t> words.</a:t>
            </a:r>
          </a:p>
          <a:p>
            <a:pPr algn="just">
              <a:buFont typeface="Monotype Sorts" pitchFamily="2" charset="2"/>
              <a:buNone/>
            </a:pPr>
            <a:r>
              <a:rPr lang="en-US" altLang="en-US" smtClean="0"/>
              <a:t>	- </a:t>
            </a:r>
            <a:r>
              <a:rPr lang="en-US" altLang="en-US" b="1" smtClean="0"/>
              <a:t>|</a:t>
            </a:r>
            <a:r>
              <a:rPr lang="en-US" altLang="en-US" smtClean="0"/>
              <a:t> indicates a </a:t>
            </a:r>
            <a:r>
              <a:rPr lang="en-US" altLang="en-US" i="1" u="sng" smtClean="0"/>
              <a:t>choice</a:t>
            </a:r>
            <a:r>
              <a:rPr lang="en-US" altLang="en-US" smtClean="0"/>
              <a:t> among alternatives.</a:t>
            </a:r>
          </a:p>
          <a:p>
            <a:pPr algn="just">
              <a:buFont typeface="Monotype Sorts" pitchFamily="2" charset="2"/>
              <a:buNone/>
            </a:pPr>
            <a:r>
              <a:rPr lang="en-US" altLang="en-US" smtClean="0"/>
              <a:t>	- </a:t>
            </a:r>
            <a:r>
              <a:rPr lang="en-US" altLang="en-US" b="1" smtClean="0"/>
              <a:t>Curly braces </a:t>
            </a:r>
            <a:r>
              <a:rPr lang="en-US" altLang="en-US" smtClean="0">
                <a:latin typeface="Arial" pitchFamily="34" charset="0"/>
              </a:rPr>
              <a:t>{ } </a:t>
            </a:r>
            <a:r>
              <a:rPr lang="en-US" altLang="en-US" smtClean="0"/>
              <a:t>indicate a </a:t>
            </a:r>
            <a:r>
              <a:rPr lang="en-US" altLang="en-US" i="1" smtClean="0"/>
              <a:t>required element</a:t>
            </a:r>
            <a:r>
              <a:rPr lang="en-US" altLang="en-US" smtClean="0"/>
              <a:t>.</a:t>
            </a:r>
          </a:p>
          <a:p>
            <a:pPr algn="just">
              <a:buFont typeface="Monotype Sorts" pitchFamily="2" charset="2"/>
              <a:buNone/>
            </a:pPr>
            <a:r>
              <a:rPr lang="en-US" altLang="en-US" smtClean="0"/>
              <a:t>	- </a:t>
            </a:r>
            <a:r>
              <a:rPr lang="en-US" altLang="en-US" b="1" smtClean="0"/>
              <a:t>Square brackets [ ] </a:t>
            </a:r>
            <a:r>
              <a:rPr lang="en-US" altLang="en-US" smtClean="0"/>
              <a:t>indicate an </a:t>
            </a:r>
            <a:r>
              <a:rPr lang="en-US" altLang="en-US" i="1" smtClean="0"/>
              <a:t>optional element</a:t>
            </a:r>
            <a:r>
              <a:rPr lang="en-US" altLang="en-US" smtClean="0"/>
              <a:t>.</a:t>
            </a:r>
          </a:p>
          <a:p>
            <a:pPr algn="just">
              <a:buFont typeface="Monotype Sorts" pitchFamily="2" charset="2"/>
              <a:buNone/>
            </a:pPr>
            <a:r>
              <a:rPr lang="en-US" altLang="en-US" smtClean="0"/>
              <a:t>	- </a:t>
            </a:r>
            <a:r>
              <a:rPr lang="en-US" altLang="en-US" b="1" smtClean="0"/>
              <a:t>… </a:t>
            </a:r>
            <a:r>
              <a:rPr lang="en-US" altLang="en-US" smtClean="0"/>
              <a:t>indicates </a:t>
            </a:r>
            <a:r>
              <a:rPr lang="en-US" altLang="en-US" i="1" smtClean="0"/>
              <a:t>optional repetition</a:t>
            </a:r>
            <a:r>
              <a:rPr lang="en-US" altLang="en-US" smtClean="0"/>
              <a:t> (0 or more). </a:t>
            </a:r>
          </a:p>
          <a:p>
            <a:pPr algn="just">
              <a:lnSpc>
                <a:spcPct val="90000"/>
              </a:lnSpc>
            </a:pPr>
            <a:endParaRPr lang="en-US" altLang="en-US" b="1" smtClean="0"/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BBA5DB6-9EA4-4F88-B4D7-0BBD0BAC357B}" type="slidenum">
              <a:rPr lang="en-GB" smtClean="0"/>
              <a:pPr/>
              <a:t>50</a:t>
            </a:fld>
            <a:endParaRPr lang="en-GB" smtClean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b="1" smtClean="0"/>
              <a:t>Example 6.24  Simple Join</a:t>
            </a:r>
            <a:endParaRPr lang="en-US" b="1" smtClean="0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001000" cy="4114800"/>
          </a:xfrm>
        </p:spPr>
        <p:txBody>
          <a:bodyPr/>
          <a:lstStyle/>
          <a:p>
            <a:pPr algn="just"/>
            <a:r>
              <a:rPr lang="en-US" b="1" smtClean="0"/>
              <a:t>Only those rows from both tables that have identical values in the clientNo columns (c.clientNo = v.clientNo) are included in result. </a:t>
            </a:r>
          </a:p>
          <a:p>
            <a:pPr algn="just">
              <a:lnSpc>
                <a:spcPct val="40000"/>
              </a:lnSpc>
            </a:pPr>
            <a:endParaRPr lang="en-US" b="1" smtClean="0"/>
          </a:p>
          <a:p>
            <a:pPr algn="just">
              <a:lnSpc>
                <a:spcPct val="60000"/>
              </a:lnSpc>
            </a:pPr>
            <a:r>
              <a:rPr lang="en-US" b="1" smtClean="0"/>
              <a:t>Equivalent to equi-join in relational algebra.</a:t>
            </a:r>
            <a:endParaRPr lang="en-US" smtClean="0"/>
          </a:p>
        </p:txBody>
      </p:sp>
      <p:pic>
        <p:nvPicPr>
          <p:cNvPr id="271364" name="Picture 4" descr="DS3-Table 05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657600"/>
            <a:ext cx="58134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2A25CAB-B0A4-4424-84DB-00D433733A6A}" type="slidenum">
              <a:rPr lang="en-GB" smtClean="0"/>
              <a:pPr/>
              <a:t>51</a:t>
            </a:fld>
            <a:endParaRPr lang="en-GB" smtClean="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b="1" smtClean="0"/>
              <a:t>Alternative JOIN Constructs</a:t>
            </a:r>
            <a:endParaRPr lang="en-US" b="1" smtClean="0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557338"/>
            <a:ext cx="8305800" cy="4114800"/>
          </a:xfrm>
        </p:spPr>
        <p:txBody>
          <a:bodyPr/>
          <a:lstStyle/>
          <a:p>
            <a:pPr algn="just"/>
            <a:r>
              <a:rPr lang="en-US" b="1" smtClean="0"/>
              <a:t>SQL provides alternative ways to specify joins:</a:t>
            </a:r>
          </a:p>
          <a:p>
            <a:pPr algn="just">
              <a:lnSpc>
                <a:spcPct val="40000"/>
              </a:lnSpc>
            </a:pPr>
            <a:endParaRPr lang="en-US" sz="2400" b="1" smtClean="0"/>
          </a:p>
          <a:p>
            <a:pPr algn="just">
              <a:buFont typeface="Monotype Sorts" pitchFamily="2" charset="2"/>
              <a:buNone/>
            </a:pPr>
            <a:r>
              <a:rPr lang="en-US" sz="2400" b="1" smtClean="0"/>
              <a:t>	</a:t>
            </a:r>
            <a:r>
              <a:rPr lang="en-US" sz="2400" smtClean="0"/>
              <a:t>FROM Client c </a:t>
            </a:r>
            <a:r>
              <a:rPr lang="en-US" sz="2400" b="1" smtClean="0"/>
              <a:t>JOIN</a:t>
            </a:r>
            <a:r>
              <a:rPr lang="en-US" sz="2400" smtClean="0"/>
              <a:t> Viewing v </a:t>
            </a:r>
            <a:r>
              <a:rPr lang="en-US" sz="2400" b="1" smtClean="0"/>
              <a:t>ON</a:t>
            </a:r>
            <a:r>
              <a:rPr lang="en-US" sz="2400" smtClean="0"/>
              <a:t> c.clientNo = v.clientNo</a:t>
            </a:r>
          </a:p>
          <a:p>
            <a:pPr algn="just">
              <a:buFont typeface="Monotype Sorts" pitchFamily="2" charset="2"/>
              <a:buNone/>
            </a:pPr>
            <a:r>
              <a:rPr lang="en-US" sz="2400" smtClean="0"/>
              <a:t>	FROM Client </a:t>
            </a:r>
            <a:r>
              <a:rPr lang="en-US" sz="2400" b="1" smtClean="0"/>
              <a:t>JOIN</a:t>
            </a:r>
            <a:r>
              <a:rPr lang="en-US" sz="2400" smtClean="0"/>
              <a:t> Viewing </a:t>
            </a:r>
            <a:r>
              <a:rPr lang="en-US" sz="2400" b="1" smtClean="0"/>
              <a:t>USING</a:t>
            </a:r>
            <a:r>
              <a:rPr lang="en-US" sz="2400" smtClean="0"/>
              <a:t> clientNo</a:t>
            </a:r>
          </a:p>
          <a:p>
            <a:pPr algn="just">
              <a:buFont typeface="Monotype Sorts" pitchFamily="2" charset="2"/>
              <a:buNone/>
            </a:pPr>
            <a:r>
              <a:rPr lang="en-US" sz="2400" smtClean="0"/>
              <a:t>	FROM Client </a:t>
            </a:r>
            <a:r>
              <a:rPr lang="en-US" sz="2400" b="1" smtClean="0"/>
              <a:t>NATURAL JOIN </a:t>
            </a:r>
            <a:r>
              <a:rPr lang="en-US" sz="2400" smtClean="0"/>
              <a:t>Viewing</a:t>
            </a:r>
          </a:p>
          <a:p>
            <a:pPr algn="just">
              <a:lnSpc>
                <a:spcPct val="50000"/>
              </a:lnSpc>
              <a:buFont typeface="Monotype Sorts" pitchFamily="2" charset="2"/>
              <a:buNone/>
            </a:pPr>
            <a:endParaRPr lang="en-US" sz="2400" smtClean="0"/>
          </a:p>
          <a:p>
            <a:pPr algn="just"/>
            <a:r>
              <a:rPr lang="en-US" b="1" smtClean="0"/>
              <a:t>In each case, FROM replaces original FROM and WHERE. However, the first one produces table with two identical clientNo columns.</a:t>
            </a:r>
            <a:endParaRPr lang="en-US" smtClean="0"/>
          </a:p>
          <a:p>
            <a:endParaRPr lang="en-US" smtClean="0"/>
          </a:p>
        </p:txBody>
      </p:sp>
      <p:sp>
        <p:nvSpPr>
          <p:cNvPr id="5939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1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85FF634-1D12-49F6-B3CF-C83D68A9E800}" type="slidenum">
              <a:rPr lang="en-GB" smtClean="0"/>
              <a:pPr/>
              <a:t>52</a:t>
            </a:fld>
            <a:endParaRPr lang="en-GB" smtClean="0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b="1" smtClean="0"/>
              <a:t>Example 6.25  Sorting a join</a:t>
            </a:r>
            <a:endParaRPr lang="en-US" b="1" smtClean="0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640763" cy="4114800"/>
          </a:xfrm>
        </p:spPr>
        <p:txBody>
          <a:bodyPr/>
          <a:lstStyle/>
          <a:p>
            <a:r>
              <a:rPr lang="en-US" sz="2400" b="1" dirty="0" smtClean="0"/>
              <a:t>PROPERTYFORRENT (</a:t>
            </a:r>
            <a:r>
              <a:rPr lang="en-US" sz="2400" b="1" dirty="0" err="1" smtClean="0"/>
              <a:t>pno</a:t>
            </a:r>
            <a:r>
              <a:rPr lang="en-US" sz="2400" b="1" dirty="0" smtClean="0"/>
              <a:t>, street, area, city, </a:t>
            </a:r>
            <a:r>
              <a:rPr lang="en-US" sz="2400" b="1" dirty="0" err="1" smtClean="0"/>
              <a:t>pcode</a:t>
            </a:r>
            <a:r>
              <a:rPr lang="en-US" sz="2400" b="1" dirty="0" smtClean="0"/>
              <a:t>, type, rooms, rent, </a:t>
            </a:r>
            <a:r>
              <a:rPr lang="en-US" sz="2400" b="1" dirty="0" err="1" smtClean="0"/>
              <a:t>sno</a:t>
            </a:r>
            <a:r>
              <a:rPr lang="en-US" sz="2400" b="1" dirty="0" smtClean="0"/>
              <a:t>)</a:t>
            </a:r>
          </a:p>
          <a:p>
            <a:r>
              <a:rPr lang="en-US" sz="2400" b="1" dirty="0" smtClean="0"/>
              <a:t>STAFF (</a:t>
            </a:r>
            <a:r>
              <a:rPr lang="en-US" sz="2400" b="1" dirty="0" err="1" smtClean="0"/>
              <a:t>sno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fname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lname</a:t>
            </a:r>
            <a:r>
              <a:rPr lang="en-US" sz="2400" b="1" dirty="0" smtClean="0"/>
              <a:t>, position, sex, DOB, salary, </a:t>
            </a:r>
            <a:r>
              <a:rPr lang="en-US" sz="2400" b="1" dirty="0" err="1" smtClean="0"/>
              <a:t>bno</a:t>
            </a:r>
            <a:r>
              <a:rPr lang="en-US" sz="2400" b="1" dirty="0" smtClean="0"/>
              <a:t>)</a:t>
            </a:r>
          </a:p>
          <a:p>
            <a:r>
              <a:rPr lang="en-US" sz="2400" b="1" dirty="0" smtClean="0"/>
              <a:t>BRANCH (</a:t>
            </a:r>
            <a:r>
              <a:rPr lang="en-US" sz="2400" b="1" dirty="0" err="1" smtClean="0"/>
              <a:t>bno</a:t>
            </a:r>
            <a:r>
              <a:rPr lang="en-US" sz="2400" b="1" dirty="0" smtClean="0"/>
              <a:t>, street, city, postcode)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sz="2400" b="1" dirty="0" smtClean="0"/>
              <a:t>	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sz="2400" b="1" dirty="0" smtClean="0"/>
              <a:t>For each branch, list numbers and names of staff who manage properties, and properties they manage.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sz="2400" b="1" dirty="0" smtClean="0"/>
              <a:t>	</a:t>
            </a:r>
            <a:r>
              <a:rPr lang="en-US" sz="2400" dirty="0" smtClean="0"/>
              <a:t> SELECT </a:t>
            </a:r>
            <a:r>
              <a:rPr lang="en-US" sz="2400" dirty="0" err="1" smtClean="0"/>
              <a:t>s.bno</a:t>
            </a:r>
            <a:r>
              <a:rPr lang="en-US" sz="2400" dirty="0" smtClean="0"/>
              <a:t>, </a:t>
            </a:r>
            <a:r>
              <a:rPr lang="en-US" sz="2400" dirty="0" err="1" smtClean="0"/>
              <a:t>s.sno</a:t>
            </a:r>
            <a:r>
              <a:rPr lang="en-US" sz="2400" dirty="0" smtClean="0"/>
              <a:t>, </a:t>
            </a:r>
            <a:r>
              <a:rPr lang="en-US" sz="2400" dirty="0" err="1" smtClean="0"/>
              <a:t>fName</a:t>
            </a:r>
            <a:r>
              <a:rPr lang="en-US" sz="2400" dirty="0" smtClean="0"/>
              <a:t>, </a:t>
            </a:r>
            <a:r>
              <a:rPr lang="en-US" sz="2400" dirty="0" err="1" smtClean="0"/>
              <a:t>lName</a:t>
            </a:r>
            <a:r>
              <a:rPr lang="en-US" sz="2400" dirty="0" smtClean="0"/>
              <a:t>,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dirty="0" smtClean="0"/>
              <a:t>                </a:t>
            </a:r>
            <a:r>
              <a:rPr lang="en-US" sz="2400" dirty="0" err="1" smtClean="0"/>
              <a:t>pNo</a:t>
            </a:r>
            <a:endParaRPr lang="en-US" sz="2400" dirty="0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dirty="0" smtClean="0"/>
              <a:t>FROM Staff s, </a:t>
            </a:r>
            <a:r>
              <a:rPr lang="en-US" sz="2400" dirty="0" err="1" smtClean="0"/>
              <a:t>PropertyForRent</a:t>
            </a:r>
            <a:r>
              <a:rPr lang="en-US" sz="2400" dirty="0" smtClean="0"/>
              <a:t> p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dirty="0" smtClean="0"/>
              <a:t>WHERE </a:t>
            </a:r>
            <a:r>
              <a:rPr lang="en-US" sz="2400" dirty="0" err="1" smtClean="0"/>
              <a:t>s.sno</a:t>
            </a:r>
            <a:r>
              <a:rPr lang="en-US" sz="2400" dirty="0" smtClean="0"/>
              <a:t> = </a:t>
            </a:r>
            <a:r>
              <a:rPr lang="en-US" sz="2400" dirty="0" err="1" smtClean="0"/>
              <a:t>p.sno</a:t>
            </a:r>
            <a:endParaRPr lang="en-US" sz="2400" dirty="0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dirty="0" smtClean="0"/>
              <a:t>ORDER BY </a:t>
            </a:r>
            <a:r>
              <a:rPr lang="en-US" sz="2400" dirty="0" err="1" smtClean="0"/>
              <a:t>s.bno</a:t>
            </a:r>
            <a:r>
              <a:rPr lang="en-US" sz="2400" dirty="0" smtClean="0"/>
              <a:t>, </a:t>
            </a:r>
            <a:r>
              <a:rPr lang="en-US" sz="2400" dirty="0" err="1" smtClean="0"/>
              <a:t>s.sno</a:t>
            </a:r>
            <a:r>
              <a:rPr lang="en-US" sz="2400" dirty="0" smtClean="0"/>
              <a:t>, </a:t>
            </a:r>
            <a:r>
              <a:rPr lang="en-US" sz="2400" dirty="0" err="1" smtClean="0"/>
              <a:t>pNo</a:t>
            </a:r>
            <a:r>
              <a:rPr lang="en-US" sz="2400" dirty="0" smtClean="0"/>
              <a:t>;</a:t>
            </a:r>
          </a:p>
        </p:txBody>
      </p:sp>
      <p:sp>
        <p:nvSpPr>
          <p:cNvPr id="6042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59311ED-5E4B-4AEA-A904-3538263444D7}" type="slidenum">
              <a:rPr lang="en-GB" smtClean="0"/>
              <a:pPr/>
              <a:t>53</a:t>
            </a:fld>
            <a:endParaRPr lang="en-GB" smtClean="0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b="1" smtClean="0"/>
              <a:t>Example 6.25  Sorting a join</a:t>
            </a:r>
            <a:endParaRPr lang="en-US" b="1" smtClean="0"/>
          </a:p>
        </p:txBody>
      </p:sp>
      <p:pic>
        <p:nvPicPr>
          <p:cNvPr id="275462" name="Picture 6" descr="DS3-Table 05-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700213"/>
            <a:ext cx="6553200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Text Box 7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2457BB4-4DB9-4FC9-9892-EE886E68E70A}" type="slidenum">
              <a:rPr lang="en-GB" smtClean="0"/>
              <a:pPr/>
              <a:t>54</a:t>
            </a:fld>
            <a:endParaRPr lang="en-GB" smtClean="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b="1" smtClean="0"/>
              <a:t>Example 6.26  Three Table Join</a:t>
            </a:r>
            <a:endParaRPr lang="en-US" b="1" smtClean="0"/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988" y="1557338"/>
            <a:ext cx="7924800" cy="41148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sz="2400" b="1" dirty="0" smtClean="0"/>
              <a:t>	</a:t>
            </a:r>
            <a:r>
              <a:rPr lang="en-US" b="1" dirty="0" smtClean="0"/>
              <a:t>For each branch, list staff who manage properties, including city in which branch is located and properties they manage.</a:t>
            </a:r>
          </a:p>
          <a:p>
            <a:pPr algn="just">
              <a:lnSpc>
                <a:spcPct val="80000"/>
              </a:lnSpc>
              <a:buFont typeface="Monotype Sorts" pitchFamily="2" charset="2"/>
              <a:buNone/>
            </a:pPr>
            <a:endParaRPr lang="en-US" b="1" dirty="0" smtClean="0"/>
          </a:p>
          <a:p>
            <a:pPr algn="just">
              <a:lnSpc>
                <a:spcPct val="90000"/>
              </a:lnSpc>
              <a:buNone/>
            </a:pPr>
            <a:r>
              <a:rPr lang="en-US" sz="2400" b="1" dirty="0" smtClean="0"/>
              <a:t>	</a:t>
            </a:r>
            <a:r>
              <a:rPr lang="en-US" sz="2400" dirty="0"/>
              <a:t> SELECT </a:t>
            </a:r>
            <a:r>
              <a:rPr lang="en-US" sz="2400" dirty="0" err="1" smtClean="0"/>
              <a:t>s.bno,b.city</a:t>
            </a:r>
            <a:r>
              <a:rPr lang="en-US" sz="2400" dirty="0" smtClean="0"/>
              <a:t> , </a:t>
            </a:r>
            <a:r>
              <a:rPr lang="en-US" sz="2400" dirty="0" err="1"/>
              <a:t>s.sno</a:t>
            </a:r>
            <a:r>
              <a:rPr lang="en-US" sz="2400" dirty="0"/>
              <a:t>, </a:t>
            </a:r>
            <a:r>
              <a:rPr lang="en-US" sz="2400" dirty="0" err="1"/>
              <a:t>fName</a:t>
            </a:r>
            <a:r>
              <a:rPr lang="en-US" sz="2400" dirty="0"/>
              <a:t>, </a:t>
            </a:r>
            <a:r>
              <a:rPr lang="en-US" sz="2400" dirty="0" err="1"/>
              <a:t>lName</a:t>
            </a:r>
            <a:r>
              <a:rPr lang="en-US" sz="2400" dirty="0"/>
              <a:t>,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dirty="0"/>
              <a:t>                </a:t>
            </a:r>
            <a:r>
              <a:rPr lang="en-US" sz="2400" dirty="0" err="1"/>
              <a:t>pNo</a:t>
            </a:r>
            <a:endParaRPr lang="en-US" sz="2400" dirty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dirty="0"/>
              <a:t>FROM Staff s, </a:t>
            </a:r>
            <a:r>
              <a:rPr lang="en-US" sz="2400" dirty="0" err="1"/>
              <a:t>PropertyForRent</a:t>
            </a:r>
            <a:r>
              <a:rPr lang="en-US" sz="2400" dirty="0"/>
              <a:t> </a:t>
            </a:r>
            <a:r>
              <a:rPr lang="en-US" sz="2400" dirty="0" smtClean="0"/>
              <a:t>p , Branch b</a:t>
            </a:r>
            <a:endParaRPr lang="en-US" sz="2400" dirty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dirty="0"/>
              <a:t>WHERE </a:t>
            </a:r>
            <a:r>
              <a:rPr lang="en-US" sz="2400" dirty="0" err="1"/>
              <a:t>s.sno</a:t>
            </a:r>
            <a:r>
              <a:rPr lang="en-US" sz="2400" dirty="0"/>
              <a:t> = </a:t>
            </a:r>
            <a:r>
              <a:rPr lang="en-US" sz="2400" dirty="0" err="1" smtClean="0"/>
              <a:t>p.sno</a:t>
            </a:r>
            <a:r>
              <a:rPr lang="en-US" sz="2400" dirty="0" smtClean="0"/>
              <a:t> AND </a:t>
            </a:r>
            <a:r>
              <a:rPr lang="en-US" sz="2400" dirty="0" err="1" smtClean="0"/>
              <a:t>b.bno</a:t>
            </a:r>
            <a:r>
              <a:rPr lang="en-US" sz="2400" dirty="0" smtClean="0"/>
              <a:t>=</a:t>
            </a:r>
            <a:r>
              <a:rPr lang="en-US" sz="2400" dirty="0" err="1" smtClean="0"/>
              <a:t>s.bno</a:t>
            </a:r>
            <a:endParaRPr lang="en-US" sz="2400" dirty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dirty="0"/>
              <a:t>ORDER BY </a:t>
            </a:r>
            <a:r>
              <a:rPr lang="en-US" sz="2400" dirty="0" err="1"/>
              <a:t>s.bno</a:t>
            </a:r>
            <a:r>
              <a:rPr lang="en-US" sz="2400" dirty="0"/>
              <a:t>, </a:t>
            </a:r>
            <a:r>
              <a:rPr lang="en-US" sz="2400" dirty="0" err="1"/>
              <a:t>s.sno</a:t>
            </a:r>
            <a:r>
              <a:rPr lang="en-US" sz="2400" dirty="0"/>
              <a:t>, </a:t>
            </a:r>
            <a:r>
              <a:rPr lang="en-US" sz="2400" dirty="0" err="1"/>
              <a:t>pNo</a:t>
            </a:r>
            <a:r>
              <a:rPr lang="en-US" sz="2400" dirty="0"/>
              <a:t>;</a:t>
            </a:r>
          </a:p>
        </p:txBody>
      </p:sp>
      <p:sp>
        <p:nvSpPr>
          <p:cNvPr id="6246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5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986D26E-CAB4-4EF8-9567-F0DABC541333}" type="slidenum">
              <a:rPr lang="en-GB" smtClean="0"/>
              <a:pPr/>
              <a:t>55</a:t>
            </a:fld>
            <a:endParaRPr lang="en-GB" smtClean="0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b="1" smtClean="0"/>
              <a:t>Example 6.27  Multiple Grouping Columns</a:t>
            </a:r>
            <a:endParaRPr lang="en-US" b="1" smtClean="0"/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497887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  <a:defRPr/>
            </a:pPr>
            <a:r>
              <a:rPr lang="en-US" b="1" dirty="0" smtClean="0"/>
              <a:t>	</a:t>
            </a:r>
            <a:r>
              <a:rPr lang="en-US" sz="2000" b="1" dirty="0" smtClean="0"/>
              <a:t>Find number of properties handled by each staff member,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along with the branch number of the member of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staff</a:t>
            </a:r>
            <a:endParaRPr lang="en-US" b="1" dirty="0" smtClean="0"/>
          </a:p>
          <a:p>
            <a:pPr algn="just">
              <a:buFont typeface="Monotype Sorts" pitchFamily="2" charset="2"/>
              <a:buNone/>
              <a:defRPr/>
            </a:pPr>
            <a:r>
              <a:rPr lang="en-US" sz="2600" b="1" dirty="0" smtClean="0"/>
              <a:t>	</a:t>
            </a:r>
            <a:r>
              <a:rPr lang="en-US" sz="2000" dirty="0" smtClean="0"/>
              <a:t> SELECT </a:t>
            </a:r>
            <a:r>
              <a:rPr lang="en-US" sz="2000" dirty="0" err="1" smtClean="0"/>
              <a:t>s.branchNo</a:t>
            </a:r>
            <a:r>
              <a:rPr lang="en-US" sz="2000" dirty="0" smtClean="0"/>
              <a:t>, </a:t>
            </a:r>
            <a:r>
              <a:rPr lang="en-US" sz="2000" dirty="0" err="1" smtClean="0"/>
              <a:t>s.staffNo</a:t>
            </a:r>
            <a:r>
              <a:rPr lang="en-US" sz="2000" dirty="0" smtClean="0"/>
              <a:t>, COUNT(*) AS </a:t>
            </a:r>
            <a:r>
              <a:rPr lang="en-US" sz="2000" dirty="0" err="1" smtClean="0"/>
              <a:t>myCount</a:t>
            </a:r>
            <a:endParaRPr lang="en-US" sz="2000" dirty="0" smtClean="0"/>
          </a:p>
          <a:p>
            <a:pPr lvl="1" algn="just">
              <a:buFontTx/>
              <a:buNone/>
              <a:defRPr/>
            </a:pPr>
            <a:r>
              <a:rPr lang="en-US" sz="2000" dirty="0" smtClean="0"/>
              <a:t>FROM Staff s, </a:t>
            </a:r>
            <a:r>
              <a:rPr lang="en-US" sz="2000" dirty="0" err="1" smtClean="0"/>
              <a:t>PropertyForRent</a:t>
            </a:r>
            <a:r>
              <a:rPr lang="en-US" sz="2000" dirty="0" smtClean="0"/>
              <a:t> p</a:t>
            </a:r>
          </a:p>
          <a:p>
            <a:pPr lvl="1" algn="just">
              <a:buFontTx/>
              <a:buNone/>
              <a:defRPr/>
            </a:pPr>
            <a:r>
              <a:rPr lang="en-US" sz="2000" dirty="0" smtClean="0"/>
              <a:t>WHERE </a:t>
            </a:r>
            <a:r>
              <a:rPr lang="en-US" sz="2000" dirty="0" err="1" smtClean="0"/>
              <a:t>s.staffNo</a:t>
            </a:r>
            <a:r>
              <a:rPr lang="en-US" sz="2000" dirty="0" smtClean="0"/>
              <a:t> = </a:t>
            </a:r>
            <a:r>
              <a:rPr lang="en-US" sz="2000" dirty="0" err="1" smtClean="0"/>
              <a:t>p.staffNo</a:t>
            </a:r>
            <a:endParaRPr lang="en-US" sz="2000" dirty="0" smtClean="0"/>
          </a:p>
          <a:p>
            <a:pPr lvl="1" algn="just">
              <a:buFontTx/>
              <a:buNone/>
              <a:defRPr/>
            </a:pPr>
            <a:r>
              <a:rPr lang="en-US" sz="2000" dirty="0" smtClean="0"/>
              <a:t>GROUP BY </a:t>
            </a:r>
            <a:r>
              <a:rPr lang="en-US" sz="2000" dirty="0" err="1" smtClean="0"/>
              <a:t>s.branchNo</a:t>
            </a:r>
            <a:r>
              <a:rPr lang="en-US" sz="2000" dirty="0" smtClean="0"/>
              <a:t>, </a:t>
            </a:r>
            <a:r>
              <a:rPr lang="en-US" sz="2000" dirty="0" err="1" smtClean="0"/>
              <a:t>s.staffNo</a:t>
            </a:r>
            <a:endParaRPr lang="en-US" sz="2000" dirty="0" smtClean="0"/>
          </a:p>
          <a:p>
            <a:pPr lvl="1" algn="just">
              <a:buFontTx/>
              <a:buNone/>
              <a:defRPr/>
            </a:pPr>
            <a:r>
              <a:rPr lang="en-US" sz="2000" dirty="0" smtClean="0"/>
              <a:t>ORDER BY </a:t>
            </a:r>
            <a:r>
              <a:rPr lang="en-US" sz="2000" dirty="0" err="1" smtClean="0"/>
              <a:t>s.branchNo</a:t>
            </a:r>
            <a:r>
              <a:rPr lang="en-US" sz="2000" dirty="0" smtClean="0"/>
              <a:t>, </a:t>
            </a:r>
            <a:r>
              <a:rPr lang="en-US" sz="2000" dirty="0" err="1" smtClean="0"/>
              <a:t>s.staffNo</a:t>
            </a:r>
            <a:r>
              <a:rPr lang="en-US" sz="2000" dirty="0" smtClean="0"/>
              <a:t>;</a:t>
            </a:r>
          </a:p>
        </p:txBody>
      </p:sp>
      <p:sp>
        <p:nvSpPr>
          <p:cNvPr id="6349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  <p:pic>
        <p:nvPicPr>
          <p:cNvPr id="6" name="Picture 6" descr="C05NT27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6709" y="3098676"/>
            <a:ext cx="3656291" cy="282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FA18C77-ECEE-40CD-A4B7-907DB7967571}" type="slidenum">
              <a:rPr lang="en-GB" smtClean="0"/>
              <a:pPr/>
              <a:t>56</a:t>
            </a:fld>
            <a:endParaRPr lang="en-GB" smtClean="0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INSERT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229600" cy="41148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b="1" smtClean="0"/>
              <a:t>	 INSERT INTO TableName [ (columnList) ]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b="1" smtClean="0"/>
              <a:t>VALUES (dataValueList)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endParaRPr lang="en-US" b="1" smtClean="0"/>
          </a:p>
          <a:p>
            <a:pPr algn="just">
              <a:lnSpc>
                <a:spcPct val="90000"/>
              </a:lnSpc>
            </a:pPr>
            <a:r>
              <a:rPr lang="en-US" b="1" i="1" smtClean="0"/>
              <a:t>columnList</a:t>
            </a:r>
            <a:r>
              <a:rPr lang="en-US" b="1" smtClean="0"/>
              <a:t> is optional; if omitted, SQL assumes a list of all columns in their original CREATE TABLE order. </a:t>
            </a:r>
          </a:p>
          <a:p>
            <a:pPr algn="just">
              <a:lnSpc>
                <a:spcPct val="90000"/>
              </a:lnSpc>
            </a:pPr>
            <a:r>
              <a:rPr lang="en-US" b="1" smtClean="0"/>
              <a:t>Any columns omitted must have been declared as NULL when table was created, unless DEFAULT was specified when creating column.</a:t>
            </a:r>
          </a:p>
        </p:txBody>
      </p:sp>
      <p:sp>
        <p:nvSpPr>
          <p:cNvPr id="6554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7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F09A455-555F-4C86-B651-629ACE3E8BCA}" type="slidenum">
              <a:rPr lang="en-GB" smtClean="0"/>
              <a:pPr/>
              <a:t>57</a:t>
            </a:fld>
            <a:endParaRPr lang="en-GB" smtClean="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INSERT</a:t>
            </a:r>
            <a:endParaRPr lang="en-US" b="1" smtClean="0"/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7924800" cy="4114800"/>
          </a:xfrm>
        </p:spPr>
        <p:txBody>
          <a:bodyPr/>
          <a:lstStyle/>
          <a:p>
            <a:pPr algn="just"/>
            <a:r>
              <a:rPr lang="en-US" b="1" i="1" smtClean="0"/>
              <a:t>dataValueList</a:t>
            </a:r>
            <a:r>
              <a:rPr lang="en-US" b="1" smtClean="0"/>
              <a:t> must match </a:t>
            </a:r>
            <a:r>
              <a:rPr lang="en-US" b="1" i="1" smtClean="0"/>
              <a:t>columnList</a:t>
            </a:r>
            <a:r>
              <a:rPr lang="en-US" b="1" smtClean="0"/>
              <a:t> as follows:</a:t>
            </a:r>
          </a:p>
          <a:p>
            <a:pPr lvl="1" algn="just"/>
            <a:r>
              <a:rPr lang="en-US" b="1" smtClean="0"/>
              <a:t>number of items in each list must be same;</a:t>
            </a:r>
          </a:p>
          <a:p>
            <a:pPr lvl="1" algn="just"/>
            <a:r>
              <a:rPr lang="en-US" b="1" smtClean="0"/>
              <a:t>must be direct correspondence in position of items in two lists;</a:t>
            </a:r>
          </a:p>
          <a:p>
            <a:pPr lvl="1" algn="just"/>
            <a:r>
              <a:rPr lang="en-US" b="1" smtClean="0"/>
              <a:t>data type of each item in </a:t>
            </a:r>
            <a:r>
              <a:rPr lang="en-US" b="1" i="1" smtClean="0"/>
              <a:t>dataValueList</a:t>
            </a:r>
            <a:r>
              <a:rPr lang="en-US" b="1" smtClean="0"/>
              <a:t> must be compatible with data type of corresponding column.</a:t>
            </a:r>
            <a:endParaRPr lang="en-US" smtClean="0"/>
          </a:p>
        </p:txBody>
      </p:sp>
      <p:sp>
        <p:nvSpPr>
          <p:cNvPr id="6656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36F04CE-6FC0-4F79-9723-F40FF86625FC}" type="slidenum">
              <a:rPr lang="en-GB" smtClean="0"/>
              <a:pPr/>
              <a:t>58</a:t>
            </a:fld>
            <a:endParaRPr lang="en-GB" smtClean="0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Example 6.35  INSERT … VALUES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557338"/>
            <a:ext cx="8161338" cy="4114800"/>
          </a:xfrm>
        </p:spPr>
        <p:txBody>
          <a:bodyPr/>
          <a:lstStyle/>
          <a:p>
            <a:pPr algn="just"/>
            <a:r>
              <a:rPr lang="en-US" sz="2400" smtClean="0"/>
              <a:t>STAFF(sno, fname, lname, position, sex, DOB, salary, bno)</a:t>
            </a:r>
          </a:p>
          <a:p>
            <a:pPr algn="just">
              <a:buFont typeface="Monotype Sorts" pitchFamily="2" charset="2"/>
              <a:buNone/>
            </a:pPr>
            <a:r>
              <a:rPr lang="en-US" b="1" smtClean="0"/>
              <a:t>Insert a new row into Staff table supplying data for all columns.</a:t>
            </a:r>
          </a:p>
          <a:p>
            <a:pPr lvl="1" algn="just">
              <a:buFontTx/>
              <a:buNone/>
            </a:pPr>
            <a:r>
              <a:rPr lang="en-US" b="1" smtClean="0"/>
              <a:t>	</a:t>
            </a:r>
          </a:p>
          <a:p>
            <a:pPr algn="just">
              <a:buFont typeface="Monotype Sorts" pitchFamily="2" charset="2"/>
              <a:buNone/>
            </a:pPr>
            <a:r>
              <a:rPr lang="en-US" b="1" smtClean="0"/>
              <a:t>	</a:t>
            </a:r>
            <a:r>
              <a:rPr lang="en-US" smtClean="0"/>
              <a:t> INSERT INTO Staff</a:t>
            </a:r>
          </a:p>
          <a:p>
            <a:pPr lvl="1" algn="just">
              <a:buFontTx/>
              <a:buNone/>
            </a:pPr>
            <a:r>
              <a:rPr lang="en-US" smtClean="0"/>
              <a:t>VALUES (‘SG16’, ‘Alan’, ‘Brown’, ‘Assistant’, ‘M’, Date‘1957-05-25’, 8300, ‘B003’);</a:t>
            </a:r>
          </a:p>
        </p:txBody>
      </p:sp>
      <p:sp>
        <p:nvSpPr>
          <p:cNvPr id="6758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5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5DB67A4-1ABB-4840-AD13-995A8D8674CE}" type="slidenum">
              <a:rPr lang="en-GB" smtClean="0"/>
              <a:pPr/>
              <a:t>59</a:t>
            </a:fld>
            <a:endParaRPr lang="en-GB" smtClean="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Example 6.36  INSERT using Defaults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88" y="1557338"/>
            <a:ext cx="8013700" cy="41148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sz="2400" smtClean="0"/>
              <a:t>STAFF(sno, fname, lname, position, sex, DOB, salary, bno)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sz="2400" b="1" smtClean="0"/>
              <a:t>	</a:t>
            </a:r>
            <a:r>
              <a:rPr lang="en-US" b="1" smtClean="0"/>
              <a:t>Insert a new row into Staff table supplying data for all mandatory columns.</a:t>
            </a:r>
          </a:p>
          <a:p>
            <a:pPr algn="just">
              <a:lnSpc>
                <a:spcPct val="20000"/>
              </a:lnSpc>
              <a:buFont typeface="Monotype Sorts" pitchFamily="2" charset="2"/>
              <a:buNone/>
            </a:pPr>
            <a:endParaRPr lang="en-US" b="1" smtClean="0"/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sz="2400" b="1" smtClean="0"/>
              <a:t>	</a:t>
            </a:r>
            <a:r>
              <a:rPr lang="en-US" sz="2400" smtClean="0"/>
              <a:t>INSERT INTO Staff (staffNo, fName, lName, 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smtClean="0"/>
              <a:t>                                    position, salary, branchNo)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smtClean="0"/>
              <a:t>VALUES (‘SG44’, ‘Anne’, ‘Jones’, 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smtClean="0"/>
              <a:t>                   ‘Assistant’, 8100, ‘B003’);</a:t>
            </a:r>
          </a:p>
          <a:p>
            <a:pPr algn="just">
              <a:lnSpc>
                <a:spcPct val="90000"/>
              </a:lnSpc>
            </a:pPr>
            <a:r>
              <a:rPr lang="en-US" b="1" smtClean="0"/>
              <a:t>Or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smtClean="0"/>
              <a:t>INSERT INTO Staff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smtClean="0"/>
              <a:t>VALUES (‘SG44’, ‘Anne’, ‘Jones’, ‘Assistant’, NULL,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smtClean="0"/>
              <a:t>                    NULL, 8100, ‘B003’);</a:t>
            </a:r>
          </a:p>
          <a:p>
            <a:pPr lvl="1" algn="just">
              <a:lnSpc>
                <a:spcPct val="90000"/>
              </a:lnSpc>
              <a:buFontTx/>
              <a:buNone/>
            </a:pPr>
            <a:endParaRPr lang="en-US" sz="2200" b="1" smtClean="0"/>
          </a:p>
        </p:txBody>
      </p:sp>
      <p:sp>
        <p:nvSpPr>
          <p:cNvPr id="6861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4706E23-A8D7-4FC3-8AF6-F91C95830DEF}" type="slidenum">
              <a:rPr lang="en-GB" altLang="en-US" smtClean="0"/>
              <a:pPr/>
              <a:t>6</a:t>
            </a:fld>
            <a:endParaRPr lang="en-GB" altLang="en-US" smtClean="0"/>
          </a:p>
        </p:txBody>
      </p:sp>
      <p:sp>
        <p:nvSpPr>
          <p:cNvPr id="1126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Literals</a:t>
            </a:r>
            <a:endParaRPr lang="en-US" altLang="en-US" b="1" smtClean="0"/>
          </a:p>
        </p:txBody>
      </p:sp>
      <p:sp>
        <p:nvSpPr>
          <p:cNvPr id="4034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077200" cy="4114800"/>
          </a:xfrm>
        </p:spPr>
        <p:txBody>
          <a:bodyPr/>
          <a:lstStyle/>
          <a:p>
            <a:pPr algn="just"/>
            <a:r>
              <a:rPr lang="en-US" altLang="en-US" smtClean="0"/>
              <a:t>Literals are constants used in SQL statements.</a:t>
            </a:r>
          </a:p>
          <a:p>
            <a:pPr algn="just">
              <a:lnSpc>
                <a:spcPct val="70000"/>
              </a:lnSpc>
            </a:pPr>
            <a:endParaRPr lang="en-US" altLang="en-US" b="1" smtClean="0"/>
          </a:p>
          <a:p>
            <a:pPr algn="just"/>
            <a:r>
              <a:rPr lang="en-US" altLang="en-US" smtClean="0"/>
              <a:t>All </a:t>
            </a:r>
            <a:r>
              <a:rPr lang="en-US" altLang="en-US" b="1" smtClean="0"/>
              <a:t>non-numeric</a:t>
            </a:r>
            <a:r>
              <a:rPr lang="en-US" altLang="en-US" smtClean="0"/>
              <a:t> literals must be enclosed in </a:t>
            </a:r>
            <a:r>
              <a:rPr lang="en-US" altLang="en-US" b="1" smtClean="0"/>
              <a:t>single quotes.</a:t>
            </a:r>
            <a:r>
              <a:rPr lang="en-US" altLang="en-US" smtClean="0"/>
              <a:t> e.g. </a:t>
            </a:r>
            <a:r>
              <a:rPr lang="en-US" altLang="en-US" b="1" smtClean="0"/>
              <a:t>‘</a:t>
            </a:r>
            <a:r>
              <a:rPr lang="en-US" altLang="en-US" smtClean="0"/>
              <a:t>London</a:t>
            </a:r>
            <a:r>
              <a:rPr lang="en-US" altLang="en-US" b="1" smtClean="0"/>
              <a:t>’</a:t>
            </a:r>
          </a:p>
          <a:p>
            <a:pPr algn="just">
              <a:lnSpc>
                <a:spcPct val="70000"/>
              </a:lnSpc>
            </a:pPr>
            <a:endParaRPr lang="en-US" altLang="en-US" b="1" smtClean="0"/>
          </a:p>
          <a:p>
            <a:pPr algn="just"/>
            <a:r>
              <a:rPr lang="en-US" altLang="en-US" smtClean="0"/>
              <a:t>All </a:t>
            </a:r>
            <a:r>
              <a:rPr lang="en-US" altLang="en-US" b="1" smtClean="0"/>
              <a:t>numeric</a:t>
            </a:r>
            <a:r>
              <a:rPr lang="en-US" altLang="en-US" smtClean="0"/>
              <a:t> literals must </a:t>
            </a:r>
            <a:r>
              <a:rPr lang="en-US" altLang="en-US" b="1" smtClean="0"/>
              <a:t>not</a:t>
            </a:r>
            <a:r>
              <a:rPr lang="en-US" altLang="en-US" smtClean="0"/>
              <a:t> be enclosed in quotes e.g. 650.00</a:t>
            </a:r>
          </a:p>
        </p:txBody>
      </p:sp>
      <p:sp>
        <p:nvSpPr>
          <p:cNvPr id="11269" name="Text Box 102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9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5A4B2B7-E7C4-4867-BC3D-C4943898F5B8}" type="slidenum">
              <a:rPr lang="en-GB" smtClean="0"/>
              <a:pPr/>
              <a:t>60</a:t>
            </a:fld>
            <a:endParaRPr lang="en-GB" smtClean="0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INSERT … SELECT</a:t>
            </a:r>
            <a:endParaRPr lang="en-US" b="1" smtClean="0"/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7926388" cy="4114800"/>
          </a:xfrm>
        </p:spPr>
        <p:txBody>
          <a:bodyPr/>
          <a:lstStyle/>
          <a:p>
            <a:pPr algn="just"/>
            <a:r>
              <a:rPr lang="en-US" b="1" smtClean="0"/>
              <a:t>Second form of INSERT allows multiple rows to be copied from one or more tables to another:</a:t>
            </a:r>
          </a:p>
          <a:p>
            <a:pPr algn="just"/>
            <a:endParaRPr lang="en-US" b="1" smtClean="0"/>
          </a:p>
          <a:p>
            <a:pPr algn="just">
              <a:buFont typeface="Monotype Sorts" pitchFamily="2" charset="2"/>
              <a:buNone/>
            </a:pPr>
            <a:r>
              <a:rPr lang="en-US" b="1" smtClean="0"/>
              <a:t>	</a:t>
            </a:r>
            <a:r>
              <a:rPr lang="en-US" smtClean="0"/>
              <a:t>INSERT INTO TableName [ (columnList) ]</a:t>
            </a:r>
          </a:p>
          <a:p>
            <a:pPr lvl="1" algn="just">
              <a:buFontTx/>
              <a:buNone/>
            </a:pPr>
            <a:r>
              <a:rPr lang="en-US" smtClean="0"/>
              <a:t>	SELECT ...</a:t>
            </a:r>
          </a:p>
        </p:txBody>
      </p:sp>
      <p:sp>
        <p:nvSpPr>
          <p:cNvPr id="6963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5AB0892-8C4A-4D45-ABCC-ACABADF5165D}" type="slidenum">
              <a:rPr lang="en-GB" smtClean="0"/>
              <a:pPr/>
              <a:t>61</a:t>
            </a:fld>
            <a:endParaRPr lang="en-GB" smtClean="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Example 6.37  INSERT … SELECT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7999413" cy="4114800"/>
          </a:xfrm>
        </p:spPr>
        <p:txBody>
          <a:bodyPr/>
          <a:lstStyle/>
          <a:p>
            <a:pPr algn="just"/>
            <a:r>
              <a:rPr lang="en-US" b="1" smtClean="0"/>
              <a:t>Assume there is a table StaffPropCount that contains names of staff and number of properties they manage:</a:t>
            </a:r>
          </a:p>
          <a:p>
            <a:pPr lvl="1" algn="just">
              <a:lnSpc>
                <a:spcPct val="40000"/>
              </a:lnSpc>
            </a:pPr>
            <a:endParaRPr lang="en-US" b="1" smtClean="0"/>
          </a:p>
          <a:p>
            <a:pPr lvl="1" algn="just">
              <a:buFontTx/>
              <a:buNone/>
            </a:pPr>
            <a:r>
              <a:rPr lang="en-US" sz="2600" smtClean="0"/>
              <a:t>StaffPropCount(</a:t>
            </a:r>
            <a:r>
              <a:rPr lang="en-US" sz="2600" u="sng" smtClean="0"/>
              <a:t>staffNo</a:t>
            </a:r>
            <a:r>
              <a:rPr lang="en-US" sz="2600" smtClean="0"/>
              <a:t>, fName, lName, propCnt)</a:t>
            </a:r>
          </a:p>
          <a:p>
            <a:pPr lvl="1" algn="just">
              <a:buFontTx/>
              <a:buNone/>
            </a:pPr>
            <a:endParaRPr lang="en-US" sz="2600" smtClean="0"/>
          </a:p>
          <a:p>
            <a:pPr algn="just"/>
            <a:r>
              <a:rPr lang="en-US" b="1" smtClean="0"/>
              <a:t>Populate StaffPropCount using Staff and PropertyForRent tables.</a:t>
            </a:r>
          </a:p>
          <a:p>
            <a:pPr>
              <a:buFont typeface="Monotype Sorts" pitchFamily="2" charset="2"/>
              <a:buNone/>
            </a:pPr>
            <a:r>
              <a:rPr lang="en-US" sz="2400" smtClean="0"/>
              <a:t>STAFF(sno, fname, lname, position, sex, DOB, salary, bno)</a:t>
            </a:r>
          </a:p>
          <a:p>
            <a:pPr>
              <a:buFont typeface="Monotype Sorts" pitchFamily="2" charset="2"/>
              <a:buNone/>
            </a:pPr>
            <a:r>
              <a:rPr lang="en-US" sz="2400" smtClean="0"/>
              <a:t>PROPERTYFORRENT(Pno, street, city, postcode, type, rooms, rent, ono, sno, bno)</a:t>
            </a:r>
          </a:p>
          <a:p>
            <a:pPr algn="just">
              <a:buFont typeface="Monotype Sorts" pitchFamily="2" charset="2"/>
              <a:buNone/>
            </a:pPr>
            <a:endParaRPr lang="en-US" b="1" smtClean="0"/>
          </a:p>
        </p:txBody>
      </p:sp>
      <p:sp>
        <p:nvSpPr>
          <p:cNvPr id="7066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1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BF45077-1600-47F5-B947-C63AD6A2B2CC}" type="slidenum">
              <a:rPr lang="en-GB" smtClean="0"/>
              <a:pPr/>
              <a:t>62</a:t>
            </a:fld>
            <a:endParaRPr lang="en-GB" smtClean="0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Example 6.37  INSERT … SELECT</a:t>
            </a:r>
            <a:endParaRPr lang="en-US" b="1" smtClean="0"/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7848600" cy="4572000"/>
          </a:xfrm>
        </p:spPr>
        <p:txBody>
          <a:bodyPr/>
          <a:lstStyle/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b="1" dirty="0" smtClean="0"/>
              <a:t>INSERT INTO </a:t>
            </a:r>
            <a:r>
              <a:rPr lang="en-US" sz="2300" b="1" dirty="0" err="1" smtClean="0"/>
              <a:t>StaffPropCount</a:t>
            </a:r>
            <a:endParaRPr lang="en-US" sz="2300" b="1" dirty="0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b="1" dirty="0" smtClean="0"/>
              <a:t>	</a:t>
            </a:r>
            <a:r>
              <a:rPr lang="en-US" sz="2300" dirty="0" smtClean="0"/>
              <a:t>(SELECT </a:t>
            </a:r>
            <a:r>
              <a:rPr lang="en-US" sz="2300" dirty="0" err="1" smtClean="0"/>
              <a:t>s.staffNo</a:t>
            </a:r>
            <a:r>
              <a:rPr lang="en-US" sz="2300" dirty="0" smtClean="0"/>
              <a:t>, </a:t>
            </a:r>
            <a:r>
              <a:rPr lang="en-US" sz="2300" dirty="0" err="1" smtClean="0"/>
              <a:t>fName</a:t>
            </a:r>
            <a:r>
              <a:rPr lang="en-US" sz="2300" dirty="0" smtClean="0"/>
              <a:t>, </a:t>
            </a:r>
            <a:r>
              <a:rPr lang="en-US" sz="2300" dirty="0" err="1" smtClean="0"/>
              <a:t>lName</a:t>
            </a:r>
            <a:r>
              <a:rPr lang="en-US" sz="2300" dirty="0" smtClean="0"/>
              <a:t>, COUNT(*)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dirty="0" smtClean="0"/>
              <a:t>	FROM Staff s, </a:t>
            </a:r>
            <a:r>
              <a:rPr lang="en-US" sz="2300" dirty="0" err="1" smtClean="0"/>
              <a:t>PropertyForRent</a:t>
            </a:r>
            <a:r>
              <a:rPr lang="en-US" sz="2300" dirty="0" smtClean="0"/>
              <a:t> p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dirty="0" smtClean="0"/>
              <a:t>	WHERE </a:t>
            </a:r>
            <a:r>
              <a:rPr lang="en-US" sz="2300" dirty="0" err="1" smtClean="0"/>
              <a:t>s.staffNo</a:t>
            </a:r>
            <a:r>
              <a:rPr lang="en-US" sz="2300" dirty="0" smtClean="0"/>
              <a:t> = </a:t>
            </a:r>
            <a:r>
              <a:rPr lang="en-US" sz="2300" dirty="0" err="1" smtClean="0"/>
              <a:t>p.staffNo</a:t>
            </a:r>
            <a:endParaRPr lang="en-US" sz="2300" dirty="0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dirty="0" smtClean="0"/>
              <a:t>	GROUP BY </a:t>
            </a:r>
            <a:r>
              <a:rPr lang="en-US" sz="2300" dirty="0" err="1" smtClean="0"/>
              <a:t>s.staffNo</a:t>
            </a:r>
            <a:r>
              <a:rPr lang="en-US" sz="2300" dirty="0" smtClean="0"/>
              <a:t>, </a:t>
            </a:r>
            <a:r>
              <a:rPr lang="en-US" sz="2300" dirty="0" err="1" smtClean="0"/>
              <a:t>fName</a:t>
            </a:r>
            <a:r>
              <a:rPr lang="en-US" sz="2300" dirty="0" smtClean="0"/>
              <a:t>, </a:t>
            </a:r>
            <a:r>
              <a:rPr lang="en-US" sz="2300" dirty="0" err="1" smtClean="0"/>
              <a:t>lName</a:t>
            </a:r>
            <a:r>
              <a:rPr lang="en-US" sz="2300" dirty="0" smtClean="0"/>
              <a:t>)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b="1" dirty="0" smtClean="0"/>
              <a:t>	UNION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b="1" dirty="0" smtClean="0"/>
              <a:t>	</a:t>
            </a:r>
            <a:r>
              <a:rPr lang="en-US" sz="2300" dirty="0" smtClean="0"/>
              <a:t>(SELECT </a:t>
            </a:r>
            <a:r>
              <a:rPr lang="en-US" sz="2300" dirty="0" err="1" smtClean="0"/>
              <a:t>staffNo</a:t>
            </a:r>
            <a:r>
              <a:rPr lang="en-US" sz="2300" dirty="0" smtClean="0"/>
              <a:t>, </a:t>
            </a:r>
            <a:r>
              <a:rPr lang="en-US" sz="2300" dirty="0" err="1" smtClean="0"/>
              <a:t>fName</a:t>
            </a:r>
            <a:r>
              <a:rPr lang="en-US" sz="2300" dirty="0" smtClean="0"/>
              <a:t>, </a:t>
            </a:r>
            <a:r>
              <a:rPr lang="en-US" sz="2300" dirty="0" err="1" smtClean="0"/>
              <a:t>lName</a:t>
            </a:r>
            <a:r>
              <a:rPr lang="en-US" sz="2300" dirty="0" smtClean="0"/>
              <a:t>, 0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dirty="0" smtClean="0"/>
              <a:t>	FROM Staff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dirty="0" smtClean="0"/>
              <a:t>	WHERE </a:t>
            </a:r>
            <a:r>
              <a:rPr lang="en-US" sz="2300" dirty="0" err="1" smtClean="0"/>
              <a:t>staffNo</a:t>
            </a:r>
            <a:r>
              <a:rPr lang="en-US" sz="2300" dirty="0" smtClean="0"/>
              <a:t> NOT IN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dirty="0" smtClean="0"/>
              <a:t>		(SELECT DISTINCT </a:t>
            </a:r>
            <a:r>
              <a:rPr lang="en-US" sz="2300" dirty="0" err="1" smtClean="0"/>
              <a:t>staffNo</a:t>
            </a:r>
            <a:endParaRPr lang="en-US" sz="2300" dirty="0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dirty="0" smtClean="0"/>
              <a:t>	 	FROM </a:t>
            </a:r>
            <a:r>
              <a:rPr lang="en-US" sz="2300" dirty="0" err="1" smtClean="0"/>
              <a:t>PropertyForRent</a:t>
            </a:r>
            <a:r>
              <a:rPr lang="en-US" sz="2300" dirty="0" smtClean="0"/>
              <a:t>));</a:t>
            </a:r>
          </a:p>
        </p:txBody>
      </p:sp>
      <p:sp>
        <p:nvSpPr>
          <p:cNvPr id="7168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283C19C-45D7-4C48-991C-97FACF5B2BC6}" type="slidenum">
              <a:rPr lang="en-GB" smtClean="0"/>
              <a:pPr/>
              <a:t>63</a:t>
            </a:fld>
            <a:endParaRPr lang="en-GB" smtClean="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Example 6.37  INSERT … SELECT</a:t>
            </a:r>
            <a:endParaRPr lang="en-US" b="1" smtClean="0"/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r>
              <a:rPr lang="en-US" smtClean="0"/>
              <a:t>If second part of UNION is omitted, excludes those staff who currently do not manage any properties. </a:t>
            </a:r>
          </a:p>
        </p:txBody>
      </p:sp>
      <p:pic>
        <p:nvPicPr>
          <p:cNvPr id="365574" name="Picture 6" descr="DS3-Table 05-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400"/>
            <a:ext cx="4572000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0" name="Text Box 7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1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FD6C2EA-5E4A-483E-BA41-A3AA11404228}" type="slidenum">
              <a:rPr lang="en-GB" smtClean="0"/>
              <a:pPr/>
              <a:t>64</a:t>
            </a:fld>
            <a:endParaRPr lang="en-GB" smtClean="0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UPDATE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070850" cy="4114800"/>
          </a:xfrm>
        </p:spPr>
        <p:txBody>
          <a:bodyPr/>
          <a:lstStyle/>
          <a:p>
            <a:pPr lvl="1" algn="just">
              <a:lnSpc>
                <a:spcPct val="90000"/>
              </a:lnSpc>
              <a:buFontTx/>
              <a:buNone/>
            </a:pPr>
            <a:r>
              <a:rPr lang="en-US" b="1" smtClean="0"/>
              <a:t>UPDATE TableName 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b="1" smtClean="0"/>
              <a:t>SET columnName1 = dataValue1 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b="1" smtClean="0"/>
              <a:t>		[, columnName2 = dataValue2...]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b="1" smtClean="0"/>
              <a:t>[WHERE searchCondition]</a:t>
            </a:r>
          </a:p>
          <a:p>
            <a:pPr algn="just">
              <a:lnSpc>
                <a:spcPct val="30000"/>
              </a:lnSpc>
              <a:buFont typeface="Monotype Sorts" pitchFamily="2" charset="2"/>
              <a:buNone/>
            </a:pPr>
            <a:endParaRPr lang="en-US" b="1" smtClean="0"/>
          </a:p>
          <a:p>
            <a:pPr algn="just">
              <a:lnSpc>
                <a:spcPct val="90000"/>
              </a:lnSpc>
            </a:pPr>
            <a:r>
              <a:rPr lang="en-US" b="1" i="1" smtClean="0"/>
              <a:t>TableName</a:t>
            </a:r>
            <a:r>
              <a:rPr lang="en-US" b="1" smtClean="0"/>
              <a:t> can be name of a base table or an updatable view.</a:t>
            </a:r>
          </a:p>
          <a:p>
            <a:pPr algn="just">
              <a:lnSpc>
                <a:spcPct val="90000"/>
              </a:lnSpc>
            </a:pPr>
            <a:r>
              <a:rPr lang="en-US" b="1" smtClean="0"/>
              <a:t>SET clause specifies names of one or more columns that are to be updated. </a:t>
            </a:r>
          </a:p>
        </p:txBody>
      </p:sp>
      <p:sp>
        <p:nvSpPr>
          <p:cNvPr id="7373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9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E6B3F01-FA8A-4BC7-8ED5-47F861C5EA6D}" type="slidenum">
              <a:rPr lang="en-GB" smtClean="0"/>
              <a:pPr/>
              <a:t>65</a:t>
            </a:fld>
            <a:endParaRPr lang="en-GB" smtClean="0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UPDATE</a:t>
            </a:r>
            <a:endParaRPr lang="en-US" b="1" smtClean="0"/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7993063" cy="4114800"/>
          </a:xfrm>
        </p:spPr>
        <p:txBody>
          <a:bodyPr/>
          <a:lstStyle/>
          <a:p>
            <a:pPr algn="just"/>
            <a:r>
              <a:rPr lang="en-US" b="1" smtClean="0"/>
              <a:t>WHERE clause is optional:</a:t>
            </a:r>
          </a:p>
          <a:p>
            <a:pPr lvl="1" algn="just"/>
            <a:r>
              <a:rPr lang="en-US" b="1" smtClean="0"/>
              <a:t>if omitted, named columns are updated for all rows in table;</a:t>
            </a:r>
          </a:p>
          <a:p>
            <a:pPr lvl="1" algn="just"/>
            <a:r>
              <a:rPr lang="en-US" b="1" smtClean="0"/>
              <a:t>if specified, only those rows that satisfy </a:t>
            </a:r>
            <a:r>
              <a:rPr lang="en-US" b="1" i="1" smtClean="0"/>
              <a:t>searchCondition</a:t>
            </a:r>
            <a:r>
              <a:rPr lang="en-US" b="1" smtClean="0"/>
              <a:t> are updated. </a:t>
            </a:r>
          </a:p>
          <a:p>
            <a:pPr algn="just"/>
            <a:r>
              <a:rPr lang="en-US" b="1" smtClean="0"/>
              <a:t>New </a:t>
            </a:r>
            <a:r>
              <a:rPr lang="en-US" b="1" i="1" smtClean="0"/>
              <a:t>dataValue(s)</a:t>
            </a:r>
            <a:r>
              <a:rPr lang="en-US" b="1" smtClean="0"/>
              <a:t> must be compatible with data type for corresponding column.</a:t>
            </a:r>
            <a:endParaRPr lang="en-US" sz="2500" b="1" smtClean="0"/>
          </a:p>
        </p:txBody>
      </p:sp>
      <p:sp>
        <p:nvSpPr>
          <p:cNvPr id="7475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7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CAE753D-8F6E-4011-9F2A-A69635C12205}" type="slidenum">
              <a:rPr lang="en-GB" smtClean="0"/>
              <a:pPr/>
              <a:t>66</a:t>
            </a:fld>
            <a:endParaRPr lang="en-GB" smtClean="0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Example 6.38/39  UPDATE All Rows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7920038" cy="41148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b="1" smtClean="0"/>
              <a:t>Give all staff a 3% pay increase.</a:t>
            </a:r>
          </a:p>
          <a:p>
            <a:pPr algn="just">
              <a:lnSpc>
                <a:spcPct val="20000"/>
              </a:lnSpc>
              <a:buFont typeface="Monotype Sorts" pitchFamily="2" charset="2"/>
              <a:buNone/>
            </a:pPr>
            <a:endParaRPr lang="en-US" b="1" smtClean="0"/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b="1" smtClean="0"/>
              <a:t>	</a:t>
            </a:r>
            <a:r>
              <a:rPr lang="en-US" smtClean="0"/>
              <a:t>     UPDATE Staff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mtClean="0"/>
              <a:t>	SET salary = salary*1.03;</a:t>
            </a:r>
          </a:p>
          <a:p>
            <a:pPr lvl="1" algn="just">
              <a:lnSpc>
                <a:spcPct val="40000"/>
              </a:lnSpc>
              <a:buFontTx/>
              <a:buNone/>
            </a:pPr>
            <a:endParaRPr lang="en-US" b="1" smtClean="0"/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b="1" smtClean="0"/>
              <a:t>Give all Managers a 5% pay increase.</a:t>
            </a:r>
          </a:p>
          <a:p>
            <a:pPr algn="just">
              <a:lnSpc>
                <a:spcPct val="50000"/>
              </a:lnSpc>
              <a:buFont typeface="Monotype Sorts" pitchFamily="2" charset="2"/>
              <a:buNone/>
            </a:pPr>
            <a:endParaRPr lang="en-US" b="1" smtClean="0"/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b="1" smtClean="0"/>
              <a:t>		</a:t>
            </a:r>
            <a:r>
              <a:rPr lang="en-US" smtClean="0"/>
              <a:t>UPDATE Staff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mtClean="0"/>
              <a:t>		SET salary = salary*1.05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mtClean="0"/>
              <a:t>		WHERE position = ‘Manager’;</a:t>
            </a:r>
          </a:p>
          <a:p>
            <a:pPr lvl="1" algn="just">
              <a:lnSpc>
                <a:spcPct val="90000"/>
              </a:lnSpc>
              <a:buFontTx/>
              <a:buNone/>
            </a:pPr>
            <a:endParaRPr lang="en-US" b="1" smtClean="0"/>
          </a:p>
        </p:txBody>
      </p:sp>
      <p:sp>
        <p:nvSpPr>
          <p:cNvPr id="7578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5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F6FB40F-224D-4A1E-AC01-E8D968E5688D}" type="slidenum">
              <a:rPr lang="en-GB" smtClean="0"/>
              <a:pPr/>
              <a:t>67</a:t>
            </a:fld>
            <a:endParaRPr lang="en-GB" smtClean="0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Example 6.40  UPDATE Multiple Columns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7999413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b="1" smtClean="0"/>
              <a:t>	Promote David Ford (staffNo=‘SG14’) to Manager and change his salary to £18,000.</a:t>
            </a:r>
          </a:p>
          <a:p>
            <a:pPr algn="just">
              <a:buFont typeface="Monotype Sorts" pitchFamily="2" charset="2"/>
              <a:buNone/>
            </a:pPr>
            <a:endParaRPr lang="en-US" b="1" smtClean="0"/>
          </a:p>
          <a:p>
            <a:pPr algn="just">
              <a:buFont typeface="Monotype Sorts" pitchFamily="2" charset="2"/>
              <a:buNone/>
            </a:pPr>
            <a:r>
              <a:rPr lang="en-US" b="1" smtClean="0"/>
              <a:t>		</a:t>
            </a:r>
            <a:r>
              <a:rPr lang="en-US" smtClean="0"/>
              <a:t>UPDATE Staff</a:t>
            </a:r>
          </a:p>
          <a:p>
            <a:pPr lvl="1" algn="just">
              <a:buFontTx/>
              <a:buNone/>
            </a:pPr>
            <a:r>
              <a:rPr lang="en-US" smtClean="0"/>
              <a:t>		SET position = ‘Manager’, salary = 18000</a:t>
            </a:r>
          </a:p>
          <a:p>
            <a:pPr lvl="1" algn="just">
              <a:buFontTx/>
              <a:buNone/>
            </a:pPr>
            <a:r>
              <a:rPr lang="en-US" smtClean="0"/>
              <a:t>		WHERE staffNo = ‘SG14’;</a:t>
            </a:r>
          </a:p>
          <a:p>
            <a:pPr lvl="3" algn="just"/>
            <a:endParaRPr lang="en-US" sz="1900" b="1" smtClean="0"/>
          </a:p>
        </p:txBody>
      </p:sp>
      <p:sp>
        <p:nvSpPr>
          <p:cNvPr id="7680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7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5B61633-A1C9-4E10-B6E9-329DC5AD4AA5}" type="slidenum">
              <a:rPr lang="en-GB" smtClean="0"/>
              <a:pPr/>
              <a:t>68</a:t>
            </a:fld>
            <a:endParaRPr lang="en-GB" smtClean="0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DELETE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557338"/>
            <a:ext cx="8089900" cy="4114800"/>
          </a:xfrm>
        </p:spPr>
        <p:txBody>
          <a:bodyPr/>
          <a:lstStyle/>
          <a:p>
            <a:pPr lvl="1" algn="just">
              <a:buFontTx/>
              <a:buNone/>
            </a:pPr>
            <a:r>
              <a:rPr lang="en-US" b="1" smtClean="0"/>
              <a:t>DELETE FROM TableName </a:t>
            </a:r>
          </a:p>
          <a:p>
            <a:pPr lvl="1" algn="just">
              <a:buFontTx/>
              <a:buNone/>
            </a:pPr>
            <a:r>
              <a:rPr lang="en-US" b="1" smtClean="0"/>
              <a:t>[WHERE searchCondition]</a:t>
            </a:r>
          </a:p>
          <a:p>
            <a:pPr algn="just">
              <a:lnSpc>
                <a:spcPct val="30000"/>
              </a:lnSpc>
              <a:buFont typeface="Monotype Sorts" pitchFamily="2" charset="2"/>
              <a:buNone/>
            </a:pPr>
            <a:endParaRPr lang="en-US" b="1" smtClean="0"/>
          </a:p>
          <a:p>
            <a:pPr algn="just"/>
            <a:r>
              <a:rPr lang="en-US" b="1" i="1" smtClean="0"/>
              <a:t>TableName</a:t>
            </a:r>
            <a:r>
              <a:rPr lang="en-US" b="1" smtClean="0"/>
              <a:t> can be name of a base table or an updatable view. </a:t>
            </a:r>
          </a:p>
          <a:p>
            <a:pPr algn="just"/>
            <a:r>
              <a:rPr lang="en-US" b="1" i="1" smtClean="0"/>
              <a:t>searchCondition</a:t>
            </a:r>
            <a:r>
              <a:rPr lang="en-US" b="1" smtClean="0"/>
              <a:t> is optional; if omitted, all rows are deleted from table. This does not delete table. </a:t>
            </a:r>
          </a:p>
          <a:p>
            <a:pPr algn="just"/>
            <a:r>
              <a:rPr lang="en-US" b="1" smtClean="0"/>
              <a:t>If </a:t>
            </a:r>
            <a:r>
              <a:rPr lang="en-US" b="1" i="1" smtClean="0"/>
              <a:t>search_condition</a:t>
            </a:r>
            <a:r>
              <a:rPr lang="en-US" b="1" smtClean="0"/>
              <a:t> is specified, only those rows that satisfy condition are deleted.</a:t>
            </a:r>
          </a:p>
        </p:txBody>
      </p:sp>
      <p:sp>
        <p:nvSpPr>
          <p:cNvPr id="7782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1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6DF9E38-341D-4AE0-8959-BE33AF497119}" type="slidenum">
              <a:rPr lang="en-GB" smtClean="0"/>
              <a:pPr/>
              <a:t>69</a:t>
            </a:fld>
            <a:endParaRPr lang="en-GB" smtClean="0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Example 6.41/42  DELETE Specific Rows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7999413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b="1" smtClean="0"/>
              <a:t>Delete all viewings that relate to property PG4.</a:t>
            </a:r>
          </a:p>
          <a:p>
            <a:pPr algn="just">
              <a:lnSpc>
                <a:spcPct val="40000"/>
              </a:lnSpc>
            </a:pPr>
            <a:endParaRPr lang="en-US" b="1" smtClean="0"/>
          </a:p>
          <a:p>
            <a:pPr algn="just">
              <a:buFont typeface="Monotype Sorts" pitchFamily="2" charset="2"/>
              <a:buNone/>
            </a:pPr>
            <a:r>
              <a:rPr lang="en-US" b="1" smtClean="0"/>
              <a:t>		</a:t>
            </a:r>
            <a:r>
              <a:rPr lang="en-US" smtClean="0"/>
              <a:t>DELETE FROM Viewing</a:t>
            </a:r>
          </a:p>
          <a:p>
            <a:pPr lvl="1" algn="just">
              <a:buFontTx/>
              <a:buNone/>
            </a:pPr>
            <a:r>
              <a:rPr lang="en-US" smtClean="0"/>
              <a:t>		WHERE propertyNo = ‘PG4’;</a:t>
            </a:r>
          </a:p>
          <a:p>
            <a:pPr algn="just">
              <a:buFont typeface="Monotype Sorts" pitchFamily="2" charset="2"/>
              <a:buNone/>
            </a:pPr>
            <a:endParaRPr lang="en-US" b="1" smtClean="0"/>
          </a:p>
          <a:p>
            <a:pPr algn="just">
              <a:buFont typeface="Monotype Sorts" pitchFamily="2" charset="2"/>
              <a:buNone/>
            </a:pPr>
            <a:r>
              <a:rPr lang="en-US" b="1" smtClean="0"/>
              <a:t>Delete all records from the Viewing table.</a:t>
            </a:r>
          </a:p>
          <a:p>
            <a:pPr algn="just">
              <a:lnSpc>
                <a:spcPct val="40000"/>
              </a:lnSpc>
              <a:buFont typeface="Monotype Sorts" pitchFamily="2" charset="2"/>
              <a:buNone/>
            </a:pPr>
            <a:endParaRPr lang="en-US" b="1" smtClean="0"/>
          </a:p>
          <a:p>
            <a:pPr lvl="1" algn="just">
              <a:buFontTx/>
              <a:buNone/>
            </a:pPr>
            <a:r>
              <a:rPr lang="en-US" smtClean="0"/>
              <a:t>		DELETE FROM Viewing;</a:t>
            </a:r>
          </a:p>
          <a:p>
            <a:pPr lvl="1" algn="just">
              <a:buFontTx/>
              <a:buNone/>
            </a:pPr>
            <a:endParaRPr lang="en-US" b="1" smtClean="0"/>
          </a:p>
        </p:txBody>
      </p:sp>
      <p:sp>
        <p:nvSpPr>
          <p:cNvPr id="7885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423D8FC-56CB-4557-9A04-5B1CAFDD8BD5}" type="slidenum">
              <a:rPr lang="en-GB" altLang="en-US" smtClean="0"/>
              <a:pPr/>
              <a:t>7</a:t>
            </a:fld>
            <a:endParaRPr lang="en-GB" alt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SELECT Statement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57338"/>
            <a:ext cx="8382000" cy="4114800"/>
          </a:xfrm>
        </p:spPr>
        <p:txBody>
          <a:bodyPr/>
          <a:lstStyle/>
          <a:p>
            <a:pPr lvl="1" algn="just">
              <a:buFontTx/>
              <a:buNone/>
            </a:pPr>
            <a:r>
              <a:rPr lang="en-US" altLang="en-US" sz="1800" b="1" smtClean="0"/>
              <a:t>SELECT [DISTINCT | ALL] </a:t>
            </a:r>
          </a:p>
          <a:p>
            <a:pPr lvl="1" algn="just">
              <a:buFontTx/>
              <a:buNone/>
            </a:pPr>
            <a:r>
              <a:rPr lang="en-US" altLang="en-US" sz="1800" b="1" smtClean="0"/>
              <a:t>	{* | [columnExpression [AS newName]] [,...] }</a:t>
            </a:r>
          </a:p>
          <a:p>
            <a:pPr lvl="1" algn="just">
              <a:buFontTx/>
              <a:buNone/>
            </a:pPr>
            <a:r>
              <a:rPr lang="en-US" altLang="en-US" sz="1800" b="1" smtClean="0"/>
              <a:t>FROM		TableName [alias] [, ...]</a:t>
            </a:r>
          </a:p>
          <a:p>
            <a:pPr lvl="1" algn="just">
              <a:buFontTx/>
              <a:buNone/>
            </a:pPr>
            <a:r>
              <a:rPr lang="en-US" altLang="en-US" sz="1800" b="1" smtClean="0"/>
              <a:t>[WHERE	condition]</a:t>
            </a:r>
          </a:p>
          <a:p>
            <a:pPr lvl="1" algn="just">
              <a:buFontTx/>
              <a:buNone/>
            </a:pPr>
            <a:r>
              <a:rPr lang="en-US" altLang="en-US" sz="1800" b="1" smtClean="0"/>
              <a:t>[GROUP BY	columnList]  [HAVING	condition]</a:t>
            </a:r>
          </a:p>
          <a:p>
            <a:pPr lvl="1" algn="just">
              <a:buFontTx/>
              <a:buNone/>
            </a:pPr>
            <a:r>
              <a:rPr lang="en-US" altLang="en-US" sz="1800" b="1" smtClean="0"/>
              <a:t>[ORDER BY	columnList]</a:t>
            </a:r>
          </a:p>
          <a:p>
            <a:pPr lvl="1" algn="just">
              <a:buFontTx/>
              <a:buNone/>
            </a:pPr>
            <a:endParaRPr lang="en-US" altLang="en-US" sz="1800" b="1" smtClean="0"/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800" b="1" smtClean="0"/>
              <a:t>FROM		</a:t>
            </a:r>
            <a:r>
              <a:rPr lang="en-US" altLang="en-US" sz="1800" smtClean="0"/>
              <a:t>Specifies table(s) to be used.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800" b="1" smtClean="0"/>
              <a:t>WHERE		</a:t>
            </a:r>
            <a:r>
              <a:rPr lang="en-US" altLang="en-US" sz="1800" smtClean="0"/>
              <a:t>Filters rows.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800" b="1" smtClean="0"/>
              <a:t>GROUP BY	</a:t>
            </a:r>
            <a:r>
              <a:rPr lang="en-US" altLang="en-US" sz="1800" smtClean="0"/>
              <a:t>Forms groups of rows with same column value.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800" b="1" smtClean="0"/>
              <a:t>HAVING		</a:t>
            </a:r>
            <a:r>
              <a:rPr lang="en-US" altLang="en-US" sz="1800" smtClean="0"/>
              <a:t>Filters groups subject to some condition.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800" b="1" smtClean="0"/>
              <a:t>SELECT		</a:t>
            </a:r>
            <a:r>
              <a:rPr lang="en-US" altLang="en-US" sz="1800" smtClean="0"/>
              <a:t>Specifies which columns are to appear in output.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800" b="1" smtClean="0"/>
              <a:t>ORDER BY 	</a:t>
            </a:r>
            <a:r>
              <a:rPr lang="en-US" altLang="en-US" sz="1800" smtClean="0"/>
              <a:t>Specifies the order of the output.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endParaRPr lang="en-US" altLang="en-US" sz="1800" smtClean="0"/>
          </a:p>
          <a:p>
            <a:pPr algn="just"/>
            <a:r>
              <a:rPr lang="en-US" altLang="en-US" sz="1400" b="1" smtClean="0"/>
              <a:t>Order of the clauses cannot be changed.</a:t>
            </a:r>
          </a:p>
          <a:p>
            <a:pPr algn="just">
              <a:lnSpc>
                <a:spcPct val="60000"/>
              </a:lnSpc>
            </a:pPr>
            <a:endParaRPr lang="en-US" altLang="en-US" sz="1400" b="1" smtClean="0"/>
          </a:p>
          <a:p>
            <a:pPr algn="just"/>
            <a:r>
              <a:rPr lang="en-US" altLang="en-US" sz="1400" b="1" smtClean="0"/>
              <a:t>Only SELECT and FROM are mandatory</a:t>
            </a:r>
            <a:endParaRPr lang="en-US" altLang="en-US" sz="1400" smtClean="0"/>
          </a:p>
          <a:p>
            <a:pPr lvl="1" algn="just">
              <a:buFontTx/>
              <a:buNone/>
            </a:pPr>
            <a:endParaRPr lang="en-US" altLang="en-US" b="1" smtClean="0"/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9E79D64-EE93-44F8-9168-4C2C4DF148B9}" type="slidenum">
              <a:rPr lang="en-GB" altLang="en-US" smtClean="0"/>
              <a:pPr/>
              <a:t>8</a:t>
            </a:fld>
            <a:endParaRPr lang="en-GB" alt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  All Columns, All Rows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229600" cy="41148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b="1" smtClean="0"/>
              <a:t>	List full details of all staff.</a:t>
            </a:r>
          </a:p>
          <a:p>
            <a:pPr algn="just">
              <a:lnSpc>
                <a:spcPct val="40000"/>
              </a:lnSpc>
              <a:buFont typeface="Monotype Sorts" pitchFamily="2" charset="2"/>
              <a:buNone/>
            </a:pPr>
            <a:endParaRPr lang="en-US" altLang="en-US" b="1" smtClean="0"/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b="1" smtClean="0"/>
              <a:t>		</a:t>
            </a:r>
            <a:r>
              <a:rPr lang="en-US" altLang="en-US" smtClean="0"/>
              <a:t>SELECT staffNo, fName, lName, address, 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mtClean="0"/>
              <a:t>			 position, sex, DOB, salary, branchNo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mtClean="0"/>
              <a:t>		FROM Staff;</a:t>
            </a:r>
          </a:p>
          <a:p>
            <a:pPr algn="just">
              <a:lnSpc>
                <a:spcPct val="30000"/>
              </a:lnSpc>
              <a:buFont typeface="Monotype Sorts" pitchFamily="2" charset="2"/>
              <a:buNone/>
            </a:pPr>
            <a:endParaRPr lang="en-US" altLang="en-US" b="1" smtClean="0"/>
          </a:p>
          <a:p>
            <a:pPr algn="just">
              <a:lnSpc>
                <a:spcPct val="90000"/>
              </a:lnSpc>
            </a:pPr>
            <a:r>
              <a:rPr lang="en-US" altLang="en-US" b="1" smtClean="0"/>
              <a:t>Can use * as an abbreviation for ‘all columns’:</a:t>
            </a:r>
          </a:p>
          <a:p>
            <a:pPr algn="just">
              <a:lnSpc>
                <a:spcPct val="30000"/>
              </a:lnSpc>
            </a:pPr>
            <a:endParaRPr lang="en-US" altLang="en-US" b="1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b="1" smtClean="0"/>
              <a:t>	</a:t>
            </a:r>
            <a:r>
              <a:rPr lang="en-US" altLang="en-US" smtClean="0"/>
              <a:t>	SELECT *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mtClean="0"/>
              <a:t>		FROM Staff;</a:t>
            </a:r>
          </a:p>
          <a:p>
            <a:pPr lvl="1" algn="just">
              <a:lnSpc>
                <a:spcPct val="90000"/>
              </a:lnSpc>
              <a:buFontTx/>
              <a:buNone/>
            </a:pPr>
            <a:endParaRPr lang="en-US" altLang="en-US" b="1" smtClean="0"/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60FCC2F-A346-4BF8-9B91-2989E5E79685}" type="slidenum">
              <a:rPr lang="en-GB" altLang="en-US" smtClean="0"/>
              <a:pPr/>
              <a:t>9</a:t>
            </a:fld>
            <a:endParaRPr lang="en-GB" alt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  All Columns, All Rows</a:t>
            </a:r>
            <a:endParaRPr lang="en-US" altLang="en-US" b="1" smtClean="0"/>
          </a:p>
        </p:txBody>
      </p:sp>
      <p:pic>
        <p:nvPicPr>
          <p:cNvPr id="14340" name="Picture 12" descr="DS3-Table 05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757363"/>
            <a:ext cx="7989887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13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odbs">
  <a:themeElements>
    <a:clrScheme name="introdbs 1">
      <a:dk1>
        <a:srgbClr val="000099"/>
      </a:dk1>
      <a:lt1>
        <a:srgbClr val="FFFFFF"/>
      </a:lt1>
      <a:dk2>
        <a:srgbClr val="0000FF"/>
      </a:dk2>
      <a:lt2>
        <a:srgbClr val="FFFF00"/>
      </a:lt2>
      <a:accent1>
        <a:srgbClr val="FF6633"/>
      </a:accent1>
      <a:accent2>
        <a:srgbClr val="FF00FF"/>
      </a:accent2>
      <a:accent3>
        <a:srgbClr val="AAAAFF"/>
      </a:accent3>
      <a:accent4>
        <a:srgbClr val="DADADA"/>
      </a:accent4>
      <a:accent5>
        <a:srgbClr val="FFB8AD"/>
      </a:accent5>
      <a:accent6>
        <a:srgbClr val="E700E7"/>
      </a:accent6>
      <a:hlink>
        <a:srgbClr val="FF0000"/>
      </a:hlink>
      <a:folHlink>
        <a:srgbClr val="808080"/>
      </a:folHlink>
    </a:clrScheme>
    <a:fontScheme name="introdb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ntrodbs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bs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b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bs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introdbs">
  <a:themeElements>
    <a:clrScheme name="2_introdbs 7">
      <a:dk1>
        <a:srgbClr val="000066"/>
      </a:dk1>
      <a:lt1>
        <a:srgbClr val="EAEAEA"/>
      </a:lt1>
      <a:dk2>
        <a:srgbClr val="000080"/>
      </a:dk2>
      <a:lt2>
        <a:srgbClr val="000000"/>
      </a:lt2>
      <a:accent1>
        <a:srgbClr val="9999FF"/>
      </a:accent1>
      <a:accent2>
        <a:srgbClr val="CC0000"/>
      </a:accent2>
      <a:accent3>
        <a:srgbClr val="F3F3F3"/>
      </a:accent3>
      <a:accent4>
        <a:srgbClr val="000056"/>
      </a:accent4>
      <a:accent5>
        <a:srgbClr val="CACAFF"/>
      </a:accent5>
      <a:accent6>
        <a:srgbClr val="B90000"/>
      </a:accent6>
      <a:hlink>
        <a:srgbClr val="00CC99"/>
      </a:hlink>
      <a:folHlink>
        <a:srgbClr val="0099CC"/>
      </a:folHlink>
    </a:clrScheme>
    <a:fontScheme name="2_introdb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introdbs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trodbs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rodb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rodbs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trodbs 5">
        <a:dk1>
          <a:srgbClr val="000066"/>
        </a:dk1>
        <a:lt1>
          <a:srgbClr val="969696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C9C9C9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rodbs 6">
        <a:dk1>
          <a:srgbClr val="000066"/>
        </a:dk1>
        <a:lt1>
          <a:srgbClr val="DDDDDD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EBEBEB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rodbs 7">
        <a:dk1>
          <a:srgbClr val="000066"/>
        </a:dk1>
        <a:lt1>
          <a:srgbClr val="EAEAEA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F3F3F3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rodbs 8">
        <a:dk1>
          <a:srgbClr val="000066"/>
        </a:dk1>
        <a:lt1>
          <a:srgbClr val="EAEAEA"/>
        </a:lt1>
        <a:dk2>
          <a:srgbClr val="3A21EF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F3F3F3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66"/>
    </a:dk1>
    <a:lt1>
      <a:srgbClr val="EAEAEA"/>
    </a:lt1>
    <a:dk2>
      <a:srgbClr val="000080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0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1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2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3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4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5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6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7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8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9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0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1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2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3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4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5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6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7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8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9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0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1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2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3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4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5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6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7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8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9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0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1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2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3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4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5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6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7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8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9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C:\DBTopics\AdvTopics\Template.pot</Template>
  <TotalTime>18478</TotalTime>
  <Words>2082</Words>
  <Application>Microsoft Macintosh PowerPoint</Application>
  <PresentationFormat>On-screen Show (4:3)</PresentationFormat>
  <Paragraphs>642</Paragraphs>
  <Slides>69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5" baseType="lpstr">
      <vt:lpstr>Arial</vt:lpstr>
      <vt:lpstr>Monotype Sorts</vt:lpstr>
      <vt:lpstr>Times New Roman</vt:lpstr>
      <vt:lpstr>Wingdings</vt:lpstr>
      <vt:lpstr>introdbs</vt:lpstr>
      <vt:lpstr>2_introdbs</vt:lpstr>
      <vt:lpstr>Chapter 9</vt:lpstr>
      <vt:lpstr>Chapter 9 - Objectives</vt:lpstr>
      <vt:lpstr>Objectives of SQL</vt:lpstr>
      <vt:lpstr>Objectives of SQL</vt:lpstr>
      <vt:lpstr>Writing SQL Commands</vt:lpstr>
      <vt:lpstr>Literals</vt:lpstr>
      <vt:lpstr>SELECT Statement</vt:lpstr>
      <vt:lpstr>Example 6.1  All Columns, All Rows</vt:lpstr>
      <vt:lpstr>Example 6.1  All Columns, All Rows</vt:lpstr>
      <vt:lpstr>Example 6.2  Specific Columns, All Rows</vt:lpstr>
      <vt:lpstr>Example 6.2  Specific Columns, All Rows</vt:lpstr>
      <vt:lpstr>Example 6.3  Use of DISTINCT</vt:lpstr>
      <vt:lpstr>Example 6.4  Calculated Fields</vt:lpstr>
      <vt:lpstr>Example 6.4  Calculated Fields</vt:lpstr>
      <vt:lpstr>Row Selection (WHERE clause)</vt:lpstr>
      <vt:lpstr>Example 6.5  Comparison Search Condition</vt:lpstr>
      <vt:lpstr>Example 6.6  Compound Comparison Search Condition </vt:lpstr>
      <vt:lpstr>Example 6.7  Range Search Condition</vt:lpstr>
      <vt:lpstr>Example 6.7  Range Search Condition</vt:lpstr>
      <vt:lpstr>Example 6.7  Range Search Condition</vt:lpstr>
      <vt:lpstr>Example 6.8  Set Membership</vt:lpstr>
      <vt:lpstr>Example 6.8  Set Membership</vt:lpstr>
      <vt:lpstr>Example 6.9  Pattern Matching</vt:lpstr>
      <vt:lpstr>Example 6.9  Pattern Matching</vt:lpstr>
      <vt:lpstr>Example 6.10  NULL Search Condition</vt:lpstr>
      <vt:lpstr>Example 6.10  NULL Search Condition</vt:lpstr>
      <vt:lpstr>Example 6.11  Single Column Ordering</vt:lpstr>
      <vt:lpstr>Example 6.11  Single Column Ordering</vt:lpstr>
      <vt:lpstr>Example 6.12  Multiple Column Ordering</vt:lpstr>
      <vt:lpstr>Example 6.12  Multiple Column Ordering</vt:lpstr>
      <vt:lpstr>Example 6.12  Multiple Column Ordering</vt:lpstr>
      <vt:lpstr>Example 6.12  Multiple Column Ordering</vt:lpstr>
      <vt:lpstr>SELECT Statement - Aggregates</vt:lpstr>
      <vt:lpstr>SELECT Statement - Aggregates</vt:lpstr>
      <vt:lpstr>SELECT Statement - Aggregates</vt:lpstr>
      <vt:lpstr>SELECT Statement - Aggregates</vt:lpstr>
      <vt:lpstr>Example 6.13  Use of COUNT(*)</vt:lpstr>
      <vt:lpstr>Example 6.14  Use of COUNT(DISTINCT)</vt:lpstr>
      <vt:lpstr>Example 6.15  Use of COUNT and SUM</vt:lpstr>
      <vt:lpstr>Example 6.16  Use of MIN, MAX, AVG</vt:lpstr>
      <vt:lpstr>GROUP BY clause </vt:lpstr>
      <vt:lpstr>SELECT Statement - Grouping</vt:lpstr>
      <vt:lpstr>SELECT Statement - Grouping</vt:lpstr>
      <vt:lpstr>Example 6.17  Use of GROUP BY</vt:lpstr>
      <vt:lpstr>Restricted Groupings – HAVING clause</vt:lpstr>
      <vt:lpstr>Example 6.18  Use of HAVING</vt:lpstr>
      <vt:lpstr>Multi-Table Queries</vt:lpstr>
      <vt:lpstr>Multi-Table Queries</vt:lpstr>
      <vt:lpstr>Example 6.24  Simple Join</vt:lpstr>
      <vt:lpstr>Example 6.24  Simple Join</vt:lpstr>
      <vt:lpstr>Alternative JOIN Constructs</vt:lpstr>
      <vt:lpstr>Example 6.25  Sorting a join</vt:lpstr>
      <vt:lpstr>Example 6.25  Sorting a join</vt:lpstr>
      <vt:lpstr>Example 6.26  Three Table Join</vt:lpstr>
      <vt:lpstr>Example 6.27  Multiple Grouping Columns</vt:lpstr>
      <vt:lpstr>INSERT</vt:lpstr>
      <vt:lpstr>INSERT</vt:lpstr>
      <vt:lpstr>Example 6.35  INSERT … VALUES</vt:lpstr>
      <vt:lpstr>Example 6.36  INSERT using Defaults</vt:lpstr>
      <vt:lpstr>INSERT … SELECT</vt:lpstr>
      <vt:lpstr>Example 6.37  INSERT … SELECT</vt:lpstr>
      <vt:lpstr>Example 6.37  INSERT … SELECT</vt:lpstr>
      <vt:lpstr>Example 6.37  INSERT … SELECT</vt:lpstr>
      <vt:lpstr>UPDATE</vt:lpstr>
      <vt:lpstr>UPDATE</vt:lpstr>
      <vt:lpstr>Example 6.38/39  UPDATE All Rows</vt:lpstr>
      <vt:lpstr>Example 6.40  UPDATE Multiple Columns</vt:lpstr>
      <vt:lpstr>DELETE</vt:lpstr>
      <vt:lpstr>Example 6.41/42  DELETE Specific Rows</vt:lpstr>
    </vt:vector>
  </TitlesOfParts>
  <Company>University of Paisley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subject>Database Systems</dc:subject>
  <dc:creator>Thomas M. Connolly and Carolyn E. Begg</dc:creator>
  <dc:description>Transparencies for Chapter 5 of textbook_x000d_
Database Systems: A Practical Approach to Design, Implementation, and Management</dc:description>
  <cp:lastModifiedBy>Microsoft Office User</cp:lastModifiedBy>
  <cp:revision>206</cp:revision>
  <cp:lastPrinted>1998-06-08T15:17:53Z</cp:lastPrinted>
  <dcterms:created xsi:type="dcterms:W3CDTF">1996-12-09T10:09:10Z</dcterms:created>
  <dcterms:modified xsi:type="dcterms:W3CDTF">2016-04-09T12:25:40Z</dcterms:modified>
</cp:coreProperties>
</file>