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6"/>
  </p:notesMasterIdLst>
  <p:handoutMasterIdLst>
    <p:handoutMasterId r:id="rId77"/>
  </p:handoutMasterIdLst>
  <p:sldIdLst>
    <p:sldId id="296" r:id="rId3"/>
    <p:sldId id="256" r:id="rId4"/>
    <p:sldId id="303" r:id="rId5"/>
    <p:sldId id="324" r:id="rId6"/>
    <p:sldId id="325" r:id="rId7"/>
    <p:sldId id="322" r:id="rId8"/>
    <p:sldId id="466" r:id="rId9"/>
    <p:sldId id="315" r:id="rId10"/>
    <p:sldId id="316" r:id="rId11"/>
    <p:sldId id="317" r:id="rId12"/>
    <p:sldId id="318" r:id="rId13"/>
    <p:sldId id="328" r:id="rId14"/>
    <p:sldId id="465" r:id="rId15"/>
    <p:sldId id="330" r:id="rId16"/>
    <p:sldId id="331" r:id="rId17"/>
    <p:sldId id="467" r:id="rId18"/>
    <p:sldId id="332" r:id="rId19"/>
    <p:sldId id="334" r:id="rId20"/>
    <p:sldId id="336" r:id="rId21"/>
    <p:sldId id="337" r:id="rId22"/>
    <p:sldId id="338" r:id="rId23"/>
    <p:sldId id="339" r:id="rId24"/>
    <p:sldId id="341" r:id="rId25"/>
    <p:sldId id="343" r:id="rId26"/>
    <p:sldId id="345" r:id="rId27"/>
    <p:sldId id="346" r:id="rId28"/>
    <p:sldId id="347" r:id="rId29"/>
    <p:sldId id="348" r:id="rId30"/>
    <p:sldId id="349" r:id="rId31"/>
    <p:sldId id="350" r:id="rId32"/>
    <p:sldId id="463" r:id="rId33"/>
    <p:sldId id="462" r:id="rId34"/>
    <p:sldId id="351" r:id="rId35"/>
    <p:sldId id="352" r:id="rId36"/>
    <p:sldId id="357" r:id="rId37"/>
    <p:sldId id="358" r:id="rId38"/>
    <p:sldId id="359" r:id="rId39"/>
    <p:sldId id="353" r:id="rId40"/>
    <p:sldId id="354" r:id="rId41"/>
    <p:sldId id="355" r:id="rId42"/>
    <p:sldId id="356" r:id="rId43"/>
    <p:sldId id="468" r:id="rId44"/>
    <p:sldId id="360" r:id="rId45"/>
    <p:sldId id="363" r:id="rId46"/>
    <p:sldId id="361" r:id="rId47"/>
    <p:sldId id="362" r:id="rId48"/>
    <p:sldId id="364" r:id="rId49"/>
    <p:sldId id="365" r:id="rId50"/>
    <p:sldId id="366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2" r:id="rId60"/>
    <p:sldId id="493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7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Chapter #6 in the textbook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16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7 -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simple and complex queries.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3933825"/>
            <a:ext cx="2232025" cy="2062163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1052736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5F941-C6F9-434B-A23B-F999B39DB168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smtClean="0"/>
          </a:p>
          <a:p>
            <a:pPr lvl="1" algn="just"/>
            <a:r>
              <a:rPr lang="en-US" altLang="en-US" smtClean="0"/>
              <a:t>A DDL for defining database structure.</a:t>
            </a:r>
          </a:p>
          <a:p>
            <a:pPr lvl="1" algn="just"/>
            <a:r>
              <a:rPr lang="en-US" altLang="en-US" smtClean="0"/>
              <a:t>A DML for retrieving and updating data.</a:t>
            </a:r>
          </a:p>
          <a:p>
            <a:pPr lvl="1" algn="just">
              <a:lnSpc>
                <a:spcPct val="20000"/>
              </a:lnSpc>
            </a:pPr>
            <a:endParaRPr lang="en-US" altLang="en-US" b="1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41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42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44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	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    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		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GROUP BY branchNo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800" smtClean="0"/>
              <a:t>ORDER BY branchNo;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9C03EE-96CC-4D03-96E0-D20A16F699F8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pic>
        <p:nvPicPr>
          <p:cNvPr id="51204" name="Picture 6" descr="C05NT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5400675" cy="2759075"/>
          </a:xfrm>
          <a:noFill/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47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48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smtClean="0"/>
              <a:t>	</a:t>
            </a:r>
            <a:r>
              <a:rPr lang="en-US" altLang="en-US" b="1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	</a:t>
            </a:r>
            <a:r>
              <a:rPr lang="en-US" altLang="en-US" sz="2000" smtClean="0"/>
              <a:t>  </a:t>
            </a:r>
            <a:r>
              <a:rPr lang="en-US" altLang="en-US" sz="2400" smtClean="0"/>
              <a:t>SELECT 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		    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GROUP BY branchNo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HAVING COUNT(staffNo) &gt; 1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ORDER BY branchNo;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3FE9FB-DA1C-4CF6-AEC1-06FD74C3B104}" type="slidenum">
              <a:rPr lang="en-GB" altLang="en-US" smtClean="0"/>
              <a:pPr/>
              <a:t>49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pic>
        <p:nvPicPr>
          <p:cNvPr id="54276" name="Picture 6" descr="C05NT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5400675" cy="2384425"/>
          </a:xfrm>
          <a:noFill/>
        </p:spPr>
      </p:pic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Find number of properties handled by each staff member,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staff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600" dirty="0" smtClean="0"/>
              <a:t> </a:t>
            </a:r>
            <a:r>
              <a:rPr lang="en-US" sz="2500" dirty="0" smtClean="0"/>
              <a:t>SELECT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, COUNT(*) AS </a:t>
            </a:r>
            <a:r>
              <a:rPr lang="en-US" sz="2500" dirty="0" err="1" smtClean="0"/>
              <a:t>myCount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FROM Staff s, </a:t>
            </a:r>
            <a:r>
              <a:rPr lang="en-US" sz="2500" dirty="0" err="1" smtClean="0"/>
              <a:t>PropertyForRent</a:t>
            </a:r>
            <a:r>
              <a:rPr lang="en-US" sz="25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WHERE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 = </a:t>
            </a:r>
            <a:r>
              <a:rPr lang="en-US" sz="2500" dirty="0" err="1" smtClean="0"/>
              <a:t>p.staffNo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GROUP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ORDER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9AD640-CE87-4807-915D-96414C9288D1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</a:p>
        </p:txBody>
      </p:sp>
      <p:pic>
        <p:nvPicPr>
          <p:cNvPr id="64516" name="Picture 6" descr="C05NT2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4681537" cy="2811462"/>
          </a:xfrm>
          <a:noFill/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18384</TotalTime>
  <Words>2116</Words>
  <Application>Microsoft Office PowerPoint</Application>
  <PresentationFormat>On-screen Show (4:3)</PresentationFormat>
  <Paragraphs>654</Paragraphs>
  <Slides>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introdbs</vt:lpstr>
      <vt:lpstr>2_introdbs</vt:lpstr>
      <vt:lpstr>Chapter 7</vt:lpstr>
      <vt:lpstr>Chapter 7 - Objectives</vt:lpstr>
      <vt:lpstr>Objectives of SQL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Example 6.17  Use of GROUP BY</vt:lpstr>
      <vt:lpstr>Restricted Groupings – HAVING clause</vt:lpstr>
      <vt:lpstr>Example 6.18  Use of HAVING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USER</cp:lastModifiedBy>
  <cp:revision>203</cp:revision>
  <cp:lastPrinted>1998-06-08T15:17:53Z</cp:lastPrinted>
  <dcterms:created xsi:type="dcterms:W3CDTF">1996-12-09T10:09:10Z</dcterms:created>
  <dcterms:modified xsi:type="dcterms:W3CDTF">2013-12-02T05:51:03Z</dcterms:modified>
</cp:coreProperties>
</file>