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45"/>
  </p:notesMasterIdLst>
  <p:sldIdLst>
    <p:sldId id="257" r:id="rId5"/>
    <p:sldId id="258" r:id="rId6"/>
    <p:sldId id="259" r:id="rId7"/>
    <p:sldId id="260" r:id="rId8"/>
    <p:sldId id="262" r:id="rId9"/>
    <p:sldId id="279" r:id="rId10"/>
    <p:sldId id="283" r:id="rId11"/>
    <p:sldId id="280" r:id="rId12"/>
    <p:sldId id="275" r:id="rId13"/>
    <p:sldId id="276" r:id="rId14"/>
    <p:sldId id="265" r:id="rId15"/>
    <p:sldId id="266" r:id="rId16"/>
    <p:sldId id="272" r:id="rId17"/>
    <p:sldId id="285" r:id="rId18"/>
    <p:sldId id="287" r:id="rId19"/>
    <p:sldId id="288" r:id="rId20"/>
    <p:sldId id="289" r:id="rId21"/>
    <p:sldId id="291" r:id="rId22"/>
    <p:sldId id="268" r:id="rId23"/>
    <p:sldId id="269" r:id="rId24"/>
    <p:sldId id="270" r:id="rId25"/>
    <p:sldId id="286" r:id="rId26"/>
    <p:sldId id="290" r:id="rId27"/>
    <p:sldId id="293" r:id="rId28"/>
    <p:sldId id="295" r:id="rId29"/>
    <p:sldId id="296" r:id="rId30"/>
    <p:sldId id="297" r:id="rId31"/>
    <p:sldId id="299" r:id="rId32"/>
    <p:sldId id="308" r:id="rId33"/>
    <p:sldId id="309" r:id="rId34"/>
    <p:sldId id="310" r:id="rId35"/>
    <p:sldId id="311" r:id="rId36"/>
    <p:sldId id="312" r:id="rId37"/>
    <p:sldId id="313" r:id="rId38"/>
    <p:sldId id="314" r:id="rId39"/>
    <p:sldId id="315" r:id="rId40"/>
    <p:sldId id="316" r:id="rId41"/>
    <p:sldId id="317" r:id="rId42"/>
    <p:sldId id="318" r:id="rId43"/>
    <p:sldId id="319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61" autoAdjust="0"/>
  </p:normalViewPr>
  <p:slideViewPr>
    <p:cSldViewPr>
      <p:cViewPr>
        <p:scale>
          <a:sx n="95" d="100"/>
          <a:sy n="95" d="100"/>
        </p:scale>
        <p:origin x="-85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3D2E9-2B62-4586-9CF2-0F4666E5E189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D8394-AC47-49BF-A591-F7320E156B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53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5165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52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65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6207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801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547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832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429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003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286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61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985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3876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188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7224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3796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2670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4584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323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7477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9809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54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2038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55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363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6500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02638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61091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829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2670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5106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391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5376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64187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906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CCE45-7A13-4D1C-B8AE-B75D3E36DED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70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02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149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4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D8394-AC47-49BF-A591-F7320E156B0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39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8AAF4A7-E720-40C2-9580-E7EBC33692FA}" type="datetime1">
              <a:rPr lang="en-US" smtClean="0"/>
              <a:pPr/>
              <a:t>9/5/2019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EBDDC3"/>
                </a:solidFill>
              </a:rPr>
              <a:t>A.AlOsaimi</a:t>
            </a:r>
            <a:endParaRPr lang="en-US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2D0DB-57AC-4E7B-B086-0DF61BED8DE5}" type="slidenum">
              <a:rPr lang="en-US" smtClean="0">
                <a:solidFill>
                  <a:srgbClr val="EBDDC3"/>
                </a:solidFill>
              </a:rPr>
              <a:pPr/>
              <a:t>‹#›</a:t>
            </a:fld>
            <a:endParaRPr lang="en-US">
              <a:solidFill>
                <a:srgbClr val="EBDDC3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6FA56-FC98-4E3F-8390-077422BD47E9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D6EB746-CF75-44AF-8080-1084146523FA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14AF2-4CA1-4731-A415-65C55D8A7277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A2695-957F-4DD4-B16E-BB06EDB14460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EA62817-A7F4-4BEC-B32D-0EE1260D4ED6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B9CBC78-7279-4CA9-95E3-74B59F3C9922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EA275-62E7-4AE9-AAA4-35D835EBAE2F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DBA2-1E25-4965-8B7C-4995553BE9D7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2D0DB-57AC-4E7B-B086-0DF61BED8DE5}" type="slidenum">
              <a:rPr lang="en-US" smtClean="0">
                <a:solidFill>
                  <a:srgbClr val="775F55"/>
                </a:solidFill>
              </a:rPr>
              <a:pPr/>
              <a:t>‹#›</a:t>
            </a:fld>
            <a:endParaRPr lang="en-US">
              <a:solidFill>
                <a:srgbClr val="775F55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6CB9D-ED04-49A8-BD5D-EC76F0529913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A7AFC8F-3FBB-49F1-A41D-B9B95A83FDA4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9CA967-21FC-4518-9A83-2C2A11A760BF}" type="datetime1">
              <a:rPr lang="en-US" smtClean="0">
                <a:solidFill>
                  <a:srgbClr val="775F55"/>
                </a:solidFill>
              </a:rPr>
              <a:pPr/>
              <a:t>9/5/2019</a:t>
            </a:fld>
            <a:endParaRPr lang="en-US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>
                <a:solidFill>
                  <a:srgbClr val="775F55"/>
                </a:solidFill>
              </a:rPr>
              <a:t>A.AlOsaimi</a:t>
            </a:r>
            <a:endParaRPr lang="en-US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82D0DB-57AC-4E7B-B086-0DF61BED8D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3933056"/>
            <a:ext cx="6477000" cy="7486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3380E6"/>
                </a:solidFill>
                <a:latin typeface="Goudy Sans Medium"/>
              </a:rPr>
              <a:t> </a:t>
            </a:r>
            <a:r>
              <a:rPr lang="en-US" sz="2700" dirty="0" smtClean="0"/>
              <a:t>Structured Program Development in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2D0DB-57AC-4E7B-B086-0DF61BED8DE5}" type="slidenum">
              <a:rPr lang="en-US" smtClean="0">
                <a:solidFill>
                  <a:srgbClr val="EBDDC3"/>
                </a:solidFill>
              </a:rPr>
              <a:pPr/>
              <a:t>1</a:t>
            </a:fld>
            <a:endParaRPr lang="en-US">
              <a:solidFill>
                <a:srgbClr val="EBDDC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6672"/>
            <a:ext cx="51125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ar-SA" b="1" dirty="0">
                <a:solidFill>
                  <a:prstClr val="white"/>
                </a:solidFill>
              </a:rPr>
              <a:t>King Saud University </a:t>
            </a:r>
          </a:p>
          <a:p>
            <a:r>
              <a:rPr lang="en-US" b="1" dirty="0">
                <a:solidFill>
                  <a:prstClr val="white"/>
                </a:solidFill>
              </a:rPr>
              <a:t>College of Applied studies and Community Service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prstClr val="white"/>
                </a:solidFill>
              </a:rPr>
              <a:t>By</a:t>
            </a:r>
            <a:r>
              <a:rPr lang="en-US" b="1" dirty="0">
                <a:solidFill>
                  <a:prstClr val="white"/>
                </a:solidFill>
              </a:rPr>
              <a:t>: </a:t>
            </a:r>
            <a:r>
              <a:rPr lang="en-US" b="1" dirty="0" err="1">
                <a:solidFill>
                  <a:prstClr val="white"/>
                </a:solidFill>
              </a:rPr>
              <a:t>Asma</a:t>
            </a:r>
            <a:r>
              <a:rPr lang="en-US" b="1" dirty="0">
                <a:solidFill>
                  <a:prstClr val="white"/>
                </a:solidFill>
              </a:rPr>
              <a:t> </a:t>
            </a:r>
            <a:r>
              <a:rPr lang="en-US" b="1" dirty="0" err="1">
                <a:solidFill>
                  <a:prstClr val="white"/>
                </a:solidFill>
              </a:rPr>
              <a:t>Alosaimi</a:t>
            </a:r>
            <a:endParaRPr lang="en-US" b="1" dirty="0">
              <a:solidFill>
                <a:prstClr val="white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prstClr val="white"/>
                </a:solidFill>
              </a:rPr>
              <a:t>Edited By: </a:t>
            </a:r>
            <a:r>
              <a:rPr lang="en-US" b="1" dirty="0" err="1">
                <a:solidFill>
                  <a:prstClr val="white"/>
                </a:solidFill>
              </a:rPr>
              <a:t>Ghadah</a:t>
            </a:r>
            <a:r>
              <a:rPr lang="en-US" b="1" dirty="0">
                <a:solidFill>
                  <a:prstClr val="white"/>
                </a:solidFill>
              </a:rPr>
              <a:t> R. </a:t>
            </a:r>
            <a:r>
              <a:rPr lang="en-US" b="1" dirty="0" err="1" smtClean="0">
                <a:solidFill>
                  <a:prstClr val="white"/>
                </a:solidFill>
              </a:rPr>
              <a:t>Hadba</a:t>
            </a:r>
            <a:r>
              <a:rPr lang="en-US" b="1" dirty="0" smtClean="0">
                <a:solidFill>
                  <a:prstClr val="white"/>
                </a:solidFill>
              </a:rPr>
              <a:t> , </a:t>
            </a:r>
            <a:r>
              <a:rPr lang="en-US" b="1" dirty="0" err="1" smtClean="0">
                <a:solidFill>
                  <a:prstClr val="white"/>
                </a:solidFill>
              </a:rPr>
              <a:t>Alaa</a:t>
            </a:r>
            <a:r>
              <a:rPr lang="en-US" b="1" dirty="0" smtClean="0">
                <a:solidFill>
                  <a:prstClr val="white"/>
                </a:solidFill>
              </a:rPr>
              <a:t> </a:t>
            </a:r>
            <a:r>
              <a:rPr lang="en-US" b="1" dirty="0" err="1" smtClean="0">
                <a:solidFill>
                  <a:prstClr val="white"/>
                </a:solidFill>
              </a:rPr>
              <a:t>Altheneyan</a:t>
            </a:r>
            <a:r>
              <a:rPr lang="en-US" b="1" dirty="0" smtClean="0">
                <a:solidFill>
                  <a:prstClr val="white"/>
                </a:solidFill>
              </a:rPr>
              <a:t>, Noor </a:t>
            </a:r>
            <a:r>
              <a:rPr lang="en-US" b="1" dirty="0" err="1" smtClean="0">
                <a:solidFill>
                  <a:prstClr val="white"/>
                </a:solidFill>
              </a:rPr>
              <a:t>Alhareqi</a:t>
            </a:r>
            <a:r>
              <a:rPr lang="en-US" b="1" dirty="0" smtClean="0">
                <a:solidFill>
                  <a:prstClr val="white"/>
                </a:solidFill>
              </a:rPr>
              <a:t>&amp; safaa </a:t>
            </a:r>
            <a:r>
              <a:rPr lang="en-US" b="1" dirty="0" err="1" smtClean="0">
                <a:solidFill>
                  <a:prstClr val="white"/>
                </a:solidFill>
              </a:rPr>
              <a:t>albassam</a:t>
            </a:r>
            <a:endParaRPr lang="en-US" dirty="0">
              <a:solidFill>
                <a:prstClr val="white"/>
              </a:solidFill>
            </a:endParaRP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>
                <a:solidFill>
                  <a:srgbClr val="775F55"/>
                </a:solidFill>
              </a:rPr>
              <a:pPr/>
              <a:t>10</a:t>
            </a:fld>
            <a:endParaRPr lang="en-US">
              <a:solidFill>
                <a:srgbClr val="775F55"/>
              </a:solidFill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8343900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11560" y="3717032"/>
            <a:ext cx="3744416" cy="194421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… else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The if…else statement is called a </a:t>
            </a:r>
            <a:r>
              <a:rPr lang="en-US" sz="3200" dirty="0" smtClean="0">
                <a:solidFill>
                  <a:schemeClr val="accent2"/>
                </a:solidFill>
              </a:rPr>
              <a:t>double-selection statement</a:t>
            </a:r>
            <a:r>
              <a:rPr lang="en-US" sz="3200" dirty="0" smtClean="0">
                <a:solidFill>
                  <a:srgbClr val="000000"/>
                </a:solidFill>
              </a:rPr>
              <a:t> because it selects between </a:t>
            </a:r>
            <a:r>
              <a:rPr lang="en-US" sz="3200" i="1" dirty="0" smtClean="0">
                <a:solidFill>
                  <a:schemeClr val="accent3"/>
                </a:solidFill>
              </a:rPr>
              <a:t>two</a:t>
            </a:r>
            <a:r>
              <a:rPr lang="en-US" sz="3200" dirty="0" smtClean="0">
                <a:solidFill>
                  <a:srgbClr val="000000"/>
                </a:solidFill>
              </a:rPr>
              <a:t> different actions (or groups of actions).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Syntax: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333399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if</a:t>
            </a:r>
            <a:r>
              <a:rPr lang="en-US" sz="24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(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expression</a:t>
            </a:r>
            <a:r>
              <a:rPr lang="en-US" sz="24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   statement1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002060"/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dirty="0" smtClean="0"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 	    </a:t>
            </a:r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statement2</a:t>
            </a:r>
          </a:p>
          <a:p>
            <a:endParaRPr lang="en-US" sz="32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000000"/>
              </a:solidFill>
            </a:endParaRPr>
          </a:p>
          <a:p>
            <a:endParaRPr 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… else -Example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0912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 smtClean="0">
                <a:solidFill>
                  <a:srgbClr val="000000"/>
                </a:solidFill>
                <a:latin typeface="Times New Roman" pitchFamily="18" charset="0"/>
              </a:rPr>
              <a:t>For example, 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>
                <a:solidFill>
                  <a:schemeClr val="accent2"/>
                </a:solidFill>
                <a:latin typeface="Times New Roman" pitchFamily="18" charset="0"/>
              </a:rPr>
              <a:t>pseudocode</a:t>
            </a: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 statement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If student’s grade is greater than or equal to 60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Print “Passed”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else</a:t>
            </a:r>
            <a:b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</a:rPr>
              <a:t>Print “Failed”</a:t>
            </a:r>
          </a:p>
          <a:p>
            <a:pPr>
              <a:lnSpc>
                <a:spcPct val="90000"/>
              </a:lnSpc>
            </a:pPr>
            <a:r>
              <a:rPr lang="en-US" sz="2300" i="1" dirty="0" smtClean="0">
                <a:solidFill>
                  <a:schemeClr val="accent2"/>
                </a:solidFill>
              </a:rPr>
              <a:t>Code</a:t>
            </a:r>
            <a:r>
              <a:rPr lang="en-US" sz="2300" dirty="0" smtClean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sz="23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16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"Passed"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6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600" b="1" dirty="0" smtClean="0">
                <a:solidFill>
                  <a:srgbClr val="128AFF"/>
                </a:solidFill>
                <a:latin typeface="Lucida Console" pitchFamily="49" charset="0"/>
              </a:rPr>
              <a:t>"Failed"</a:t>
            </a:r>
            <a:r>
              <a:rPr lang="en-US" sz="16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  <a:endParaRPr lang="en-US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None/>
            </a:pPr>
            <a:endParaRPr lang="en-US" sz="1600" dirty="0"/>
          </a:p>
        </p:txBody>
      </p:sp>
      <p:pic>
        <p:nvPicPr>
          <p:cNvPr id="4" name="Picture 1" descr="ch03images_Page_10.png"/>
          <p:cNvPicPr>
            <a:picLocks noGrp="1" noChangeAspect="1"/>
          </p:cNvPicPr>
          <p:nvPr isPhoto="1"/>
        </p:nvPicPr>
        <p:blipFill>
          <a:blip r:embed="rId3" cstate="print"/>
          <a:srcRect l="4566" t="4513" r="32416" b="45844"/>
          <a:stretch>
            <a:fillRect/>
          </a:stretch>
        </p:blipFill>
        <p:spPr bwMode="auto">
          <a:xfrm>
            <a:off x="4067944" y="2996952"/>
            <a:ext cx="4968552" cy="237626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171071" y="3068960"/>
            <a:ext cx="13370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DD8047"/>
                </a:solidFill>
              </a:rPr>
              <a:t>Flowchart</a:t>
            </a:r>
            <a:endParaRPr lang="ar-SA" b="1" dirty="0">
              <a:solidFill>
                <a:srgbClr val="DD8047"/>
              </a:solidFill>
            </a:endParaRPr>
          </a:p>
        </p:txBody>
      </p:sp>
      <p:sp>
        <p:nvSpPr>
          <p:cNvPr id="8" name="Parallelogram 7"/>
          <p:cNvSpPr/>
          <p:nvPr/>
        </p:nvSpPr>
        <p:spPr>
          <a:xfrm>
            <a:off x="5004048" y="3717032"/>
            <a:ext cx="1152128" cy="360040"/>
          </a:xfrm>
          <a:prstGeom prst="parallelogram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7812360" y="3717032"/>
            <a:ext cx="1152128" cy="360040"/>
          </a:xfrm>
          <a:prstGeom prst="parallelogram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Compound (Block of) Statements: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9CE578E0-62E3-485E-B6E7-D707F3C84E65}" type="slidenum">
              <a:rPr lang="fr-FR"/>
              <a:pPr>
                <a:defRPr/>
              </a:pPr>
              <a:t>13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8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"Passed\n"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8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Lucida Console" pitchFamily="49" charset="0"/>
              </a:rPr>
              <a:t>{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"Failed\n"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8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1800" b="1" dirty="0" smtClean="0">
                <a:solidFill>
                  <a:srgbClr val="128AFF"/>
                </a:solidFill>
                <a:latin typeface="Lucida Console" pitchFamily="49" charset="0"/>
              </a:rPr>
              <a:t>“you have to take this course again\n"</a:t>
            </a: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Lucida Console" pitchFamily="49" charset="0"/>
              </a:rPr>
              <a:t>}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smtClean="0"/>
              <a:t>Write a fragment of code that change an integer value stored in x as follows:</a:t>
            </a:r>
          </a:p>
          <a:p>
            <a:pPr lvl="1"/>
            <a:r>
              <a:rPr lang="en-US" dirty="0" smtClean="0"/>
              <a:t> If x is </a:t>
            </a:r>
            <a:r>
              <a:rPr lang="en-US" dirty="0" smtClean="0">
                <a:solidFill>
                  <a:srgbClr val="FF0000"/>
                </a:solidFill>
              </a:rPr>
              <a:t>even</a:t>
            </a:r>
            <a:r>
              <a:rPr lang="en-US" dirty="0" smtClean="0"/>
              <a:t>, divide x by 2. </a:t>
            </a:r>
          </a:p>
          <a:p>
            <a:pPr lvl="1"/>
            <a:r>
              <a:rPr lang="en-US" dirty="0" smtClean="0"/>
              <a:t>If x is </a:t>
            </a:r>
            <a:r>
              <a:rPr lang="en-US" dirty="0" smtClean="0">
                <a:solidFill>
                  <a:srgbClr val="FF0000"/>
                </a:solidFill>
              </a:rPr>
              <a:t>odd</a:t>
            </a:r>
            <a:r>
              <a:rPr lang="en-US" dirty="0" smtClean="0"/>
              <a:t>, multiply x by 3 and subtract 1.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Find the errors for the following code and correct them?</a:t>
            </a:r>
          </a:p>
          <a:p>
            <a:pPr lvl="0"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A- if !x &gt; x + y 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x = 2 * x; </a:t>
            </a:r>
            <a:br>
              <a:rPr lang="en-US" sz="6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else </a:t>
            </a:r>
            <a:br>
              <a:rPr lang="en-US" sz="6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x = x + 3;</a:t>
            </a:r>
          </a:p>
          <a:p>
            <a:pPr>
              <a:buNone/>
            </a:pPr>
            <a:endParaRPr lang="en-US" sz="6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B- if(speed &gt; 65)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&lt;&lt; "Slow down";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else;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&lt;&lt; "Speed is legal on I5";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&lt;&lt; "\n Done";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C- if(speed &gt; 65)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&lt;&lt; "Slow down";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&lt;&lt; "\n Relax, you'll live a longer and happier life\n";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pPr>
              <a:buNone/>
            </a:pP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64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6400" dirty="0" smtClean="0">
                <a:latin typeface="Courier New" pitchFamily="49" charset="0"/>
                <a:cs typeface="Courier New" pitchFamily="49" charset="0"/>
              </a:rPr>
              <a:t> &lt;&lt; "Speed is legal on I5";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the output of the following C++ code fragment </a:t>
            </a:r>
          </a:p>
          <a:p>
            <a:pPr lvl="1"/>
            <a:r>
              <a:rPr lang="en-US" dirty="0" smtClean="0"/>
              <a:t>When the Price is 350?</a:t>
            </a:r>
          </a:p>
          <a:p>
            <a:pPr lvl="1"/>
            <a:r>
              <a:rPr lang="en-US" dirty="0" smtClean="0"/>
              <a:t>When the Price is 60?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float price;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(price&gt;=100)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price=price*0.9;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&lt;&lt;"The price after the discount is:"&lt;&lt; price;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	 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&lt;&lt;"There is no discount\n";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portion of C++ code: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(y &lt; 10)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6*3;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y%(5+3) - 4;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r>
              <a:rPr lang="en-US" dirty="0" smtClean="0"/>
              <a:t>Find the value of x when y=7?</a:t>
            </a:r>
          </a:p>
          <a:p>
            <a:r>
              <a:rPr lang="en-US" dirty="0" smtClean="0"/>
              <a:t>Find the value of x when y=15?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the following portion of C++ code: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4;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 = 3;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if((b &gt; a) &amp;&amp;  (b++ &gt; 0))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c = b+3;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c=b-3;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 lvl="0"/>
            <a:r>
              <a:rPr lang="en-US" dirty="0" smtClean="0"/>
              <a:t>What are the values of b and c if the value of a = 1?   </a:t>
            </a:r>
          </a:p>
          <a:p>
            <a:pPr lvl="0"/>
            <a:r>
              <a:rPr lang="en-US" dirty="0" smtClean="0"/>
              <a:t>What are the values of b and c if the value of a = 5?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3568" y="3933056"/>
            <a:ext cx="7632848" cy="43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conditional Operator (? </a:t>
            </a:r>
            <a:r>
              <a:rPr lang="en-US" b="1" dirty="0" smtClean="0">
                <a:sym typeface="Wingdings" pitchFamily="2" charset="2"/>
              </a:rPr>
              <a:t>:)</a:t>
            </a:r>
            <a:r>
              <a:rPr lang="en-US" b="1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531352" cy="485313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C++ provides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conditional operator </a:t>
            </a:r>
            <a:r>
              <a:rPr lang="en-US" sz="28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?:</a:t>
            </a:r>
            <a:r>
              <a:rPr lang="en-US" sz="280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</a:t>
            </a:r>
            <a:r>
              <a:rPr lang="en-US" sz="2800" dirty="0" smtClean="0">
                <a:solidFill>
                  <a:srgbClr val="000000"/>
                </a:solidFill>
              </a:rPr>
              <a:t> which is closely related to the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if…else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statement.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conditional operator is C++’s only </a:t>
            </a:r>
            <a:r>
              <a:rPr lang="en-US" sz="2800" dirty="0" smtClean="0">
                <a:solidFill>
                  <a:schemeClr val="accent3"/>
                </a:solidFill>
              </a:rPr>
              <a:t>ternary operator</a:t>
            </a:r>
            <a:r>
              <a:rPr lang="en-US" sz="2800" dirty="0" smtClean="0">
                <a:solidFill>
                  <a:srgbClr val="000000"/>
                </a:solidFill>
              </a:rPr>
              <a:t> i.e. it takes </a:t>
            </a:r>
            <a:r>
              <a:rPr lang="en-US" sz="2800" dirty="0" smtClean="0">
                <a:solidFill>
                  <a:schemeClr val="accent3"/>
                </a:solidFill>
              </a:rPr>
              <a:t>three</a:t>
            </a:r>
            <a:r>
              <a:rPr lang="en-US" sz="2800" dirty="0" smtClean="0">
                <a:solidFill>
                  <a:srgbClr val="000000"/>
                </a:solidFill>
              </a:rPr>
              <a:t> operands.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r>
              <a:rPr lang="en-US" sz="2800" dirty="0" smtClean="0">
                <a:solidFill>
                  <a:schemeClr val="accent2"/>
                </a:solidFill>
              </a:rPr>
              <a:t>Syntax: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q"/>
            </a:pPr>
            <a:endParaRPr lang="en-US" sz="2800" dirty="0" smtClean="0">
              <a:solidFill>
                <a:schemeClr val="accent2"/>
              </a:solidFill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800" dirty="0" smtClean="0">
                <a:solidFill>
                  <a:srgbClr val="CC0000"/>
                </a:solidFill>
              </a:rPr>
              <a:t>   expression1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?</a:t>
            </a:r>
            <a:r>
              <a:rPr lang="en-US" sz="2800" dirty="0" smtClean="0">
                <a:solidFill>
                  <a:srgbClr val="CC0000"/>
                </a:solidFill>
              </a:rPr>
              <a:t>  expression2 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sz="2800" dirty="0" smtClean="0">
                <a:solidFill>
                  <a:srgbClr val="CC0000"/>
                </a:solidFill>
              </a:rPr>
              <a:t> expression3</a:t>
            </a:r>
          </a:p>
          <a:p>
            <a:pPr marL="662940" lvl="1" indent="-342900">
              <a:spcBef>
                <a:spcPct val="20000"/>
              </a:spcBef>
            </a:pPr>
            <a:endParaRPr lang="en-US" sz="2500" dirty="0" smtClean="0"/>
          </a:p>
          <a:p>
            <a:pPr marL="662940" lvl="1" indent="-342900">
              <a:spcBef>
                <a:spcPct val="20000"/>
              </a:spcBef>
            </a:pPr>
            <a:r>
              <a:rPr lang="en-US" sz="2500" dirty="0" smtClean="0"/>
              <a:t>The first operand is a condition.</a:t>
            </a:r>
          </a:p>
          <a:p>
            <a:pPr marL="662940" lvl="1" indent="-342900">
              <a:spcBef>
                <a:spcPct val="20000"/>
              </a:spcBef>
            </a:pPr>
            <a:r>
              <a:rPr lang="en-US" sz="2500" dirty="0" smtClean="0"/>
              <a:t>The second operand is the value for the entire conditional expression if the condition is true </a:t>
            </a:r>
          </a:p>
          <a:p>
            <a:pPr marL="662940" lvl="1" indent="-342900">
              <a:spcBef>
                <a:spcPct val="20000"/>
              </a:spcBef>
            </a:pPr>
            <a:r>
              <a:rPr lang="en-US" sz="2500" dirty="0" smtClean="0"/>
              <a:t>The third operand is the value for the entire conditional expression if the condition is false.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Normally, statements in a program are executed one after the other in the order in which they are written. This is called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sequential execution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Various C++ statements will enable you to specify the next statement to be executed which might be other than the next one in sequence. This is called </a:t>
            </a: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</a:rPr>
              <a:t>transfer of control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Conditional (? </a:t>
            </a:r>
            <a:r>
              <a:rPr lang="en-US" b="1" dirty="0" smtClean="0">
                <a:sym typeface="Wingdings" pitchFamily="2" charset="2"/>
              </a:rPr>
              <a:t>:) Operator-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example1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4CDAB82-43C8-4D97-966A-AE52BC447083}" type="slidenum">
              <a:rPr lang="fr-FR"/>
              <a:pPr>
                <a:defRPr/>
              </a:pPr>
              <a:t>20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Example: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2400" b="1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x = 5 , y =3 , min 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(x &lt;= y)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min = x 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min = y 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ar-SA" sz="24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400" dirty="0" smtClean="0">
                <a:latin typeface="Calibri" pitchFamily="34" charset="0"/>
                <a:cs typeface="Times New Roman" pitchFamily="18" charset="0"/>
              </a:rPr>
              <a:t>The above statement can be written using the conditional operator  as following:</a:t>
            </a:r>
            <a:endParaRPr lang="ar-SA" sz="2400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ar-SA" sz="32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r-SA" sz="32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32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min  =  ( x &lt;= y ?  x : y);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Conditional (? </a:t>
            </a:r>
            <a:r>
              <a:rPr lang="en-US" b="1" dirty="0" smtClean="0">
                <a:sym typeface="Wingdings" pitchFamily="2" charset="2"/>
              </a:rPr>
              <a:t>:) Operator-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itchFamily="2" charset="2"/>
              </a:rPr>
              <a:t>example2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</a:rPr>
              <a:t>if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( grade &gt;= 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60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) </a:t>
            </a:r>
            <a:b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"Passed"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  <a:b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2000" b="1" dirty="0" smtClean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00FF"/>
                </a:solidFill>
                <a:latin typeface="Lucida Console" pitchFamily="49" charset="0"/>
              </a:rPr>
              <a:t>else 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/>
            </a:r>
            <a:b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Lucida Console" pitchFamily="49" charset="0"/>
              </a:rPr>
              <a:t>cout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&lt;&lt;</a:t>
            </a:r>
            <a:r>
              <a:rPr lang="en-US" sz="2000" b="1" dirty="0" smtClean="0">
                <a:solidFill>
                  <a:srgbClr val="128AFF"/>
                </a:solidFill>
                <a:latin typeface="Lucida Console" pitchFamily="49" charset="0"/>
              </a:rPr>
              <a:t>"Failed"</a:t>
            </a:r>
            <a:r>
              <a:rPr lang="en-US" sz="2000" b="1" dirty="0" smtClean="0">
                <a:solidFill>
                  <a:srgbClr val="000000"/>
                </a:solidFill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solidFill>
                  <a:srgbClr val="00BF00"/>
                </a:solidFill>
                <a:latin typeface="Lucida Console" pitchFamily="49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itchFamily="18" charset="0"/>
              </a:rPr>
              <a:t>…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The above statement can be written using the conditional operator  as following:</a:t>
            </a:r>
            <a:endParaRPr lang="ar-SA" sz="2000" dirty="0" smtClean="0">
              <a:latin typeface="Calibri" pitchFamily="34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ar-SA" sz="2400" b="1" dirty="0" smtClean="0">
                <a:latin typeface="Calibri" pitchFamily="34" charset="0"/>
                <a:cs typeface="Times New Roman" pitchFamily="18" charset="0"/>
              </a:rPr>
              <a:t> </a:t>
            </a: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000" b="1" dirty="0" smtClean="0">
                <a:solidFill>
                  <a:srgbClr val="CC0000"/>
                </a:solidFill>
                <a:latin typeface="Courier New" pitchFamily="49" charset="0"/>
                <a:cs typeface="Courier New" pitchFamily="49" charset="0"/>
              </a:rPr>
              <a:t>  &lt;&lt;  ( grade &gt;= 60 ?  “Passed” : “Failed”);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buNone/>
            </a:pPr>
            <a:endParaRPr lang="ar-SA" sz="2000" dirty="0"/>
          </a:p>
        </p:txBody>
      </p:sp>
      <p:sp>
        <p:nvSpPr>
          <p:cNvPr id="5" name="Rectangle 4"/>
          <p:cNvSpPr/>
          <p:nvPr/>
        </p:nvSpPr>
        <p:spPr>
          <a:xfrm>
            <a:off x="539552" y="5589240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precedence of the conditional operator is low, so the parentheses in the preceding expression are required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195736" y="5157192"/>
            <a:ext cx="504056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By using conditional Operator (? :) rewrite the code of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7584" y="2996952"/>
            <a:ext cx="7632848" cy="309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en-US" sz="3200" dirty="0" smtClean="0">
                <a:solidFill>
                  <a:schemeClr val="tx1"/>
                </a:solidFill>
              </a:rPr>
              <a:t>Write a fragment of code that change an integer value stored in x as follows: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 If x is even, divide x by 2. </a:t>
            </a:r>
          </a:p>
          <a:p>
            <a:pPr lvl="1"/>
            <a:r>
              <a:rPr lang="en-US" sz="3200" dirty="0" smtClean="0">
                <a:solidFill>
                  <a:schemeClr val="tx1"/>
                </a:solidFill>
              </a:rPr>
              <a:t>If x is odd, multiply x by 3 and subtract 1.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the following portion of C++ code: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 = 10, b = 20;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max ;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max = (a &lt; b)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((b &lt; 20)</a:t>
            </a:r>
            <a:r>
              <a:rPr lang="en-US" sz="24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 * 2 </a:t>
            </a:r>
            <a:r>
              <a:rPr lang="en-US" sz="24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((b &gt; 20)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 % 3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b / 4))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((a == 10) </a:t>
            </a:r>
            <a:r>
              <a:rPr lang="en-US" sz="2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/ 2 </a:t>
            </a:r>
            <a:r>
              <a:rPr lang="en-US" sz="2400" b="1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a % 3);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 </a:t>
            </a:r>
          </a:p>
          <a:p>
            <a:r>
              <a:rPr lang="en-US" dirty="0" smtClean="0"/>
              <a:t>What is the max value after the evaluation of this expression?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076056" y="3717032"/>
            <a:ext cx="3528392" cy="4320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259632" y="4149080"/>
            <a:ext cx="3744416" cy="432048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99792" y="3645024"/>
            <a:ext cx="6120680" cy="5760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403648" y="3573016"/>
            <a:ext cx="7272808" cy="129614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076056" y="3717032"/>
            <a:ext cx="3528392" cy="43204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5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699792" y="3645024"/>
            <a:ext cx="6120680" cy="57606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B0F0"/>
                </a:solidFill>
              </a:rPr>
              <a:t>5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9632" y="4149080"/>
            <a:ext cx="3744416" cy="432048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5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03648" y="3573016"/>
            <a:ext cx="7272808" cy="1296144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5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Multiple </a:t>
            </a:r>
            <a:r>
              <a:rPr lang="en-US" sz="2800" i="1" dirty="0" smtClean="0"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statements can be used if there is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more than two </a:t>
            </a:r>
            <a:r>
              <a:rPr lang="en-US" sz="2800" dirty="0" smtClean="0">
                <a:latin typeface="Calibri" pitchFamily="34" charset="0"/>
              </a:rPr>
              <a:t>alternatives.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This mean we can place the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statement or the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if-else</a:t>
            </a:r>
            <a:r>
              <a:rPr lang="en-US" sz="2800" dirty="0" smtClean="0">
                <a:latin typeface="Calibri" pitchFamily="34" charset="0"/>
              </a:rPr>
              <a:t> statement inside a body of other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if</a:t>
            </a:r>
            <a:r>
              <a:rPr lang="en-US" sz="2800" dirty="0" smtClean="0">
                <a:latin typeface="Calibri" pitchFamily="34" charset="0"/>
              </a:rPr>
              <a:t> or/and </a:t>
            </a:r>
            <a:r>
              <a:rPr lang="en-US" sz="2800" dirty="0" smtClean="0">
                <a:solidFill>
                  <a:srgbClr val="0070C0"/>
                </a:solidFill>
                <a:latin typeface="Calibri" pitchFamily="34" charset="0"/>
              </a:rPr>
              <a:t>else</a:t>
            </a:r>
            <a:r>
              <a:rPr lang="en-US" sz="2800" dirty="0" smtClean="0">
                <a:latin typeface="Calibri" pitchFamily="34" charset="0"/>
              </a:rPr>
              <a:t>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There are numerous situations to achieve that and it depends on the problem under consideration.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Here we will take a look on some situations 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87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(Example-1)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b="1" dirty="0" smtClean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50 )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80)</a:t>
            </a:r>
            <a:endParaRPr lang="ar-S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swimming day”;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golfing day”;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tennis day”;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Arc 5"/>
          <p:cNvSpPr/>
          <p:nvPr/>
        </p:nvSpPr>
        <p:spPr>
          <a:xfrm rot="12910361">
            <a:off x="976983" y="2777037"/>
            <a:ext cx="899798" cy="130392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Arc 8"/>
          <p:cNvSpPr/>
          <p:nvPr/>
        </p:nvSpPr>
        <p:spPr>
          <a:xfrm rot="11689453">
            <a:off x="325264" y="2331751"/>
            <a:ext cx="1345412" cy="2717603"/>
          </a:xfrm>
          <a:prstGeom prst="arc">
            <a:avLst>
              <a:gd name="adj1" fmla="val 16237732"/>
              <a:gd name="adj2" fmla="val 4420628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Rectangle 9"/>
          <p:cNvSpPr/>
          <p:nvPr/>
        </p:nvSpPr>
        <p:spPr>
          <a:xfrm>
            <a:off x="4427984" y="5805264"/>
            <a:ext cx="4572000" cy="646331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  <a:latin typeface="Calibri" pitchFamily="34" charset="0"/>
              </a:rPr>
              <a:t>Note</a:t>
            </a:r>
            <a:r>
              <a:rPr lang="en-US" i="1" dirty="0" smtClean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else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is associated with the </a:t>
            </a:r>
            <a:r>
              <a:rPr lang="en-US" dirty="0" smtClean="0">
                <a:solidFill>
                  <a:srgbClr val="0070C0"/>
                </a:solidFill>
                <a:latin typeface="Calibri" pitchFamily="34" charset="0"/>
              </a:rPr>
              <a:t>most recent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if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that does not have an else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809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(Example-2)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FF6F5-AD5C-4AC3-9A44-B7F7973061A3}" type="slidenum">
              <a:rPr lang="fr-FR"/>
              <a:pPr>
                <a:defRPr/>
              </a:pPr>
              <a:t>26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50 )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tempreture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&gt;= 80)</a:t>
            </a:r>
            <a:endParaRPr lang="ar-SA" sz="2400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swimming day”;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ar-SA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&lt;&lt;“Good golfing day”;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endParaRPr lang="en-US" sz="32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/>
          </a:p>
        </p:txBody>
      </p:sp>
      <p:sp>
        <p:nvSpPr>
          <p:cNvPr id="8" name="Arc 7"/>
          <p:cNvSpPr/>
          <p:nvPr/>
        </p:nvSpPr>
        <p:spPr>
          <a:xfrm rot="12910361">
            <a:off x="889542" y="1984950"/>
            <a:ext cx="899798" cy="130392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4211960" y="5373216"/>
            <a:ext cx="45720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 i="1" dirty="0" smtClean="0">
                <a:latin typeface="Calibri" pitchFamily="34" charset="0"/>
              </a:rPr>
              <a:t>Remember</a:t>
            </a:r>
            <a:r>
              <a:rPr lang="en-US" i="1" dirty="0" smtClean="0">
                <a:latin typeface="Calibri" pitchFamily="34" charset="0"/>
              </a:rPr>
              <a:t>: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else</a:t>
            </a:r>
            <a:r>
              <a:rPr lang="en-US" dirty="0" smtClean="0">
                <a:latin typeface="Calibri" pitchFamily="34" charset="0"/>
              </a:rPr>
              <a:t> is associated with the most recent 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if</a:t>
            </a:r>
            <a:r>
              <a:rPr lang="en-US" i="1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that 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does not have an else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827584" y="4221088"/>
            <a:ext cx="1800200" cy="1944216"/>
          </a:xfrm>
          <a:prstGeom prst="cloudCallout">
            <a:avLst>
              <a:gd name="adj1" fmla="val -18489"/>
              <a:gd name="adj2" fmla="val -65571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Example of if-else inside an if statement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0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(Example-3)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C8FF6F5-AD5C-4AC3-9A44-B7F7973061A3}" type="slidenum">
              <a:rPr lang="fr-FR"/>
              <a:pPr>
                <a:defRPr/>
              </a:pPr>
              <a:t>27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892480" cy="4495800"/>
          </a:xfrm>
        </p:spPr>
        <p:txBody>
          <a:bodyPr>
            <a:normAutofit/>
          </a:bodyPr>
          <a:lstStyle/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num == 0)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 the entered number is zero \n”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  if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 num &lt; 0)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&lt;&lt;“the entered number is negative\n”;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&lt;&lt;“the entered number is positive\n”;</a:t>
            </a:r>
          </a:p>
          <a:p>
            <a:pPr marL="342900" indent="-342900">
              <a:spcBef>
                <a:spcPct val="20000"/>
              </a:spcBef>
              <a:buNone/>
            </a:pPr>
            <a:r>
              <a:rPr lang="en-US" sz="2400" b="1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b="1" dirty="0"/>
          </a:p>
        </p:txBody>
      </p:sp>
      <p:sp>
        <p:nvSpPr>
          <p:cNvPr id="12" name="Arc 11"/>
          <p:cNvSpPr/>
          <p:nvPr/>
        </p:nvSpPr>
        <p:spPr>
          <a:xfrm rot="12910361">
            <a:off x="760959" y="3281093"/>
            <a:ext cx="899798" cy="1303924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Arc 12"/>
          <p:cNvSpPr/>
          <p:nvPr/>
        </p:nvSpPr>
        <p:spPr>
          <a:xfrm rot="12910361">
            <a:off x="293415" y="1552902"/>
            <a:ext cx="899798" cy="1303924"/>
          </a:xfrm>
          <a:prstGeom prst="arc">
            <a:avLst>
              <a:gd name="adj1" fmla="val 15516747"/>
              <a:gd name="adj2" fmla="val 0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6294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Multiple Selection: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Nested if (Example-4)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E033911A-C5AF-433E-9A3D-B72EB585FFFF}" type="slidenum">
              <a:rPr lang="fr-FR"/>
              <a:pPr>
                <a:defRPr/>
              </a:pPr>
              <a:t>28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724128" y="4077072"/>
            <a:ext cx="2736304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To force the nested if..else statement to execute as it was originally intended we must use the braces {} as following: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1556792"/>
            <a:ext cx="7200800" cy="31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//The following code does not work as intended.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988840"/>
            <a:ext cx="35718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1520" y="3212976"/>
            <a:ext cx="65344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b="1" dirty="0" smtClean="0">
                <a:solidFill>
                  <a:srgbClr val="339933"/>
                </a:solidFill>
                <a:latin typeface="Courier New" pitchFamily="49" charset="0"/>
                <a:cs typeface="Courier New" pitchFamily="49" charset="0"/>
              </a:rPr>
              <a:t>//This is the correct way of writing the above code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05064"/>
            <a:ext cx="3686175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644008" y="184482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 7 y= 6</a:t>
            </a:r>
          </a:p>
          <a:p>
            <a:r>
              <a:rPr lang="en-US" dirty="0" smtClean="0"/>
              <a:t>X=7  y =4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832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The switch statement is called a </a:t>
            </a:r>
            <a:r>
              <a:rPr lang="en-US" sz="3200" dirty="0" smtClean="0">
                <a:solidFill>
                  <a:srgbClr val="0000FF"/>
                </a:solidFill>
              </a:rPr>
              <a:t>multiple-selection statement</a:t>
            </a:r>
            <a:r>
              <a:rPr lang="en-US" sz="3200" dirty="0" smtClean="0">
                <a:solidFill>
                  <a:srgbClr val="000000"/>
                </a:solidFill>
              </a:rPr>
              <a:t> because it selects among many different actions.</a:t>
            </a:r>
          </a:p>
          <a:p>
            <a:r>
              <a:rPr lang="en-US" sz="3200" dirty="0" smtClean="0"/>
              <a:t>The switch statement consists of a series of </a:t>
            </a:r>
            <a:r>
              <a:rPr lang="en-US" sz="3200" dirty="0" smtClean="0">
                <a:solidFill>
                  <a:srgbClr val="0000FF"/>
                </a:solidFill>
              </a:rPr>
              <a:t>case</a:t>
            </a:r>
            <a:r>
              <a:rPr lang="en-US" sz="3200" dirty="0" smtClean="0"/>
              <a:t> labels and an optional </a:t>
            </a:r>
            <a:r>
              <a:rPr lang="en-US" sz="3200" dirty="0" smtClean="0">
                <a:solidFill>
                  <a:srgbClr val="0000FF"/>
                </a:solidFill>
              </a:rPr>
              <a:t>default</a:t>
            </a:r>
            <a:r>
              <a:rPr lang="en-US" sz="3200" dirty="0" smtClean="0"/>
              <a:t> case.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Control structure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</a:rPr>
              <a:t>C++ has only three kinds of control structures, which from this point forward we refer to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control statements</a:t>
            </a:r>
            <a:r>
              <a:rPr lang="en-US" dirty="0" smtClean="0">
                <a:latin typeface="Times New Roman" pitchFamily="18" charset="0"/>
              </a:rPr>
              <a:t>: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Sequence statements.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Selection statements (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if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if – else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and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switch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).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Repetition statements (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for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while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, and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do - while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).</a:t>
            </a:r>
            <a:endParaRPr lang="en-US" dirty="0" smtClean="0">
              <a:latin typeface="Times New Roman" pitchFamily="18" charset="0"/>
            </a:endParaRP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800" dirty="0" smtClean="0">
                <a:latin typeface="Times New Roman" pitchFamily="18" charset="0"/>
              </a:rPr>
              <a:t>Each program combines these control statements as appropriate for the algorithm the program implements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selection structure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Switch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F6F22E-F8F9-4254-83C9-7F0D0882ADE2}" type="slidenum">
              <a:rPr lang="fr-FR"/>
              <a:pPr>
                <a:defRPr/>
              </a:pPr>
              <a:t>30</a:t>
            </a:fld>
            <a:endParaRPr lang="fr-FR"/>
          </a:p>
        </p:txBody>
      </p:sp>
      <p:sp>
        <p:nvSpPr>
          <p:cNvPr id="23557" name="Rectangle 3"/>
          <p:cNvSpPr txBox="1">
            <a:spLocks noChangeArrowheads="1"/>
          </p:cNvSpPr>
          <p:nvPr/>
        </p:nvSpPr>
        <p:spPr bwMode="auto">
          <a:xfrm>
            <a:off x="5257800" y="2209800"/>
            <a:ext cx="3581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Expression: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is also known as </a:t>
            </a:r>
            <a:r>
              <a:rPr lang="en-US" sz="2800" dirty="0" smtClean="0">
                <a:latin typeface="Calibri" pitchFamily="34" charset="0"/>
              </a:rPr>
              <a:t>selector.</a:t>
            </a:r>
          </a:p>
          <a:p>
            <a:pPr marL="800100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smtClean="0">
                <a:latin typeface="Calibri" pitchFamily="34" charset="0"/>
              </a:rPr>
              <a:t>Expression </a:t>
            </a:r>
            <a:r>
              <a:rPr lang="en-US" sz="2800" dirty="0">
                <a:latin typeface="Calibri" pitchFamily="34" charset="0"/>
              </a:rPr>
              <a:t>can be an identifier.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latin typeface="Calibri" pitchFamily="34" charset="0"/>
              </a:rPr>
              <a:t>Value can only be integral. </a:t>
            </a:r>
          </a:p>
        </p:txBody>
      </p:sp>
      <p:sp>
        <p:nvSpPr>
          <p:cNvPr id="23558" name="Rectangle 4"/>
          <p:cNvSpPr>
            <a:spLocks noChangeArrowheads="1"/>
          </p:cNvSpPr>
          <p:nvPr/>
        </p:nvSpPr>
        <p:spPr bwMode="auto">
          <a:xfrm>
            <a:off x="609600" y="1981200"/>
            <a:ext cx="4562475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</a:rPr>
              <a:t>Syntax:</a:t>
            </a:r>
          </a:p>
          <a:p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(expression)</a:t>
            </a:r>
          </a:p>
          <a:p>
            <a:r>
              <a:rPr lang="en-US" sz="2000" dirty="0">
                <a:latin typeface="Courier New" pitchFamily="49" charset="0"/>
              </a:rPr>
              <a:t>{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case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value1: statements1</a:t>
            </a:r>
          </a:p>
          <a:p>
            <a:r>
              <a:rPr lang="en-US" sz="2000" b="1" dirty="0">
                <a:latin typeface="Courier New" pitchFamily="49" charset="0"/>
              </a:rPr>
              <a:t>	       </a:t>
            </a:r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case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</a:rPr>
              <a:t>value2: statements2</a:t>
            </a:r>
          </a:p>
          <a:p>
            <a:r>
              <a:rPr lang="en-US" sz="2000" b="1" dirty="0">
                <a:latin typeface="Courier New" pitchFamily="49" charset="0"/>
              </a:rPr>
              <a:t>	       </a:t>
            </a:r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</a:rPr>
              <a:t>  ...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case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valuen</a:t>
            </a:r>
            <a:r>
              <a:rPr lang="en-US" sz="2000" dirty="0">
                <a:latin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</a:rPr>
              <a:t>statementsn</a:t>
            </a:r>
            <a:endParaRPr lang="en-US" sz="2000" dirty="0">
              <a:latin typeface="Courier New" pitchFamily="49" charset="0"/>
            </a:endParaRPr>
          </a:p>
          <a:p>
            <a:r>
              <a:rPr lang="en-US" sz="2000" b="1" dirty="0">
                <a:latin typeface="Courier New" pitchFamily="49" charset="0"/>
              </a:rPr>
              <a:t>	       </a:t>
            </a:r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>
                <a:latin typeface="Courier New" pitchFamily="49" charset="0"/>
              </a:rPr>
              <a:t>;</a:t>
            </a:r>
          </a:p>
          <a:p>
            <a:r>
              <a:rPr lang="en-US" sz="2000" dirty="0">
                <a:solidFill>
                  <a:srgbClr val="333399"/>
                </a:solidFill>
                <a:latin typeface="Courier New" pitchFamily="49" charset="0"/>
              </a:rPr>
              <a:t>  default</a:t>
            </a:r>
            <a:r>
              <a:rPr lang="en-US" sz="2000" dirty="0">
                <a:latin typeface="Courier New" pitchFamily="49" charset="0"/>
              </a:rPr>
              <a:t>: statements</a:t>
            </a:r>
          </a:p>
          <a:p>
            <a:r>
              <a:rPr lang="en-US" sz="2000" dirty="0">
                <a:latin typeface="Courier New" pitchFamily="49" charset="0"/>
              </a:rPr>
              <a:t>}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491880" y="2492896"/>
            <a:ext cx="2304256" cy="72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2627784" y="3212976"/>
            <a:ext cx="3024336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2267744" y="3861048"/>
            <a:ext cx="3392760" cy="1088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411760" y="4725144"/>
            <a:ext cx="3401144" cy="3768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33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values in Switch Cases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Switch statement each action is associated with a value of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constant integral expression</a:t>
            </a:r>
            <a:r>
              <a:rPr lang="en-US" b="1" dirty="0" smtClean="0"/>
              <a:t> </a:t>
            </a:r>
            <a:r>
              <a:rPr lang="en-US" dirty="0" smtClean="0"/>
              <a:t>(i.e. any combination of character constants and integer constant that evaluates to a constant integer value)</a:t>
            </a:r>
          </a:p>
          <a:p>
            <a:r>
              <a:rPr lang="en-US" dirty="0" smtClean="0"/>
              <a:t>Thus, switch selector must be either :</a:t>
            </a:r>
          </a:p>
          <a:p>
            <a:pPr lvl="1"/>
            <a:r>
              <a:rPr lang="en-US" dirty="0" smtClean="0"/>
              <a:t>An variable of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integer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char</a:t>
            </a:r>
            <a:r>
              <a:rPr lang="en-US" dirty="0" smtClean="0"/>
              <a:t> data type, OR</a:t>
            </a:r>
          </a:p>
          <a:p>
            <a:pPr lvl="1"/>
            <a:r>
              <a:rPr lang="en-US" dirty="0" smtClean="0"/>
              <a:t>An expression that evaluates to a constant integer value.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0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Switch With break Statements</a:t>
            </a:r>
            <a:endParaRPr lang="en-US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1B01B4E-49E2-417B-BDED-6566BDF3B0F1}" type="slidenum">
              <a:rPr lang="fr-FR"/>
              <a:pPr>
                <a:defRPr/>
              </a:pPr>
              <a:t>32</a:t>
            </a:fld>
            <a:endParaRPr lang="fr-FR"/>
          </a:p>
        </p:txBody>
      </p:sp>
      <p:sp>
        <p:nvSpPr>
          <p:cNvPr id="40" name="Content Placeholder 3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283968" y="1340768"/>
            <a:ext cx="4495800" cy="518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564332" y="1988220"/>
            <a:ext cx="3503612" cy="3529012"/>
            <a:chOff x="571" y="1779"/>
            <a:chExt cx="4687" cy="2021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613" name="Rectangle 8"/>
            <p:cNvSpPr>
              <a:spLocks noChangeArrowheads="1"/>
            </p:cNvSpPr>
            <p:nvPr/>
          </p:nvSpPr>
          <p:spPr bwMode="auto">
            <a:xfrm>
              <a:off x="635" y="1879"/>
              <a:ext cx="4510" cy="17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N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1: x = 10;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2: x = 20;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3: x = 30;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		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break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  <a:tab pos="17145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4467225" y="1432073"/>
            <a:ext cx="4143375" cy="5021263"/>
            <a:chOff x="2814" y="630"/>
            <a:chExt cx="2610" cy="3163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290" y="1138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10;</a:t>
              </a:r>
            </a:p>
          </p:txBody>
        </p:sp>
        <p:sp>
          <p:nvSpPr>
            <p:cNvPr id="24585" name="Text Box 11"/>
            <p:cNvSpPr txBox="1">
              <a:spLocks noChangeArrowheads="1"/>
            </p:cNvSpPr>
            <p:nvPr/>
          </p:nvSpPr>
          <p:spPr bwMode="auto">
            <a:xfrm>
              <a:off x="2814" y="1500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4586" name="Text Box 12"/>
            <p:cNvSpPr txBox="1">
              <a:spLocks noChangeArrowheads="1"/>
            </p:cNvSpPr>
            <p:nvPr/>
          </p:nvSpPr>
          <p:spPr bwMode="auto">
            <a:xfrm>
              <a:off x="3770" y="940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27" y="1065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1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322" y="630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290" y="1914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20;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290" y="2682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30;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2927" y="1833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+mn-cs"/>
                </a:rPr>
                <a:t>N  == 2 ?</a:t>
              </a:r>
              <a:endParaRPr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927" y="2601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3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3702" y="1254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322" y="1430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322" y="219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322" y="2974"/>
              <a:ext cx="0" cy="81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3718" y="2014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3742" y="278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630" y="1398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600" name="Text Box 26"/>
            <p:cNvSpPr txBox="1">
              <a:spLocks noChangeArrowheads="1"/>
            </p:cNvSpPr>
            <p:nvPr/>
          </p:nvSpPr>
          <p:spPr bwMode="auto">
            <a:xfrm>
              <a:off x="2814" y="3036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4601" name="Text Box 27"/>
            <p:cNvSpPr txBox="1">
              <a:spLocks noChangeArrowheads="1"/>
            </p:cNvSpPr>
            <p:nvPr/>
          </p:nvSpPr>
          <p:spPr bwMode="auto">
            <a:xfrm>
              <a:off x="2814" y="2260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4602" name="Text Box 28"/>
            <p:cNvSpPr txBox="1">
              <a:spLocks noChangeArrowheads="1"/>
            </p:cNvSpPr>
            <p:nvPr/>
          </p:nvSpPr>
          <p:spPr bwMode="auto">
            <a:xfrm>
              <a:off x="3770" y="1692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24603" name="Text Box 29"/>
            <p:cNvSpPr txBox="1">
              <a:spLocks noChangeArrowheads="1"/>
            </p:cNvSpPr>
            <p:nvPr/>
          </p:nvSpPr>
          <p:spPr bwMode="auto">
            <a:xfrm>
              <a:off x="3770" y="2476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>
              <a:off x="4290" y="1538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break;</a:t>
              </a:r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4630" y="2174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3" name="AutoShape 32"/>
            <p:cNvSpPr>
              <a:spLocks noChangeArrowheads="1"/>
            </p:cNvSpPr>
            <p:nvPr/>
          </p:nvSpPr>
          <p:spPr bwMode="auto">
            <a:xfrm>
              <a:off x="4290" y="2314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break;</a:t>
              </a: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4630" y="2934"/>
              <a:ext cx="0" cy="139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5" name="AutoShape 34"/>
            <p:cNvSpPr>
              <a:spLocks noChangeArrowheads="1"/>
            </p:cNvSpPr>
            <p:nvPr/>
          </p:nvSpPr>
          <p:spPr bwMode="auto">
            <a:xfrm>
              <a:off x="4290" y="3074"/>
              <a:ext cx="680" cy="17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break;</a:t>
              </a:r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V="1">
              <a:off x="4974" y="3161"/>
              <a:ext cx="392" cy="5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>
              <a:off x="4974" y="2414"/>
              <a:ext cx="368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408" y="1640"/>
              <a:ext cx="2016" cy="1888"/>
            </a:xfrm>
            <a:custGeom>
              <a:avLst/>
              <a:gdLst/>
              <a:ahLst/>
              <a:cxnLst>
                <a:cxn ang="0">
                  <a:pos x="1512" y="0"/>
                </a:cxn>
                <a:cxn ang="0">
                  <a:pos x="1960" y="0"/>
                </a:cxn>
                <a:cxn ang="0">
                  <a:pos x="1960" y="1888"/>
                </a:cxn>
                <a:cxn ang="0">
                  <a:pos x="0" y="1888"/>
                </a:cxn>
              </a:cxnLst>
              <a:rect l="0" t="0" r="r" b="b"/>
              <a:pathLst>
                <a:path w="1960" h="1888">
                  <a:moveTo>
                    <a:pt x="1512" y="0"/>
                  </a:moveTo>
                  <a:lnTo>
                    <a:pt x="1960" y="0"/>
                  </a:lnTo>
                  <a:lnTo>
                    <a:pt x="1960" y="1888"/>
                  </a:lnTo>
                  <a:lnTo>
                    <a:pt x="0" y="1888"/>
                  </a:lnTo>
                </a:path>
              </a:pathLst>
            </a:custGeom>
            <a:noFill/>
            <a:ln w="57150" cap="flat" cmpd="sng">
              <a:solidFill>
                <a:srgbClr val="CCECFF"/>
              </a:solidFill>
              <a:prstDash val="solid"/>
              <a:miter lim="800000"/>
              <a:headEnd type="none" w="med" len="med"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</p:grpSp>
      <p:sp>
        <p:nvSpPr>
          <p:cNvPr id="41" name="Diamond 40"/>
          <p:cNvSpPr/>
          <p:nvPr/>
        </p:nvSpPr>
        <p:spPr>
          <a:xfrm>
            <a:off x="4499992" y="2060848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4" name="Diamond 43"/>
          <p:cNvSpPr/>
          <p:nvPr/>
        </p:nvSpPr>
        <p:spPr>
          <a:xfrm>
            <a:off x="4499992" y="3284984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5" name="Diamond 44"/>
          <p:cNvSpPr/>
          <p:nvPr/>
        </p:nvSpPr>
        <p:spPr>
          <a:xfrm>
            <a:off x="4499992" y="4509120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5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Switch With no break Statements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146D09C-A4E4-4D8D-A3E1-C814545D4550}" type="slidenum">
              <a:rPr lang="fr-FR"/>
              <a:pPr>
                <a:defRPr/>
              </a:pPr>
              <a:t>33</a:t>
            </a:fld>
            <a:endParaRPr lang="fr-FR"/>
          </a:p>
        </p:txBody>
      </p:sp>
      <p:sp>
        <p:nvSpPr>
          <p:cNvPr id="33" name="Content Placeholder 3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800600" y="1556792"/>
            <a:ext cx="4114800" cy="502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  <a:cs typeface="+mn-cs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55576" y="1556792"/>
            <a:ext cx="3503613" cy="2054225"/>
            <a:chOff x="571" y="1779"/>
            <a:chExt cx="4687" cy="2048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571" y="1779"/>
              <a:ext cx="4687" cy="202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631" name="Rectangle 8"/>
            <p:cNvSpPr>
              <a:spLocks noChangeArrowheads="1"/>
            </p:cNvSpPr>
            <p:nvPr/>
          </p:nvSpPr>
          <p:spPr bwMode="auto">
            <a:xfrm>
              <a:off x="635" y="1879"/>
              <a:ext cx="4510" cy="19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switch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N</a:t>
              </a: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1: x = 10;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2: x = 20;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2000">
                  <a:solidFill>
                    <a:srgbClr val="333399"/>
                  </a:solidFill>
                  <a:latin typeface="Courier New" pitchFamily="49" charset="0"/>
                  <a:ea typeface="ＭＳ Ｐゴシック" pitchFamily="34" charset="-128"/>
                </a:rPr>
                <a:t>case</a:t>
              </a:r>
              <a:r>
                <a:rPr lang="en-US" sz="2000">
                  <a:latin typeface="Courier New" pitchFamily="49" charset="0"/>
                  <a:ea typeface="ＭＳ Ｐゴシック" pitchFamily="34" charset="-128"/>
                </a:rPr>
                <a:t> 3: x = 30;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749300" algn="l"/>
                  <a:tab pos="1320800" algn="l"/>
                </a:tabLst>
              </a:pPr>
              <a:r>
                <a:rPr lang="en-US" sz="200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5064125" y="1834281"/>
            <a:ext cx="3403600" cy="4691063"/>
            <a:chOff x="3190" y="878"/>
            <a:chExt cx="2144" cy="2955"/>
          </a:xfrm>
        </p:grpSpPr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4654" y="1386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10;</a:t>
              </a:r>
            </a:p>
          </p:txBody>
        </p:sp>
        <p:sp>
          <p:nvSpPr>
            <p:cNvPr id="25609" name="Text Box 11"/>
            <p:cNvSpPr txBox="1">
              <a:spLocks noChangeArrowheads="1"/>
            </p:cNvSpPr>
            <p:nvPr/>
          </p:nvSpPr>
          <p:spPr bwMode="auto">
            <a:xfrm>
              <a:off x="3190" y="1748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5610" name="Text Box 12"/>
            <p:cNvSpPr txBox="1">
              <a:spLocks noChangeArrowheads="1"/>
            </p:cNvSpPr>
            <p:nvPr/>
          </p:nvSpPr>
          <p:spPr bwMode="auto">
            <a:xfrm>
              <a:off x="4146" y="1188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3303" y="1313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1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3698" y="87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>
              <a:off x="4654" y="2162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20;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auto">
            <a:xfrm>
              <a:off x="4654" y="2898"/>
              <a:ext cx="680" cy="25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tx1"/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x = 30;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3303" y="2081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>
                  <a:solidFill>
                    <a:srgbClr val="000000"/>
                  </a:solidFill>
                  <a:latin typeface="+mn-lt"/>
                  <a:cs typeface="+mn-cs"/>
                </a:rPr>
                <a:t>N  == 2 ?</a:t>
              </a:r>
              <a:endParaRPr lang="en-US" sz="140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3303" y="2849"/>
              <a:ext cx="790" cy="367"/>
            </a:xfrm>
            <a:prstGeom prst="ellipse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+mn-cs"/>
                </a:rPr>
                <a:t>N  == 3 ?</a:t>
              </a:r>
              <a:endParaRPr lang="en-US" sz="1400" dirty="0">
                <a:solidFill>
                  <a:srgbClr val="000000"/>
                </a:solidFill>
                <a:latin typeface="+mn-lt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4078" y="150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698" y="1678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3698" y="2446"/>
              <a:ext cx="0" cy="37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698" y="3222"/>
              <a:ext cx="0" cy="61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 rot="5400000" flipH="1">
              <a:off x="4208" y="2725"/>
              <a:ext cx="352" cy="1217"/>
            </a:xfrm>
            <a:custGeom>
              <a:avLst/>
              <a:gdLst/>
              <a:ahLst/>
              <a:cxnLst>
                <a:cxn ang="0">
                  <a:pos x="961" y="0"/>
                </a:cxn>
                <a:cxn ang="0">
                  <a:pos x="0" y="0"/>
                </a:cxn>
                <a:cxn ang="0">
                  <a:pos x="0" y="472"/>
                </a:cxn>
              </a:cxnLst>
              <a:rect l="0" t="0" r="r" b="b"/>
              <a:pathLst>
                <a:path w="961" h="472">
                  <a:moveTo>
                    <a:pt x="961" y="0"/>
                  </a:moveTo>
                  <a:lnTo>
                    <a:pt x="0" y="0"/>
                  </a:lnTo>
                  <a:lnTo>
                    <a:pt x="0" y="472"/>
                  </a:lnTo>
                </a:path>
              </a:pathLst>
            </a:custGeom>
            <a:noFill/>
            <a:ln w="57150" cap="flat" cmpd="sng">
              <a:solidFill>
                <a:srgbClr val="CCECFF"/>
              </a:solidFill>
              <a:prstDash val="solid"/>
              <a:miter lim="800000"/>
              <a:headEnd type="none" w="med" len="med"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4094" y="2262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6" name="Line 25"/>
            <p:cNvSpPr>
              <a:spLocks noChangeShapeType="1"/>
            </p:cNvSpPr>
            <p:nvPr/>
          </p:nvSpPr>
          <p:spPr bwMode="auto">
            <a:xfrm>
              <a:off x="4118" y="3030"/>
              <a:ext cx="504" cy="3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4994" y="1646"/>
              <a:ext cx="0" cy="45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4994" y="2406"/>
              <a:ext cx="0" cy="451"/>
            </a:xfrm>
            <a:prstGeom prst="line">
              <a:avLst/>
            </a:prstGeom>
            <a:noFill/>
            <a:ln w="57150">
              <a:solidFill>
                <a:srgbClr val="CCECFF"/>
              </a:solidFill>
              <a:miter lim="800000"/>
              <a:headEnd/>
              <a:tailEnd type="triangle" w="med" len="med"/>
            </a:ln>
            <a:effectLst>
              <a:outerShdw dist="45791" dir="3378596" algn="ctr" rotWithShape="0">
                <a:schemeClr val="tx1"/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>
                <a:latin typeface="+mn-lt"/>
                <a:cs typeface="+mn-cs"/>
              </a:endParaRPr>
            </a:p>
          </p:txBody>
        </p:sp>
        <p:sp>
          <p:nvSpPr>
            <p:cNvPr id="25626" name="Text Box 28"/>
            <p:cNvSpPr txBox="1">
              <a:spLocks noChangeArrowheads="1"/>
            </p:cNvSpPr>
            <p:nvPr/>
          </p:nvSpPr>
          <p:spPr bwMode="auto">
            <a:xfrm>
              <a:off x="3190" y="3284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5627" name="Text Box 29"/>
            <p:cNvSpPr txBox="1">
              <a:spLocks noChangeArrowheads="1"/>
            </p:cNvSpPr>
            <p:nvPr/>
          </p:nvSpPr>
          <p:spPr bwMode="auto">
            <a:xfrm>
              <a:off x="3190" y="2508"/>
              <a:ext cx="44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false</a:t>
              </a:r>
            </a:p>
          </p:txBody>
        </p:sp>
        <p:sp>
          <p:nvSpPr>
            <p:cNvPr id="25628" name="Text Box 30"/>
            <p:cNvSpPr txBox="1">
              <a:spLocks noChangeArrowheads="1"/>
            </p:cNvSpPr>
            <p:nvPr/>
          </p:nvSpPr>
          <p:spPr bwMode="auto">
            <a:xfrm>
              <a:off x="4146" y="1940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  <p:sp>
          <p:nvSpPr>
            <p:cNvPr id="25629" name="Text Box 31"/>
            <p:cNvSpPr txBox="1">
              <a:spLocks noChangeArrowheads="1"/>
            </p:cNvSpPr>
            <p:nvPr/>
          </p:nvSpPr>
          <p:spPr bwMode="auto">
            <a:xfrm>
              <a:off x="4146" y="2724"/>
              <a:ext cx="40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>
                  <a:solidFill>
                    <a:schemeClr val="tx2"/>
                  </a:solidFill>
                  <a:latin typeface="Tahoma" pitchFamily="34" charset="0"/>
                  <a:ea typeface="ＭＳ Ｐゴシック" pitchFamily="34" charset="-128"/>
                </a:rPr>
                <a:t>true</a:t>
              </a:r>
            </a:p>
          </p:txBody>
        </p:sp>
      </p:grpSp>
      <p:sp>
        <p:nvSpPr>
          <p:cNvPr id="34" name="Diamond 33"/>
          <p:cNvSpPr/>
          <p:nvPr/>
        </p:nvSpPr>
        <p:spPr>
          <a:xfrm>
            <a:off x="5148064" y="2420888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5" name="Diamond 34"/>
          <p:cNvSpPr/>
          <p:nvPr/>
        </p:nvSpPr>
        <p:spPr>
          <a:xfrm>
            <a:off x="5076056" y="3717032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6" name="Diamond 35"/>
          <p:cNvSpPr/>
          <p:nvPr/>
        </p:nvSpPr>
        <p:spPr>
          <a:xfrm>
            <a:off x="5076056" y="4941168"/>
            <a:ext cx="1512168" cy="720080"/>
          </a:xfrm>
          <a:prstGeom prst="diamond">
            <a:avLst/>
          </a:prstGeom>
          <a:noFill/>
          <a:ln w="76200">
            <a:solidFill>
              <a:srgbClr val="33CA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95536" y="3861048"/>
            <a:ext cx="4248472" cy="2736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en-US" sz="2400" dirty="0" smtClean="0">
                <a:solidFill>
                  <a:srgbClr val="0070C0"/>
                </a:solidFill>
              </a:rPr>
              <a:t>Without </a:t>
            </a:r>
            <a:r>
              <a:rPr lang="en-US" sz="2400" b="1" dirty="0" smtClean="0">
                <a:solidFill>
                  <a:srgbClr val="0070C0"/>
                </a:solidFill>
              </a:rPr>
              <a:t>break</a:t>
            </a:r>
            <a:r>
              <a:rPr lang="en-US" sz="2400" dirty="0" smtClean="0">
                <a:solidFill>
                  <a:srgbClr val="0070C0"/>
                </a:solidFill>
              </a:rPr>
              <a:t> statements, each time a match occurs in the switch, the statements for </a:t>
            </a:r>
            <a:r>
              <a:rPr lang="en-US" sz="2400" u="sng" dirty="0" smtClean="0">
                <a:solidFill>
                  <a:srgbClr val="0070C0"/>
                </a:solidFill>
              </a:rPr>
              <a:t>that case </a:t>
            </a:r>
            <a:r>
              <a:rPr lang="en-US" sz="2400" i="1" dirty="0" smtClean="0">
                <a:solidFill>
                  <a:srgbClr val="0070C0"/>
                </a:solidFill>
              </a:rPr>
              <a:t>and </a:t>
            </a:r>
            <a:r>
              <a:rPr lang="en-US" sz="2400" i="1" u="sng" dirty="0" smtClean="0">
                <a:solidFill>
                  <a:srgbClr val="0070C0"/>
                </a:solidFill>
              </a:rPr>
              <a:t>subsequent cases </a:t>
            </a:r>
            <a:r>
              <a:rPr lang="en-US" sz="2400" i="1" dirty="0" smtClean="0">
                <a:solidFill>
                  <a:srgbClr val="0070C0"/>
                </a:solidFill>
              </a:rPr>
              <a:t>execute until a break statement or the end of the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switch is encountered.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8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Switch With break Statements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8B2DE7-BC01-4BBF-A5CC-10A0FCA850D6}" type="slidenum">
              <a:rPr lang="fr-FR"/>
              <a:pPr>
                <a:defRPr/>
              </a:pPr>
              <a:t>34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Example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3200" dirty="0" smtClean="0">
                <a:latin typeface="Courier New" pitchFamily="49" charset="0"/>
              </a:rPr>
              <a:t> (grade)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'A':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A.";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'B':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B.";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'C':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C.";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'D':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'F':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F.";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3200" dirty="0" smtClean="0">
                <a:latin typeface="Courier New" pitchFamily="49" charset="0"/>
              </a:rPr>
              <a:t>: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invalid.";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1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Previous Example - With Nested If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DF69AA50-93F6-40D5-A9E0-B970EF21D496}" type="slidenum">
              <a:rPr lang="fr-FR"/>
              <a:pPr>
                <a:defRPr/>
              </a:pPr>
              <a:t>35</a:t>
            </a:fld>
            <a:endParaRPr lang="fr-FR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'A')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cout&lt;&lt;"The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A. " 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'B')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cout&lt;&lt;"The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B ";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'C')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cout&lt;&lt;"The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C. ";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'D')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  cout&lt;&lt;« 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D. ";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fr-FR" sz="3200" dirty="0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(grade == 'F')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    cout&lt;&lt;"The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F. ";</a:t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fr-FR" sz="3200" dirty="0" err="1" smtClean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fr-FR" sz="3200" dirty="0" smtClean="0">
                <a:latin typeface="Courier New" pitchFamily="49" charset="0"/>
                <a:cs typeface="Courier New" pitchFamily="49" charset="0"/>
              </a:rPr>
            </a:b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           cout&lt;&lt;"The grade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is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3200" dirty="0" err="1" smtClean="0">
                <a:latin typeface="Courier New" pitchFamily="49" charset="0"/>
                <a:cs typeface="Courier New" pitchFamily="49" charset="0"/>
              </a:rPr>
              <a:t>invalid</a:t>
            </a:r>
            <a:r>
              <a:rPr lang="fr-FR" sz="3200" dirty="0" smtClean="0">
                <a:latin typeface="Courier New" pitchFamily="49" charset="0"/>
                <a:cs typeface="Courier New" pitchFamily="49" charset="0"/>
              </a:rPr>
              <a:t>. ";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7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Switch With more than one case labels</a:t>
            </a:r>
            <a:endParaRPr lang="en-US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138B2DE7-BC01-4BBF-A5CC-10A0FCA850D6}" type="slidenum">
              <a:rPr lang="fr-FR"/>
              <a:pPr>
                <a:defRPr/>
              </a:pPr>
              <a:t>36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b="1" dirty="0" smtClean="0">
                <a:solidFill>
                  <a:schemeClr val="accent2"/>
                </a:solidFill>
                <a:latin typeface="Calibri" pitchFamily="34" charset="0"/>
              </a:rPr>
              <a:t>Example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32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3200" dirty="0" smtClean="0">
                <a:latin typeface="Courier New" pitchFamily="49" charset="0"/>
              </a:rPr>
              <a:t> (grade)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'A':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‘a':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A.";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'B':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‘b':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B.";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'C':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‘c':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C.";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'D':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‘d':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'F':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3200" dirty="0" smtClean="0">
                <a:latin typeface="Courier New" pitchFamily="49" charset="0"/>
              </a:rPr>
              <a:t> ‘f':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F.";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       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32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32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3200" dirty="0" smtClean="0">
                <a:latin typeface="Courier New" pitchFamily="49" charset="0"/>
              </a:rPr>
              <a:t>:  </a:t>
            </a:r>
            <a:r>
              <a:rPr lang="en-US" sz="3200" dirty="0" err="1" smtClean="0">
                <a:latin typeface="Courier New" pitchFamily="49" charset="0"/>
              </a:rPr>
              <a:t>cout</a:t>
            </a:r>
            <a:r>
              <a:rPr lang="en-US" sz="3200" dirty="0" smtClean="0">
                <a:latin typeface="Courier New" pitchFamily="49" charset="0"/>
              </a:rPr>
              <a:t>&lt;&lt;"The grade is invalid.";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3200" dirty="0" smtClean="0">
                <a:latin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43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break Statements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Example 2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28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2800" dirty="0" smtClean="0">
                <a:latin typeface="Courier New" pitchFamily="49" charset="0"/>
              </a:rPr>
              <a:t> (number1+number2)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0: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0";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1: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1";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2: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2";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3: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3";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800" dirty="0" smtClean="0">
                <a:latin typeface="Courier New" pitchFamily="49" charset="0"/>
              </a:rPr>
              <a:t> 4: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dirty="0" smtClean="0">
                <a:latin typeface="Courier New" pitchFamily="49" charset="0"/>
              </a:rPr>
              <a:t>&lt;&lt;"The sum is 4";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          </a:t>
            </a: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8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2800" dirty="0" smtClean="0">
                <a:latin typeface="Courier New" pitchFamily="49" charset="0"/>
              </a:rPr>
              <a:t>:  </a:t>
            </a:r>
            <a:r>
              <a:rPr lang="en-US" sz="2800" dirty="0" err="1" smtClean="0">
                <a:latin typeface="Courier New" pitchFamily="49" charset="0"/>
              </a:rPr>
              <a:t>cout</a:t>
            </a:r>
            <a:r>
              <a:rPr lang="en-US" sz="2800" smtClean="0">
                <a:latin typeface="Courier New" pitchFamily="49" charset="0"/>
              </a:rPr>
              <a:t>&lt;&lt;“ illegal </a:t>
            </a:r>
            <a:r>
              <a:rPr lang="en-US" sz="2800" dirty="0" smtClean="0">
                <a:latin typeface="Courier New" pitchFamily="49" charset="0"/>
              </a:rPr>
              <a:t>expression";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800" dirty="0" smtClean="0">
                <a:latin typeface="Courier New" pitchFamily="49" charset="0"/>
              </a:rPr>
              <a:t>}</a:t>
            </a:r>
          </a:p>
          <a:p>
            <a:endParaRPr lang="en-US" dirty="0" smtClean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606138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With break Statements </a:t>
            </a:r>
            <a:endParaRPr lang="ar-S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</a:rPr>
              <a:t>Example 3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endParaRPr lang="en-US" sz="2000" dirty="0" smtClean="0">
              <a:latin typeface="Calibri" pitchFamily="34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switch</a:t>
            </a:r>
            <a:r>
              <a:rPr lang="en-US" sz="2000" dirty="0" smtClean="0">
                <a:latin typeface="Courier New" pitchFamily="49" charset="0"/>
              </a:rPr>
              <a:t> (number%2)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latin typeface="Courier New" pitchFamily="49" charset="0"/>
              </a:rPr>
              <a:t> 0: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&lt;&lt;number&lt;&lt;“is an even number”;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    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case</a:t>
            </a:r>
            <a:r>
              <a:rPr lang="en-US" sz="2000" dirty="0" smtClean="0">
                <a:latin typeface="Courier New" pitchFamily="49" charset="0"/>
              </a:rPr>
              <a:t> 1: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 number&lt;&lt;“is an odd number”;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         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break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 smtClean="0">
                <a:solidFill>
                  <a:srgbClr val="333399"/>
                </a:solidFill>
                <a:latin typeface="Courier New" pitchFamily="49" charset="0"/>
              </a:rPr>
              <a:t>default</a:t>
            </a:r>
            <a:r>
              <a:rPr lang="en-US" sz="2000" dirty="0" smtClean="0">
                <a:latin typeface="Courier New" pitchFamily="49" charset="0"/>
              </a:rPr>
              <a:t>:  </a:t>
            </a:r>
            <a:r>
              <a:rPr lang="en-US" sz="2000" dirty="0" err="1" smtClean="0">
                <a:latin typeface="Courier New" pitchFamily="49" charset="0"/>
              </a:rPr>
              <a:t>cout</a:t>
            </a:r>
            <a:r>
              <a:rPr lang="en-US" sz="2000" dirty="0" smtClean="0">
                <a:latin typeface="Courier New" pitchFamily="49" charset="0"/>
              </a:rPr>
              <a:t>&lt;&lt;number&lt;&lt;"is invalid.";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</a:p>
          <a:p>
            <a:endParaRPr lang="en-US" sz="2000" dirty="0" smtClean="0"/>
          </a:p>
          <a:p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29795517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Errors in the switch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39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00808"/>
            <a:ext cx="741682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365104"/>
            <a:ext cx="741682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517232"/>
            <a:ext cx="741682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8809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Types of Control Structures</a:t>
            </a:r>
            <a:endParaRPr lang="en-US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10C202D-294B-4121-BB7A-8DF3B2237E13}" type="slidenum">
              <a:rPr lang="fr-FR"/>
              <a:pPr>
                <a:defRPr/>
              </a:pPr>
              <a:t>4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2" descr="Fig04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060848"/>
            <a:ext cx="7696200" cy="427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Comparison of if Statements and The Switch Statement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ar-SA" dirty="0" smtClean="0">
                <a:latin typeface="Verdana" pitchFamily="34" charset="0"/>
              </a:rPr>
              <a:t> if statements are more general than the switch statement.</a:t>
            </a:r>
            <a:endParaRPr lang="en-US" altLang="ar-SA" sz="3600" dirty="0" smtClean="0">
              <a:latin typeface="Verdana" pitchFamily="34" charset="0"/>
              <a:cs typeface="Tahoma" pitchFamily="34" charset="0"/>
            </a:endParaRPr>
          </a:p>
          <a:p>
            <a:r>
              <a:rPr lang="en-US" altLang="ar-SA" dirty="0" smtClean="0">
                <a:latin typeface="Verdana" pitchFamily="34" charset="0"/>
              </a:rPr>
              <a:t>Case labels that contain type float values or strings are not permeated in switch statements.</a:t>
            </a:r>
          </a:p>
          <a:p>
            <a:r>
              <a:rPr lang="en-US" altLang="ar-SA" dirty="0" smtClean="0">
                <a:latin typeface="Verdana" pitchFamily="34" charset="0"/>
              </a:rPr>
              <a:t>The switch statement is more readable in many contexts. Thus, it should be used whenever practical.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89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C++ provides three types of selection structures in the form of statements: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either performs (selects) an action if 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true or skips the action if the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false.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else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 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performs an action if a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true and performs a different action if the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condition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is false.</a:t>
            </a:r>
          </a:p>
          <a:p>
            <a:pPr lvl="1">
              <a:lnSpc>
                <a:spcPct val="90000"/>
              </a:lnSpc>
              <a:buNone/>
            </a:pPr>
            <a:endParaRPr lang="en-US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switch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performs one of many different actions depending on the </a:t>
            </a:r>
            <a:r>
              <a:rPr lang="en-US" b="1" dirty="0" smtClean="0">
                <a:solidFill>
                  <a:srgbClr val="000000"/>
                </a:solidFill>
                <a:latin typeface="Times New Roman" pitchFamily="18" charset="0"/>
              </a:rPr>
              <a:t>value</a:t>
            </a:r>
            <a:r>
              <a:rPr lang="en-US" dirty="0" smtClean="0">
                <a:solidFill>
                  <a:srgbClr val="000000"/>
                </a:solidFill>
                <a:latin typeface="Times New Roman" pitchFamily="18" charset="0"/>
              </a:rPr>
              <a:t> of an expression.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Structure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if-the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132856"/>
            <a:ext cx="1944216" cy="2047876"/>
          </a:xfrm>
          <a:prstGeom prst="rect">
            <a:avLst/>
          </a:prstGeom>
          <a:noFill/>
        </p:spPr>
      </p:pic>
      <p:pic>
        <p:nvPicPr>
          <p:cNvPr id="1028" name="Picture 4" descr="if-then-els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204864"/>
            <a:ext cx="2551187" cy="2019301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1844824"/>
            <a:ext cx="30099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23528" y="4509120"/>
            <a:ext cx="2342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43808" y="4509120"/>
            <a:ext cx="3130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if</a:t>
            </a:r>
            <a:r>
              <a:rPr lang="en-US" u="sng" dirty="0" smtClean="0">
                <a:solidFill>
                  <a:srgbClr val="FF0000"/>
                </a:solidFill>
                <a:latin typeface="Times New Roman" pitchFamily="18" charset="0"/>
              </a:rPr>
              <a:t>…</a:t>
            </a:r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else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84168" y="5229200"/>
            <a:ext cx="2842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Lucida Console" pitchFamily="49" charset="0"/>
              </a:rPr>
              <a:t>switch</a:t>
            </a:r>
            <a:r>
              <a:rPr lang="en-US" u="sng" dirty="0" smtClean="0">
                <a:solidFill>
                  <a:srgbClr val="000000"/>
                </a:solidFill>
                <a:latin typeface="Times New Roman" pitchFamily="18" charset="0"/>
              </a:rPr>
              <a:t> selection statement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69160"/>
          </a:xfrm>
        </p:spPr>
        <p:txBody>
          <a:bodyPr>
            <a:noAutofit/>
          </a:bodyPr>
          <a:lstStyle/>
          <a:p>
            <a:r>
              <a:rPr lang="en-US" sz="2800" dirty="0" smtClean="0"/>
              <a:t>What is the output for the following code lines if hours=35 and hours=60:</a:t>
            </a:r>
          </a:p>
          <a:p>
            <a:pPr>
              <a:buNone/>
            </a:pPr>
            <a:r>
              <a:rPr lang="en-US" sz="2800" dirty="0" smtClean="0"/>
              <a:t>a)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(hours &lt;= 40)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“No overtime” &lt;&lt;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&lt;&lt;"You must work over 40 hours for overtime\n”;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“Continue” &lt;&lt;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B)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if (hours &lt;= 40)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{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“No overtime” &lt;&lt;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"You must work over 40 hours for overtime.\n";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} </a:t>
            </a:r>
          </a:p>
          <a:p>
            <a:pPr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“Continue” &lt;&lt;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89248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Write a </a:t>
            </a:r>
            <a:r>
              <a:rPr lang="en-US" dirty="0" smtClean="0">
                <a:solidFill>
                  <a:srgbClr val="FF0000"/>
                </a:solidFill>
              </a:rPr>
              <a:t>fragment</a:t>
            </a:r>
            <a:r>
              <a:rPr lang="en-US" dirty="0" smtClean="0"/>
              <a:t> of code that test whether an integer variable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score</a:t>
            </a:r>
            <a:r>
              <a:rPr lang="en-US" dirty="0" smtClean="0"/>
              <a:t> contains a valid test score. Valid test scores are in the range from 0 to 100.</a:t>
            </a:r>
          </a:p>
          <a:p>
            <a:endParaRPr lang="en-US" dirty="0" smtClean="0"/>
          </a:p>
          <a:p>
            <a:r>
              <a:rPr lang="en-US" dirty="0" smtClean="0"/>
              <a:t>Write a program that reads two numbers and then compare these two numbers and print the relations that they have satisfied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082D0DB-57AC-4E7B-B086-0DF61BED8DE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0"/>
            <a:ext cx="797011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36D3F0254A364FA5233E32238759C0" ma:contentTypeVersion="0" ma:contentTypeDescription="Create a new document." ma:contentTypeScope="" ma:versionID="bf3d6544d6646c1c63426f080d38fc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218F2E-6B1F-4BAA-9BE8-C386AB2307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C0175D0-576F-4AA3-AB8F-4FCE828E2C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D8D025-7180-43C7-A4DD-14D76929610E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elements/1.1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1815</Words>
  <Application>Microsoft Office PowerPoint</Application>
  <PresentationFormat>عرض على الشاشة (3:4)‏</PresentationFormat>
  <Paragraphs>438</Paragraphs>
  <Slides>40</Slides>
  <Notes>40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40</vt:i4>
      </vt:variant>
    </vt:vector>
  </HeadingPairs>
  <TitlesOfParts>
    <vt:vector size="41" baseType="lpstr">
      <vt:lpstr>Median</vt:lpstr>
      <vt:lpstr>  Structured Program Development in C++</vt:lpstr>
      <vt:lpstr>Control structure</vt:lpstr>
      <vt:lpstr>Types of Control structure </vt:lpstr>
      <vt:lpstr>Types of Control Structures</vt:lpstr>
      <vt:lpstr>Selection Structure</vt:lpstr>
      <vt:lpstr>Selection Structure</vt:lpstr>
      <vt:lpstr>Exercise</vt:lpstr>
      <vt:lpstr>Exercise</vt:lpstr>
      <vt:lpstr>عرض تقديمي في PowerPoint</vt:lpstr>
      <vt:lpstr>Example</vt:lpstr>
      <vt:lpstr>selection structure: if … else</vt:lpstr>
      <vt:lpstr>selection structure: if … else -Example</vt:lpstr>
      <vt:lpstr>Compound (Block of) Statements: Example</vt:lpstr>
      <vt:lpstr>Exercise</vt:lpstr>
      <vt:lpstr>Exercise</vt:lpstr>
      <vt:lpstr>Exercise</vt:lpstr>
      <vt:lpstr>Exercise</vt:lpstr>
      <vt:lpstr>Exercise</vt:lpstr>
      <vt:lpstr>conditional Operator (? :) </vt:lpstr>
      <vt:lpstr>Conditional (? :) Operator- example1</vt:lpstr>
      <vt:lpstr>Conditional (? :) Operator- example2</vt:lpstr>
      <vt:lpstr>Exercise</vt:lpstr>
      <vt:lpstr>Exercise</vt:lpstr>
      <vt:lpstr>Multiple Selection: Nested if</vt:lpstr>
      <vt:lpstr>Multiple Selection: Nested if (Example-1)</vt:lpstr>
      <vt:lpstr>Multiple Selection: Nested if (Example-2)</vt:lpstr>
      <vt:lpstr>Multiple Selection: Nested if (Example-3)</vt:lpstr>
      <vt:lpstr>Multiple Selection: Nested if (Example-4)</vt:lpstr>
      <vt:lpstr>selection structure: Switch</vt:lpstr>
      <vt:lpstr>selection structure: Switch</vt:lpstr>
      <vt:lpstr>Type of values in Switch Cases</vt:lpstr>
      <vt:lpstr>Switch With break Statements</vt:lpstr>
      <vt:lpstr>Switch With no break Statements</vt:lpstr>
      <vt:lpstr>Switch With break Statements</vt:lpstr>
      <vt:lpstr>Previous Example - With Nested If</vt:lpstr>
      <vt:lpstr>Switch With more than one case labels</vt:lpstr>
      <vt:lpstr>Switch With break Statements </vt:lpstr>
      <vt:lpstr>Switch With break Statements </vt:lpstr>
      <vt:lpstr>Common Errors in the switch</vt:lpstr>
      <vt:lpstr>Comparison of if Statements and The Switch Statement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Chapter#3 Part1  Structured Program Development in C++</dc:title>
  <dc:creator>Toshiba</dc:creator>
  <cp:lastModifiedBy>user-8</cp:lastModifiedBy>
  <cp:revision>51</cp:revision>
  <dcterms:created xsi:type="dcterms:W3CDTF">2012-11-02T13:23:39Z</dcterms:created>
  <dcterms:modified xsi:type="dcterms:W3CDTF">2019-09-05T06:20:58Z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0x0101002236D3F0254A364FA5233E32238759C0</vt:lpwstr>
  </property>
</Properties>
</file>