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notesMasterIdLst>
    <p:notesMasterId r:id="rId20"/>
  </p:notesMasterIdLst>
  <p:sldIdLst>
    <p:sldId id="256" r:id="rId5"/>
    <p:sldId id="257" r:id="rId6"/>
    <p:sldId id="265" r:id="rId7"/>
    <p:sldId id="271" r:id="rId8"/>
    <p:sldId id="258" r:id="rId9"/>
    <p:sldId id="291" r:id="rId10"/>
    <p:sldId id="292" r:id="rId11"/>
    <p:sldId id="285" r:id="rId12"/>
    <p:sldId id="286" r:id="rId13"/>
    <p:sldId id="289" r:id="rId14"/>
    <p:sldId id="260" r:id="rId15"/>
    <p:sldId id="290" r:id="rId16"/>
    <p:sldId id="293" r:id="rId17"/>
    <p:sldId id="294" r:id="rId18"/>
    <p:sldId id="262"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SimSun" pitchFamily="2" charset="-122"/>
        <a:cs typeface="+mn-cs"/>
      </a:defRPr>
    </a:lvl1pPr>
    <a:lvl2pPr marL="457200" algn="l" rtl="0" fontAlgn="base">
      <a:spcBef>
        <a:spcPct val="0"/>
      </a:spcBef>
      <a:spcAft>
        <a:spcPct val="0"/>
      </a:spcAft>
      <a:defRPr kern="1200">
        <a:solidFill>
          <a:schemeClr val="tx1"/>
        </a:solidFill>
        <a:latin typeface="Verdana" pitchFamily="34" charset="0"/>
        <a:ea typeface="SimSun" pitchFamily="2" charset="-122"/>
        <a:cs typeface="+mn-cs"/>
      </a:defRPr>
    </a:lvl2pPr>
    <a:lvl3pPr marL="914400" algn="l" rtl="0" fontAlgn="base">
      <a:spcBef>
        <a:spcPct val="0"/>
      </a:spcBef>
      <a:spcAft>
        <a:spcPct val="0"/>
      </a:spcAft>
      <a:defRPr kern="1200">
        <a:solidFill>
          <a:schemeClr val="tx1"/>
        </a:solidFill>
        <a:latin typeface="Verdana" pitchFamily="34" charset="0"/>
        <a:ea typeface="SimSun" pitchFamily="2" charset="-122"/>
        <a:cs typeface="+mn-cs"/>
      </a:defRPr>
    </a:lvl3pPr>
    <a:lvl4pPr marL="1371600" algn="l" rtl="0" fontAlgn="base">
      <a:spcBef>
        <a:spcPct val="0"/>
      </a:spcBef>
      <a:spcAft>
        <a:spcPct val="0"/>
      </a:spcAft>
      <a:defRPr kern="1200">
        <a:solidFill>
          <a:schemeClr val="tx1"/>
        </a:solidFill>
        <a:latin typeface="Verdana" pitchFamily="34" charset="0"/>
        <a:ea typeface="SimSun" pitchFamily="2" charset="-122"/>
        <a:cs typeface="+mn-cs"/>
      </a:defRPr>
    </a:lvl4pPr>
    <a:lvl5pPr marL="1828800" algn="l" rtl="0" fontAlgn="base">
      <a:spcBef>
        <a:spcPct val="0"/>
      </a:spcBef>
      <a:spcAft>
        <a:spcPct val="0"/>
      </a:spcAft>
      <a:defRPr kern="1200">
        <a:solidFill>
          <a:schemeClr val="tx1"/>
        </a:solidFill>
        <a:latin typeface="Verdana" pitchFamily="34" charset="0"/>
        <a:ea typeface="SimSun" pitchFamily="2" charset="-122"/>
        <a:cs typeface="+mn-cs"/>
      </a:defRPr>
    </a:lvl5pPr>
    <a:lvl6pPr marL="2286000" algn="l" defTabSz="914400" rtl="0" eaLnBrk="1" latinLnBrk="0" hangingPunct="1">
      <a:defRPr kern="1200">
        <a:solidFill>
          <a:schemeClr val="tx1"/>
        </a:solidFill>
        <a:latin typeface="Verdana" pitchFamily="34" charset="0"/>
        <a:ea typeface="SimSun" pitchFamily="2" charset="-122"/>
        <a:cs typeface="+mn-cs"/>
      </a:defRPr>
    </a:lvl6pPr>
    <a:lvl7pPr marL="2743200" algn="l" defTabSz="914400" rtl="0" eaLnBrk="1" latinLnBrk="0" hangingPunct="1">
      <a:defRPr kern="1200">
        <a:solidFill>
          <a:schemeClr val="tx1"/>
        </a:solidFill>
        <a:latin typeface="Verdana" pitchFamily="34" charset="0"/>
        <a:ea typeface="SimSun" pitchFamily="2" charset="-122"/>
        <a:cs typeface="+mn-cs"/>
      </a:defRPr>
    </a:lvl7pPr>
    <a:lvl8pPr marL="3200400" algn="l" defTabSz="914400" rtl="0" eaLnBrk="1" latinLnBrk="0" hangingPunct="1">
      <a:defRPr kern="1200">
        <a:solidFill>
          <a:schemeClr val="tx1"/>
        </a:solidFill>
        <a:latin typeface="Verdana" pitchFamily="34" charset="0"/>
        <a:ea typeface="SimSun" pitchFamily="2" charset="-122"/>
        <a:cs typeface="+mn-cs"/>
      </a:defRPr>
    </a:lvl8pPr>
    <a:lvl9pPr marL="3657600" algn="l" defTabSz="914400" rtl="0" eaLnBrk="1" latinLnBrk="0" hangingPunct="1">
      <a:defRPr kern="1200">
        <a:solidFill>
          <a:schemeClr val="tx1"/>
        </a:solidFill>
        <a:latin typeface="Verdana" pitchFamily="34"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9933"/>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6820" autoAdjust="0"/>
  </p:normalViewPr>
  <p:slideViewPr>
    <p:cSldViewPr>
      <p:cViewPr>
        <p:scale>
          <a:sx n="75" d="100"/>
          <a:sy n="75" d="100"/>
        </p:scale>
        <p:origin x="-1422" y="-252"/>
      </p:cViewPr>
      <p:guideLst>
        <p:guide orient="horz" pos="2160"/>
        <p:guide pos="2880"/>
      </p:guideLst>
    </p:cSldViewPr>
  </p:slideViewPr>
  <p:outlineViewPr>
    <p:cViewPr>
      <p:scale>
        <a:sx n="33" d="100"/>
        <a:sy n="33" d="100"/>
      </p:scale>
      <p:origin x="12" y="263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ea typeface="宋体" pitchFamily="2" charset="-122"/>
              </a:defRPr>
            </a:lvl1pPr>
          </a:lstStyle>
          <a:p>
            <a:pPr>
              <a:defRPr/>
            </a:pPr>
            <a:endParaRPr lang="en-US" altLang="zh-CN"/>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宋体" pitchFamily="2" charset="-122"/>
              </a:defRPr>
            </a:lvl1pPr>
          </a:lstStyle>
          <a:p>
            <a:pPr>
              <a:defRPr/>
            </a:pPr>
            <a:endParaRPr lang="en-US" altLang="zh-CN"/>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ea typeface="宋体" pitchFamily="2" charset="-122"/>
              </a:defRPr>
            </a:lvl1pPr>
          </a:lstStyle>
          <a:p>
            <a:pPr>
              <a:defRPr/>
            </a:pPr>
            <a:endParaRPr lang="en-US" altLang="zh-CN"/>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ea typeface="宋体" pitchFamily="2" charset="-122"/>
              </a:defRPr>
            </a:lvl1pPr>
          </a:lstStyle>
          <a:p>
            <a:pPr>
              <a:defRPr/>
            </a:pPr>
            <a:fld id="{A4D77E9D-29AC-47EA-A5AB-8ADA1E0752B0}" type="slidenum">
              <a:rPr lang="en-US" altLang="zh-CN"/>
              <a:pPr>
                <a:defRPr/>
              </a:pPr>
              <a:t>‹#›</a:t>
            </a:fld>
            <a:endParaRPr lang="en-US" altLang="zh-CN"/>
          </a:p>
        </p:txBody>
      </p:sp>
    </p:spTree>
    <p:extLst>
      <p:ext uri="{BB962C8B-B14F-4D97-AF65-F5344CB8AC3E}">
        <p14:creationId xmlns="" xmlns:p14="http://schemas.microsoft.com/office/powerpoint/2010/main" val="4271518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fld id="{6EA759BB-0A4B-4FD8-8C64-33DE1B303B37}" type="slidenum">
              <a:rPr lang="en-US" altLang="zh-CN">
                <a:latin typeface="Arial" pitchFamily="34" charset="0"/>
              </a:rPr>
              <a:pPr eaLnBrk="1" hangingPunct="1"/>
              <a:t>11</a:t>
            </a:fld>
            <a:endParaRPr lang="en-US" altLang="zh-CN">
              <a:latin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marL="228600" indent="-228600" eaLnBrk="1" hangingPunct="1">
              <a:lnSpc>
                <a:spcPct val="80000"/>
              </a:lnSpc>
            </a:pPr>
            <a:r>
              <a:rPr lang="en-US" altLang="zh-CN" sz="900" dirty="0" smtClean="0">
                <a:latin typeface="Arial" pitchFamily="34" charset="0"/>
              </a:rPr>
              <a:t>This program will create the file fout.txt in the directory from where you are executing it, and will put “Hello, world!” into it.</a:t>
            </a:r>
          </a:p>
          <a:p>
            <a:pPr marL="228600" indent="-228600" eaLnBrk="1" hangingPunct="1">
              <a:lnSpc>
                <a:spcPct val="80000"/>
              </a:lnSpc>
            </a:pPr>
            <a:r>
              <a:rPr lang="en-US" altLang="zh-CN" sz="900" dirty="0" smtClean="0">
                <a:latin typeface="Arial" pitchFamily="34" charset="0"/>
              </a:rPr>
              <a:t>Here is what every line means:</a:t>
            </a:r>
          </a:p>
          <a:p>
            <a:pPr marL="228600" indent="-228600" eaLnBrk="1" hangingPunct="1">
              <a:lnSpc>
                <a:spcPct val="80000"/>
              </a:lnSpc>
            </a:pPr>
            <a:r>
              <a:rPr lang="en-US" altLang="zh-CN" sz="900" dirty="0" smtClean="0">
                <a:latin typeface="Arial" pitchFamily="34" charset="0"/>
              </a:rPr>
              <a:t/>
            </a:r>
            <a:br>
              <a:rPr lang="en-US" altLang="zh-CN" sz="900" dirty="0" smtClean="0">
                <a:latin typeface="Arial" pitchFamily="34" charset="0"/>
              </a:rPr>
            </a:br>
            <a:r>
              <a:rPr lang="en-US" altLang="zh-CN" sz="900" dirty="0" smtClean="0">
                <a:latin typeface="Arial" pitchFamily="34" charset="0"/>
              </a:rPr>
              <a:t>#include &lt;</a:t>
            </a:r>
            <a:r>
              <a:rPr lang="en-US" altLang="zh-CN" sz="900" dirty="0" err="1" smtClean="0">
                <a:latin typeface="Arial" pitchFamily="34" charset="0"/>
              </a:rPr>
              <a:t>fstream</a:t>
            </a:r>
            <a:r>
              <a:rPr lang="en-US" altLang="zh-CN" sz="900" dirty="0" smtClean="0">
                <a:latin typeface="Arial" pitchFamily="34" charset="0"/>
              </a:rPr>
              <a:t>&gt; - You need to include this file in order to use C++’s functions for File I/O.</a:t>
            </a:r>
          </a:p>
          <a:p>
            <a:pPr marL="228600" indent="-228600" eaLnBrk="1" hangingPunct="1">
              <a:lnSpc>
                <a:spcPct val="80000"/>
              </a:lnSpc>
            </a:pPr>
            <a:r>
              <a:rPr lang="en-US" altLang="zh-CN" sz="900" dirty="0" smtClean="0">
                <a:latin typeface="Arial" pitchFamily="34" charset="0"/>
              </a:rPr>
              <a:t>In this file, are declared several classes, including </a:t>
            </a:r>
            <a:r>
              <a:rPr lang="en-US" altLang="zh-CN" sz="900" dirty="0" err="1" smtClean="0">
                <a:latin typeface="Arial" pitchFamily="34" charset="0"/>
              </a:rPr>
              <a:t>ifstream</a:t>
            </a:r>
            <a:r>
              <a:rPr lang="en-US" altLang="zh-CN" sz="900" dirty="0" smtClean="0">
                <a:latin typeface="Arial" pitchFamily="34" charset="0"/>
              </a:rPr>
              <a:t>, </a:t>
            </a:r>
            <a:r>
              <a:rPr lang="en-US" altLang="zh-CN" sz="900" dirty="0" err="1" smtClean="0">
                <a:latin typeface="Arial" pitchFamily="34" charset="0"/>
              </a:rPr>
              <a:t>ofstream</a:t>
            </a:r>
            <a:r>
              <a:rPr lang="en-US" altLang="zh-CN" sz="900" dirty="0" smtClean="0">
                <a:latin typeface="Arial" pitchFamily="34" charset="0"/>
              </a:rPr>
              <a:t> and </a:t>
            </a:r>
            <a:r>
              <a:rPr lang="en-US" altLang="zh-CN" sz="900" dirty="0" err="1" smtClean="0">
                <a:latin typeface="Arial" pitchFamily="34" charset="0"/>
              </a:rPr>
              <a:t>fstream</a:t>
            </a:r>
            <a:r>
              <a:rPr lang="en-US" altLang="zh-CN" sz="900" dirty="0" smtClean="0">
                <a:latin typeface="Arial" pitchFamily="34" charset="0"/>
              </a:rPr>
              <a:t>, which are all derived from </a:t>
            </a:r>
            <a:r>
              <a:rPr lang="en-US" altLang="zh-CN" sz="900" dirty="0" err="1" smtClean="0">
                <a:latin typeface="Arial" pitchFamily="34" charset="0"/>
              </a:rPr>
              <a:t>istream</a:t>
            </a:r>
            <a:r>
              <a:rPr lang="en-US" altLang="zh-CN" sz="900" dirty="0" smtClean="0">
                <a:latin typeface="Arial" pitchFamily="34" charset="0"/>
              </a:rPr>
              <a:t> and </a:t>
            </a:r>
            <a:r>
              <a:rPr lang="en-US" altLang="zh-CN" sz="900" dirty="0" err="1" smtClean="0">
                <a:latin typeface="Arial" pitchFamily="34" charset="0"/>
              </a:rPr>
              <a:t>ostream</a:t>
            </a:r>
            <a:r>
              <a:rPr lang="en-US" altLang="zh-CN" sz="900" dirty="0" smtClean="0">
                <a:latin typeface="Arial" pitchFamily="34" charset="0"/>
              </a:rPr>
              <a:t>.</a:t>
            </a:r>
          </a:p>
          <a:p>
            <a:pPr marL="228600" indent="-228600" eaLnBrk="1" hangingPunct="1">
              <a:lnSpc>
                <a:spcPct val="80000"/>
              </a:lnSpc>
            </a:pPr>
            <a:r>
              <a:rPr lang="en-US" altLang="zh-CN" sz="900" dirty="0" err="1" smtClean="0">
                <a:latin typeface="Arial" pitchFamily="34" charset="0"/>
              </a:rPr>
              <a:t>ofstream</a:t>
            </a:r>
            <a:r>
              <a:rPr lang="en-US" altLang="zh-CN" sz="900" dirty="0" smtClean="0">
                <a:latin typeface="Arial" pitchFamily="34" charset="0"/>
              </a:rPr>
              <a:t> </a:t>
            </a:r>
            <a:r>
              <a:rPr lang="en-US" altLang="zh-CN" sz="900" dirty="0" err="1" smtClean="0">
                <a:latin typeface="Arial" pitchFamily="34" charset="0"/>
              </a:rPr>
              <a:t>outFile</a:t>
            </a:r>
            <a:r>
              <a:rPr lang="en-US" altLang="zh-CN" sz="900" dirty="0" smtClean="0">
                <a:latin typeface="Arial" pitchFamily="34" charset="0"/>
              </a:rPr>
              <a:t>(“cpp-home.txt”);</a:t>
            </a:r>
          </a:p>
          <a:p>
            <a:pPr marL="228600" indent="-228600" eaLnBrk="1" hangingPunct="1">
              <a:lnSpc>
                <a:spcPct val="80000"/>
              </a:lnSpc>
            </a:pPr>
            <a:r>
              <a:rPr lang="en-US" altLang="zh-CN" sz="900" dirty="0" err="1" smtClean="0">
                <a:latin typeface="Arial" pitchFamily="34" charset="0"/>
              </a:rPr>
              <a:t>ofstream</a:t>
            </a:r>
            <a:r>
              <a:rPr lang="en-US" altLang="zh-CN" sz="900" dirty="0" smtClean="0">
                <a:latin typeface="Arial" pitchFamily="34" charset="0"/>
              </a:rPr>
              <a:t> means “output file stream”. It creates a handle for a stream to write in a file.</a:t>
            </a:r>
          </a:p>
          <a:p>
            <a:pPr marL="228600" indent="-228600" eaLnBrk="1" hangingPunct="1">
              <a:lnSpc>
                <a:spcPct val="80000"/>
              </a:lnSpc>
            </a:pPr>
            <a:r>
              <a:rPr lang="en-US" altLang="zh-CN" sz="900" dirty="0" smtClean="0">
                <a:latin typeface="Arial" pitchFamily="34" charset="0"/>
              </a:rPr>
              <a:t> </a:t>
            </a:r>
            <a:r>
              <a:rPr lang="en-US" altLang="zh-CN" sz="900" dirty="0" err="1" smtClean="0">
                <a:latin typeface="Arial" pitchFamily="34" charset="0"/>
              </a:rPr>
              <a:t>outFile</a:t>
            </a:r>
            <a:r>
              <a:rPr lang="en-US" altLang="zh-CN" sz="900" dirty="0" smtClean="0">
                <a:latin typeface="Arial" pitchFamily="34" charset="0"/>
              </a:rPr>
              <a:t> – that’s the name of the handle. You can pick whatever you want!</a:t>
            </a:r>
          </a:p>
          <a:p>
            <a:pPr marL="228600" indent="-228600" eaLnBrk="1" hangingPunct="1">
              <a:lnSpc>
                <a:spcPct val="80000"/>
              </a:lnSpc>
            </a:pPr>
            <a:r>
              <a:rPr lang="en-US" altLang="zh-CN" sz="900" dirty="0" smtClean="0">
                <a:latin typeface="Arial" pitchFamily="34" charset="0"/>
              </a:rPr>
              <a:t>(“fout.txt”); - opens the file fout.txt, which should be placed in the directory from where you execute the program. If such a file does not exists, it will be created for you, so you don’t need to worry about that!</a:t>
            </a:r>
          </a:p>
          <a:p>
            <a:pPr marL="228600" indent="-228600" eaLnBrk="1" hangingPunct="1">
              <a:lnSpc>
                <a:spcPct val="80000"/>
              </a:lnSpc>
            </a:pPr>
            <a:r>
              <a:rPr lang="en-US" altLang="zh-CN" sz="900" dirty="0" smtClean="0">
                <a:latin typeface="Arial" pitchFamily="34" charset="0"/>
              </a:rPr>
              <a:t>Now, let’s look a bit deeper. First, I’d like to mention that </a:t>
            </a:r>
            <a:r>
              <a:rPr lang="en-US" altLang="zh-CN" sz="900" dirty="0" err="1" smtClean="0">
                <a:latin typeface="Arial" pitchFamily="34" charset="0"/>
              </a:rPr>
              <a:t>ofstream</a:t>
            </a:r>
            <a:r>
              <a:rPr lang="en-US" altLang="zh-CN" sz="900" dirty="0" smtClean="0">
                <a:latin typeface="Arial" pitchFamily="34" charset="0"/>
              </a:rPr>
              <a:t> is a class. So, </a:t>
            </a:r>
            <a:r>
              <a:rPr lang="en-US" altLang="zh-CN" sz="900" dirty="0" err="1" smtClean="0">
                <a:latin typeface="Arial" pitchFamily="34" charset="0"/>
              </a:rPr>
              <a:t>ofstream</a:t>
            </a:r>
            <a:r>
              <a:rPr lang="en-US" altLang="zh-CN" sz="900" dirty="0" smtClean="0">
                <a:latin typeface="Arial" pitchFamily="34" charset="0"/>
              </a:rPr>
              <a:t> </a:t>
            </a:r>
            <a:r>
              <a:rPr lang="en-US" altLang="zh-CN" sz="900" dirty="0" err="1" smtClean="0">
                <a:latin typeface="Arial" pitchFamily="34" charset="0"/>
              </a:rPr>
              <a:t>outFile</a:t>
            </a:r>
            <a:r>
              <a:rPr lang="en-US" altLang="zh-CN" sz="900" dirty="0" smtClean="0">
                <a:latin typeface="Arial" pitchFamily="34" charset="0"/>
              </a:rPr>
              <a:t>(“fout.txt”); creates an object from this class. What we pass in the brackets, as parameter, is actually what we pass to the constructor. It is the name of the file. So, to summarize: we create an object from class </a:t>
            </a:r>
            <a:r>
              <a:rPr lang="en-US" altLang="zh-CN" sz="900" dirty="0" err="1" smtClean="0">
                <a:latin typeface="Arial" pitchFamily="34" charset="0"/>
              </a:rPr>
              <a:t>ofstream</a:t>
            </a:r>
            <a:r>
              <a:rPr lang="en-US" altLang="zh-CN" sz="900" dirty="0" smtClean="0">
                <a:latin typeface="Arial" pitchFamily="34" charset="0"/>
              </a:rPr>
              <a:t>, and we pass the name of the file we want to create, as an argument to the class’ constructor. There are other things, too, that we can pass, but I will look into that, later.</a:t>
            </a:r>
          </a:p>
          <a:p>
            <a:pPr marL="228600" indent="-228600" eaLnBrk="1" hangingPunct="1">
              <a:lnSpc>
                <a:spcPct val="80000"/>
              </a:lnSpc>
            </a:pPr>
            <a:r>
              <a:rPr lang="en-US" altLang="zh-CN" sz="900" dirty="0" err="1" smtClean="0">
                <a:latin typeface="Arial" pitchFamily="34" charset="0"/>
              </a:rPr>
              <a:t>outFile</a:t>
            </a:r>
            <a:r>
              <a:rPr lang="en-US" altLang="zh-CN" sz="900" dirty="0" smtClean="0">
                <a:latin typeface="Arial" pitchFamily="34" charset="0"/>
              </a:rPr>
              <a:t>&lt;&lt; “Hello World,!”; - “&lt;&lt;” looks familiar? Yes, you’ve seen it in </a:t>
            </a:r>
            <a:r>
              <a:rPr lang="en-US" altLang="zh-CN" sz="900" dirty="0" err="1" smtClean="0">
                <a:latin typeface="Arial" pitchFamily="34" charset="0"/>
              </a:rPr>
              <a:t>cout</a:t>
            </a:r>
            <a:r>
              <a:rPr lang="en-US" altLang="zh-CN" sz="900" dirty="0" smtClean="0">
                <a:latin typeface="Arial" pitchFamily="34" charset="0"/>
              </a:rPr>
              <a:t> &lt;&lt;. This (“&lt;&lt;”) is a predefined operator. Anyway, what this line makes, is to put the text above in the file. As mentioned before, </a:t>
            </a:r>
            <a:r>
              <a:rPr lang="en-US" altLang="zh-CN" sz="900" dirty="0" err="1" smtClean="0">
                <a:latin typeface="Arial" pitchFamily="34" charset="0"/>
              </a:rPr>
              <a:t>outFile</a:t>
            </a:r>
            <a:r>
              <a:rPr lang="en-US" altLang="zh-CN" sz="900" dirty="0" smtClean="0">
                <a:latin typeface="Arial" pitchFamily="34" charset="0"/>
              </a:rPr>
              <a:t> is a handle to the opened file stream. So, we write the handle name, &lt;&lt; and after it we write the text in inverted commas. If we want to pass variables instead of text in inverted commas, just pass it as a regular use of the </a:t>
            </a:r>
            <a:r>
              <a:rPr lang="en-US" altLang="zh-CN" sz="900" dirty="0" err="1" smtClean="0">
                <a:latin typeface="Arial" pitchFamily="34" charset="0"/>
              </a:rPr>
              <a:t>cout</a:t>
            </a:r>
            <a:r>
              <a:rPr lang="en-US" altLang="zh-CN" sz="900" dirty="0" smtClean="0">
                <a:latin typeface="Arial" pitchFamily="34" charset="0"/>
              </a:rPr>
              <a:t> &lt;&lt;. This way:</a:t>
            </a:r>
          </a:p>
          <a:p>
            <a:pPr marL="228600" indent="-228600" eaLnBrk="1" hangingPunct="1">
              <a:lnSpc>
                <a:spcPct val="80000"/>
              </a:lnSpc>
            </a:pPr>
            <a:r>
              <a:rPr lang="en-US" altLang="zh-CN" sz="900" dirty="0" err="1" smtClean="0">
                <a:latin typeface="Arial" pitchFamily="34" charset="0"/>
              </a:rPr>
              <a:t>outFile</a:t>
            </a:r>
            <a:r>
              <a:rPr lang="en-US" altLang="zh-CN" sz="900" dirty="0" smtClean="0">
                <a:latin typeface="Arial" pitchFamily="34" charset="0"/>
              </a:rPr>
              <a:t> &lt;&lt; </a:t>
            </a:r>
            <a:r>
              <a:rPr lang="en-US" altLang="zh-CN" sz="900" dirty="0" err="1" smtClean="0">
                <a:latin typeface="Arial" pitchFamily="34" charset="0"/>
              </a:rPr>
              <a:t>variablename</a:t>
            </a:r>
            <a:r>
              <a:rPr lang="en-US" altLang="zh-CN" sz="900" dirty="0" smtClean="0">
                <a:latin typeface="Arial" pitchFamily="34" charset="0"/>
              </a:rPr>
              <a:t>;</a:t>
            </a:r>
          </a:p>
          <a:p>
            <a:pPr marL="228600" indent="-228600" eaLnBrk="1" hangingPunct="1">
              <a:lnSpc>
                <a:spcPct val="80000"/>
              </a:lnSpc>
            </a:pPr>
            <a:r>
              <a:rPr lang="en-US" altLang="zh-CN" sz="900" dirty="0" smtClean="0">
                <a:latin typeface="Arial" pitchFamily="34" charset="0"/>
              </a:rPr>
              <a:t>That’s it!</a:t>
            </a:r>
          </a:p>
          <a:p>
            <a:pPr marL="228600" indent="-228600" eaLnBrk="1" hangingPunct="1">
              <a:lnSpc>
                <a:spcPct val="80000"/>
              </a:lnSpc>
            </a:pPr>
            <a:r>
              <a:rPr lang="en-US" altLang="zh-CN" sz="900" dirty="0" err="1" smtClean="0">
                <a:latin typeface="Arial" pitchFamily="34" charset="0"/>
              </a:rPr>
              <a:t>outFile.close</a:t>
            </a:r>
            <a:r>
              <a:rPr lang="en-US" altLang="zh-CN" sz="900" dirty="0" smtClean="0">
                <a:latin typeface="Arial" pitchFamily="34" charset="0"/>
              </a:rPr>
              <a:t>(); - As we have opened the stream, when we finish using it, we have to close it. </a:t>
            </a:r>
            <a:r>
              <a:rPr lang="en-US" altLang="zh-CN" sz="900" dirty="0" err="1" smtClean="0">
                <a:latin typeface="Arial" pitchFamily="34" charset="0"/>
              </a:rPr>
              <a:t>outFile</a:t>
            </a:r>
            <a:r>
              <a:rPr lang="en-US" altLang="zh-CN" sz="900" dirty="0" smtClean="0">
                <a:latin typeface="Arial" pitchFamily="34" charset="0"/>
              </a:rPr>
              <a:t> is an object from class </a:t>
            </a:r>
            <a:r>
              <a:rPr lang="en-US" altLang="zh-CN" sz="900" dirty="0" err="1" smtClean="0">
                <a:latin typeface="Arial" pitchFamily="34" charset="0"/>
              </a:rPr>
              <a:t>ofstream</a:t>
            </a:r>
            <a:r>
              <a:rPr lang="en-US" altLang="zh-CN" sz="900" dirty="0" smtClean="0">
                <a:latin typeface="Arial" pitchFamily="34" charset="0"/>
              </a:rPr>
              <a:t>, and this class (</a:t>
            </a:r>
            <a:r>
              <a:rPr lang="en-US" altLang="zh-CN" sz="900" dirty="0" err="1" smtClean="0">
                <a:latin typeface="Arial" pitchFamily="34" charset="0"/>
              </a:rPr>
              <a:t>ofstream</a:t>
            </a:r>
            <a:r>
              <a:rPr lang="en-US" altLang="zh-CN" sz="900" dirty="0" smtClean="0">
                <a:latin typeface="Arial" pitchFamily="34" charset="0"/>
              </a:rPr>
              <a:t>) has a function that closes the stream. That is the close() function. So, we just write the name of the handle, dot and close(), in order to close the file stream! </a:t>
            </a:r>
            <a:br>
              <a:rPr lang="en-US" altLang="zh-CN" sz="900" dirty="0" smtClean="0">
                <a:latin typeface="Arial" pitchFamily="34" charset="0"/>
              </a:rPr>
            </a:br>
            <a:r>
              <a:rPr lang="en-US" altLang="zh-CN" sz="900" b="1" dirty="0" smtClean="0">
                <a:latin typeface="Arial" pitchFamily="34" charset="0"/>
              </a:rPr>
              <a:t>Notice:</a:t>
            </a:r>
            <a:r>
              <a:rPr lang="en-US" altLang="zh-CN" sz="900" dirty="0" smtClean="0">
                <a:latin typeface="Arial" pitchFamily="34" charset="0"/>
              </a:rPr>
              <a:t> Once you have closed the file, you can’t access it anymore, until you open it again.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fld id="{76E587AF-957E-4B07-B0E0-3B2E073F8F88}" type="slidenum">
              <a:rPr lang="en-US" altLang="zh-CN">
                <a:latin typeface="Arial" pitchFamily="34" charset="0"/>
              </a:rPr>
              <a:pPr eaLnBrk="1" hangingPunct="1"/>
              <a:t>12</a:t>
            </a:fld>
            <a:endParaRPr lang="en-US" altLang="zh-CN">
              <a:latin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228600" indent="-228600" eaLnBrk="1" hangingPunct="1">
              <a:lnSpc>
                <a:spcPct val="80000"/>
              </a:lnSpc>
            </a:pPr>
            <a:r>
              <a:rPr lang="en-US" altLang="zh-CN" sz="900" smtClean="0">
                <a:latin typeface="Arial" pitchFamily="34" charset="0"/>
              </a:rPr>
              <a:t>This program will create the file fout.txt in the directory from where you are executing it, and will put “Hello, world!” into it.</a:t>
            </a:r>
          </a:p>
          <a:p>
            <a:pPr marL="228600" indent="-228600" eaLnBrk="1" hangingPunct="1">
              <a:lnSpc>
                <a:spcPct val="80000"/>
              </a:lnSpc>
            </a:pPr>
            <a:r>
              <a:rPr lang="en-US" altLang="zh-CN" sz="900" smtClean="0">
                <a:latin typeface="Arial" pitchFamily="34" charset="0"/>
              </a:rPr>
              <a:t>Here is what every line means:</a:t>
            </a:r>
          </a:p>
          <a:p>
            <a:pPr marL="228600" indent="-228600" eaLnBrk="1" hangingPunct="1">
              <a:lnSpc>
                <a:spcPct val="80000"/>
              </a:lnSpc>
            </a:pPr>
            <a:r>
              <a:rPr lang="en-US" altLang="zh-CN" sz="900" smtClean="0">
                <a:latin typeface="Arial" pitchFamily="34" charset="0"/>
              </a:rPr>
              <a:t/>
            </a:r>
            <a:br>
              <a:rPr lang="en-US" altLang="zh-CN" sz="900" smtClean="0">
                <a:latin typeface="Arial" pitchFamily="34" charset="0"/>
              </a:rPr>
            </a:br>
            <a:r>
              <a:rPr lang="en-US" altLang="zh-CN" sz="900" smtClean="0">
                <a:latin typeface="Arial" pitchFamily="34" charset="0"/>
              </a:rPr>
              <a:t>#include &lt;fstream&gt; - You need to include this file in order to use C++’s functions for File I/O.</a:t>
            </a:r>
          </a:p>
          <a:p>
            <a:pPr marL="228600" indent="-228600" eaLnBrk="1" hangingPunct="1">
              <a:lnSpc>
                <a:spcPct val="80000"/>
              </a:lnSpc>
            </a:pPr>
            <a:r>
              <a:rPr lang="en-US" altLang="zh-CN" sz="900" smtClean="0">
                <a:latin typeface="Arial" pitchFamily="34" charset="0"/>
              </a:rPr>
              <a:t>In this file, are declared several classes, including ifstream, ofstream and fstream, which are all derived from istream and ostream.</a:t>
            </a:r>
          </a:p>
          <a:p>
            <a:pPr marL="228600" indent="-228600" eaLnBrk="1" hangingPunct="1">
              <a:lnSpc>
                <a:spcPct val="80000"/>
              </a:lnSpc>
            </a:pPr>
            <a:r>
              <a:rPr lang="en-US" altLang="zh-CN" sz="900" smtClean="0">
                <a:latin typeface="Arial" pitchFamily="34" charset="0"/>
              </a:rPr>
              <a:t>ofstream outFile(“cpp-home.txt”);</a:t>
            </a:r>
          </a:p>
          <a:p>
            <a:pPr marL="228600" indent="-228600" eaLnBrk="1" hangingPunct="1">
              <a:lnSpc>
                <a:spcPct val="80000"/>
              </a:lnSpc>
            </a:pPr>
            <a:r>
              <a:rPr lang="en-US" altLang="zh-CN" sz="900" smtClean="0">
                <a:latin typeface="Arial" pitchFamily="34" charset="0"/>
              </a:rPr>
              <a:t>ofstream means “output file stream”. It creates a handle for a stream to write in a file.</a:t>
            </a:r>
          </a:p>
          <a:p>
            <a:pPr marL="228600" indent="-228600" eaLnBrk="1" hangingPunct="1">
              <a:lnSpc>
                <a:spcPct val="80000"/>
              </a:lnSpc>
            </a:pPr>
            <a:r>
              <a:rPr lang="en-US" altLang="zh-CN" sz="900" smtClean="0">
                <a:latin typeface="Arial" pitchFamily="34" charset="0"/>
              </a:rPr>
              <a:t> outFile – that’s the name of the handle. You can pick whatever you want!</a:t>
            </a:r>
          </a:p>
          <a:p>
            <a:pPr marL="228600" indent="-228600" eaLnBrk="1" hangingPunct="1">
              <a:lnSpc>
                <a:spcPct val="80000"/>
              </a:lnSpc>
            </a:pPr>
            <a:r>
              <a:rPr lang="en-US" altLang="zh-CN" sz="900" smtClean="0">
                <a:latin typeface="Arial" pitchFamily="34" charset="0"/>
              </a:rPr>
              <a:t>(“fout.txt”); - opens the file fout.txt, which should be placed in the directory from where you execute the program. If such a file does not exists, it will be created for you, so you don’t need to worry about that!</a:t>
            </a:r>
          </a:p>
          <a:p>
            <a:pPr marL="228600" indent="-228600" eaLnBrk="1" hangingPunct="1">
              <a:lnSpc>
                <a:spcPct val="80000"/>
              </a:lnSpc>
            </a:pPr>
            <a:r>
              <a:rPr lang="en-US" altLang="zh-CN" sz="900" smtClean="0">
                <a:latin typeface="Arial" pitchFamily="34" charset="0"/>
              </a:rPr>
              <a:t>Now, let’s look a bit deeper. First, I’d like to mention that ofstream is a class. So, ofstream outFile(“fout.txt”); creates an object from this class. What we pass in the brackets, as parameter, is actually what we pass to the constructor. It is the name of the file. So, to summarize: we create an object from class ofstream, and we pass the name of the file we want to create, as an argument to the class’ constructor. There are other things, too, that we can pass, but I will look into that, later.</a:t>
            </a:r>
          </a:p>
          <a:p>
            <a:pPr marL="228600" indent="-228600" eaLnBrk="1" hangingPunct="1">
              <a:lnSpc>
                <a:spcPct val="80000"/>
              </a:lnSpc>
            </a:pPr>
            <a:r>
              <a:rPr lang="en-US" altLang="zh-CN" sz="900" smtClean="0">
                <a:latin typeface="Arial" pitchFamily="34" charset="0"/>
              </a:rPr>
              <a:t>outFile&lt;&lt; “Hello World,!”; - “&lt;&lt;” looks familiar? Yes, you’ve seen it in cout &lt;&lt;. This (“&lt;&lt;”) is a predefined operator. Anyway, what this line makes, is to put the text above in the file. As mentioned before, outFile is a handle to the opened file stream. So, we write the handle name, &lt;&lt; and after it we write the text in inverted commas. If we want to pass variables instead of text in inverted commas, just pass it as a regular use of the cout &lt;&lt;. This way:</a:t>
            </a:r>
          </a:p>
          <a:p>
            <a:pPr marL="228600" indent="-228600" eaLnBrk="1" hangingPunct="1">
              <a:lnSpc>
                <a:spcPct val="80000"/>
              </a:lnSpc>
            </a:pPr>
            <a:r>
              <a:rPr lang="en-US" altLang="zh-CN" sz="900" smtClean="0">
                <a:latin typeface="Arial" pitchFamily="34" charset="0"/>
              </a:rPr>
              <a:t>outFile &lt;&lt; variablename;</a:t>
            </a:r>
          </a:p>
          <a:p>
            <a:pPr marL="228600" indent="-228600" eaLnBrk="1" hangingPunct="1">
              <a:lnSpc>
                <a:spcPct val="80000"/>
              </a:lnSpc>
            </a:pPr>
            <a:r>
              <a:rPr lang="en-US" altLang="zh-CN" sz="900" smtClean="0">
                <a:latin typeface="Arial" pitchFamily="34" charset="0"/>
              </a:rPr>
              <a:t>That’s it!</a:t>
            </a:r>
          </a:p>
          <a:p>
            <a:pPr marL="228600" indent="-228600" eaLnBrk="1" hangingPunct="1">
              <a:lnSpc>
                <a:spcPct val="80000"/>
              </a:lnSpc>
            </a:pPr>
            <a:r>
              <a:rPr lang="en-US" altLang="zh-CN" sz="900" smtClean="0">
                <a:latin typeface="Arial" pitchFamily="34" charset="0"/>
              </a:rPr>
              <a:t>outFile.close(); - As we have opened the stream, when we finish using it, we have to close it. outFile is an object from class ofstream, and this class (ofstream) has a function that closes the stream. That is the close() function. So, we just write the name of the handle, dot and close(), in order to close the file stream! </a:t>
            </a:r>
            <a:br>
              <a:rPr lang="en-US" altLang="zh-CN" sz="900" smtClean="0">
                <a:latin typeface="Arial" pitchFamily="34" charset="0"/>
              </a:rPr>
            </a:br>
            <a:r>
              <a:rPr lang="en-US" altLang="zh-CN" sz="900" b="1" smtClean="0">
                <a:latin typeface="Arial" pitchFamily="34" charset="0"/>
              </a:rPr>
              <a:t>Notice:</a:t>
            </a:r>
            <a:r>
              <a:rPr lang="en-US" altLang="zh-CN" sz="900" smtClean="0">
                <a:latin typeface="Arial" pitchFamily="34" charset="0"/>
              </a:rPr>
              <a:t> Once you have closed the file, you can’t access it anymore, until you open it again.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fld id="{76E587AF-957E-4B07-B0E0-3B2E073F8F88}" type="slidenum">
              <a:rPr lang="en-US" altLang="zh-CN">
                <a:latin typeface="Arial" pitchFamily="34" charset="0"/>
              </a:rPr>
              <a:pPr eaLnBrk="1" hangingPunct="1"/>
              <a:t>13</a:t>
            </a:fld>
            <a:endParaRPr lang="en-US" altLang="zh-CN">
              <a:latin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228600" indent="-228600" eaLnBrk="1" hangingPunct="1">
              <a:lnSpc>
                <a:spcPct val="80000"/>
              </a:lnSpc>
            </a:pPr>
            <a:r>
              <a:rPr lang="en-US" altLang="zh-CN" sz="900" smtClean="0">
                <a:latin typeface="Arial" pitchFamily="34" charset="0"/>
              </a:rPr>
              <a:t>This program will create the file fout.txt in the directory from where you are executing it, and will put “Hello, world!” into it.</a:t>
            </a:r>
          </a:p>
          <a:p>
            <a:pPr marL="228600" indent="-228600" eaLnBrk="1" hangingPunct="1">
              <a:lnSpc>
                <a:spcPct val="80000"/>
              </a:lnSpc>
            </a:pPr>
            <a:r>
              <a:rPr lang="en-US" altLang="zh-CN" sz="900" smtClean="0">
                <a:latin typeface="Arial" pitchFamily="34" charset="0"/>
              </a:rPr>
              <a:t>Here is what every line means:</a:t>
            </a:r>
          </a:p>
          <a:p>
            <a:pPr marL="228600" indent="-228600" eaLnBrk="1" hangingPunct="1">
              <a:lnSpc>
                <a:spcPct val="80000"/>
              </a:lnSpc>
            </a:pPr>
            <a:r>
              <a:rPr lang="en-US" altLang="zh-CN" sz="900" smtClean="0">
                <a:latin typeface="Arial" pitchFamily="34" charset="0"/>
              </a:rPr>
              <a:t/>
            </a:r>
            <a:br>
              <a:rPr lang="en-US" altLang="zh-CN" sz="900" smtClean="0">
                <a:latin typeface="Arial" pitchFamily="34" charset="0"/>
              </a:rPr>
            </a:br>
            <a:r>
              <a:rPr lang="en-US" altLang="zh-CN" sz="900" smtClean="0">
                <a:latin typeface="Arial" pitchFamily="34" charset="0"/>
              </a:rPr>
              <a:t>#include &lt;fstream&gt; - You need to include this file in order to use C++’s functions for File I/O.</a:t>
            </a:r>
          </a:p>
          <a:p>
            <a:pPr marL="228600" indent="-228600" eaLnBrk="1" hangingPunct="1">
              <a:lnSpc>
                <a:spcPct val="80000"/>
              </a:lnSpc>
            </a:pPr>
            <a:r>
              <a:rPr lang="en-US" altLang="zh-CN" sz="900" smtClean="0">
                <a:latin typeface="Arial" pitchFamily="34" charset="0"/>
              </a:rPr>
              <a:t>In this file, are declared several classes, including ifstream, ofstream and fstream, which are all derived from istream and ostream.</a:t>
            </a:r>
          </a:p>
          <a:p>
            <a:pPr marL="228600" indent="-228600" eaLnBrk="1" hangingPunct="1">
              <a:lnSpc>
                <a:spcPct val="80000"/>
              </a:lnSpc>
            </a:pPr>
            <a:r>
              <a:rPr lang="en-US" altLang="zh-CN" sz="900" smtClean="0">
                <a:latin typeface="Arial" pitchFamily="34" charset="0"/>
              </a:rPr>
              <a:t>ofstream outFile(“cpp-home.txt”);</a:t>
            </a:r>
          </a:p>
          <a:p>
            <a:pPr marL="228600" indent="-228600" eaLnBrk="1" hangingPunct="1">
              <a:lnSpc>
                <a:spcPct val="80000"/>
              </a:lnSpc>
            </a:pPr>
            <a:r>
              <a:rPr lang="en-US" altLang="zh-CN" sz="900" smtClean="0">
                <a:latin typeface="Arial" pitchFamily="34" charset="0"/>
              </a:rPr>
              <a:t>ofstream means “output file stream”. It creates a handle for a stream to write in a file.</a:t>
            </a:r>
          </a:p>
          <a:p>
            <a:pPr marL="228600" indent="-228600" eaLnBrk="1" hangingPunct="1">
              <a:lnSpc>
                <a:spcPct val="80000"/>
              </a:lnSpc>
            </a:pPr>
            <a:r>
              <a:rPr lang="en-US" altLang="zh-CN" sz="900" smtClean="0">
                <a:latin typeface="Arial" pitchFamily="34" charset="0"/>
              </a:rPr>
              <a:t> outFile – that’s the name of the handle. You can pick whatever you want!</a:t>
            </a:r>
          </a:p>
          <a:p>
            <a:pPr marL="228600" indent="-228600" eaLnBrk="1" hangingPunct="1">
              <a:lnSpc>
                <a:spcPct val="80000"/>
              </a:lnSpc>
            </a:pPr>
            <a:r>
              <a:rPr lang="en-US" altLang="zh-CN" sz="900" smtClean="0">
                <a:latin typeface="Arial" pitchFamily="34" charset="0"/>
              </a:rPr>
              <a:t>(“fout.txt”); - opens the file fout.txt, which should be placed in the directory from where you execute the program. If such a file does not exists, it will be created for you, so you don’t need to worry about that!</a:t>
            </a:r>
          </a:p>
          <a:p>
            <a:pPr marL="228600" indent="-228600" eaLnBrk="1" hangingPunct="1">
              <a:lnSpc>
                <a:spcPct val="80000"/>
              </a:lnSpc>
            </a:pPr>
            <a:r>
              <a:rPr lang="en-US" altLang="zh-CN" sz="900" smtClean="0">
                <a:latin typeface="Arial" pitchFamily="34" charset="0"/>
              </a:rPr>
              <a:t>Now, let’s look a bit deeper. First, I’d like to mention that ofstream is a class. So, ofstream outFile(“fout.txt”); creates an object from this class. What we pass in the brackets, as parameter, is actually what we pass to the constructor. It is the name of the file. So, to summarize: we create an object from class ofstream, and we pass the name of the file we want to create, as an argument to the class’ constructor. There are other things, too, that we can pass, but I will look into that, later.</a:t>
            </a:r>
          </a:p>
          <a:p>
            <a:pPr marL="228600" indent="-228600" eaLnBrk="1" hangingPunct="1">
              <a:lnSpc>
                <a:spcPct val="80000"/>
              </a:lnSpc>
            </a:pPr>
            <a:r>
              <a:rPr lang="en-US" altLang="zh-CN" sz="900" smtClean="0">
                <a:latin typeface="Arial" pitchFamily="34" charset="0"/>
              </a:rPr>
              <a:t>outFile&lt;&lt; “Hello World,!”; - “&lt;&lt;” looks familiar? Yes, you’ve seen it in cout &lt;&lt;. This (“&lt;&lt;”) is a predefined operator. Anyway, what this line makes, is to put the text above in the file. As mentioned before, outFile is a handle to the opened file stream. So, we write the handle name, &lt;&lt; and after it we write the text in inverted commas. If we want to pass variables instead of text in inverted commas, just pass it as a regular use of the cout &lt;&lt;. This way:</a:t>
            </a:r>
          </a:p>
          <a:p>
            <a:pPr marL="228600" indent="-228600" eaLnBrk="1" hangingPunct="1">
              <a:lnSpc>
                <a:spcPct val="80000"/>
              </a:lnSpc>
            </a:pPr>
            <a:r>
              <a:rPr lang="en-US" altLang="zh-CN" sz="900" smtClean="0">
                <a:latin typeface="Arial" pitchFamily="34" charset="0"/>
              </a:rPr>
              <a:t>outFile &lt;&lt; variablename;</a:t>
            </a:r>
          </a:p>
          <a:p>
            <a:pPr marL="228600" indent="-228600" eaLnBrk="1" hangingPunct="1">
              <a:lnSpc>
                <a:spcPct val="80000"/>
              </a:lnSpc>
            </a:pPr>
            <a:r>
              <a:rPr lang="en-US" altLang="zh-CN" sz="900" smtClean="0">
                <a:latin typeface="Arial" pitchFamily="34" charset="0"/>
              </a:rPr>
              <a:t>That’s it!</a:t>
            </a:r>
          </a:p>
          <a:p>
            <a:pPr marL="228600" indent="-228600" eaLnBrk="1" hangingPunct="1">
              <a:lnSpc>
                <a:spcPct val="80000"/>
              </a:lnSpc>
            </a:pPr>
            <a:r>
              <a:rPr lang="en-US" altLang="zh-CN" sz="900" smtClean="0">
                <a:latin typeface="Arial" pitchFamily="34" charset="0"/>
              </a:rPr>
              <a:t>outFile.close(); - As we have opened the stream, when we finish using it, we have to close it. outFile is an object from class ofstream, and this class (ofstream) has a function that closes the stream. That is the close() function. So, we just write the name of the handle, dot and close(), in order to close the file stream! </a:t>
            </a:r>
            <a:br>
              <a:rPr lang="en-US" altLang="zh-CN" sz="900" smtClean="0">
                <a:latin typeface="Arial" pitchFamily="34" charset="0"/>
              </a:rPr>
            </a:br>
            <a:r>
              <a:rPr lang="en-US" altLang="zh-CN" sz="900" b="1" smtClean="0">
                <a:latin typeface="Arial" pitchFamily="34" charset="0"/>
              </a:rPr>
              <a:t>Notice:</a:t>
            </a:r>
            <a:r>
              <a:rPr lang="en-US" altLang="zh-CN" sz="900" smtClean="0">
                <a:latin typeface="Arial" pitchFamily="34" charset="0"/>
              </a:rPr>
              <a:t> Once you have closed the file, you can’t access it anymore, until you open it again.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ltLang="zh-CN"/>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ltLang="zh-C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E60B223A-9BCC-495A-B91F-68D07B99E8A7}" type="slidenum">
              <a:rPr lang="en-US" altLang="zh-CN" smtClean="0"/>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E763F286-A1C1-4B3B-878D-D258F4CEE1C8}" type="slidenum">
              <a:rPr lang="en-US" altLang="zh-CN" smtClean="0"/>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55312869-C145-4D2C-82A8-35F54A50C46D}" type="slidenum">
              <a:rPr lang="en-US" altLang="zh-CN" smtClean="0"/>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4429A63F-A057-4E66-BEA3-972A1D7EC0AE}" type="slidenum">
              <a:rPr lang="en-US" altLang="zh-CN" smtClean="0"/>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E57DB4AB-0A54-4ACA-87E2-48A4F3A81D47}" type="slidenum">
              <a:rPr lang="en-US" altLang="zh-CN" smtClean="0"/>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78B07606-A6B5-4FB0-AEDA-06F877AAABF1}" type="slidenum">
              <a:rPr lang="en-US" altLang="zh-CN" smtClean="0"/>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endParaRPr lang="en-US" altLang="zh-CN"/>
          </a:p>
        </p:txBody>
      </p:sp>
      <p:sp>
        <p:nvSpPr>
          <p:cNvPr id="27" name="Slide Number Placeholder 26"/>
          <p:cNvSpPr>
            <a:spLocks noGrp="1"/>
          </p:cNvSpPr>
          <p:nvPr>
            <p:ph type="sldNum" sz="quarter" idx="11"/>
          </p:nvPr>
        </p:nvSpPr>
        <p:spPr/>
        <p:txBody>
          <a:bodyPr rtlCol="0"/>
          <a:lstStyle/>
          <a:p>
            <a:pPr>
              <a:defRPr/>
            </a:pPr>
            <a:fld id="{C8664461-9E4A-4AC6-AF7C-3B62B9166C89}" type="slidenum">
              <a:rPr lang="en-US" altLang="zh-CN" smtClean="0"/>
              <a:pPr>
                <a:defRPr/>
              </a:pPr>
              <a:t>‹#›</a:t>
            </a:fld>
            <a:endParaRPr lang="en-US" altLang="zh-CN"/>
          </a:p>
        </p:txBody>
      </p:sp>
      <p:sp>
        <p:nvSpPr>
          <p:cNvPr id="28" name="Footer Placeholder 27"/>
          <p:cNvSpPr>
            <a:spLocks noGrp="1"/>
          </p:cNvSpPr>
          <p:nvPr>
            <p:ph type="ftr" sz="quarter" idx="12"/>
          </p:nvPr>
        </p:nvSpPr>
        <p:spPr/>
        <p:txBody>
          <a:bodyPr rtlCol="0"/>
          <a:lstStyle/>
          <a:p>
            <a:pPr>
              <a:defRPr/>
            </a:pPr>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endParaRPr lang="en-US" altLang="zh-CN"/>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ltLang="zh-CN"/>
          </a:p>
        </p:txBody>
      </p:sp>
      <p:sp>
        <p:nvSpPr>
          <p:cNvPr id="5" name="Slide Number Placeholder 4"/>
          <p:cNvSpPr>
            <a:spLocks noGrp="1"/>
          </p:cNvSpPr>
          <p:nvPr>
            <p:ph type="sldNum" sz="quarter" idx="12"/>
          </p:nvPr>
        </p:nvSpPr>
        <p:spPr>
          <a:xfrm>
            <a:off x="8174736" y="2272"/>
            <a:ext cx="762000" cy="365760"/>
          </a:xfrm>
        </p:spPr>
        <p:txBody>
          <a:bodyPr/>
          <a:lstStyle/>
          <a:p>
            <a:pPr>
              <a:defRPr/>
            </a:pPr>
            <a:fld id="{1DD1FA6B-71AD-4223-9F95-91E7CD24ADEF}" type="slidenum">
              <a:rPr lang="en-US" altLang="zh-CN" smtClean="0"/>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pPr>
              <a:defRPr/>
            </a:pPr>
            <a:fld id="{362FA9A7-2A27-47E1-A8DF-52730915A0F7}" type="slidenum">
              <a:rPr lang="en-US" altLang="zh-CN" smtClean="0"/>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912B2783-B992-4467-BA33-75FE7D86292F}" type="slidenum">
              <a:rPr lang="en-US" altLang="zh-CN" smtClean="0"/>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24F5B218-CEE5-4A1F-BB7C-0F032BCE32BE}" type="slidenum">
              <a:rPr lang="en-US" altLang="zh-CN" smtClean="0"/>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ltLang="zh-C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zh-C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131F70FE-7791-4F27-B85D-17C165F280B7}" type="slidenum">
              <a:rPr lang="en-US" altLang="zh-CN" smtClean="0"/>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060575"/>
            <a:ext cx="7772400" cy="1736725"/>
          </a:xfrm>
        </p:spPr>
        <p:txBody>
          <a:bodyPr>
            <a:normAutofit/>
          </a:bodyPr>
          <a:lstStyle/>
          <a:p>
            <a:pPr algn="l" rtl="0" fontAlgn="auto">
              <a:spcAft>
                <a:spcPts val="0"/>
              </a:spcAft>
              <a:defRPr/>
            </a:pPr>
            <a:r>
              <a:rPr lang="en-US" altLang="zh-CN" dirty="0">
                <a:cs typeface="+mj-cs"/>
              </a:rPr>
              <a:t>File I/O in C</a:t>
            </a:r>
            <a:r>
              <a:rPr lang="en-US" altLang="zh-CN" dirty="0" smtClean="0">
                <a:cs typeface="+mj-cs"/>
              </a:rPr>
              <a:t>++ I</a:t>
            </a:r>
            <a:endParaRPr lang="en-US" altLang="zh-CN" dirty="0">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3528" y="404664"/>
            <a:ext cx="8382000" cy="1069848"/>
          </a:xfrm>
        </p:spPr>
        <p:txBody>
          <a:bodyPr>
            <a:normAutofit/>
          </a:bodyPr>
          <a:lstStyle/>
          <a:p>
            <a:pPr algn="l" rtl="0"/>
            <a:r>
              <a:rPr lang="en-GB"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Validate the file before trying to access</a:t>
            </a:r>
          </a:p>
        </p:txBody>
      </p:sp>
      <p:sp>
        <p:nvSpPr>
          <p:cNvPr id="20485" name="Text Placeholder 3"/>
          <p:cNvSpPr>
            <a:spLocks noGrp="1"/>
          </p:cNvSpPr>
          <p:nvPr>
            <p:ph type="body" idx="1"/>
          </p:nvPr>
        </p:nvSpPr>
        <p:spPr>
          <a:xfrm>
            <a:off x="323528" y="1412776"/>
            <a:ext cx="4041648" cy="457200"/>
          </a:xfrm>
        </p:spPr>
        <p:txBody>
          <a:bodyPr/>
          <a:lstStyle/>
          <a:p>
            <a:pPr algn="l" rtl="0"/>
            <a:r>
              <a:rPr lang="en-GB" smtClean="0">
                <a:ea typeface="华文仿宋"/>
              </a:rPr>
              <a:t>First method</a:t>
            </a:r>
          </a:p>
        </p:txBody>
      </p:sp>
      <p:sp>
        <p:nvSpPr>
          <p:cNvPr id="6" name="Text Placeholder 5"/>
          <p:cNvSpPr>
            <a:spLocks noGrp="1"/>
          </p:cNvSpPr>
          <p:nvPr>
            <p:ph type="body" sz="half" idx="3"/>
          </p:nvPr>
        </p:nvSpPr>
        <p:spPr>
          <a:xfrm>
            <a:off x="4716016" y="1412776"/>
            <a:ext cx="4041775" cy="457200"/>
          </a:xfrm>
        </p:spPr>
        <p:txBody>
          <a:bodyPr>
            <a:normAutofit/>
          </a:bodyPr>
          <a:lstStyle/>
          <a:p>
            <a:pPr algn="l" rtl="0" fontAlgn="auto">
              <a:spcAft>
                <a:spcPts val="0"/>
              </a:spcAft>
              <a:defRPr/>
            </a:pPr>
            <a:r>
              <a:rPr lang="en-GB" dirty="0" smtClean="0">
                <a:cs typeface="+mn-cs"/>
              </a:rPr>
              <a:t>Second method</a:t>
            </a:r>
          </a:p>
        </p:txBody>
      </p:sp>
      <p:sp>
        <p:nvSpPr>
          <p:cNvPr id="20483" name="Content Placeholder 4"/>
          <p:cNvSpPr>
            <a:spLocks noGrp="1"/>
          </p:cNvSpPr>
          <p:nvPr>
            <p:ph sz="quarter" idx="2"/>
          </p:nvPr>
        </p:nvSpPr>
        <p:spPr>
          <a:xfrm>
            <a:off x="323528" y="1916832"/>
            <a:ext cx="4041648" cy="4752528"/>
          </a:xfrm>
          <a:ln>
            <a:solidFill>
              <a:schemeClr val="accent1"/>
            </a:solidFill>
          </a:ln>
        </p:spPr>
        <p:txBody>
          <a:bodyPr/>
          <a:lstStyle/>
          <a:p>
            <a:pPr marL="0" indent="0" algn="l" rtl="0">
              <a:buFont typeface="Wingdings" pitchFamily="2" charset="2"/>
              <a:buNone/>
            </a:pPr>
            <a:r>
              <a:rPr lang="en-GB" sz="2800" dirty="0" smtClean="0">
                <a:ea typeface="华文仿宋"/>
              </a:rPr>
              <a:t>By checking the stream variable;</a:t>
            </a:r>
          </a:p>
          <a:p>
            <a:pPr marL="0" indent="0" algn="l" rtl="0">
              <a:buFont typeface="Wingdings" pitchFamily="2" charset="2"/>
              <a:buNone/>
            </a:pPr>
            <a:endParaRPr lang="en-GB" sz="2800" dirty="0" smtClean="0">
              <a:ea typeface="华文仿宋"/>
            </a:endParaRPr>
          </a:p>
          <a:p>
            <a:pPr marL="0" indent="0" algn="l" rtl="0">
              <a:buFont typeface="Wingdings" pitchFamily="2" charset="2"/>
              <a:buNone/>
            </a:pPr>
            <a:r>
              <a:rPr lang="en-GB" sz="2800" dirty="0" smtClean="0">
                <a:ea typeface="华文仿宋"/>
              </a:rPr>
              <a:t>If ( ! both) </a:t>
            </a:r>
          </a:p>
          <a:p>
            <a:pPr marL="0" indent="0" algn="l" rtl="0">
              <a:buFont typeface="Wingdings" pitchFamily="2" charset="2"/>
              <a:buNone/>
            </a:pPr>
            <a:r>
              <a:rPr lang="en-GB" sz="2800" dirty="0" smtClean="0">
                <a:ea typeface="华文仿宋"/>
              </a:rPr>
              <a:t>{</a:t>
            </a:r>
            <a:r>
              <a:rPr lang="en-GB" sz="2000" dirty="0" err="1" smtClean="0">
                <a:ea typeface="华文仿宋"/>
              </a:rPr>
              <a:t>Cout</a:t>
            </a:r>
            <a:r>
              <a:rPr lang="en-GB" sz="2000" dirty="0" smtClean="0">
                <a:ea typeface="华文仿宋"/>
              </a:rPr>
              <a:t> &lt;&lt; “Cannot open file”;</a:t>
            </a:r>
            <a:r>
              <a:rPr lang="en-GB" sz="2800" dirty="0" smtClean="0">
                <a:ea typeface="华文仿宋"/>
              </a:rPr>
              <a:t>}</a:t>
            </a:r>
          </a:p>
        </p:txBody>
      </p:sp>
      <p:sp>
        <p:nvSpPr>
          <p:cNvPr id="20484" name="Content Placeholder 6"/>
          <p:cNvSpPr>
            <a:spLocks noGrp="1"/>
          </p:cNvSpPr>
          <p:nvPr>
            <p:ph sz="quarter" idx="4"/>
          </p:nvPr>
        </p:nvSpPr>
        <p:spPr>
          <a:xfrm>
            <a:off x="4718304" y="1916832"/>
            <a:ext cx="4041775" cy="4677887"/>
          </a:xfrm>
          <a:ln>
            <a:solidFill>
              <a:schemeClr val="accent1"/>
            </a:solidFill>
          </a:ln>
        </p:spPr>
        <p:txBody>
          <a:bodyPr/>
          <a:lstStyle/>
          <a:p>
            <a:pPr marL="0" indent="0" algn="l" rtl="0">
              <a:buFont typeface="Wingdings" pitchFamily="2" charset="2"/>
              <a:buNone/>
            </a:pPr>
            <a:r>
              <a:rPr lang="en-GB" sz="2800" dirty="0" smtClean="0">
                <a:ea typeface="华文仿宋"/>
              </a:rPr>
              <a:t>By using </a:t>
            </a:r>
            <a:r>
              <a:rPr lang="en-GB" sz="2800" dirty="0" err="1" smtClean="0">
                <a:solidFill>
                  <a:srgbClr val="0070C0"/>
                </a:solidFill>
                <a:ea typeface="华文仿宋"/>
              </a:rPr>
              <a:t>bool</a:t>
            </a:r>
            <a:r>
              <a:rPr lang="en-GB" sz="2800" dirty="0" smtClean="0">
                <a:ea typeface="华文仿宋"/>
              </a:rPr>
              <a:t> </a:t>
            </a:r>
            <a:r>
              <a:rPr lang="en-GB" sz="2800" dirty="0" err="1" smtClean="0">
                <a:ea typeface="华文仿宋"/>
              </a:rPr>
              <a:t>is_open</a:t>
            </a:r>
            <a:r>
              <a:rPr lang="en-GB" sz="2800" dirty="0" smtClean="0">
                <a:ea typeface="华文仿宋"/>
              </a:rPr>
              <a:t>() function.</a:t>
            </a:r>
          </a:p>
          <a:p>
            <a:pPr marL="0" indent="0" algn="l" rtl="0">
              <a:buFont typeface="Wingdings" pitchFamily="2" charset="2"/>
              <a:buNone/>
            </a:pPr>
            <a:endParaRPr lang="en-GB" dirty="0" smtClean="0">
              <a:ea typeface="华文仿宋"/>
            </a:endParaRPr>
          </a:p>
          <a:p>
            <a:pPr marL="0" indent="0" algn="l" rtl="0">
              <a:buFont typeface="Wingdings" pitchFamily="2" charset="2"/>
              <a:buNone/>
            </a:pPr>
            <a:r>
              <a:rPr lang="en-GB" sz="2400" dirty="0" smtClean="0">
                <a:ea typeface="华文仿宋"/>
              </a:rPr>
              <a:t>If ( !</a:t>
            </a:r>
            <a:r>
              <a:rPr lang="en-GB" sz="2400" dirty="0" err="1" smtClean="0">
                <a:ea typeface="华文仿宋"/>
              </a:rPr>
              <a:t>both.is_open</a:t>
            </a:r>
            <a:r>
              <a:rPr lang="en-GB" sz="2400" dirty="0" smtClean="0">
                <a:ea typeface="华文仿宋"/>
              </a:rPr>
              <a:t>()) </a:t>
            </a:r>
          </a:p>
          <a:p>
            <a:pPr marL="0" indent="0" algn="l" rtl="0">
              <a:buFont typeface="Wingdings" pitchFamily="2" charset="2"/>
              <a:buNone/>
            </a:pPr>
            <a:r>
              <a:rPr lang="en-GB" sz="2400" dirty="0" smtClean="0">
                <a:ea typeface="华文仿宋"/>
              </a:rPr>
              <a:t>{</a:t>
            </a:r>
            <a:r>
              <a:rPr lang="en-GB" sz="2000" dirty="0" err="1" smtClean="0">
                <a:ea typeface="华文仿宋"/>
              </a:rPr>
              <a:t>Cout</a:t>
            </a:r>
            <a:r>
              <a:rPr lang="en-GB" sz="2000" dirty="0" smtClean="0">
                <a:ea typeface="华文仿宋"/>
              </a:rPr>
              <a:t> &lt;&lt; “File is not open.”;</a:t>
            </a:r>
            <a:r>
              <a:rPr lang="en-GB" sz="2800" dirty="0" smtClean="0">
                <a:ea typeface="华文仿宋"/>
              </a:rPr>
              <a:t>}</a:t>
            </a:r>
          </a:p>
          <a:p>
            <a:pPr marL="0" indent="0" algn="l" rtl="0">
              <a:buFont typeface="Wingdings" pitchFamily="2" charset="2"/>
              <a:buNone/>
            </a:pPr>
            <a:endParaRPr lang="en-GB" dirty="0" smtClean="0">
              <a:ea typeface="华文仿宋"/>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404664"/>
            <a:ext cx="9828584" cy="1069848"/>
          </a:xfrm>
        </p:spPr>
        <p:txBody>
          <a:bodyPr>
            <a:noAutofit/>
          </a:bodyPr>
          <a:lstStyle/>
          <a:p>
            <a:pPr algn="l" rtl="0" fontAlgn="auto">
              <a:spcAft>
                <a:spcPts val="0"/>
              </a:spcAft>
              <a:defRPr/>
            </a:pPr>
            <a:r>
              <a:rPr lang="en-US" altLang="zh-CN"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File I/O Example: </a:t>
            </a:r>
            <a:r>
              <a:rPr lang="en-US" altLang="zh-CN"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Open output file with validation</a:t>
            </a:r>
            <a:endParaRPr lang="en-US" altLang="zh-CN"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Content Placeholder 6"/>
          <p:cNvSpPr>
            <a:spLocks noGrp="1"/>
          </p:cNvSpPr>
          <p:nvPr>
            <p:ph sz="quarter" idx="4"/>
          </p:nvPr>
        </p:nvSpPr>
        <p:spPr>
          <a:xfrm>
            <a:off x="251520" y="1268760"/>
            <a:ext cx="8496944" cy="5328592"/>
          </a:xfrm>
        </p:spPr>
        <p:txBody>
          <a:bodyPr>
            <a:normAutofit/>
          </a:bodyPr>
          <a:lstStyle/>
          <a:p>
            <a:pPr marL="320040" indent="-320040" algn="l" rtl="0" fontAlgn="auto">
              <a:lnSpc>
                <a:spcPct val="80000"/>
              </a:lnSpc>
              <a:spcAft>
                <a:spcPts val="0"/>
              </a:spcAft>
              <a:buFont typeface="Wingdings" pitchFamily="2" charset="2"/>
              <a:buNone/>
              <a:defRPr/>
            </a:pPr>
            <a:r>
              <a:rPr lang="en-US" altLang="zh-CN" sz="1800" dirty="0">
                <a:latin typeface="Arial" charset="0"/>
                <a:cs typeface="+mn-cs"/>
              </a:rPr>
              <a:t>#</a:t>
            </a:r>
            <a:r>
              <a:rPr lang="en-US" altLang="zh-CN" sz="1800" dirty="0">
                <a:solidFill>
                  <a:srgbClr val="0070C0"/>
                </a:solidFill>
                <a:latin typeface="Arial" charset="0"/>
                <a:cs typeface="+mn-cs"/>
              </a:rPr>
              <a:t>include</a:t>
            </a:r>
            <a:r>
              <a:rPr lang="en-US" altLang="zh-CN" sz="1800" dirty="0">
                <a:latin typeface="Arial" charset="0"/>
                <a:cs typeface="+mn-cs"/>
              </a:rPr>
              <a:t> &lt;</a:t>
            </a:r>
            <a:r>
              <a:rPr lang="en-US" altLang="zh-CN" sz="1800" dirty="0" err="1">
                <a:latin typeface="Arial" charset="0"/>
                <a:cs typeface="+mn-cs"/>
              </a:rPr>
              <a:t>fstream</a:t>
            </a:r>
            <a:r>
              <a:rPr lang="en-US" altLang="zh-CN" sz="1800" dirty="0">
                <a:latin typeface="Arial" charset="0"/>
                <a:cs typeface="+mn-cs"/>
              </a:rPr>
              <a:t>&gt;</a:t>
            </a:r>
          </a:p>
          <a:p>
            <a:pPr marL="320040" indent="-320040" algn="l" rtl="0" fontAlgn="auto">
              <a:lnSpc>
                <a:spcPct val="80000"/>
              </a:lnSpc>
              <a:spcAft>
                <a:spcPts val="0"/>
              </a:spcAft>
              <a:buFont typeface="Wingdings" pitchFamily="2" charset="2"/>
              <a:buNone/>
              <a:defRPr/>
            </a:pPr>
            <a:r>
              <a:rPr lang="en-US" altLang="zh-CN" sz="1800" dirty="0">
                <a:solidFill>
                  <a:srgbClr val="0070C0"/>
                </a:solidFill>
                <a:latin typeface="Arial" charset="0"/>
                <a:cs typeface="+mn-cs"/>
              </a:rPr>
              <a:t>using namespace</a:t>
            </a:r>
            <a:r>
              <a:rPr lang="en-US" altLang="zh-CN" sz="1800" dirty="0">
                <a:latin typeface="Arial" charset="0"/>
                <a:cs typeface="+mn-cs"/>
              </a:rPr>
              <a:t> </a:t>
            </a:r>
            <a:r>
              <a:rPr lang="en-US" altLang="zh-CN" sz="1800" dirty="0" err="1">
                <a:latin typeface="Arial" charset="0"/>
                <a:cs typeface="+mn-cs"/>
              </a:rPr>
              <a:t>std</a:t>
            </a:r>
            <a:r>
              <a:rPr lang="en-US" altLang="zh-CN" sz="1800" dirty="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1800" dirty="0" smtClean="0">
                <a:solidFill>
                  <a:srgbClr val="0070C0"/>
                </a:solidFill>
                <a:latin typeface="Arial" charset="0"/>
                <a:cs typeface="+mn-cs"/>
              </a:rPr>
              <a:t>void </a:t>
            </a:r>
            <a:r>
              <a:rPr lang="en-US" altLang="zh-CN" sz="1800" dirty="0">
                <a:latin typeface="Arial" charset="0"/>
                <a:cs typeface="+mn-cs"/>
              </a:rPr>
              <a:t>main()</a:t>
            </a:r>
          </a:p>
          <a:p>
            <a:pPr marL="320040" indent="-320040" algn="l" rtl="0" fontAlgn="auto">
              <a:lnSpc>
                <a:spcPct val="80000"/>
              </a:lnSpc>
              <a:spcAft>
                <a:spcPts val="0"/>
              </a:spcAft>
              <a:buFont typeface="Wingdings" pitchFamily="2" charset="2"/>
              <a:buNone/>
              <a:defRPr/>
            </a:pPr>
            <a:r>
              <a:rPr lang="en-US" altLang="zh-CN" sz="1800" dirty="0" smtClean="0">
                <a:latin typeface="Arial" charset="0"/>
                <a:cs typeface="+mn-cs"/>
              </a:rPr>
              <a:t>{</a:t>
            </a:r>
            <a:r>
              <a:rPr lang="en-US" altLang="zh-CN" sz="1800" dirty="0" smtClean="0">
                <a:solidFill>
                  <a:srgbClr val="00B050"/>
                </a:solidFill>
                <a:latin typeface="Arial" charset="0"/>
                <a:cs typeface="+mn-cs"/>
              </a:rPr>
              <a:t>	</a:t>
            </a:r>
          </a:p>
          <a:p>
            <a:pPr marL="320040" indent="-320040" algn="l" rtl="0" fontAlgn="auto">
              <a:lnSpc>
                <a:spcPct val="80000"/>
              </a:lnSpc>
              <a:spcAft>
                <a:spcPts val="0"/>
              </a:spcAft>
              <a:buFont typeface="Wingdings" pitchFamily="2" charset="2"/>
              <a:buNone/>
              <a:defRPr/>
            </a:pPr>
            <a:r>
              <a:rPr lang="en-US" altLang="zh-CN" sz="1800" dirty="0">
                <a:solidFill>
                  <a:srgbClr val="00B050"/>
                </a:solidFill>
                <a:latin typeface="Arial" charset="0"/>
                <a:cs typeface="+mn-cs"/>
              </a:rPr>
              <a:t>	</a:t>
            </a:r>
            <a:r>
              <a:rPr lang="en-US" altLang="zh-CN" sz="1800" dirty="0" smtClean="0">
                <a:solidFill>
                  <a:srgbClr val="00B050"/>
                </a:solidFill>
                <a:latin typeface="Arial" charset="0"/>
                <a:cs typeface="+mn-cs"/>
              </a:rPr>
              <a:t>// </a:t>
            </a:r>
            <a:r>
              <a:rPr lang="en-US" altLang="zh-CN" sz="1800" dirty="0" err="1" smtClean="0">
                <a:solidFill>
                  <a:srgbClr val="00B050"/>
                </a:solidFill>
                <a:latin typeface="Arial" charset="0"/>
                <a:cs typeface="+mn-cs"/>
              </a:rPr>
              <a:t>declear</a:t>
            </a:r>
            <a:r>
              <a:rPr lang="en-US" altLang="zh-CN" sz="1800" dirty="0" smtClean="0">
                <a:solidFill>
                  <a:srgbClr val="00B050"/>
                </a:solidFill>
                <a:latin typeface="Arial" charset="0"/>
                <a:cs typeface="+mn-cs"/>
              </a:rPr>
              <a:t> output file variable</a:t>
            </a:r>
            <a:endParaRPr lang="en-US" altLang="zh-CN" sz="18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1800" dirty="0">
                <a:latin typeface="Arial" charset="0"/>
                <a:cs typeface="+mn-cs"/>
              </a:rPr>
              <a:t>	</a:t>
            </a:r>
            <a:r>
              <a:rPr lang="en-US" altLang="zh-CN" sz="1800" dirty="0" err="1">
                <a:solidFill>
                  <a:srgbClr val="0070C0"/>
                </a:solidFill>
                <a:latin typeface="Arial" charset="0"/>
                <a:cs typeface="+mn-cs"/>
              </a:rPr>
              <a:t>ofstream</a:t>
            </a:r>
            <a:r>
              <a:rPr lang="en-US" altLang="zh-CN" sz="1800" dirty="0">
                <a:solidFill>
                  <a:srgbClr val="0070C0"/>
                </a:solidFill>
                <a:latin typeface="Arial" charset="0"/>
                <a:cs typeface="+mn-cs"/>
              </a:rPr>
              <a:t> </a:t>
            </a:r>
            <a:r>
              <a:rPr lang="en-US" altLang="zh-CN" sz="1800" dirty="0" err="1">
                <a:latin typeface="Arial" charset="0"/>
                <a:cs typeface="+mn-cs"/>
              </a:rPr>
              <a:t>outFile</a:t>
            </a:r>
            <a:r>
              <a:rPr lang="en-US" altLang="zh-CN" sz="1800" dirty="0" smtClean="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1800" dirty="0" smtClean="0">
                <a:latin typeface="Arial" charset="0"/>
                <a:cs typeface="+mn-cs"/>
              </a:rPr>
              <a:t>	</a:t>
            </a:r>
            <a:r>
              <a:rPr lang="en-US" altLang="zh-CN" sz="1800" dirty="0" smtClean="0">
                <a:solidFill>
                  <a:srgbClr val="00B050"/>
                </a:solidFill>
                <a:latin typeface="Arial" charset="0"/>
                <a:cs typeface="+mn-cs"/>
              </a:rPr>
              <a:t>// open an exist file fout.txt</a:t>
            </a:r>
            <a:endParaRPr lang="en-US" altLang="zh-CN" sz="18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1800" dirty="0">
                <a:latin typeface="Arial" charset="0"/>
                <a:cs typeface="+mn-cs"/>
              </a:rPr>
              <a:t>    </a:t>
            </a:r>
            <a:r>
              <a:rPr lang="en-US" altLang="zh-CN" sz="1800" dirty="0" smtClean="0">
                <a:latin typeface="Arial" charset="0"/>
                <a:cs typeface="+mn-cs"/>
              </a:rPr>
              <a:t>	</a:t>
            </a:r>
            <a:r>
              <a:rPr lang="en-US" altLang="zh-CN" sz="1800" dirty="0" err="1" smtClean="0">
                <a:latin typeface="Arial" charset="0"/>
                <a:cs typeface="+mn-cs"/>
              </a:rPr>
              <a:t>outFile.open</a:t>
            </a:r>
            <a:r>
              <a:rPr lang="en-US" altLang="zh-CN" sz="1800" dirty="0">
                <a:latin typeface="Arial" charset="0"/>
                <a:cs typeface="+mn-cs"/>
              </a:rPr>
              <a:t>(“fout.txt</a:t>
            </a:r>
            <a:r>
              <a:rPr lang="en-US" altLang="zh-CN" sz="1800" dirty="0" smtClean="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1800" dirty="0">
                <a:latin typeface="Arial" charset="0"/>
                <a:cs typeface="+mn-cs"/>
              </a:rPr>
              <a:t>	</a:t>
            </a:r>
            <a:r>
              <a:rPr lang="en-US" altLang="zh-CN" sz="1800" dirty="0" smtClean="0">
                <a:solidFill>
                  <a:srgbClr val="00B050"/>
                </a:solidFill>
                <a:latin typeface="Arial" charset="0"/>
                <a:cs typeface="+mn-cs"/>
              </a:rPr>
              <a:t>// Open validation</a:t>
            </a:r>
          </a:p>
          <a:p>
            <a:pPr marL="320040" indent="-320040" algn="l" rtl="0" fontAlgn="auto">
              <a:lnSpc>
                <a:spcPct val="90000"/>
              </a:lnSpc>
              <a:spcAft>
                <a:spcPts val="0"/>
              </a:spcAft>
              <a:buFont typeface="Wingdings" pitchFamily="2" charset="2"/>
              <a:buNone/>
              <a:defRPr/>
            </a:pPr>
            <a:r>
              <a:rPr lang="en-US" altLang="zh-CN" sz="1800" dirty="0">
                <a:latin typeface="Arial" charset="0"/>
                <a:cs typeface="+mn-cs"/>
              </a:rPr>
              <a:t>	if(! </a:t>
            </a:r>
            <a:r>
              <a:rPr lang="en-US" altLang="zh-CN" sz="1800" dirty="0" err="1" smtClean="0">
                <a:latin typeface="Arial" charset="0"/>
                <a:cs typeface="+mn-cs"/>
              </a:rPr>
              <a:t>outFile.is_open</a:t>
            </a:r>
            <a:r>
              <a:rPr lang="en-US" altLang="zh-CN" sz="1800" dirty="0" smtClean="0">
                <a:latin typeface="Arial" charset="0"/>
                <a:cs typeface="+mn-cs"/>
              </a:rPr>
              <a:t>() ) </a:t>
            </a:r>
            <a:r>
              <a:rPr lang="en-US" altLang="zh-CN" sz="1800" dirty="0">
                <a:latin typeface="Arial" charset="0"/>
                <a:cs typeface="+mn-cs"/>
              </a:rPr>
              <a:t>{</a:t>
            </a:r>
          </a:p>
          <a:p>
            <a:pPr marL="640080" lvl="1" indent="-274320" algn="l" rtl="0" fontAlgn="auto">
              <a:lnSpc>
                <a:spcPct val="90000"/>
              </a:lnSpc>
              <a:spcAft>
                <a:spcPts val="0"/>
              </a:spcAft>
              <a:buFont typeface="Wingdings 2"/>
              <a:buNone/>
              <a:defRPr/>
            </a:pPr>
            <a:r>
              <a:rPr lang="en-GB" sz="1500" dirty="0">
                <a:cs typeface="+mn-cs"/>
              </a:rPr>
              <a:t>	</a:t>
            </a:r>
            <a:r>
              <a:rPr lang="en-GB" sz="1500" dirty="0" err="1">
                <a:cs typeface="+mn-cs"/>
              </a:rPr>
              <a:t>Cout</a:t>
            </a:r>
            <a:r>
              <a:rPr lang="en-GB" sz="1500" dirty="0">
                <a:cs typeface="+mn-cs"/>
              </a:rPr>
              <a:t> &lt;&lt; “Cannot open file.</a:t>
            </a:r>
            <a:r>
              <a:rPr lang="ar-SA" sz="1500" dirty="0">
                <a:cs typeface="+mn-cs"/>
              </a:rPr>
              <a:t>\</a:t>
            </a:r>
            <a:r>
              <a:rPr lang="en-GB" sz="1500" dirty="0">
                <a:cs typeface="+mn-cs"/>
              </a:rPr>
              <a:t>n </a:t>
            </a:r>
            <a:r>
              <a:rPr lang="en-GB" sz="1500" dirty="0" smtClean="0">
                <a:cs typeface="+mn-cs"/>
              </a:rPr>
              <a:t>”;</a:t>
            </a:r>
            <a:r>
              <a:rPr lang="en-US" altLang="zh-CN" sz="1500" dirty="0" smtClean="0">
                <a:latin typeface="Arial" charset="0"/>
                <a:cs typeface="+mn-cs"/>
              </a:rPr>
              <a:t>}</a:t>
            </a:r>
            <a:endParaRPr lang="en-US" altLang="zh-CN" sz="15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1800" dirty="0" smtClean="0">
                <a:latin typeface="Arial" charset="0"/>
                <a:cs typeface="+mn-cs"/>
              </a:rPr>
              <a:t>}</a:t>
            </a:r>
            <a:endParaRPr lang="en-US" altLang="zh-CN" sz="1800" dirty="0">
              <a:latin typeface="Arial" charset="0"/>
              <a:cs typeface="+mn-cs"/>
            </a:endParaRPr>
          </a:p>
          <a:p>
            <a:pPr marL="320040" indent="-320040" algn="l" rtl="0" fontAlgn="auto">
              <a:lnSpc>
                <a:spcPct val="80000"/>
              </a:lnSpc>
              <a:spcAft>
                <a:spcPts val="0"/>
              </a:spcAft>
              <a:buFont typeface="Wingdings" pitchFamily="2" charset="2"/>
              <a:buNone/>
              <a:defRPr/>
            </a:pPr>
            <a:endParaRPr lang="en-US" altLang="zh-CN" sz="1800" dirty="0">
              <a:latin typeface="Arial" charset="0"/>
              <a:cs typeface="+mn-cs"/>
            </a:endParaRPr>
          </a:p>
          <a:p>
            <a:pPr marL="320040" indent="-320040" algn="l" rtl="0" fontAlgn="auto">
              <a:lnSpc>
                <a:spcPct val="80000"/>
              </a:lnSpc>
              <a:spcAft>
                <a:spcPts val="0"/>
              </a:spcAft>
              <a:buFont typeface="Wingdings" pitchFamily="2" charset="2"/>
              <a:buNone/>
              <a:defRPr/>
            </a:pPr>
            <a:endParaRPr lang="en-US" altLang="zh-CN" sz="1800" dirty="0">
              <a:latin typeface="Arial" charset="0"/>
              <a:cs typeface="+mn-cs"/>
            </a:endParaRPr>
          </a:p>
          <a:p>
            <a:pPr marL="320040" indent="-320040" algn="l" rtl="0" fontAlgn="auto">
              <a:spcAft>
                <a:spcPts val="0"/>
              </a:spcAft>
              <a:buFont typeface="Wingdings"/>
              <a:buChar char=""/>
              <a:defRPr/>
            </a:pPr>
            <a:endParaRPr lang="en-GB" sz="1600" dirty="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9512" y="620688"/>
            <a:ext cx="8382000" cy="629816"/>
          </a:xfrm>
        </p:spPr>
        <p:txBody>
          <a:bodyPr>
            <a:noAutofit/>
          </a:bodyPr>
          <a:lstStyle/>
          <a:p>
            <a:pPr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STEP5: use the file stream</a:t>
            </a:r>
            <a:b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STEP6: close the file </a:t>
            </a:r>
          </a:p>
        </p:txBody>
      </p:sp>
      <p:sp>
        <p:nvSpPr>
          <p:cNvPr id="40963" name="Rectangle 3"/>
          <p:cNvSpPr>
            <a:spLocks noGrp="1" noChangeArrowheads="1"/>
          </p:cNvSpPr>
          <p:nvPr>
            <p:ph sz="quarter" idx="2"/>
          </p:nvPr>
        </p:nvSpPr>
        <p:spPr>
          <a:xfrm>
            <a:off x="251520" y="2636912"/>
            <a:ext cx="7776864" cy="3600400"/>
          </a:xfrm>
        </p:spPr>
        <p:txBody>
          <a:bodyPr>
            <a:noAutofit/>
          </a:bodyPr>
          <a:lstStyle/>
          <a:p>
            <a:pPr marL="320040" indent="-320040" algn="l" rtl="0" fontAlgn="auto">
              <a:lnSpc>
                <a:spcPct val="90000"/>
              </a:lnSpc>
              <a:spcAft>
                <a:spcPts val="0"/>
              </a:spcAft>
              <a:buFont typeface="Wingdings" pitchFamily="2" charset="2"/>
              <a:buNone/>
              <a:defRPr/>
            </a:pPr>
            <a:r>
              <a:rPr lang="en-US" altLang="zh-CN" dirty="0">
                <a:solidFill>
                  <a:srgbClr val="0070C0"/>
                </a:solidFill>
                <a:latin typeface="Times New Roman" pitchFamily="18" charset="0"/>
                <a:cs typeface="Times New Roman" pitchFamily="18" charset="0"/>
              </a:rPr>
              <a:t>#include </a:t>
            </a:r>
            <a:r>
              <a:rPr lang="en-US" altLang="zh-CN" dirty="0">
                <a:latin typeface="Times New Roman" pitchFamily="18" charset="0"/>
                <a:cs typeface="Times New Roman" pitchFamily="18" charset="0"/>
              </a:rPr>
              <a:t>&lt;</a:t>
            </a:r>
            <a:r>
              <a:rPr lang="en-US" altLang="zh-CN" dirty="0" err="1">
                <a:latin typeface="Times New Roman" pitchFamily="18" charset="0"/>
                <a:cs typeface="Times New Roman" pitchFamily="18" charset="0"/>
              </a:rPr>
              <a:t>fstream</a:t>
            </a:r>
            <a:r>
              <a:rPr lang="en-US" altLang="zh-CN" dirty="0">
                <a:latin typeface="Times New Roman" pitchFamily="18" charset="0"/>
                <a:cs typeface="Times New Roman" pitchFamily="18" charset="0"/>
              </a:rPr>
              <a:t>&gt;</a:t>
            </a:r>
          </a:p>
          <a:p>
            <a:pPr marL="320040" indent="-320040" algn="l" rtl="0" fontAlgn="auto">
              <a:lnSpc>
                <a:spcPct val="90000"/>
              </a:lnSpc>
              <a:spcAft>
                <a:spcPts val="0"/>
              </a:spcAft>
              <a:buFont typeface="Wingdings" pitchFamily="2" charset="2"/>
              <a:buNone/>
              <a:defRPr/>
            </a:pPr>
            <a:r>
              <a:rPr lang="en-US" altLang="zh-CN" dirty="0">
                <a:solidFill>
                  <a:srgbClr val="0070C0"/>
                </a:solidFill>
                <a:latin typeface="Times New Roman" pitchFamily="18" charset="0"/>
                <a:cs typeface="Times New Roman" pitchFamily="18" charset="0"/>
              </a:rPr>
              <a:t>using namespace </a:t>
            </a:r>
            <a:r>
              <a:rPr lang="en-US" altLang="zh-CN" dirty="0" err="1">
                <a:latin typeface="Times New Roman" pitchFamily="18" charset="0"/>
                <a:cs typeface="Times New Roman" pitchFamily="18" charset="0"/>
              </a:rPr>
              <a:t>std</a:t>
            </a:r>
            <a:r>
              <a:rPr lang="en-US" altLang="zh-CN" dirty="0">
                <a:latin typeface="Times New Roman" pitchFamily="18" charset="0"/>
                <a:cs typeface="Times New Roman" pitchFamily="18" charset="0"/>
              </a:rPr>
              <a:t>;</a:t>
            </a:r>
          </a:p>
          <a:p>
            <a:pPr marL="320040" indent="-320040" algn="l" rtl="0" fontAlgn="auto">
              <a:lnSpc>
                <a:spcPct val="90000"/>
              </a:lnSpc>
              <a:spcAft>
                <a:spcPts val="0"/>
              </a:spcAft>
              <a:buFont typeface="Wingdings" pitchFamily="2" charset="2"/>
              <a:buNone/>
              <a:defRPr/>
            </a:pPr>
            <a:r>
              <a:rPr lang="en-US" altLang="zh-CN" dirty="0" smtClean="0">
                <a:solidFill>
                  <a:srgbClr val="0070C0"/>
                </a:solidFill>
                <a:latin typeface="Times New Roman" pitchFamily="18" charset="0"/>
                <a:cs typeface="Times New Roman" pitchFamily="18" charset="0"/>
              </a:rPr>
              <a:t>void </a:t>
            </a:r>
            <a:r>
              <a:rPr lang="en-US" altLang="zh-CN" dirty="0">
                <a:latin typeface="Times New Roman" pitchFamily="18" charset="0"/>
                <a:cs typeface="Times New Roman" pitchFamily="18" charset="0"/>
              </a:rPr>
              <a:t>main</a:t>
            </a:r>
            <a:r>
              <a:rPr lang="en-US" altLang="zh-CN" dirty="0" smtClean="0">
                <a:latin typeface="Times New Roman" pitchFamily="18" charset="0"/>
                <a:cs typeface="Times New Roman" pitchFamily="18" charset="0"/>
              </a:rPr>
              <a:t>()</a:t>
            </a:r>
            <a:endParaRPr lang="en-US" altLang="zh-CN" dirty="0">
              <a:latin typeface="Times New Roman" pitchFamily="18" charset="0"/>
              <a:cs typeface="Times New Roman" pitchFamily="18" charset="0"/>
            </a:endParaRPr>
          </a:p>
          <a:p>
            <a:pPr marL="320040" indent="-320040" algn="l" rtl="0" fontAlgn="auto">
              <a:lnSpc>
                <a:spcPct val="90000"/>
              </a:lnSpc>
              <a:spcAft>
                <a:spcPts val="0"/>
              </a:spcAft>
              <a:buFont typeface="Wingdings" pitchFamily="2" charset="2"/>
              <a:buNone/>
              <a:defRPr/>
            </a:pPr>
            <a:r>
              <a:rPr lang="en-US" altLang="zh-CN" dirty="0" smtClean="0">
                <a:latin typeface="Times New Roman" pitchFamily="18" charset="0"/>
                <a:cs typeface="Times New Roman" pitchFamily="18" charset="0"/>
              </a:rPr>
              <a:t>{	</a:t>
            </a:r>
            <a:r>
              <a:rPr lang="en-US" altLang="zh-CN" dirty="0" smtClean="0">
                <a:solidFill>
                  <a:srgbClr val="00B050"/>
                </a:solidFill>
                <a:latin typeface="Times New Roman" pitchFamily="18" charset="0"/>
                <a:cs typeface="Times New Roman" pitchFamily="18" charset="0"/>
              </a:rPr>
              <a:t>/* </a:t>
            </a:r>
            <a:r>
              <a:rPr lang="en-US" altLang="zh-CN" dirty="0" err="1" smtClean="0">
                <a:solidFill>
                  <a:srgbClr val="00B050"/>
                </a:solidFill>
                <a:latin typeface="Times New Roman" pitchFamily="18" charset="0"/>
                <a:cs typeface="Times New Roman" pitchFamily="18" charset="0"/>
              </a:rPr>
              <a:t>declear</a:t>
            </a:r>
            <a:r>
              <a:rPr lang="en-US" altLang="zh-CN" dirty="0" smtClean="0">
                <a:solidFill>
                  <a:srgbClr val="00B050"/>
                </a:solidFill>
                <a:latin typeface="Times New Roman" pitchFamily="18" charset="0"/>
                <a:cs typeface="Times New Roman" pitchFamily="18" charset="0"/>
              </a:rPr>
              <a:t> and </a:t>
            </a:r>
            <a:r>
              <a:rPr lang="en-US" altLang="zh-CN" dirty="0" err="1" smtClean="0">
                <a:solidFill>
                  <a:srgbClr val="00B050"/>
                </a:solidFill>
                <a:latin typeface="Times New Roman" pitchFamily="18" charset="0"/>
                <a:cs typeface="Times New Roman" pitchFamily="18" charset="0"/>
              </a:rPr>
              <a:t>automaticaly</a:t>
            </a:r>
            <a:r>
              <a:rPr lang="en-US" altLang="zh-CN" dirty="0" smtClean="0">
                <a:solidFill>
                  <a:srgbClr val="00B050"/>
                </a:solidFill>
                <a:latin typeface="Times New Roman" pitchFamily="18" charset="0"/>
                <a:cs typeface="Times New Roman" pitchFamily="18" charset="0"/>
              </a:rPr>
              <a:t> open the file*/</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9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solidFill>
                  <a:srgbClr val="0070C0"/>
                </a:solidFill>
                <a:latin typeface="Times New Roman" pitchFamily="18" charset="0"/>
                <a:cs typeface="Times New Roman" pitchFamily="18" charset="0"/>
              </a:rPr>
              <a:t>ofstream</a:t>
            </a:r>
            <a:r>
              <a:rPr lang="en-US" altLang="zh-CN" dirty="0">
                <a:solidFill>
                  <a:srgbClr val="0070C0"/>
                </a:solidFill>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a:t>
            </a:r>
            <a:r>
              <a:rPr lang="en-US" altLang="zh-CN" dirty="0">
                <a:latin typeface="Times New Roman" pitchFamily="18" charset="0"/>
                <a:cs typeface="Times New Roman" pitchFamily="18" charset="0"/>
              </a:rPr>
              <a:t>(“fout.txt");</a:t>
            </a:r>
          </a:p>
          <a:p>
            <a:pPr marL="320040" indent="-320040" algn="l" rtl="0" fontAlgn="auto">
              <a:lnSpc>
                <a:spcPct val="80000"/>
              </a:lnSpc>
              <a:spcAft>
                <a:spcPts val="0"/>
              </a:spcAft>
              <a:buFont typeface="Wingdings" pitchFamily="2" charset="2"/>
              <a:buNone/>
              <a:defRPr/>
            </a:pPr>
            <a:endParaRPr lang="en-US" altLang="zh-CN" dirty="0" smtClean="0">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smtClean="0">
                <a:latin typeface="Times New Roman" pitchFamily="18" charset="0"/>
                <a:cs typeface="Times New Roman" pitchFamily="18" charset="0"/>
              </a:rPr>
              <a:t>	</a:t>
            </a:r>
            <a:r>
              <a:rPr lang="en-US" altLang="zh-CN" dirty="0">
                <a:solidFill>
                  <a:srgbClr val="00B050"/>
                </a:solidFill>
                <a:latin typeface="Times New Roman" pitchFamily="18" charset="0"/>
                <a:cs typeface="Times New Roman" pitchFamily="18" charset="0"/>
              </a:rPr>
              <a:t> //behave just like </a:t>
            </a:r>
            <a:r>
              <a:rPr lang="en-US" altLang="zh-CN" dirty="0" err="1" smtClean="0">
                <a:solidFill>
                  <a:srgbClr val="00B050"/>
                </a:solidFill>
                <a:latin typeface="Times New Roman" pitchFamily="18" charset="0"/>
                <a:cs typeface="Times New Roman" pitchFamily="18" charset="0"/>
              </a:rPr>
              <a:t>cout</a:t>
            </a:r>
            <a:r>
              <a:rPr lang="en-US" altLang="zh-CN" dirty="0" smtClean="0">
                <a:solidFill>
                  <a:srgbClr val="00B050"/>
                </a:solidFill>
                <a:latin typeface="Times New Roman" pitchFamily="18" charset="0"/>
                <a:cs typeface="Times New Roman" pitchFamily="18" charset="0"/>
              </a:rPr>
              <a:t>, put the word into  the file</a:t>
            </a: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a:t>
            </a:r>
            <a:r>
              <a:rPr lang="en-US" altLang="zh-CN" dirty="0">
                <a:latin typeface="Times New Roman" pitchFamily="18" charset="0"/>
                <a:cs typeface="Times New Roman" pitchFamily="18" charset="0"/>
              </a:rPr>
              <a:t> &lt;&lt; "Hello World</a:t>
            </a:r>
            <a:r>
              <a:rPr lang="en-US" altLang="zh-CN" dirty="0" smtClean="0">
                <a:latin typeface="Times New Roman" pitchFamily="18" charset="0"/>
                <a:cs typeface="Times New Roman" pitchFamily="18" charset="0"/>
              </a:rPr>
              <a:t>!";	</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endParaRPr lang="en-US" altLang="zh-CN" dirty="0" smtClean="0">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smtClean="0">
                <a:latin typeface="Times New Roman" pitchFamily="18" charset="0"/>
                <a:cs typeface="Times New Roman" pitchFamily="18" charset="0"/>
              </a:rPr>
              <a:t>outFile.close</a:t>
            </a:r>
            <a:r>
              <a:rPr lang="en-US" altLang="zh-CN" dirty="0" smtClean="0">
                <a:latin typeface="Times New Roman" pitchFamily="18" charset="0"/>
                <a:cs typeface="Times New Roman" pitchFamily="18" charset="0"/>
              </a:rPr>
              <a:t>();</a:t>
            </a:r>
          </a:p>
          <a:p>
            <a:pPr marL="320040" indent="-320040" algn="l" rtl="0" fontAlgn="auto">
              <a:lnSpc>
                <a:spcPct val="90000"/>
              </a:lnSpc>
              <a:spcAft>
                <a:spcPts val="0"/>
              </a:spcAft>
              <a:buFont typeface="Wingdings" pitchFamily="2" charset="2"/>
              <a:buNone/>
              <a:defRPr/>
            </a:pPr>
            <a:endParaRPr lang="en-US" altLang="zh-CN" dirty="0">
              <a:latin typeface="Times New Roman" pitchFamily="18" charset="0"/>
              <a:cs typeface="Times New Roman" pitchFamily="18" charset="0"/>
            </a:endParaRPr>
          </a:p>
          <a:p>
            <a:pPr marL="320040" indent="-320040" algn="l" rtl="0" fontAlgn="auto">
              <a:lnSpc>
                <a:spcPct val="90000"/>
              </a:lnSpc>
              <a:spcAft>
                <a:spcPts val="0"/>
              </a:spcAft>
              <a:buFont typeface="Wingdings" pitchFamily="2" charset="2"/>
              <a:buNone/>
              <a:defRPr/>
            </a:pPr>
            <a:r>
              <a:rPr lang="en-US" altLang="zh-CN" dirty="0">
                <a:latin typeface="Times New Roman" pitchFamily="18" charset="0"/>
                <a:cs typeface="Times New Roman" pitchFamily="18" charset="0"/>
              </a:rPr>
              <a:t>}</a:t>
            </a:r>
          </a:p>
        </p:txBody>
      </p:sp>
      <p:sp>
        <p:nvSpPr>
          <p:cNvPr id="8" name="TextBox 7"/>
          <p:cNvSpPr txBox="1"/>
          <p:nvPr/>
        </p:nvSpPr>
        <p:spPr>
          <a:xfrm>
            <a:off x="179512" y="1628800"/>
            <a:ext cx="5256584" cy="369332"/>
          </a:xfrm>
          <a:prstGeom prst="rect">
            <a:avLst/>
          </a:prstGeom>
          <a:noFill/>
          <a:ln>
            <a:solidFill>
              <a:schemeClr val="accent1"/>
            </a:solidFill>
          </a:ln>
        </p:spPr>
        <p:txBody>
          <a:bodyPr wrap="square" rtlCol="1">
            <a:spAutoFit/>
          </a:bodyPr>
          <a:lstStyle/>
          <a:p>
            <a:r>
              <a:rPr lang="en-US" altLang="zh-CN" dirty="0" smtClean="0"/>
              <a:t>File I/O Example: </a:t>
            </a:r>
            <a:r>
              <a:rPr lang="en-US" altLang="zh-CN" dirty="0" smtClean="0">
                <a:solidFill>
                  <a:srgbClr val="00B050"/>
                </a:solidFill>
              </a:rPr>
              <a:t>Writing</a:t>
            </a:r>
            <a:endParaRPr lang="ar-SA" dirty="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51520" y="620688"/>
            <a:ext cx="8382000" cy="629816"/>
          </a:xfrm>
        </p:spPr>
        <p:txBody>
          <a:bodyPr>
            <a:noAutofit/>
          </a:bodyPr>
          <a:lstStyle/>
          <a:p>
            <a:pPr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STEP5: use the file stream</a:t>
            </a:r>
            <a:b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STEP6: close the file </a:t>
            </a:r>
          </a:p>
        </p:txBody>
      </p:sp>
      <p:sp>
        <p:nvSpPr>
          <p:cNvPr id="7" name="Content Placeholder 6"/>
          <p:cNvSpPr>
            <a:spLocks noGrp="1"/>
          </p:cNvSpPr>
          <p:nvPr>
            <p:ph sz="quarter" idx="4"/>
          </p:nvPr>
        </p:nvSpPr>
        <p:spPr>
          <a:xfrm>
            <a:off x="323528" y="2564904"/>
            <a:ext cx="8436551" cy="4029815"/>
          </a:xfrm>
        </p:spPr>
        <p:txBody>
          <a:bodyPr>
            <a:noAutofit/>
          </a:bodyPr>
          <a:lstStyle/>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a:t>
            </a:r>
            <a:r>
              <a:rPr lang="en-US" altLang="zh-CN" dirty="0">
                <a:solidFill>
                  <a:srgbClr val="0070C0"/>
                </a:solidFill>
                <a:latin typeface="Times New Roman" pitchFamily="18" charset="0"/>
                <a:cs typeface="Times New Roman" pitchFamily="18" charset="0"/>
              </a:rPr>
              <a:t>include</a:t>
            </a:r>
            <a:r>
              <a:rPr lang="en-US" altLang="zh-CN" dirty="0">
                <a:latin typeface="Times New Roman" pitchFamily="18" charset="0"/>
                <a:cs typeface="Times New Roman" pitchFamily="18" charset="0"/>
              </a:rPr>
              <a:t> &lt;</a:t>
            </a:r>
            <a:r>
              <a:rPr lang="en-US" altLang="zh-CN" dirty="0" err="1">
                <a:latin typeface="Times New Roman" pitchFamily="18" charset="0"/>
                <a:cs typeface="Times New Roman" pitchFamily="18" charset="0"/>
              </a:rPr>
              <a:t>fstream</a:t>
            </a:r>
            <a:r>
              <a:rPr lang="en-US" altLang="zh-CN" dirty="0">
                <a:latin typeface="Times New Roman" pitchFamily="18" charset="0"/>
                <a:cs typeface="Times New Roman" pitchFamily="18" charset="0"/>
              </a:rPr>
              <a:t>&gt;</a:t>
            </a:r>
          </a:p>
          <a:p>
            <a:pPr marL="320040" indent="-320040" algn="l" rtl="0" fontAlgn="auto">
              <a:lnSpc>
                <a:spcPct val="80000"/>
              </a:lnSpc>
              <a:spcAft>
                <a:spcPts val="0"/>
              </a:spcAft>
              <a:buFont typeface="Wingdings" pitchFamily="2" charset="2"/>
              <a:buNone/>
              <a:defRPr/>
            </a:pPr>
            <a:r>
              <a:rPr lang="en-US" altLang="zh-CN" dirty="0">
                <a:solidFill>
                  <a:srgbClr val="0070C0"/>
                </a:solidFill>
                <a:latin typeface="Times New Roman" pitchFamily="18" charset="0"/>
                <a:cs typeface="Times New Roman" pitchFamily="18" charset="0"/>
              </a:rPr>
              <a:t>using namespace</a:t>
            </a: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std</a:t>
            </a:r>
            <a:r>
              <a:rPr lang="en-US" altLang="zh-CN" dirty="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r>
              <a:rPr lang="en-US" altLang="zh-CN" dirty="0" smtClean="0">
                <a:solidFill>
                  <a:srgbClr val="0070C0"/>
                </a:solidFill>
                <a:latin typeface="Times New Roman" pitchFamily="18" charset="0"/>
                <a:cs typeface="Times New Roman" pitchFamily="18" charset="0"/>
              </a:rPr>
              <a:t>Void  </a:t>
            </a:r>
            <a:r>
              <a:rPr lang="en-US" altLang="zh-CN" dirty="0">
                <a:latin typeface="Times New Roman" pitchFamily="18" charset="0"/>
                <a:cs typeface="Times New Roman" pitchFamily="18" charset="0"/>
              </a:rPr>
              <a:t>main()</a:t>
            </a:r>
          </a:p>
          <a:p>
            <a:pPr marL="320040" indent="-320040" algn="l" rtl="0" fontAlgn="auto">
              <a:lnSpc>
                <a:spcPct val="80000"/>
              </a:lnSpc>
              <a:spcAft>
                <a:spcPts val="0"/>
              </a:spcAft>
              <a:buFont typeface="Wingdings" pitchFamily="2" charset="2"/>
              <a:buNone/>
              <a:defRPr/>
            </a:pPr>
            <a:r>
              <a:rPr lang="en-US" altLang="zh-CN" dirty="0" smtClean="0">
                <a:latin typeface="Times New Roman" pitchFamily="18" charset="0"/>
                <a:cs typeface="Times New Roman" pitchFamily="18" charset="0"/>
              </a:rPr>
              <a:t>{</a:t>
            </a:r>
            <a:r>
              <a:rPr lang="en-US" altLang="zh-CN" dirty="0" smtClean="0">
                <a:solidFill>
                  <a:srgbClr val="00B050"/>
                </a:solidFill>
                <a:latin typeface="Times New Roman" pitchFamily="18" charset="0"/>
                <a:cs typeface="Times New Roman" pitchFamily="18" charset="0"/>
              </a:rPr>
              <a:t>	// </a:t>
            </a:r>
            <a:r>
              <a:rPr lang="en-US" altLang="zh-CN" dirty="0" err="1" smtClean="0">
                <a:solidFill>
                  <a:srgbClr val="00B050"/>
                </a:solidFill>
                <a:latin typeface="Times New Roman" pitchFamily="18" charset="0"/>
                <a:cs typeface="Times New Roman" pitchFamily="18" charset="0"/>
              </a:rPr>
              <a:t>declear</a:t>
            </a:r>
            <a:r>
              <a:rPr lang="en-US" altLang="zh-CN" dirty="0" smtClean="0">
                <a:solidFill>
                  <a:srgbClr val="00B050"/>
                </a:solidFill>
                <a:latin typeface="Times New Roman" pitchFamily="18" charset="0"/>
                <a:cs typeface="Times New Roman" pitchFamily="18" charset="0"/>
              </a:rPr>
              <a:t> output file variable</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solidFill>
                  <a:srgbClr val="0070C0"/>
                </a:solidFill>
                <a:latin typeface="Times New Roman" pitchFamily="18" charset="0"/>
                <a:cs typeface="Times New Roman" pitchFamily="18" charset="0"/>
              </a:rPr>
              <a:t>ofstream</a:t>
            </a:r>
            <a:r>
              <a:rPr lang="en-US" altLang="zh-CN" dirty="0">
                <a:solidFill>
                  <a:srgbClr val="0070C0"/>
                </a:solidFill>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a:t>
            </a:r>
            <a:r>
              <a:rPr lang="en-US" altLang="zh-CN" dirty="0" smtClean="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r>
              <a:rPr lang="en-US" altLang="zh-CN" dirty="0" smtClean="0">
                <a:latin typeface="Times New Roman" pitchFamily="18" charset="0"/>
                <a:cs typeface="Times New Roman" pitchFamily="18" charset="0"/>
              </a:rPr>
              <a:t>	</a:t>
            </a:r>
            <a:r>
              <a:rPr lang="en-US" altLang="zh-CN" dirty="0" smtClean="0">
                <a:solidFill>
                  <a:srgbClr val="00B050"/>
                </a:solidFill>
                <a:latin typeface="Times New Roman" pitchFamily="18" charset="0"/>
                <a:cs typeface="Times New Roman" pitchFamily="18" charset="0"/>
              </a:rPr>
              <a:t>// open an exist file fout.txt</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lang="en-US" altLang="zh-CN" dirty="0" err="1" smtClean="0">
                <a:latin typeface="Times New Roman" pitchFamily="18" charset="0"/>
                <a:cs typeface="Times New Roman" pitchFamily="18" charset="0"/>
              </a:rPr>
              <a:t>outFile.open</a:t>
            </a:r>
            <a:r>
              <a:rPr lang="en-US" altLang="zh-CN" dirty="0">
                <a:latin typeface="Times New Roman" pitchFamily="18" charset="0"/>
                <a:cs typeface="Times New Roman" pitchFamily="18" charset="0"/>
              </a:rPr>
              <a:t>(“fout.txt</a:t>
            </a:r>
            <a:r>
              <a:rPr lang="en-US" altLang="zh-CN" dirty="0" smtClean="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endParaRPr lang="en-US" altLang="zh-CN" dirty="0">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smtClean="0">
                <a:solidFill>
                  <a:srgbClr val="00B050"/>
                </a:solidFill>
                <a:latin typeface="Times New Roman" pitchFamily="18" charset="0"/>
                <a:cs typeface="Times New Roman" pitchFamily="18" charset="0"/>
              </a:rPr>
              <a:t>//</a:t>
            </a:r>
            <a:r>
              <a:rPr lang="en-US" altLang="zh-CN" dirty="0">
                <a:solidFill>
                  <a:srgbClr val="00B050"/>
                </a:solidFill>
                <a:latin typeface="Times New Roman" pitchFamily="18" charset="0"/>
                <a:cs typeface="Times New Roman" pitchFamily="18" charset="0"/>
              </a:rPr>
              <a:t>behave just like </a:t>
            </a:r>
            <a:r>
              <a:rPr lang="en-US" altLang="zh-CN" dirty="0" err="1">
                <a:solidFill>
                  <a:srgbClr val="00B050"/>
                </a:solidFill>
                <a:latin typeface="Times New Roman" pitchFamily="18" charset="0"/>
                <a:cs typeface="Times New Roman" pitchFamily="18" charset="0"/>
              </a:rPr>
              <a:t>cout</a:t>
            </a:r>
            <a:r>
              <a:rPr lang="en-US" altLang="zh-CN" dirty="0">
                <a:solidFill>
                  <a:srgbClr val="00B050"/>
                </a:solidFill>
                <a:latin typeface="Times New Roman" pitchFamily="18" charset="0"/>
                <a:cs typeface="Times New Roman" pitchFamily="18" charset="0"/>
              </a:rPr>
              <a:t>, put the word into  the file</a:t>
            </a: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a:t>
            </a:r>
            <a:r>
              <a:rPr lang="en-US" altLang="zh-CN" dirty="0">
                <a:latin typeface="Times New Roman" pitchFamily="18" charset="0"/>
                <a:cs typeface="Times New Roman" pitchFamily="18" charset="0"/>
              </a:rPr>
              <a:t> &lt;&lt; "Hello World!";	</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outFile.close</a:t>
            </a:r>
            <a:r>
              <a:rPr lang="en-US" altLang="zh-CN" dirty="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endParaRPr lang="en-US" altLang="zh-CN" dirty="0">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endParaRPr lang="en-US" altLang="zh-CN" dirty="0">
              <a:latin typeface="Times New Roman" pitchFamily="18" charset="0"/>
              <a:cs typeface="Times New Roman" pitchFamily="18" charset="0"/>
            </a:endParaRPr>
          </a:p>
          <a:p>
            <a:pPr marL="320040" indent="-320040" algn="l" rtl="0" fontAlgn="auto">
              <a:spcAft>
                <a:spcPts val="0"/>
              </a:spcAft>
              <a:buFont typeface="Wingdings"/>
              <a:buChar char=""/>
              <a:defRPr/>
            </a:pPr>
            <a:endParaRPr lang="en-GB" sz="1200" dirty="0">
              <a:latin typeface="Times New Roman" pitchFamily="18" charset="0"/>
              <a:cs typeface="Times New Roman" pitchFamily="18" charset="0"/>
            </a:endParaRPr>
          </a:p>
        </p:txBody>
      </p:sp>
      <p:sp>
        <p:nvSpPr>
          <p:cNvPr id="9" name="TextBox 8"/>
          <p:cNvSpPr txBox="1"/>
          <p:nvPr/>
        </p:nvSpPr>
        <p:spPr>
          <a:xfrm>
            <a:off x="179512" y="1628800"/>
            <a:ext cx="5256584" cy="369332"/>
          </a:xfrm>
          <a:prstGeom prst="rect">
            <a:avLst/>
          </a:prstGeom>
          <a:noFill/>
          <a:ln>
            <a:solidFill>
              <a:schemeClr val="accent1"/>
            </a:solidFill>
          </a:ln>
        </p:spPr>
        <p:txBody>
          <a:bodyPr wrap="square" rtlCol="1">
            <a:spAutoFit/>
          </a:bodyPr>
          <a:lstStyle/>
          <a:p>
            <a:r>
              <a:rPr lang="en-US" altLang="zh-CN" dirty="0" smtClean="0"/>
              <a:t>File I/O Example: </a:t>
            </a:r>
            <a:r>
              <a:rPr lang="en-US" altLang="zh-CN" dirty="0" smtClean="0">
                <a:solidFill>
                  <a:srgbClr val="00B050"/>
                </a:solidFill>
              </a:rPr>
              <a:t>Writing</a:t>
            </a:r>
            <a:endParaRPr lang="ar-SA" dirty="0">
              <a:solidFill>
                <a:srgbClr val="00B0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Text Placeholder 1"/>
          <p:cNvSpPr>
            <a:spLocks noGrp="1"/>
          </p:cNvSpPr>
          <p:nvPr>
            <p:ph type="body" idx="1"/>
          </p:nvPr>
        </p:nvSpPr>
        <p:spPr>
          <a:xfrm>
            <a:off x="323528" y="1196752"/>
            <a:ext cx="4041648" cy="457200"/>
          </a:xfrm>
        </p:spPr>
        <p:txBody>
          <a:bodyPr/>
          <a:lstStyle/>
          <a:p>
            <a:pPr algn="l" rtl="0"/>
            <a:r>
              <a:rPr lang="en-GB" smtClean="0">
                <a:ea typeface="华文仿宋"/>
              </a:rPr>
              <a:t>Read char by char</a:t>
            </a:r>
          </a:p>
        </p:txBody>
      </p:sp>
      <p:sp>
        <p:nvSpPr>
          <p:cNvPr id="45059" name="Rectangle 3"/>
          <p:cNvSpPr>
            <a:spLocks noGrp="1" noChangeArrowheads="1"/>
          </p:cNvSpPr>
          <p:nvPr>
            <p:ph sz="quarter" idx="2"/>
          </p:nvPr>
        </p:nvSpPr>
        <p:spPr>
          <a:xfrm>
            <a:off x="323528" y="1844824"/>
            <a:ext cx="7128792" cy="4824536"/>
          </a:xfrm>
        </p:spPr>
        <p:txBody>
          <a:bodyPr>
            <a:normAutofit/>
          </a:bodyPr>
          <a:lstStyle/>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#include &lt;</a:t>
            </a:r>
            <a:r>
              <a:rPr lang="en-US" altLang="zh-CN" sz="2000" dirty="0" err="1">
                <a:latin typeface="Arial" charset="0"/>
                <a:cs typeface="+mn-cs"/>
              </a:rPr>
              <a:t>iostream</a:t>
            </a:r>
            <a:r>
              <a:rPr lang="en-US" altLang="zh-CN" sz="2000" dirty="0">
                <a:latin typeface="Arial" charset="0"/>
                <a:cs typeface="+mn-cs"/>
              </a:rPr>
              <a:t>&gt;</a:t>
            </a: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#include &lt;</a:t>
            </a:r>
            <a:r>
              <a:rPr lang="en-US" altLang="zh-CN" sz="2000" dirty="0" err="1">
                <a:latin typeface="Arial" charset="0"/>
                <a:cs typeface="+mn-cs"/>
              </a:rPr>
              <a:t>fstream</a:t>
            </a:r>
            <a:r>
              <a:rPr lang="en-US" altLang="zh-CN" sz="2000" dirty="0">
                <a:latin typeface="Arial" charset="0"/>
                <a:cs typeface="+mn-cs"/>
              </a:rPr>
              <a:t>&gt;</a:t>
            </a:r>
          </a:p>
          <a:p>
            <a:pPr marL="320040" indent="-320040" algn="l" rtl="0" fontAlgn="auto">
              <a:lnSpc>
                <a:spcPct val="80000"/>
              </a:lnSpc>
              <a:spcAft>
                <a:spcPts val="0"/>
              </a:spcAft>
              <a:buFont typeface="Wingdings" pitchFamily="2" charset="2"/>
              <a:buNone/>
              <a:defRPr/>
            </a:pP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smtClean="0">
                <a:latin typeface="Arial" charset="0"/>
                <a:cs typeface="+mn-cs"/>
              </a:rPr>
              <a:t>void main()</a:t>
            </a: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smtClean="0">
                <a:latin typeface="Arial" charset="0"/>
                <a:cs typeface="+mn-cs"/>
              </a:rPr>
              <a:t>{	</a:t>
            </a:r>
            <a:r>
              <a:rPr lang="en-US" altLang="zh-CN" sz="2000" dirty="0">
                <a:solidFill>
                  <a:srgbClr val="00B050"/>
                </a:solidFill>
                <a:latin typeface="Arial" charset="0"/>
                <a:cs typeface="+mn-cs"/>
              </a:rPr>
              <a:t>//Declare and open a text file</a:t>
            </a: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err="1">
                <a:latin typeface="Arial" charset="0"/>
                <a:cs typeface="+mn-cs"/>
              </a:rPr>
              <a:t>ifstream</a:t>
            </a:r>
            <a:r>
              <a:rPr lang="en-US" altLang="zh-CN" sz="2000" dirty="0">
                <a:latin typeface="Arial" charset="0"/>
                <a:cs typeface="+mn-cs"/>
              </a:rPr>
              <a:t> </a:t>
            </a:r>
            <a:r>
              <a:rPr lang="en-US" altLang="zh-CN" sz="2000" dirty="0" err="1" smtClean="0">
                <a:latin typeface="Arial" charset="0"/>
                <a:cs typeface="+mn-cs"/>
              </a:rPr>
              <a:t>INFile</a:t>
            </a:r>
            <a:r>
              <a:rPr lang="en-US" altLang="zh-CN" sz="2000" dirty="0">
                <a:latin typeface="Arial" charset="0"/>
                <a:cs typeface="+mn-cs"/>
              </a:rPr>
              <a:t>(“data.txt</a:t>
            </a:r>
            <a:r>
              <a:rPr lang="en-US" altLang="zh-CN" sz="2000" dirty="0" smtClean="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2000" dirty="0" smtClean="0">
                <a:latin typeface="Arial" charset="0"/>
                <a:cs typeface="+mn-cs"/>
              </a:rPr>
              <a:t> </a:t>
            </a:r>
            <a:r>
              <a:rPr lang="en-US" altLang="zh-CN" sz="2000" dirty="0">
                <a:latin typeface="Arial" charset="0"/>
                <a:cs typeface="+mn-cs"/>
              </a:rPr>
              <a:t>	char </a:t>
            </a:r>
            <a:r>
              <a:rPr lang="en-US" altLang="zh-CN" sz="2000" dirty="0" err="1">
                <a:latin typeface="Arial" charset="0"/>
                <a:cs typeface="+mn-cs"/>
              </a:rPr>
              <a:t>ch</a:t>
            </a:r>
            <a:r>
              <a:rPr lang="en-US" altLang="zh-CN" sz="2000" dirty="0" smtClean="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a:solidFill>
                  <a:srgbClr val="00B050"/>
                </a:solidFill>
                <a:latin typeface="Arial" charset="0"/>
                <a:cs typeface="+mn-cs"/>
              </a:rPr>
              <a:t> //do until the end of file</a:t>
            </a: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while</a:t>
            </a:r>
            <a:r>
              <a:rPr lang="en-US" altLang="zh-CN" sz="2000" dirty="0" smtClean="0">
                <a:latin typeface="Arial" charset="0"/>
                <a:cs typeface="+mn-cs"/>
              </a:rPr>
              <a:t>( ! INFile</a:t>
            </a:r>
            <a:r>
              <a:rPr lang="en-US" altLang="zh-CN" sz="2200" b="1" dirty="0" smtClean="0">
                <a:solidFill>
                  <a:srgbClr val="FF9933"/>
                </a:solidFill>
                <a:latin typeface="Arial" charset="0"/>
                <a:cs typeface="+mn-cs"/>
              </a:rPr>
              <a:t>.eof()</a:t>
            </a:r>
            <a:r>
              <a:rPr lang="en-US" altLang="zh-CN" sz="2000" dirty="0" smtClean="0">
                <a:latin typeface="Arial" charset="0"/>
                <a:cs typeface="+mn-cs"/>
              </a:rPr>
              <a:t> )</a:t>
            </a:r>
            <a:endParaRPr lang="en-US" altLang="zh-CN" sz="20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err="1" smtClean="0">
                <a:latin typeface="Arial" charset="0"/>
                <a:cs typeface="+mn-cs"/>
              </a:rPr>
              <a:t>INFile</a:t>
            </a:r>
            <a:r>
              <a:rPr lang="en-US" altLang="zh-CN" sz="2000" b="1" dirty="0" err="1" smtClean="0">
                <a:solidFill>
                  <a:srgbClr val="FF9933"/>
                </a:solidFill>
                <a:latin typeface="Arial" charset="0"/>
                <a:cs typeface="+mn-cs"/>
              </a:rPr>
              <a:t>.get</a:t>
            </a:r>
            <a:r>
              <a:rPr lang="en-US" altLang="zh-CN" sz="2000" b="1" dirty="0" smtClean="0">
                <a:solidFill>
                  <a:srgbClr val="FF9933"/>
                </a:solidFill>
                <a:latin typeface="Arial" charset="0"/>
                <a:cs typeface="+mn-cs"/>
              </a:rPr>
              <a:t>(</a:t>
            </a:r>
            <a:r>
              <a:rPr lang="en-US" altLang="zh-CN" sz="2000" b="1" dirty="0" err="1" smtClean="0">
                <a:solidFill>
                  <a:srgbClr val="FF9933"/>
                </a:solidFill>
                <a:latin typeface="Arial" charset="0"/>
                <a:cs typeface="+mn-cs"/>
              </a:rPr>
              <a:t>ch</a:t>
            </a:r>
            <a:r>
              <a:rPr lang="en-US" altLang="zh-CN" sz="2000" b="1" dirty="0" smtClean="0">
                <a:solidFill>
                  <a:srgbClr val="FF9933"/>
                </a:solidFill>
                <a:latin typeface="Arial" charset="0"/>
                <a:cs typeface="+mn-cs"/>
              </a:rPr>
              <a:t>)</a:t>
            </a:r>
            <a:r>
              <a:rPr lang="en-US" altLang="zh-CN" sz="2000" dirty="0" smtClean="0">
                <a:latin typeface="Arial" charset="0"/>
                <a:cs typeface="+mn-cs"/>
              </a:rPr>
              <a:t>; </a:t>
            </a:r>
            <a:r>
              <a:rPr lang="en-US" altLang="zh-CN" sz="2000" dirty="0" smtClean="0">
                <a:solidFill>
                  <a:srgbClr val="00B050"/>
                </a:solidFill>
                <a:latin typeface="Arial" charset="0"/>
                <a:cs typeface="+mn-cs"/>
              </a:rPr>
              <a:t>// get one character</a:t>
            </a:r>
            <a:endParaRPr lang="en-US" altLang="zh-CN" sz="20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err="1">
                <a:latin typeface="Arial" charset="0"/>
                <a:cs typeface="+mn-cs"/>
              </a:rPr>
              <a:t>cout</a:t>
            </a:r>
            <a:r>
              <a:rPr lang="en-US" altLang="zh-CN" sz="2000" dirty="0">
                <a:latin typeface="Arial" charset="0"/>
                <a:cs typeface="+mn-cs"/>
              </a:rPr>
              <a:t> &lt;&lt; </a:t>
            </a:r>
            <a:r>
              <a:rPr lang="en-US" altLang="zh-CN" sz="2000" dirty="0" err="1">
                <a:latin typeface="Arial" charset="0"/>
                <a:cs typeface="+mn-cs"/>
              </a:rPr>
              <a:t>ch</a:t>
            </a:r>
            <a:r>
              <a:rPr lang="en-US" altLang="zh-CN" sz="2000" dirty="0" smtClean="0">
                <a:latin typeface="Arial" charset="0"/>
                <a:cs typeface="+mn-cs"/>
              </a:rPr>
              <a:t>;	   </a:t>
            </a:r>
            <a:r>
              <a:rPr lang="en-US" altLang="zh-CN" sz="2000" dirty="0" smtClean="0">
                <a:solidFill>
                  <a:srgbClr val="00B050"/>
                </a:solidFill>
                <a:latin typeface="Arial" charset="0"/>
                <a:cs typeface="+mn-cs"/>
              </a:rPr>
              <a:t>// display the character</a:t>
            </a:r>
            <a:endParaRPr lang="en-US" altLang="zh-CN" sz="20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smtClean="0">
                <a:latin typeface="Arial" charset="0"/>
                <a:cs typeface="+mn-cs"/>
              </a:rPr>
              <a:t>}</a:t>
            </a:r>
          </a:p>
          <a:p>
            <a:pPr marL="320040" indent="-320040" algn="l" rtl="0" fontAlgn="auto">
              <a:lnSpc>
                <a:spcPct val="80000"/>
              </a:lnSpc>
              <a:spcAft>
                <a:spcPts val="0"/>
              </a:spcAft>
              <a:buFont typeface="Wingdings"/>
              <a:buNone/>
              <a:defRPr/>
            </a:pPr>
            <a:r>
              <a:rPr lang="en-US" altLang="zh-CN" sz="2000" dirty="0">
                <a:latin typeface="Arial" charset="0"/>
                <a:cs typeface="+mn-cs"/>
              </a:rPr>
              <a:t>	</a:t>
            </a:r>
            <a:r>
              <a:rPr lang="en-US" altLang="zh-CN" sz="2000" dirty="0" err="1" smtClean="0">
                <a:latin typeface="Arial" charset="0"/>
                <a:cs typeface="+mn-cs"/>
              </a:rPr>
              <a:t>INFile.close</a:t>
            </a:r>
            <a:r>
              <a:rPr lang="en-US" altLang="zh-CN" sz="2000" dirty="0" smtClean="0">
                <a:latin typeface="Arial" charset="0"/>
                <a:cs typeface="+mn-cs"/>
              </a:rPr>
              <a:t>(); </a:t>
            </a:r>
            <a:r>
              <a:rPr lang="en-US" altLang="zh-CN" sz="2000" dirty="0">
                <a:solidFill>
                  <a:srgbClr val="00B050"/>
                </a:solidFill>
                <a:latin typeface="Arial" charset="0"/>
                <a:cs typeface="+mn-cs"/>
              </a:rPr>
              <a:t>// close the </a:t>
            </a:r>
            <a:r>
              <a:rPr lang="en-US" altLang="zh-CN" sz="2000" dirty="0" smtClean="0">
                <a:solidFill>
                  <a:srgbClr val="00B050"/>
                </a:solidFill>
                <a:latin typeface="Arial" charset="0"/>
                <a:cs typeface="+mn-cs"/>
              </a:rPr>
              <a:t>file</a:t>
            </a: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smtClean="0">
                <a:latin typeface="Arial" charset="0"/>
                <a:cs typeface="+mn-cs"/>
              </a:rPr>
              <a:t>}</a:t>
            </a:r>
            <a:endParaRPr lang="en-US" altLang="zh-CN" sz="2000" dirty="0">
              <a:latin typeface="Arial" charset="0"/>
              <a:cs typeface="+mn-cs"/>
            </a:endParaRPr>
          </a:p>
        </p:txBody>
      </p:sp>
      <p:sp>
        <p:nvSpPr>
          <p:cNvPr id="8" name="TextBox 7"/>
          <p:cNvSpPr txBox="1"/>
          <p:nvPr/>
        </p:nvSpPr>
        <p:spPr>
          <a:xfrm>
            <a:off x="251520" y="620688"/>
            <a:ext cx="5256584" cy="369332"/>
          </a:xfrm>
          <a:prstGeom prst="rect">
            <a:avLst/>
          </a:prstGeom>
          <a:noFill/>
          <a:ln>
            <a:solidFill>
              <a:schemeClr val="accent1"/>
            </a:solidFill>
          </a:ln>
        </p:spPr>
        <p:txBody>
          <a:bodyPr wrap="square" rtlCol="1">
            <a:spAutoFit/>
          </a:bodyPr>
          <a:lstStyle/>
          <a:p>
            <a:r>
              <a:rPr lang="en-US" altLang="zh-CN" dirty="0" smtClean="0"/>
              <a:t>File I/O Example: </a:t>
            </a:r>
            <a:r>
              <a:rPr lang="en-US" altLang="zh-CN" dirty="0" smtClean="0">
                <a:solidFill>
                  <a:srgbClr val="00B050"/>
                </a:solidFill>
              </a:rPr>
              <a:t>Reading</a:t>
            </a:r>
            <a:endParaRPr lang="ar-SA"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3"/>
          </p:nvPr>
        </p:nvSpPr>
        <p:spPr>
          <a:xfrm>
            <a:off x="323528" y="1196752"/>
            <a:ext cx="4041775" cy="457200"/>
          </a:xfrm>
        </p:spPr>
        <p:txBody>
          <a:bodyPr>
            <a:normAutofit/>
          </a:bodyPr>
          <a:lstStyle/>
          <a:p>
            <a:pPr algn="l" rtl="0" fontAlgn="auto">
              <a:spcAft>
                <a:spcPts val="0"/>
              </a:spcAft>
              <a:defRPr/>
            </a:pPr>
            <a:r>
              <a:rPr lang="en-GB" dirty="0" smtClean="0">
                <a:cs typeface="+mn-cs"/>
              </a:rPr>
              <a:t>Read line by line</a:t>
            </a:r>
            <a:endParaRPr lang="en-GB" dirty="0">
              <a:cs typeface="+mn-cs"/>
            </a:endParaRPr>
          </a:p>
        </p:txBody>
      </p:sp>
      <p:sp>
        <p:nvSpPr>
          <p:cNvPr id="23556" name="Content Placeholder 5"/>
          <p:cNvSpPr>
            <a:spLocks noGrp="1"/>
          </p:cNvSpPr>
          <p:nvPr>
            <p:ph sz="quarter" idx="4"/>
          </p:nvPr>
        </p:nvSpPr>
        <p:spPr>
          <a:xfrm>
            <a:off x="395536" y="1844824"/>
            <a:ext cx="7632848" cy="4176464"/>
          </a:xfrm>
        </p:spPr>
        <p:txBody>
          <a:bodyPr>
            <a:noAutofit/>
          </a:bodyPr>
          <a:lstStyle/>
          <a:p>
            <a:pPr algn="l" rtl="0">
              <a:buFont typeface="Wingdings" pitchFamily="2" charset="2"/>
              <a:buNone/>
            </a:pPr>
            <a:r>
              <a:rPr lang="en-US" altLang="zh-CN" sz="1600" dirty="0" smtClean="0">
                <a:latin typeface="Arial" pitchFamily="34" charset="0"/>
              </a:rPr>
              <a:t>#include &lt;</a:t>
            </a:r>
            <a:r>
              <a:rPr lang="en-US" altLang="zh-CN" sz="1600" dirty="0" err="1" smtClean="0">
                <a:latin typeface="Arial" pitchFamily="34" charset="0"/>
              </a:rPr>
              <a:t>iostream</a:t>
            </a:r>
            <a:r>
              <a:rPr lang="en-US" altLang="zh-CN" sz="1600" dirty="0" smtClean="0">
                <a:latin typeface="Arial" pitchFamily="34" charset="0"/>
              </a:rPr>
              <a:t>&gt;</a:t>
            </a:r>
          </a:p>
          <a:p>
            <a:pPr algn="l" rtl="0">
              <a:buFont typeface="Wingdings" pitchFamily="2" charset="2"/>
              <a:buNone/>
            </a:pPr>
            <a:r>
              <a:rPr lang="en-US" altLang="zh-CN" sz="1600" dirty="0" smtClean="0">
                <a:latin typeface="Arial" pitchFamily="34" charset="0"/>
              </a:rPr>
              <a:t>#include &lt;</a:t>
            </a:r>
            <a:r>
              <a:rPr lang="en-US" altLang="zh-CN" sz="1600" dirty="0" err="1" smtClean="0">
                <a:latin typeface="Arial" pitchFamily="34" charset="0"/>
              </a:rPr>
              <a:t>fstream</a:t>
            </a:r>
            <a:r>
              <a:rPr lang="en-US" altLang="zh-CN" sz="1600" dirty="0" smtClean="0">
                <a:latin typeface="Arial" pitchFamily="34" charset="0"/>
              </a:rPr>
              <a:t>&gt;</a:t>
            </a:r>
          </a:p>
          <a:p>
            <a:pPr algn="l" rtl="0">
              <a:buFont typeface="Wingdings" pitchFamily="2" charset="2"/>
              <a:buNone/>
            </a:pPr>
            <a:r>
              <a:rPr lang="en-US" altLang="zh-CN" sz="1600" dirty="0" smtClean="0">
                <a:latin typeface="Arial" pitchFamily="34" charset="0"/>
              </a:rPr>
              <a:t>#include &lt;string&gt;</a:t>
            </a:r>
          </a:p>
          <a:p>
            <a:pPr algn="l" rtl="0">
              <a:buFont typeface="Wingdings" pitchFamily="2" charset="2"/>
              <a:buNone/>
            </a:pPr>
            <a:r>
              <a:rPr lang="en-US" altLang="zh-CN" sz="1600" dirty="0" err="1" smtClean="0">
                <a:latin typeface="Arial" pitchFamily="34" charset="0"/>
              </a:rPr>
              <a:t>int</a:t>
            </a:r>
            <a:r>
              <a:rPr lang="en-US" altLang="zh-CN" sz="1600" dirty="0" smtClean="0">
                <a:latin typeface="Arial" pitchFamily="34" charset="0"/>
              </a:rPr>
              <a:t> main()</a:t>
            </a:r>
          </a:p>
          <a:p>
            <a:pPr algn="l" rtl="0">
              <a:buFont typeface="Wingdings" pitchFamily="2" charset="2"/>
              <a:buNone/>
            </a:pPr>
            <a:r>
              <a:rPr lang="en-US" altLang="zh-CN" sz="1600" dirty="0" smtClean="0">
                <a:latin typeface="Arial" pitchFamily="34" charset="0"/>
              </a:rPr>
              <a:t>{	</a:t>
            </a:r>
            <a:r>
              <a:rPr lang="en-US" altLang="zh-CN" sz="1600" dirty="0" smtClean="0">
                <a:solidFill>
                  <a:srgbClr val="00B050"/>
                </a:solidFill>
                <a:latin typeface="Arial" pitchFamily="34" charset="0"/>
              </a:rPr>
              <a:t>//Declare and open a text file</a:t>
            </a:r>
          </a:p>
          <a:p>
            <a:pPr algn="l" rtl="0">
              <a:buFont typeface="Wingdings" pitchFamily="2" charset="2"/>
              <a:buNone/>
            </a:pPr>
            <a:r>
              <a:rPr lang="en-US" altLang="zh-CN" sz="1600" dirty="0" smtClean="0">
                <a:latin typeface="Arial" pitchFamily="34" charset="0"/>
              </a:rPr>
              <a:t>	</a:t>
            </a:r>
            <a:r>
              <a:rPr lang="en-US" altLang="zh-CN" sz="1600" dirty="0" err="1" smtClean="0">
                <a:solidFill>
                  <a:srgbClr val="0070C0"/>
                </a:solidFill>
                <a:latin typeface="Arial" pitchFamily="34" charset="0"/>
              </a:rPr>
              <a:t>ifstream</a:t>
            </a:r>
            <a:r>
              <a:rPr lang="en-US" altLang="zh-CN" sz="1600" dirty="0" smtClean="0">
                <a:latin typeface="Arial" pitchFamily="34" charset="0"/>
              </a:rPr>
              <a:t> </a:t>
            </a:r>
            <a:r>
              <a:rPr lang="en-US" altLang="zh-CN" sz="1600" dirty="0" err="1" smtClean="0">
                <a:latin typeface="Arial" pitchFamily="34" charset="0"/>
              </a:rPr>
              <a:t>INFile</a:t>
            </a:r>
            <a:r>
              <a:rPr lang="en-US" altLang="zh-CN" sz="1600" dirty="0" smtClean="0">
                <a:latin typeface="Arial" pitchFamily="34" charset="0"/>
              </a:rPr>
              <a:t>(“data.txt"); </a:t>
            </a:r>
          </a:p>
          <a:p>
            <a:pPr algn="l" rtl="0">
              <a:buFont typeface="Wingdings" pitchFamily="2" charset="2"/>
              <a:buNone/>
            </a:pPr>
            <a:r>
              <a:rPr lang="en-US" altLang="zh-CN" sz="1600" dirty="0" smtClean="0">
                <a:latin typeface="Arial" pitchFamily="34" charset="0"/>
              </a:rPr>
              <a:t>	string line;</a:t>
            </a:r>
          </a:p>
          <a:p>
            <a:pPr algn="l" rtl="0">
              <a:buFont typeface="Wingdings" pitchFamily="2" charset="2"/>
              <a:buNone/>
            </a:pPr>
            <a:r>
              <a:rPr lang="en-US" altLang="zh-CN" sz="1600" dirty="0" smtClean="0">
                <a:latin typeface="Arial" pitchFamily="34" charset="0"/>
              </a:rPr>
              <a:t>	</a:t>
            </a:r>
            <a:r>
              <a:rPr lang="en-US" altLang="zh-CN" sz="1600" dirty="0" smtClean="0">
                <a:solidFill>
                  <a:srgbClr val="0070C0"/>
                </a:solidFill>
                <a:latin typeface="Arial" pitchFamily="34" charset="0"/>
              </a:rPr>
              <a:t>while</a:t>
            </a:r>
            <a:r>
              <a:rPr lang="en-US" altLang="zh-CN" sz="1600" dirty="0" smtClean="0">
                <a:latin typeface="Arial" pitchFamily="34" charset="0"/>
              </a:rPr>
              <a:t>(! INFile.eof())</a:t>
            </a:r>
          </a:p>
          <a:p>
            <a:pPr algn="l" rtl="0">
              <a:buFont typeface="Wingdings" pitchFamily="2" charset="2"/>
              <a:buNone/>
            </a:pPr>
            <a:r>
              <a:rPr lang="en-US" altLang="zh-CN" sz="1600" dirty="0" smtClean="0">
                <a:latin typeface="Arial" pitchFamily="34" charset="0"/>
              </a:rPr>
              <a:t>	{</a:t>
            </a:r>
            <a:r>
              <a:rPr lang="en-US" altLang="zh-CN" sz="1600" dirty="0" smtClean="0">
                <a:solidFill>
                  <a:srgbClr val="00B050"/>
                </a:solidFill>
                <a:latin typeface="Arial" pitchFamily="34" charset="0"/>
              </a:rPr>
              <a:t>/fetch line from data.txt and put it in a string</a:t>
            </a:r>
          </a:p>
          <a:p>
            <a:pPr algn="l" rtl="0">
              <a:buFont typeface="Wingdings" pitchFamily="2" charset="2"/>
              <a:buNone/>
            </a:pPr>
            <a:r>
              <a:rPr lang="en-US" altLang="zh-CN" sz="1600" dirty="0" smtClean="0">
                <a:latin typeface="Arial" pitchFamily="34" charset="0"/>
              </a:rPr>
              <a:t>	</a:t>
            </a:r>
            <a:r>
              <a:rPr lang="en-US" altLang="zh-CN" sz="1600" b="1" dirty="0" err="1" smtClean="0">
                <a:solidFill>
                  <a:srgbClr val="FF9933"/>
                </a:solidFill>
                <a:latin typeface="Arial" pitchFamily="34" charset="0"/>
              </a:rPr>
              <a:t>getline</a:t>
            </a:r>
            <a:r>
              <a:rPr lang="en-US" altLang="zh-CN" sz="1600" b="1" dirty="0" smtClean="0">
                <a:solidFill>
                  <a:srgbClr val="FF9933"/>
                </a:solidFill>
                <a:latin typeface="Arial" pitchFamily="34" charset="0"/>
              </a:rPr>
              <a:t>(</a:t>
            </a:r>
            <a:r>
              <a:rPr lang="en-US" altLang="zh-CN" sz="1600" b="1" dirty="0" err="1" smtClean="0">
                <a:solidFill>
                  <a:srgbClr val="FF9933"/>
                </a:solidFill>
                <a:latin typeface="Arial" pitchFamily="34" charset="0"/>
              </a:rPr>
              <a:t>INFile</a:t>
            </a:r>
            <a:r>
              <a:rPr lang="en-US" altLang="zh-CN" sz="1600" b="1" dirty="0" smtClean="0">
                <a:solidFill>
                  <a:srgbClr val="FF9933"/>
                </a:solidFill>
                <a:latin typeface="Arial" pitchFamily="34" charset="0"/>
              </a:rPr>
              <a:t>, line);</a:t>
            </a:r>
          </a:p>
          <a:p>
            <a:pPr algn="l" rtl="0">
              <a:buFont typeface="Wingdings" pitchFamily="2" charset="2"/>
              <a:buNone/>
            </a:pPr>
            <a:r>
              <a:rPr lang="en-US" altLang="zh-CN" sz="1600" dirty="0" smtClean="0">
                <a:latin typeface="Arial" pitchFamily="34" charset="0"/>
              </a:rPr>
              <a:t>	</a:t>
            </a:r>
            <a:r>
              <a:rPr lang="en-US" altLang="zh-CN" sz="1600" dirty="0" err="1" smtClean="0">
                <a:latin typeface="Arial" pitchFamily="34" charset="0"/>
              </a:rPr>
              <a:t>cout</a:t>
            </a:r>
            <a:r>
              <a:rPr lang="en-US" altLang="zh-CN" sz="1600" dirty="0" smtClean="0">
                <a:latin typeface="Arial" pitchFamily="34" charset="0"/>
              </a:rPr>
              <a:t> &lt;&lt; line;</a:t>
            </a:r>
          </a:p>
          <a:p>
            <a:pPr algn="l" rtl="0">
              <a:buFont typeface="Wingdings" pitchFamily="2" charset="2"/>
              <a:buNone/>
            </a:pPr>
            <a:r>
              <a:rPr lang="en-US" altLang="zh-CN" sz="1600" dirty="0" smtClean="0">
                <a:latin typeface="Arial" pitchFamily="34" charset="0"/>
              </a:rPr>
              <a:t>	}</a:t>
            </a:r>
          </a:p>
          <a:p>
            <a:pPr algn="l" rtl="0">
              <a:buFont typeface="Wingdings" pitchFamily="2" charset="2"/>
              <a:buNone/>
            </a:pPr>
            <a:r>
              <a:rPr lang="en-US" altLang="zh-CN" sz="1600" dirty="0" smtClean="0">
                <a:latin typeface="Arial" pitchFamily="34" charset="0"/>
              </a:rPr>
              <a:t>	</a:t>
            </a:r>
            <a:r>
              <a:rPr lang="en-US" altLang="zh-CN" sz="1600" dirty="0" err="1" smtClean="0">
                <a:latin typeface="Arial" pitchFamily="34" charset="0"/>
              </a:rPr>
              <a:t>INFile.close</a:t>
            </a:r>
            <a:r>
              <a:rPr lang="en-US" altLang="zh-CN" sz="1600" dirty="0" smtClean="0">
                <a:latin typeface="Arial" pitchFamily="34" charset="0"/>
              </a:rPr>
              <a:t>();</a:t>
            </a:r>
            <a:r>
              <a:rPr lang="en-US" altLang="zh-CN" sz="1600" dirty="0" smtClean="0">
                <a:solidFill>
                  <a:srgbClr val="00B050"/>
                </a:solidFill>
                <a:latin typeface="Arial" pitchFamily="34" charset="0"/>
              </a:rPr>
              <a:t> // close the file</a:t>
            </a:r>
            <a:endParaRPr lang="en-US" altLang="zh-CN" sz="1600" dirty="0" smtClean="0">
              <a:latin typeface="Arial" pitchFamily="34" charset="0"/>
            </a:endParaRPr>
          </a:p>
          <a:p>
            <a:pPr algn="l" rtl="0">
              <a:buFont typeface="Wingdings" pitchFamily="2" charset="2"/>
              <a:buNone/>
            </a:pPr>
            <a:r>
              <a:rPr lang="en-US" altLang="zh-CN" sz="1600" dirty="0" smtClean="0">
                <a:latin typeface="Arial" pitchFamily="34" charset="0"/>
              </a:rPr>
              <a:t> }</a:t>
            </a:r>
          </a:p>
        </p:txBody>
      </p:sp>
      <p:sp>
        <p:nvSpPr>
          <p:cNvPr id="8" name="TextBox 7"/>
          <p:cNvSpPr txBox="1"/>
          <p:nvPr/>
        </p:nvSpPr>
        <p:spPr>
          <a:xfrm>
            <a:off x="251520" y="620688"/>
            <a:ext cx="5256584" cy="369332"/>
          </a:xfrm>
          <a:prstGeom prst="rect">
            <a:avLst/>
          </a:prstGeom>
          <a:noFill/>
          <a:ln>
            <a:solidFill>
              <a:schemeClr val="accent1"/>
            </a:solidFill>
          </a:ln>
        </p:spPr>
        <p:txBody>
          <a:bodyPr wrap="square" rtlCol="1">
            <a:spAutoFit/>
          </a:bodyPr>
          <a:lstStyle/>
          <a:p>
            <a:r>
              <a:rPr lang="en-US" altLang="zh-CN" dirty="0" smtClean="0"/>
              <a:t>File I/O Example: </a:t>
            </a:r>
            <a:r>
              <a:rPr lang="en-US" altLang="zh-CN" dirty="0" smtClean="0">
                <a:solidFill>
                  <a:srgbClr val="00B050"/>
                </a:solidFill>
              </a:rPr>
              <a:t>Reading</a:t>
            </a:r>
            <a:endParaRPr lang="ar-SA"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42988" y="188913"/>
            <a:ext cx="6934200" cy="1143000"/>
          </a:xfrm>
          <a:noFill/>
        </p:spPr>
        <p:txBody>
          <a:bodyPr lIns="92075" tIns="46038" rIns="92075" bIns="46038" anchor="b"/>
          <a:lstStyle/>
          <a:p>
            <a:pPr algn="l" rtl="0"/>
            <a:r>
              <a:rPr lang="en-US" altLang="zh-CN" dirty="0" smtClean="0">
                <a:solidFill>
                  <a:srgbClr val="FF9933"/>
                </a:solidFill>
              </a:rPr>
              <a:t>Using </a:t>
            </a:r>
            <a:r>
              <a:rPr lang="en-US" altLang="zh-CN" dirty="0" err="1" smtClean="0">
                <a:solidFill>
                  <a:srgbClr val="FF9933"/>
                </a:solidFill>
              </a:rPr>
              <a:t>Input/Output</a:t>
            </a:r>
            <a:r>
              <a:rPr lang="en-US" altLang="zh-CN" dirty="0" smtClean="0">
                <a:solidFill>
                  <a:srgbClr val="FF9933"/>
                </a:solidFill>
              </a:rPr>
              <a:t> Files</a:t>
            </a:r>
            <a:r>
              <a:rPr lang="en-US" altLang="zh-CN" sz="4000" dirty="0" smtClean="0"/>
              <a:t> </a:t>
            </a:r>
          </a:p>
        </p:txBody>
      </p:sp>
      <p:sp>
        <p:nvSpPr>
          <p:cNvPr id="36867" name="Rectangle 3"/>
          <p:cNvSpPr>
            <a:spLocks noGrp="1" noChangeArrowheads="1"/>
          </p:cNvSpPr>
          <p:nvPr>
            <p:ph idx="1"/>
          </p:nvPr>
        </p:nvSpPr>
        <p:spPr>
          <a:xfrm>
            <a:off x="609600" y="1524000"/>
            <a:ext cx="8229600" cy="4724400"/>
          </a:xfrm>
        </p:spPr>
        <p:txBody>
          <a:bodyPr lIns="92075" tIns="46038" rIns="92075" bIns="46038">
            <a:normAutofit fontScale="77500" lnSpcReduction="20000"/>
          </a:bodyPr>
          <a:lstStyle/>
          <a:p>
            <a:pPr marL="320040" indent="-320040" algn="l" rtl="0">
              <a:lnSpc>
                <a:spcPct val="90000"/>
              </a:lnSpc>
              <a:buFont typeface="Arial" pitchFamily="34" charset="0"/>
              <a:buChar char="•"/>
              <a:defRPr/>
            </a:pPr>
            <a:r>
              <a:rPr lang="en-US" altLang="zh-CN" dirty="0">
                <a:latin typeface="Arial" charset="0"/>
                <a:cs typeface="+mn-cs"/>
              </a:rPr>
              <a:t>A computer file</a:t>
            </a:r>
          </a:p>
          <a:p>
            <a:pPr marL="640080" lvl="1" indent="-274320" algn="l" rtl="0">
              <a:lnSpc>
                <a:spcPct val="90000"/>
              </a:lnSpc>
              <a:buFont typeface="Arial" pitchFamily="34" charset="0"/>
              <a:buChar char="•"/>
              <a:defRPr/>
            </a:pPr>
            <a:r>
              <a:rPr lang="en-US" altLang="zh-CN" sz="3200" dirty="0">
                <a:latin typeface="Arial" charset="0"/>
                <a:cs typeface="+mn-cs"/>
              </a:rPr>
              <a:t>is stored on a secondary storage device (e.g., disk</a:t>
            </a:r>
            <a:r>
              <a:rPr lang="en-US" altLang="zh-CN" sz="3200" dirty="0" smtClean="0">
                <a:latin typeface="Arial" charset="0"/>
                <a:cs typeface="+mn-cs"/>
              </a:rPr>
              <a:t>);</a:t>
            </a:r>
          </a:p>
          <a:p>
            <a:pPr marL="640080" lvl="1" indent="-274320" algn="l" rtl="0">
              <a:lnSpc>
                <a:spcPct val="90000"/>
              </a:lnSpc>
              <a:buFont typeface="Arial" pitchFamily="34" charset="0"/>
              <a:buChar char="•"/>
              <a:defRPr/>
            </a:pPr>
            <a:endParaRPr lang="en-US" altLang="zh-CN" sz="3200" dirty="0">
              <a:latin typeface="Arial" charset="0"/>
              <a:cs typeface="+mn-cs"/>
            </a:endParaRPr>
          </a:p>
          <a:p>
            <a:pPr marL="640080" lvl="1" indent="-274320" algn="l" rtl="0">
              <a:lnSpc>
                <a:spcPct val="90000"/>
              </a:lnSpc>
              <a:buFont typeface="Arial" pitchFamily="34" charset="0"/>
              <a:buChar char="•"/>
              <a:defRPr/>
            </a:pPr>
            <a:r>
              <a:rPr lang="en-US" altLang="zh-CN" sz="3200" dirty="0">
                <a:latin typeface="Arial" charset="0"/>
                <a:cs typeface="+mn-cs"/>
              </a:rPr>
              <a:t>is permanent</a:t>
            </a:r>
            <a:r>
              <a:rPr lang="en-US" altLang="zh-CN" sz="3200" dirty="0" smtClean="0">
                <a:latin typeface="Arial" charset="0"/>
                <a:cs typeface="+mn-cs"/>
              </a:rPr>
              <a:t>;</a:t>
            </a:r>
          </a:p>
          <a:p>
            <a:pPr marL="640080" lvl="1" indent="-274320" algn="l" rtl="0">
              <a:lnSpc>
                <a:spcPct val="90000"/>
              </a:lnSpc>
              <a:buFont typeface="Arial" pitchFamily="34" charset="0"/>
              <a:buChar char="•"/>
              <a:defRPr/>
            </a:pPr>
            <a:endParaRPr lang="en-US" altLang="zh-CN" sz="3200" dirty="0">
              <a:latin typeface="Arial" charset="0"/>
              <a:cs typeface="+mn-cs"/>
            </a:endParaRPr>
          </a:p>
          <a:p>
            <a:pPr marL="640080" lvl="1" indent="-274320" algn="l" rtl="0">
              <a:lnSpc>
                <a:spcPct val="90000"/>
              </a:lnSpc>
              <a:buFont typeface="Arial" pitchFamily="34" charset="0"/>
              <a:buChar char="•"/>
              <a:defRPr/>
            </a:pPr>
            <a:r>
              <a:rPr lang="en-US" altLang="zh-CN" sz="3200" dirty="0">
                <a:latin typeface="Arial" charset="0"/>
                <a:cs typeface="+mn-cs"/>
              </a:rPr>
              <a:t>can be used to </a:t>
            </a:r>
            <a:endParaRPr lang="en-US" altLang="zh-CN" sz="3200" dirty="0" smtClean="0">
              <a:latin typeface="Arial" charset="0"/>
              <a:cs typeface="+mn-cs"/>
            </a:endParaRPr>
          </a:p>
          <a:p>
            <a:pPr lvl="2" algn="l" rtl="0">
              <a:lnSpc>
                <a:spcPct val="90000"/>
              </a:lnSpc>
              <a:buFont typeface="Arial" pitchFamily="34" charset="0"/>
              <a:buChar char="•"/>
              <a:defRPr/>
            </a:pPr>
            <a:r>
              <a:rPr lang="en-US" altLang="zh-CN" sz="2900" dirty="0" smtClean="0">
                <a:latin typeface="Arial" charset="0"/>
                <a:cs typeface="+mn-cs"/>
              </a:rPr>
              <a:t>provide </a:t>
            </a:r>
            <a:r>
              <a:rPr lang="en-US" altLang="zh-CN" sz="2900" dirty="0">
                <a:latin typeface="Arial" charset="0"/>
                <a:cs typeface="+mn-cs"/>
              </a:rPr>
              <a:t>input data to a program </a:t>
            </a:r>
            <a:endParaRPr lang="en-US" altLang="zh-CN" sz="2900" dirty="0" smtClean="0">
              <a:latin typeface="Arial" charset="0"/>
              <a:cs typeface="+mn-cs"/>
            </a:endParaRPr>
          </a:p>
          <a:p>
            <a:pPr lvl="2" algn="l" rtl="0">
              <a:lnSpc>
                <a:spcPct val="90000"/>
              </a:lnSpc>
              <a:buFont typeface="Arial" pitchFamily="34" charset="0"/>
              <a:buChar char="•"/>
              <a:defRPr/>
            </a:pPr>
            <a:r>
              <a:rPr lang="en-US" altLang="zh-CN" sz="2900" dirty="0" smtClean="0">
                <a:latin typeface="Arial" charset="0"/>
                <a:cs typeface="+mn-cs"/>
              </a:rPr>
              <a:t>or </a:t>
            </a:r>
            <a:r>
              <a:rPr lang="en-US" altLang="zh-CN" sz="2900" dirty="0">
                <a:latin typeface="Arial" charset="0"/>
                <a:cs typeface="+mn-cs"/>
              </a:rPr>
              <a:t>receive output data from a </a:t>
            </a:r>
            <a:r>
              <a:rPr lang="en-US" altLang="zh-CN" sz="2900" dirty="0" smtClean="0">
                <a:latin typeface="Arial" charset="0"/>
                <a:cs typeface="+mn-cs"/>
              </a:rPr>
              <a:t>program</a:t>
            </a:r>
          </a:p>
          <a:p>
            <a:pPr lvl="2" algn="l" rtl="0">
              <a:lnSpc>
                <a:spcPct val="90000"/>
              </a:lnSpc>
              <a:buFont typeface="Arial" pitchFamily="34" charset="0"/>
              <a:buChar char="•"/>
              <a:defRPr/>
            </a:pPr>
            <a:r>
              <a:rPr lang="en-US" altLang="zh-CN" sz="2900" dirty="0" smtClean="0">
                <a:latin typeface="Arial" charset="0"/>
                <a:cs typeface="+mn-cs"/>
              </a:rPr>
              <a:t> </a:t>
            </a:r>
            <a:r>
              <a:rPr lang="en-US" altLang="zh-CN" sz="2900" dirty="0">
                <a:latin typeface="Arial" charset="0"/>
                <a:cs typeface="+mn-cs"/>
              </a:rPr>
              <a:t>or both</a:t>
            </a:r>
            <a:r>
              <a:rPr lang="en-US" altLang="zh-CN" sz="2900" dirty="0" smtClean="0">
                <a:latin typeface="Arial" charset="0"/>
                <a:cs typeface="+mn-cs"/>
              </a:rPr>
              <a:t>;</a:t>
            </a:r>
          </a:p>
          <a:p>
            <a:pPr lvl="2" algn="l" rtl="0">
              <a:lnSpc>
                <a:spcPct val="90000"/>
              </a:lnSpc>
              <a:buFont typeface="Arial" pitchFamily="34" charset="0"/>
              <a:buChar char="•"/>
              <a:defRPr/>
            </a:pPr>
            <a:endParaRPr lang="en-US" altLang="zh-CN" sz="2900" dirty="0">
              <a:latin typeface="Arial" charset="0"/>
              <a:cs typeface="+mn-cs"/>
            </a:endParaRPr>
          </a:p>
          <a:p>
            <a:pPr marL="640080" lvl="1" indent="-274320" algn="l" rtl="0">
              <a:lnSpc>
                <a:spcPct val="90000"/>
              </a:lnSpc>
              <a:buFont typeface="Arial" pitchFamily="34" charset="0"/>
              <a:buChar char="•"/>
              <a:defRPr/>
            </a:pPr>
            <a:r>
              <a:rPr lang="en-US" altLang="zh-CN" sz="3200" dirty="0">
                <a:latin typeface="Arial" charset="0"/>
                <a:cs typeface="+mn-cs"/>
              </a:rPr>
              <a:t>should reside in Project directory for easy access</a:t>
            </a:r>
            <a:r>
              <a:rPr lang="en-US" altLang="zh-CN" sz="3200" dirty="0" smtClean="0">
                <a:latin typeface="Arial" charset="0"/>
                <a:cs typeface="+mn-cs"/>
              </a:rPr>
              <a:t>;</a:t>
            </a:r>
          </a:p>
          <a:p>
            <a:pPr marL="640080" lvl="1" indent="-274320" algn="l" rtl="0">
              <a:lnSpc>
                <a:spcPct val="90000"/>
              </a:lnSpc>
              <a:buFont typeface="Arial" pitchFamily="34" charset="0"/>
              <a:buChar char="•"/>
              <a:defRPr/>
            </a:pPr>
            <a:endParaRPr lang="en-US" altLang="zh-CN" sz="3200" dirty="0">
              <a:latin typeface="Arial" charset="0"/>
              <a:cs typeface="+mn-cs"/>
            </a:endParaRPr>
          </a:p>
          <a:p>
            <a:pPr marL="640080" lvl="1" indent="-274320" algn="l" rtl="0">
              <a:lnSpc>
                <a:spcPct val="90000"/>
              </a:lnSpc>
              <a:buFont typeface="Arial" pitchFamily="34" charset="0"/>
              <a:buChar char="•"/>
              <a:defRPr/>
            </a:pPr>
            <a:r>
              <a:rPr lang="en-US" altLang="zh-CN" sz="3200" dirty="0">
                <a:latin typeface="Arial" charset="0"/>
                <a:cs typeface="+mn-cs"/>
              </a:rPr>
              <a:t>must be opened before it is used.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85800" y="381000"/>
            <a:ext cx="7772400" cy="838200"/>
          </a:xfrm>
          <a:noFill/>
        </p:spPr>
        <p:txBody>
          <a:bodyPr/>
          <a:lstStyle/>
          <a:p>
            <a:pPr algn="l" rtl="0"/>
            <a:r>
              <a:rPr lang="en-US" altLang="zh-CN" dirty="0" smtClean="0">
                <a:solidFill>
                  <a:srgbClr val="FF9933"/>
                </a:solidFill>
              </a:rPr>
              <a:t>General File I/O </a:t>
            </a:r>
            <a:r>
              <a:rPr lang="en-US" altLang="zh-CN" dirty="0" smtClean="0">
                <a:solidFill>
                  <a:srgbClr val="FF0000"/>
                </a:solidFill>
              </a:rPr>
              <a:t>Steps</a:t>
            </a:r>
          </a:p>
        </p:txBody>
      </p:sp>
      <p:sp>
        <p:nvSpPr>
          <p:cNvPr id="12291" name="Text Box 5"/>
          <p:cNvSpPr txBox="1">
            <a:spLocks noChangeArrowheads="1"/>
          </p:cNvSpPr>
          <p:nvPr/>
        </p:nvSpPr>
        <p:spPr bwMode="auto">
          <a:xfrm>
            <a:off x="323850" y="1600200"/>
            <a:ext cx="8280400" cy="4894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514350" indent="-514350"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buFont typeface="Tw Cen MT" pitchFamily="34" charset="0"/>
              <a:buAutoNum type="arabicPeriod"/>
            </a:pPr>
            <a:r>
              <a:rPr lang="en-GB" sz="2400" dirty="0"/>
              <a:t>Include the header file </a:t>
            </a:r>
            <a:r>
              <a:rPr lang="en-GB" sz="2400" dirty="0" err="1"/>
              <a:t>fstream</a:t>
            </a:r>
            <a:r>
              <a:rPr lang="en-GB" sz="2400" dirty="0"/>
              <a:t> in the program.</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Declare file stream variables.</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Associate the file stream variables with the input/output sources.</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Open the file</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Use the file stream variables with &gt;&gt;, &lt;&lt;, or other input/output functions.</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Close the files.</a:t>
            </a:r>
            <a:endParaRPr lang="en-US" altLang="zh-CN" sz="2400" dirty="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idx="1"/>
          </p:nvPr>
        </p:nvSpPr>
        <p:spPr>
          <a:xfrm>
            <a:off x="685800" y="3430588"/>
            <a:ext cx="8186738" cy="2705100"/>
          </a:xfrm>
        </p:spPr>
        <p:txBody>
          <a:bodyPr lIns="91407" tIns="45704" rIns="91407" bIns="45704">
            <a:normAutofit/>
          </a:bodyPr>
          <a:lstStyle/>
          <a:p>
            <a:pPr marL="320040" indent="-320040" algn="l" rtl="0" fontAlgn="auto">
              <a:spcAft>
                <a:spcPts val="0"/>
              </a:spcAft>
              <a:buFont typeface="Wingdings"/>
              <a:buChar char=""/>
              <a:defRPr/>
            </a:pPr>
            <a:r>
              <a:rPr lang="en-US" altLang="zh-CN" sz="2400">
                <a:cs typeface="+mn-cs"/>
              </a:rPr>
              <a:t>ios is the base class.</a:t>
            </a:r>
          </a:p>
          <a:p>
            <a:pPr marL="320040" indent="-320040" algn="l" rtl="0" fontAlgn="auto">
              <a:spcAft>
                <a:spcPts val="0"/>
              </a:spcAft>
              <a:buFont typeface="Wingdings"/>
              <a:buChar char=""/>
              <a:defRPr/>
            </a:pPr>
            <a:r>
              <a:rPr lang="en-US" altLang="zh-CN" sz="2400">
                <a:cs typeface="+mn-cs"/>
              </a:rPr>
              <a:t>istream and ostream inherit from ios</a:t>
            </a:r>
          </a:p>
          <a:p>
            <a:pPr marL="320040" indent="-320040" algn="l" rtl="0" fontAlgn="auto">
              <a:spcAft>
                <a:spcPts val="0"/>
              </a:spcAft>
              <a:buFont typeface="Wingdings"/>
              <a:buChar char=""/>
              <a:defRPr/>
            </a:pPr>
            <a:r>
              <a:rPr lang="en-US" altLang="zh-CN" sz="2400">
                <a:cs typeface="+mn-cs"/>
              </a:rPr>
              <a:t>ifstream inherits from istream (and ios)</a:t>
            </a:r>
          </a:p>
          <a:p>
            <a:pPr marL="320040" indent="-320040" algn="l" rtl="0" fontAlgn="auto">
              <a:spcAft>
                <a:spcPts val="0"/>
              </a:spcAft>
              <a:buFont typeface="Wingdings"/>
              <a:buChar char=""/>
              <a:defRPr/>
            </a:pPr>
            <a:r>
              <a:rPr lang="en-US" altLang="zh-CN" sz="2400">
                <a:cs typeface="+mn-cs"/>
              </a:rPr>
              <a:t>ofstream inherits from ostream (and ios)</a:t>
            </a:r>
          </a:p>
          <a:p>
            <a:pPr marL="320040" indent="-320040" algn="l" rtl="0" fontAlgn="auto">
              <a:spcAft>
                <a:spcPts val="0"/>
              </a:spcAft>
              <a:buFont typeface="Wingdings"/>
              <a:buChar char=""/>
              <a:defRPr/>
            </a:pPr>
            <a:r>
              <a:rPr lang="en-US" altLang="zh-CN" sz="2400">
                <a:cs typeface="+mn-cs"/>
              </a:rPr>
              <a:t>iostream inherits from istream and ostream (&amp; ios)</a:t>
            </a:r>
          </a:p>
          <a:p>
            <a:pPr marL="320040" indent="-320040" algn="l" rtl="0" fontAlgn="auto">
              <a:spcAft>
                <a:spcPts val="0"/>
              </a:spcAft>
              <a:buFont typeface="Wingdings"/>
              <a:buChar char=""/>
              <a:defRPr/>
            </a:pPr>
            <a:r>
              <a:rPr lang="en-US" altLang="zh-CN" sz="2400">
                <a:cs typeface="+mn-cs"/>
              </a:rPr>
              <a:t>fstream inherits from ifstream, iostream, and ofstream </a:t>
            </a:r>
          </a:p>
        </p:txBody>
      </p:sp>
      <p:pic>
        <p:nvPicPr>
          <p:cNvPr id="15363" name="Picture 6" descr="iostream"/>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24075" y="1052513"/>
            <a:ext cx="4267200" cy="2178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4279" name="Rectangle 7"/>
          <p:cNvSpPr>
            <a:spLocks noChangeArrowheads="1"/>
          </p:cNvSpPr>
          <p:nvPr/>
        </p:nvSpPr>
        <p:spPr bwMode="auto">
          <a:xfrm>
            <a:off x="755650" y="344488"/>
            <a:ext cx="69627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CN" sz="4000">
                <a:solidFill>
                  <a:srgbClr val="FF9933"/>
                </a:solidFill>
                <a:effectLst>
                  <a:outerShdw blurRad="38100" dist="38100" dir="2700000" algn="tl">
                    <a:srgbClr val="000000"/>
                  </a:outerShdw>
                </a:effectLst>
                <a:latin typeface="Arial" charset="0"/>
                <a:ea typeface="宋体" pitchFamily="2" charset="-122"/>
              </a:rPr>
              <a:t>Classes for Stream I/O in 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3528" y="188640"/>
            <a:ext cx="8229600" cy="1008112"/>
          </a:xfrm>
          <a:noFill/>
        </p:spPr>
        <p:txBody>
          <a:bodyPr lIns="92075" tIns="46038" rIns="92075" bIns="46038" anchor="b"/>
          <a:lstStyle/>
          <a:p>
            <a:pPr algn="l" rtl="0"/>
            <a:r>
              <a:rPr lang="en-US" altLang="zh-CN"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STEP1 : </a:t>
            </a:r>
            <a:r>
              <a:rPr lang="en-US" altLang="zh-CN" sz="3600" dirty="0" smtClean="0">
                <a:solidFill>
                  <a:srgbClr val="FF9933"/>
                </a:solidFill>
                <a:effectLst>
                  <a:outerShdw blurRad="38100" dist="38100" dir="2700000" algn="tl">
                    <a:srgbClr val="000000">
                      <a:alpha val="43137"/>
                    </a:srgbClr>
                  </a:outerShdw>
                </a:effectLst>
                <a:latin typeface="Times New Roman" pitchFamily="18" charset="0"/>
                <a:cs typeface="Times New Roman" pitchFamily="18" charset="0"/>
              </a:rPr>
              <a:t>Include the header file</a:t>
            </a:r>
            <a:endParaRPr lang="en-US" altLang="zh-CN" sz="32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7891" name="Rectangle 3"/>
          <p:cNvSpPr>
            <a:spLocks noGrp="1" noChangeArrowheads="1"/>
          </p:cNvSpPr>
          <p:nvPr>
            <p:ph idx="1"/>
          </p:nvPr>
        </p:nvSpPr>
        <p:spPr>
          <a:xfrm>
            <a:off x="468313" y="1557338"/>
            <a:ext cx="8229600" cy="4724400"/>
          </a:xfrm>
        </p:spPr>
        <p:txBody>
          <a:bodyPr lIns="92075" tIns="46038" rIns="92075" bIns="46038">
            <a:normAutofit/>
          </a:bodyPr>
          <a:lstStyle/>
          <a:p>
            <a:pPr marL="320040" indent="-320040" algn="l" rtl="0" fontAlgn="auto">
              <a:spcAft>
                <a:spcPts val="0"/>
              </a:spcAft>
              <a:buFont typeface="Wingdings"/>
              <a:buChar char=""/>
              <a:defRPr/>
            </a:pPr>
            <a:r>
              <a:rPr lang="en-US" altLang="zh-CN" sz="2400" b="1" i="1" dirty="0">
                <a:cs typeface="+mn-cs"/>
              </a:rPr>
              <a:t>stream</a:t>
            </a:r>
            <a:r>
              <a:rPr lang="en-US" altLang="zh-CN" sz="2400" dirty="0">
                <a:cs typeface="+mn-cs"/>
              </a:rPr>
              <a:t> - a sequence of characters</a:t>
            </a:r>
          </a:p>
          <a:p>
            <a:pPr marL="640080" lvl="1" indent="-274320" algn="l" rtl="0" fontAlgn="auto">
              <a:spcAft>
                <a:spcPts val="0"/>
              </a:spcAft>
              <a:buFont typeface="Wingdings 2"/>
              <a:buChar char=""/>
              <a:defRPr/>
            </a:pPr>
            <a:r>
              <a:rPr lang="en-US" altLang="zh-CN" sz="2400" dirty="0">
                <a:latin typeface="Arial" charset="0"/>
                <a:cs typeface="+mn-cs"/>
              </a:rPr>
              <a:t>interactive (</a:t>
            </a:r>
            <a:r>
              <a:rPr lang="en-US" altLang="zh-CN" sz="2400" dirty="0" err="1">
                <a:latin typeface="Arial" charset="0"/>
                <a:cs typeface="+mn-cs"/>
              </a:rPr>
              <a:t>iostream</a:t>
            </a:r>
            <a:r>
              <a:rPr lang="en-US" altLang="zh-CN" sz="2400" dirty="0">
                <a:latin typeface="Arial" charset="0"/>
                <a:cs typeface="+mn-cs"/>
              </a:rPr>
              <a:t>)</a:t>
            </a:r>
          </a:p>
          <a:p>
            <a:pPr lvl="2" algn="l" rtl="0" fontAlgn="auto">
              <a:spcAft>
                <a:spcPts val="0"/>
              </a:spcAft>
              <a:buFont typeface="Wingdings" pitchFamily="2" charset="2"/>
              <a:buNone/>
              <a:defRPr/>
            </a:pPr>
            <a:r>
              <a:rPr lang="en-US" altLang="zh-CN" b="1" dirty="0">
                <a:latin typeface="Arial" charset="0"/>
                <a:cs typeface="+mn-cs"/>
                <a:sym typeface="Symbol" pitchFamily="18" charset="2"/>
              </a:rPr>
              <a:t> </a:t>
            </a:r>
            <a:r>
              <a:rPr lang="en-US" altLang="zh-CN" b="1" dirty="0" err="1">
                <a:latin typeface="Arial" charset="0"/>
                <a:cs typeface="+mn-cs"/>
              </a:rPr>
              <a:t>cin</a:t>
            </a:r>
            <a:r>
              <a:rPr lang="en-US" altLang="zh-CN" dirty="0">
                <a:latin typeface="Arial" charset="0"/>
                <a:cs typeface="+mn-cs"/>
              </a:rPr>
              <a:t> - input stream associated with </a:t>
            </a:r>
            <a:r>
              <a:rPr lang="en-US" altLang="zh-CN" b="1" dirty="0">
                <a:latin typeface="Arial" charset="0"/>
                <a:cs typeface="+mn-cs"/>
              </a:rPr>
              <a:t>keyboard.</a:t>
            </a:r>
          </a:p>
          <a:p>
            <a:pPr lvl="2" algn="l" rtl="0" fontAlgn="auto">
              <a:spcAft>
                <a:spcPts val="0"/>
              </a:spcAft>
              <a:buFont typeface="Symbol" pitchFamily="18" charset="2"/>
              <a:buChar char="·"/>
              <a:defRPr/>
            </a:pPr>
            <a:r>
              <a:rPr lang="en-US" altLang="zh-CN" b="1" dirty="0" err="1" smtClean="0">
                <a:latin typeface="Arial" charset="0"/>
                <a:cs typeface="+mn-cs"/>
              </a:rPr>
              <a:t>cout</a:t>
            </a:r>
            <a:r>
              <a:rPr lang="en-US" altLang="zh-CN" dirty="0" smtClean="0">
                <a:latin typeface="Arial" charset="0"/>
                <a:cs typeface="+mn-cs"/>
              </a:rPr>
              <a:t> </a:t>
            </a:r>
            <a:r>
              <a:rPr lang="en-US" altLang="zh-CN" dirty="0">
                <a:latin typeface="Arial" charset="0"/>
                <a:cs typeface="+mn-cs"/>
              </a:rPr>
              <a:t>- output stream associated with </a:t>
            </a:r>
            <a:r>
              <a:rPr lang="en-US" altLang="zh-CN" b="1" dirty="0" smtClean="0">
                <a:latin typeface="Arial" charset="0"/>
                <a:cs typeface="+mn-cs"/>
              </a:rPr>
              <a:t>display</a:t>
            </a:r>
          </a:p>
          <a:p>
            <a:pPr marL="685800" lvl="2" indent="0" algn="l" rtl="0" fontAlgn="auto">
              <a:spcAft>
                <a:spcPts val="0"/>
              </a:spcAft>
              <a:buFont typeface="Wingdings"/>
              <a:buNone/>
              <a:defRPr/>
            </a:pPr>
            <a:endParaRPr lang="en-US" altLang="zh-CN" b="1" dirty="0">
              <a:latin typeface="Arial" charset="0"/>
              <a:cs typeface="+mn-cs"/>
            </a:endParaRPr>
          </a:p>
          <a:p>
            <a:pPr marL="640080" lvl="1" indent="-274320" algn="l" rtl="0" fontAlgn="auto">
              <a:spcAft>
                <a:spcPts val="0"/>
              </a:spcAft>
              <a:buFont typeface="Wingdings 2"/>
              <a:buChar char=""/>
              <a:defRPr/>
            </a:pPr>
            <a:r>
              <a:rPr lang="en-US" altLang="zh-CN" sz="2400" dirty="0">
                <a:latin typeface="Arial" charset="0"/>
                <a:cs typeface="+mn-cs"/>
              </a:rPr>
              <a:t>file (</a:t>
            </a:r>
            <a:r>
              <a:rPr lang="en-US" altLang="zh-CN" sz="2400" dirty="0" err="1">
                <a:latin typeface="Arial" charset="0"/>
                <a:cs typeface="+mn-cs"/>
              </a:rPr>
              <a:t>fstream</a:t>
            </a:r>
            <a:r>
              <a:rPr lang="en-US" altLang="zh-CN" sz="2400" dirty="0">
                <a:latin typeface="Arial" charset="0"/>
                <a:cs typeface="+mn-cs"/>
              </a:rPr>
              <a:t>)</a:t>
            </a:r>
          </a:p>
          <a:p>
            <a:pPr lvl="2" algn="l" rtl="0" fontAlgn="auto">
              <a:spcAft>
                <a:spcPts val="0"/>
              </a:spcAft>
              <a:buFont typeface="Wingdings" pitchFamily="2" charset="2"/>
              <a:buNone/>
              <a:defRPr/>
            </a:pPr>
            <a:r>
              <a:rPr lang="en-US" altLang="zh-CN" b="1" dirty="0">
                <a:latin typeface="Arial" charset="0"/>
                <a:cs typeface="+mn-cs"/>
                <a:sym typeface="Symbol" pitchFamily="18" charset="2"/>
              </a:rPr>
              <a:t></a:t>
            </a:r>
            <a:r>
              <a:rPr lang="en-US" altLang="zh-CN" b="1" dirty="0">
                <a:latin typeface="Arial" charset="0"/>
                <a:cs typeface="+mn-cs"/>
              </a:rPr>
              <a:t> </a:t>
            </a:r>
            <a:r>
              <a:rPr lang="en-US" altLang="zh-CN" b="1" dirty="0" err="1">
                <a:latin typeface="Arial" charset="0"/>
                <a:cs typeface="+mn-cs"/>
              </a:rPr>
              <a:t>ifstream</a:t>
            </a:r>
            <a:r>
              <a:rPr lang="en-US" altLang="zh-CN" dirty="0">
                <a:latin typeface="Arial" charset="0"/>
                <a:cs typeface="+mn-cs"/>
              </a:rPr>
              <a:t> - defines new input stream (normally associated with a file).</a:t>
            </a:r>
          </a:p>
          <a:p>
            <a:pPr lvl="2" algn="l" rtl="0" fontAlgn="auto">
              <a:spcAft>
                <a:spcPts val="0"/>
              </a:spcAft>
              <a:buFont typeface="Wingdings" pitchFamily="2" charset="2"/>
              <a:buNone/>
              <a:defRPr/>
            </a:pPr>
            <a:r>
              <a:rPr lang="en-US" altLang="zh-CN" b="1" dirty="0">
                <a:latin typeface="Arial" charset="0"/>
                <a:cs typeface="+mn-cs"/>
                <a:sym typeface="Symbol" pitchFamily="18" charset="2"/>
              </a:rPr>
              <a:t></a:t>
            </a:r>
            <a:r>
              <a:rPr lang="en-US" altLang="zh-CN" b="1" dirty="0">
                <a:latin typeface="Arial" charset="0"/>
                <a:cs typeface="+mn-cs"/>
              </a:rPr>
              <a:t> </a:t>
            </a:r>
            <a:r>
              <a:rPr lang="en-US" altLang="zh-CN" b="1" dirty="0" err="1">
                <a:latin typeface="Arial" charset="0"/>
                <a:cs typeface="+mn-cs"/>
              </a:rPr>
              <a:t>ofstream</a:t>
            </a:r>
            <a:r>
              <a:rPr lang="en-US" altLang="zh-CN" dirty="0">
                <a:latin typeface="Arial" charset="0"/>
                <a:cs typeface="+mn-cs"/>
              </a:rPr>
              <a:t> - defines new output stream (normally associated with a file).</a:t>
            </a:r>
          </a:p>
          <a:p>
            <a:pPr lvl="2" algn="l" rtl="0" fontAlgn="auto">
              <a:spcAft>
                <a:spcPts val="0"/>
              </a:spcAft>
              <a:buNone/>
              <a:defRPr/>
            </a:pPr>
            <a:r>
              <a:rPr lang="en-US" altLang="zh-CN" dirty="0" smtClean="0">
                <a:solidFill>
                  <a:srgbClr val="0070C0"/>
                </a:solidFill>
                <a:latin typeface="Arial" charset="0"/>
                <a:cs typeface="+mn-cs"/>
              </a:rPr>
              <a:t>#include </a:t>
            </a:r>
            <a:r>
              <a:rPr lang="en-US" altLang="zh-CN" sz="3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&lt;</a:t>
            </a:r>
            <a:r>
              <a:rPr lang="en-US" altLang="zh-CN" sz="3000" dirty="0" err="1" smtClean="0">
                <a:solidFill>
                  <a:srgbClr val="0070C0"/>
                </a:solidFill>
                <a:latin typeface="Times New Roman" pitchFamily="18" charset="0"/>
                <a:cs typeface="Times New Roman" pitchFamily="18" charset="0"/>
              </a:rPr>
              <a:t>fstream</a:t>
            </a:r>
            <a:r>
              <a:rPr lang="en-US" altLang="zh-CN" sz="3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&gt;</a:t>
            </a:r>
            <a:endParaRPr lang="en-US" altLang="zh-CN" dirty="0">
              <a:solidFill>
                <a:srgbClr val="0070C0"/>
              </a:solidFill>
              <a:latin typeface="Arial" charset="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normAutofit/>
          </a:bodyPr>
          <a:lstStyle/>
          <a:p>
            <a:pPr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STEP2 : Declare file stream variables.</a:t>
            </a:r>
            <a:endParaRPr lang="ar-SA" dirty="0"/>
          </a:p>
        </p:txBody>
      </p:sp>
      <p:sp>
        <p:nvSpPr>
          <p:cNvPr id="3" name="Content Placeholder 2"/>
          <p:cNvSpPr>
            <a:spLocks noGrp="1"/>
          </p:cNvSpPr>
          <p:nvPr>
            <p:ph idx="1"/>
          </p:nvPr>
        </p:nvSpPr>
        <p:spPr>
          <a:xfrm>
            <a:off x="467544" y="1916832"/>
            <a:ext cx="8229600" cy="4325112"/>
          </a:xfrm>
        </p:spPr>
        <p:txBody>
          <a:bodyPr/>
          <a:lstStyle/>
          <a:p>
            <a:pPr marL="342900" indent="-342900" algn="l" rtl="0" fontAlgn="auto">
              <a:lnSpc>
                <a:spcPct val="80000"/>
              </a:lnSpc>
              <a:spcBef>
                <a:spcPct val="20000"/>
              </a:spcBef>
              <a:spcAft>
                <a:spcPts val="0"/>
              </a:spcAft>
              <a:buClr>
                <a:schemeClr val="hlink"/>
              </a:buClr>
              <a:buFont typeface="Wingdings"/>
              <a:buNone/>
              <a:defRPr/>
            </a:pPr>
            <a:r>
              <a:rPr lang="en-US" altLang="zh-CN" dirty="0" err="1" smtClean="0">
                <a:solidFill>
                  <a:srgbClr val="0070C0"/>
                </a:solidFill>
              </a:rPr>
              <a:t>ifstream</a:t>
            </a:r>
            <a:r>
              <a:rPr lang="en-US" altLang="zh-CN" dirty="0" smtClean="0">
                <a:solidFill>
                  <a:srgbClr val="000000"/>
                </a:solidFill>
              </a:rPr>
              <a:t>  </a:t>
            </a:r>
            <a:r>
              <a:rPr lang="en-US" altLang="zh-CN" dirty="0" err="1" smtClean="0">
                <a:solidFill>
                  <a:srgbClr val="000000"/>
                </a:solidFill>
              </a:rPr>
              <a:t>fIn</a:t>
            </a:r>
            <a:r>
              <a:rPr lang="en-US" altLang="zh-CN" dirty="0" smtClean="0">
                <a:solidFill>
                  <a:srgbClr val="000000"/>
                </a:solidFill>
              </a:rPr>
              <a:t>;	</a:t>
            </a:r>
            <a:r>
              <a:rPr lang="en-US" altLang="zh-CN" dirty="0" smtClean="0">
                <a:solidFill>
                  <a:srgbClr val="00B050"/>
                </a:solidFill>
              </a:rPr>
              <a:t>//input</a:t>
            </a:r>
          </a:p>
          <a:p>
            <a:pPr marL="342900" indent="-342900" algn="l" rtl="0" fontAlgn="auto">
              <a:lnSpc>
                <a:spcPct val="80000"/>
              </a:lnSpc>
              <a:spcBef>
                <a:spcPct val="20000"/>
              </a:spcBef>
              <a:spcAft>
                <a:spcPts val="0"/>
              </a:spcAft>
              <a:buClr>
                <a:schemeClr val="hlink"/>
              </a:buClr>
              <a:buFont typeface="Wingdings"/>
              <a:buNone/>
              <a:defRPr/>
            </a:pPr>
            <a:r>
              <a:rPr lang="en-US" altLang="zh-CN" dirty="0" smtClean="0">
                <a:solidFill>
                  <a:srgbClr val="000000"/>
                </a:solidFill>
              </a:rPr>
              <a:t>	</a:t>
            </a:r>
            <a:r>
              <a:rPr lang="en-US" altLang="zh-CN" dirty="0" err="1" smtClean="0">
                <a:solidFill>
                  <a:srgbClr val="0070C0"/>
                </a:solidFill>
              </a:rPr>
              <a:t>ofstream</a:t>
            </a:r>
            <a:r>
              <a:rPr lang="en-US" altLang="zh-CN" dirty="0" smtClean="0">
                <a:solidFill>
                  <a:srgbClr val="0070C0"/>
                </a:solidFill>
              </a:rPr>
              <a:t> </a:t>
            </a:r>
            <a:r>
              <a:rPr lang="en-US" altLang="zh-CN" dirty="0" err="1" smtClean="0">
                <a:solidFill>
                  <a:srgbClr val="000000"/>
                </a:solidFill>
              </a:rPr>
              <a:t>fOut</a:t>
            </a:r>
            <a:r>
              <a:rPr lang="en-US" altLang="zh-CN" dirty="0" smtClean="0">
                <a:solidFill>
                  <a:srgbClr val="000000"/>
                </a:solidFill>
              </a:rPr>
              <a:t>; </a:t>
            </a:r>
            <a:r>
              <a:rPr lang="en-US" altLang="zh-CN" dirty="0" smtClean="0">
                <a:solidFill>
                  <a:srgbClr val="00B050"/>
                </a:solidFill>
              </a:rPr>
              <a:t>// output</a:t>
            </a:r>
          </a:p>
          <a:p>
            <a:pPr marL="342900" indent="-342900" algn="l" rtl="0" fontAlgn="auto">
              <a:lnSpc>
                <a:spcPct val="80000"/>
              </a:lnSpc>
              <a:spcBef>
                <a:spcPct val="20000"/>
              </a:spcBef>
              <a:spcAft>
                <a:spcPts val="0"/>
              </a:spcAft>
              <a:buClr>
                <a:schemeClr val="hlink"/>
              </a:buClr>
              <a:buFont typeface="Wingdings"/>
              <a:buNone/>
              <a:defRPr/>
            </a:pPr>
            <a:r>
              <a:rPr lang="en-US" altLang="zh-CN" dirty="0" smtClean="0">
                <a:solidFill>
                  <a:srgbClr val="000000"/>
                </a:solidFill>
              </a:rPr>
              <a:t>	</a:t>
            </a:r>
            <a:r>
              <a:rPr lang="en-US" altLang="zh-CN" dirty="0" err="1" smtClean="0">
                <a:solidFill>
                  <a:srgbClr val="0070C0"/>
                </a:solidFill>
              </a:rPr>
              <a:t>fstream</a:t>
            </a:r>
            <a:r>
              <a:rPr lang="en-US" altLang="zh-CN" dirty="0" smtClean="0">
                <a:solidFill>
                  <a:srgbClr val="0070C0"/>
                </a:solidFill>
              </a:rPr>
              <a:t> </a:t>
            </a:r>
            <a:r>
              <a:rPr lang="en-US" altLang="zh-CN" dirty="0" smtClean="0">
                <a:solidFill>
                  <a:srgbClr val="000000"/>
                </a:solidFill>
              </a:rPr>
              <a:t>both 	</a:t>
            </a:r>
            <a:r>
              <a:rPr lang="en-US" altLang="zh-CN" dirty="0" smtClean="0">
                <a:solidFill>
                  <a:srgbClr val="00B050"/>
                </a:solidFill>
              </a:rPr>
              <a:t>//input &amp; output</a:t>
            </a:r>
          </a:p>
          <a:p>
            <a:pPr algn="l"/>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normAutofit fontScale="90000"/>
          </a:bodyPr>
          <a:lstStyle/>
          <a:p>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STEP3 : </a:t>
            </a:r>
            <a:r>
              <a:rPr lang="en-GB" altLang="zh-CN" sz="4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Associate the file stream variables with the input/output sources.</a:t>
            </a:r>
          </a:p>
        </p:txBody>
      </p:sp>
      <p:sp>
        <p:nvSpPr>
          <p:cNvPr id="3" name="Content Placeholder 2"/>
          <p:cNvSpPr>
            <a:spLocks noGrp="1"/>
          </p:cNvSpPr>
          <p:nvPr>
            <p:ph idx="1"/>
          </p:nvPr>
        </p:nvSpPr>
        <p:spPr>
          <a:xfrm>
            <a:off x="467544" y="1916832"/>
            <a:ext cx="8229600" cy="4325112"/>
          </a:xfrm>
        </p:spPr>
        <p:txBody>
          <a:bodyPr/>
          <a:lstStyle/>
          <a:p>
            <a:pPr algn="l" rtl="0">
              <a:buNone/>
            </a:pPr>
            <a:r>
              <a:rPr lang="en-US" altLang="zh-CN" dirty="0" smtClean="0">
                <a:solidFill>
                  <a:srgbClr val="0070C0"/>
                </a:solidFill>
              </a:rPr>
              <a:t>One way is to do it like this :</a:t>
            </a:r>
          </a:p>
          <a:p>
            <a:pPr algn="l" rtl="0">
              <a:buNone/>
            </a:pPr>
            <a:r>
              <a:rPr lang="en-US" altLang="zh-CN" dirty="0" err="1" smtClean="0">
                <a:solidFill>
                  <a:srgbClr val="0070C0"/>
                </a:solidFill>
              </a:rPr>
              <a:t>ifstream</a:t>
            </a:r>
            <a:r>
              <a:rPr lang="en-US" altLang="zh-CN" dirty="0" smtClean="0">
                <a:solidFill>
                  <a:srgbClr val="000000"/>
                </a:solidFill>
              </a:rPr>
              <a:t>  </a:t>
            </a:r>
            <a:r>
              <a:rPr lang="en-US" altLang="zh-CN" dirty="0" err="1" smtClean="0">
                <a:solidFill>
                  <a:srgbClr val="000000"/>
                </a:solidFill>
              </a:rPr>
              <a:t>fIn</a:t>
            </a:r>
            <a:r>
              <a:rPr lang="en-US" altLang="zh-CN" dirty="0" smtClean="0">
                <a:solidFill>
                  <a:srgbClr val="000000"/>
                </a:solidFill>
              </a:rPr>
              <a:t>(“file1.txt”); </a:t>
            </a:r>
            <a:r>
              <a:rPr lang="en-US" altLang="zh-CN" dirty="0" smtClean="0">
                <a:solidFill>
                  <a:srgbClr val="00B050"/>
                </a:solidFill>
              </a:rPr>
              <a:t>// input</a:t>
            </a:r>
            <a:endParaRPr lang="en-US" altLang="zh-CN" dirty="0" smtClean="0">
              <a:solidFill>
                <a:srgbClr val="000000"/>
              </a:solidFill>
            </a:endParaRPr>
          </a:p>
          <a:p>
            <a:pPr marL="342900" indent="-342900" algn="l" rtl="0" fontAlgn="auto">
              <a:lnSpc>
                <a:spcPct val="80000"/>
              </a:lnSpc>
              <a:spcBef>
                <a:spcPct val="20000"/>
              </a:spcBef>
              <a:spcAft>
                <a:spcPts val="0"/>
              </a:spcAft>
              <a:buClr>
                <a:schemeClr val="hlink"/>
              </a:buClr>
              <a:buFont typeface="Wingdings"/>
              <a:buNone/>
              <a:defRPr/>
            </a:pPr>
            <a:r>
              <a:rPr lang="en-US" altLang="zh-CN" dirty="0" err="1" smtClean="0">
                <a:solidFill>
                  <a:srgbClr val="0070C0"/>
                </a:solidFill>
              </a:rPr>
              <a:t>ofstream</a:t>
            </a:r>
            <a:r>
              <a:rPr lang="en-US" altLang="zh-CN" dirty="0" smtClean="0">
                <a:solidFill>
                  <a:srgbClr val="0070C0"/>
                </a:solidFill>
              </a:rPr>
              <a:t> </a:t>
            </a:r>
            <a:r>
              <a:rPr lang="en-US" altLang="zh-CN" dirty="0" err="1" smtClean="0">
                <a:solidFill>
                  <a:srgbClr val="000000"/>
                </a:solidFill>
              </a:rPr>
              <a:t>fOut</a:t>
            </a:r>
            <a:r>
              <a:rPr lang="en-US" altLang="zh-CN" dirty="0" smtClean="0">
                <a:solidFill>
                  <a:srgbClr val="000000"/>
                </a:solidFill>
              </a:rPr>
              <a:t>(“file2,txt”); </a:t>
            </a:r>
            <a:r>
              <a:rPr lang="en-US" altLang="zh-CN" dirty="0" smtClean="0">
                <a:solidFill>
                  <a:srgbClr val="00B050"/>
                </a:solidFill>
              </a:rPr>
              <a:t>// output</a:t>
            </a:r>
          </a:p>
          <a:p>
            <a:pPr marL="342900" indent="-342900" algn="l" rtl="0" fontAlgn="auto">
              <a:lnSpc>
                <a:spcPct val="80000"/>
              </a:lnSpc>
              <a:spcBef>
                <a:spcPct val="20000"/>
              </a:spcBef>
              <a:spcAft>
                <a:spcPts val="0"/>
              </a:spcAft>
              <a:buClr>
                <a:schemeClr val="hlink"/>
              </a:buClr>
              <a:buFont typeface="Wingdings"/>
              <a:buNone/>
              <a:defRPr/>
            </a:pPr>
            <a:r>
              <a:rPr lang="en-US" altLang="zh-CN" dirty="0" smtClean="0">
                <a:solidFill>
                  <a:srgbClr val="000000"/>
                </a:solidFill>
              </a:rPr>
              <a:t>	</a:t>
            </a:r>
            <a:r>
              <a:rPr lang="en-US" altLang="zh-CN" dirty="0" err="1" smtClean="0">
                <a:solidFill>
                  <a:srgbClr val="0070C0"/>
                </a:solidFill>
              </a:rPr>
              <a:t>fstream</a:t>
            </a:r>
            <a:r>
              <a:rPr lang="en-US" altLang="zh-CN" dirty="0" smtClean="0">
                <a:solidFill>
                  <a:srgbClr val="0070C0"/>
                </a:solidFill>
              </a:rPr>
              <a:t> </a:t>
            </a:r>
            <a:r>
              <a:rPr lang="en-US" altLang="zh-CN" dirty="0" smtClean="0">
                <a:solidFill>
                  <a:srgbClr val="000000"/>
                </a:solidFill>
              </a:rPr>
              <a:t>both (“file3.txt”); 	</a:t>
            </a:r>
            <a:r>
              <a:rPr lang="en-US" altLang="zh-CN" dirty="0" smtClean="0">
                <a:solidFill>
                  <a:srgbClr val="00B050"/>
                </a:solidFill>
              </a:rPr>
              <a:t>//input &amp; output</a:t>
            </a:r>
          </a:p>
          <a:p>
            <a:pPr algn="l"/>
            <a:endParaRPr lang="ar-SA" dirty="0" smtClean="0"/>
          </a:p>
          <a:p>
            <a:pPr algn="l" rtl="0">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95536" y="332656"/>
            <a:ext cx="8229600" cy="792088"/>
          </a:xfrm>
        </p:spPr>
        <p:txBody>
          <a:bodyPr>
            <a:normAutofit/>
          </a:bodyPr>
          <a:lstStyle/>
          <a:p>
            <a:pPr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STEP4 : </a:t>
            </a:r>
            <a:r>
              <a:rPr lang="en-GB"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Open the file</a:t>
            </a:r>
          </a:p>
        </p:txBody>
      </p:sp>
      <p:sp>
        <p:nvSpPr>
          <p:cNvPr id="3" name="Content Placeholder 2"/>
          <p:cNvSpPr>
            <a:spLocks noGrp="1"/>
          </p:cNvSpPr>
          <p:nvPr>
            <p:ph idx="1"/>
          </p:nvPr>
        </p:nvSpPr>
        <p:spPr>
          <a:xfrm>
            <a:off x="457200" y="1268760"/>
            <a:ext cx="8229600" cy="5305776"/>
          </a:xfrm>
        </p:spPr>
        <p:txBody>
          <a:bodyPr>
            <a:normAutofit fontScale="92500" lnSpcReduction="10000"/>
          </a:bodyPr>
          <a:lstStyle/>
          <a:p>
            <a:pPr marL="320040" indent="-320040" algn="l" rtl="0" fontAlgn="auto">
              <a:spcAft>
                <a:spcPts val="0"/>
              </a:spcAft>
              <a:buFont typeface="Arial" pitchFamily="34" charset="0"/>
              <a:buChar char="•"/>
              <a:defRPr/>
            </a:pPr>
            <a:r>
              <a:rPr lang="en-GB" sz="2600" dirty="0" smtClean="0">
                <a:cs typeface="+mn-cs"/>
              </a:rPr>
              <a:t>Opening </a:t>
            </a:r>
            <a:r>
              <a:rPr lang="en-GB" sz="2600" dirty="0">
                <a:cs typeface="+mn-cs"/>
              </a:rPr>
              <a:t>a file associates </a:t>
            </a:r>
            <a:r>
              <a:rPr lang="en-GB" sz="2600" dirty="0" smtClean="0">
                <a:cs typeface="+mn-cs"/>
              </a:rPr>
              <a:t>a file </a:t>
            </a:r>
            <a:r>
              <a:rPr lang="en-GB" sz="2600" dirty="0">
                <a:cs typeface="+mn-cs"/>
              </a:rPr>
              <a:t>stream </a:t>
            </a:r>
            <a:r>
              <a:rPr lang="en-GB" sz="2600" b="1" dirty="0">
                <a:cs typeface="+mn-cs"/>
              </a:rPr>
              <a:t>variable</a:t>
            </a:r>
            <a:r>
              <a:rPr lang="en-GB" sz="2600" dirty="0">
                <a:cs typeface="+mn-cs"/>
              </a:rPr>
              <a:t> declared in the program with a </a:t>
            </a:r>
            <a:r>
              <a:rPr lang="en-GB" sz="2600" b="1" dirty="0">
                <a:cs typeface="+mn-cs"/>
              </a:rPr>
              <a:t>physical file </a:t>
            </a:r>
            <a:r>
              <a:rPr lang="en-GB" sz="2600" dirty="0">
                <a:cs typeface="+mn-cs"/>
              </a:rPr>
              <a:t>at the source, such as </a:t>
            </a:r>
            <a:r>
              <a:rPr lang="en-GB" sz="2600" dirty="0" smtClean="0">
                <a:cs typeface="+mn-cs"/>
              </a:rPr>
              <a:t>a disk</a:t>
            </a:r>
            <a:r>
              <a:rPr lang="en-GB" sz="2600" dirty="0">
                <a:cs typeface="+mn-cs"/>
              </a:rPr>
              <a:t>. </a:t>
            </a:r>
            <a:endParaRPr lang="en-GB" sz="2600" dirty="0" smtClean="0">
              <a:cs typeface="+mn-cs"/>
            </a:endParaRPr>
          </a:p>
          <a:p>
            <a:pPr marL="320040" indent="-320040" algn="l" rtl="0" fontAlgn="auto">
              <a:spcAft>
                <a:spcPts val="0"/>
              </a:spcAft>
              <a:buFont typeface="Arial" pitchFamily="34" charset="0"/>
              <a:buChar char="•"/>
              <a:defRPr/>
            </a:pPr>
            <a:r>
              <a:rPr lang="en-GB" dirty="0" smtClean="0">
                <a:effectLst>
                  <a:outerShdw blurRad="38100" dist="38100" dir="2700000" algn="tl">
                    <a:srgbClr val="000000">
                      <a:alpha val="43137"/>
                    </a:srgbClr>
                  </a:outerShdw>
                </a:effectLst>
                <a:cs typeface="+mn-cs"/>
              </a:rPr>
              <a:t>In </a:t>
            </a:r>
            <a:r>
              <a:rPr lang="en-GB" dirty="0">
                <a:effectLst>
                  <a:outerShdw blurRad="38100" dist="38100" dir="2700000" algn="tl">
                    <a:srgbClr val="000000">
                      <a:alpha val="43137"/>
                    </a:srgbClr>
                  </a:outerShdw>
                </a:effectLst>
                <a:cs typeface="+mn-cs"/>
              </a:rPr>
              <a:t>the case of an</a:t>
            </a:r>
            <a:r>
              <a:rPr lang="en-GB" dirty="0">
                <a:cs typeface="+mn-cs"/>
              </a:rPr>
              <a:t> </a:t>
            </a:r>
            <a:r>
              <a:rPr lang="en-GB" dirty="0">
                <a:solidFill>
                  <a:srgbClr val="FF0000"/>
                </a:solidFill>
                <a:cs typeface="+mn-cs"/>
              </a:rPr>
              <a:t>input </a:t>
            </a:r>
            <a:r>
              <a:rPr lang="en-GB" dirty="0" smtClean="0">
                <a:solidFill>
                  <a:srgbClr val="FF0000"/>
                </a:solidFill>
                <a:cs typeface="+mn-cs"/>
              </a:rPr>
              <a:t>file</a:t>
            </a:r>
            <a:r>
              <a:rPr lang="en-GB" dirty="0" smtClean="0">
                <a:cs typeface="+mn-cs"/>
              </a:rPr>
              <a:t>:</a:t>
            </a:r>
          </a:p>
          <a:p>
            <a:pPr marL="640080" lvl="1" indent="-274320" algn="l" rtl="0" fontAlgn="auto">
              <a:spcAft>
                <a:spcPts val="0"/>
              </a:spcAft>
              <a:buFont typeface="Arial" pitchFamily="34" charset="0"/>
              <a:buChar char="•"/>
              <a:defRPr/>
            </a:pPr>
            <a:r>
              <a:rPr lang="en-GB" dirty="0" smtClean="0">
                <a:cs typeface="+mn-cs"/>
              </a:rPr>
              <a:t> </a:t>
            </a:r>
            <a:r>
              <a:rPr lang="en-GB" dirty="0">
                <a:cs typeface="+mn-cs"/>
              </a:rPr>
              <a:t>the file </a:t>
            </a:r>
            <a:r>
              <a:rPr lang="en-GB" b="1" dirty="0">
                <a:cs typeface="+mn-cs"/>
              </a:rPr>
              <a:t>must exist </a:t>
            </a:r>
            <a:r>
              <a:rPr lang="en-GB" dirty="0">
                <a:cs typeface="+mn-cs"/>
              </a:rPr>
              <a:t>before the open statement </a:t>
            </a:r>
            <a:r>
              <a:rPr lang="en-GB" dirty="0" smtClean="0">
                <a:cs typeface="+mn-cs"/>
              </a:rPr>
              <a:t>executes.</a:t>
            </a:r>
          </a:p>
          <a:p>
            <a:pPr marL="640080" lvl="1" indent="-274320" algn="l" rtl="0" fontAlgn="auto">
              <a:spcAft>
                <a:spcPts val="0"/>
              </a:spcAft>
              <a:buFont typeface="Arial" pitchFamily="34" charset="0"/>
              <a:buChar char="•"/>
              <a:defRPr/>
            </a:pPr>
            <a:r>
              <a:rPr lang="en-GB" dirty="0" smtClean="0">
                <a:cs typeface="+mn-cs"/>
              </a:rPr>
              <a:t>If </a:t>
            </a:r>
            <a:r>
              <a:rPr lang="en-GB" dirty="0">
                <a:cs typeface="+mn-cs"/>
              </a:rPr>
              <a:t>the file does not exist, the open statement </a:t>
            </a:r>
            <a:r>
              <a:rPr lang="en-GB" b="1" dirty="0">
                <a:solidFill>
                  <a:srgbClr val="FF0000"/>
                </a:solidFill>
                <a:cs typeface="+mn-cs"/>
              </a:rPr>
              <a:t>fails</a:t>
            </a:r>
            <a:r>
              <a:rPr lang="en-GB" dirty="0">
                <a:cs typeface="+mn-cs"/>
              </a:rPr>
              <a:t> and the input stream enters </a:t>
            </a:r>
            <a:r>
              <a:rPr lang="en-GB" b="1" dirty="0">
                <a:cs typeface="+mn-cs"/>
              </a:rPr>
              <a:t>the </a:t>
            </a:r>
            <a:r>
              <a:rPr lang="en-GB" b="1" dirty="0" smtClean="0">
                <a:cs typeface="+mn-cs"/>
              </a:rPr>
              <a:t>fail state</a:t>
            </a:r>
          </a:p>
          <a:p>
            <a:pPr marL="320040" lvl="1" indent="-320040" algn="l" rtl="0">
              <a:buClr>
                <a:schemeClr val="accent3"/>
              </a:buClr>
              <a:buFont typeface="Arial" pitchFamily="34" charset="0"/>
              <a:buChar char="•"/>
              <a:defRPr/>
            </a:pPr>
            <a:r>
              <a:rPr lang="en-GB" sz="2800" dirty="0" smtClean="0">
                <a:solidFill>
                  <a:schemeClr val="tx1"/>
                </a:solidFill>
                <a:effectLst>
                  <a:outerShdw blurRad="38100" dist="38100" dir="2700000" algn="tl">
                    <a:srgbClr val="000000">
                      <a:alpha val="43137"/>
                    </a:srgbClr>
                  </a:outerShdw>
                </a:effectLst>
              </a:rPr>
              <a:t>In the case of an </a:t>
            </a:r>
            <a:r>
              <a:rPr lang="en-GB" sz="2800" dirty="0" smtClean="0">
                <a:solidFill>
                  <a:srgbClr val="FF0000"/>
                </a:solidFill>
              </a:rPr>
              <a:t>output file:</a:t>
            </a:r>
          </a:p>
          <a:p>
            <a:pPr marL="585216" lvl="2" indent="-320040" algn="l" rtl="0">
              <a:buClr>
                <a:schemeClr val="accent3"/>
              </a:buClr>
              <a:defRPr/>
            </a:pPr>
            <a:r>
              <a:rPr lang="en-GB" dirty="0" smtClean="0">
                <a:cs typeface="+mn-cs"/>
              </a:rPr>
              <a:t>An </a:t>
            </a:r>
            <a:r>
              <a:rPr lang="en-GB" dirty="0">
                <a:cs typeface="+mn-cs"/>
              </a:rPr>
              <a:t>output file </a:t>
            </a:r>
            <a:r>
              <a:rPr lang="en-GB" b="1" dirty="0">
                <a:cs typeface="+mn-cs"/>
              </a:rPr>
              <a:t>does not have to exist </a:t>
            </a:r>
            <a:r>
              <a:rPr lang="en-GB" dirty="0">
                <a:cs typeface="+mn-cs"/>
              </a:rPr>
              <a:t>before it is opened; </a:t>
            </a:r>
            <a:endParaRPr lang="en-GB" dirty="0" smtClean="0"/>
          </a:p>
          <a:p>
            <a:pPr marL="585216" lvl="2" indent="-320040" algn="l" rtl="0">
              <a:buClr>
                <a:schemeClr val="accent3"/>
              </a:buClr>
              <a:defRPr/>
            </a:pPr>
            <a:r>
              <a:rPr lang="en-GB" dirty="0" smtClean="0">
                <a:cs typeface="+mn-cs"/>
              </a:rPr>
              <a:t>if </a:t>
            </a:r>
            <a:r>
              <a:rPr lang="en-GB" dirty="0">
                <a:cs typeface="+mn-cs"/>
              </a:rPr>
              <a:t>the output file does </a:t>
            </a:r>
            <a:r>
              <a:rPr lang="en-GB" dirty="0" smtClean="0">
                <a:cs typeface="+mn-cs"/>
              </a:rPr>
              <a:t>not exist</a:t>
            </a:r>
            <a:r>
              <a:rPr lang="en-GB" dirty="0">
                <a:cs typeface="+mn-cs"/>
              </a:rPr>
              <a:t>, the computer </a:t>
            </a:r>
            <a:r>
              <a:rPr lang="en-GB" u="sng" dirty="0">
                <a:cs typeface="+mn-cs"/>
              </a:rPr>
              <a:t>prepares an empty file for output. </a:t>
            </a:r>
            <a:endParaRPr lang="en-GB" u="sng" dirty="0" smtClean="0"/>
          </a:p>
          <a:p>
            <a:pPr marL="585216" lvl="2" indent="-320040" algn="l" rtl="0">
              <a:buClr>
                <a:schemeClr val="accent3"/>
              </a:buClr>
              <a:defRPr/>
            </a:pPr>
            <a:r>
              <a:rPr lang="en-GB" dirty="0" smtClean="0">
                <a:cs typeface="+mn-cs"/>
              </a:rPr>
              <a:t>If </a:t>
            </a:r>
            <a:r>
              <a:rPr lang="en-GB" dirty="0">
                <a:cs typeface="+mn-cs"/>
              </a:rPr>
              <a:t>the designated output </a:t>
            </a:r>
            <a:r>
              <a:rPr lang="en-GB" dirty="0" smtClean="0">
                <a:cs typeface="+mn-cs"/>
              </a:rPr>
              <a:t>file </a:t>
            </a:r>
            <a:r>
              <a:rPr lang="en-GB" b="1" dirty="0" smtClean="0">
                <a:cs typeface="+mn-cs"/>
              </a:rPr>
              <a:t>already </a:t>
            </a:r>
            <a:r>
              <a:rPr lang="en-GB" b="1" dirty="0">
                <a:cs typeface="+mn-cs"/>
              </a:rPr>
              <a:t>exists</a:t>
            </a:r>
            <a:r>
              <a:rPr lang="en-GB" dirty="0">
                <a:cs typeface="+mn-cs"/>
              </a:rPr>
              <a:t>, by default, the old contents are </a:t>
            </a:r>
            <a:r>
              <a:rPr lang="en-GB" dirty="0">
                <a:solidFill>
                  <a:srgbClr val="FF0000"/>
                </a:solidFill>
                <a:cs typeface="+mn-cs"/>
              </a:rPr>
              <a:t>erased</a:t>
            </a:r>
            <a:r>
              <a:rPr lang="en-GB" dirty="0">
                <a:cs typeface="+mn-cs"/>
              </a:rPr>
              <a:t> when the file is opened.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
          <p:cNvSpPr>
            <a:spLocks noGrp="1" noChangeArrowheads="1"/>
          </p:cNvSpPr>
          <p:nvPr>
            <p:ph type="title"/>
          </p:nvPr>
        </p:nvSpPr>
        <p:spPr>
          <a:xfrm>
            <a:off x="609600" y="228600"/>
            <a:ext cx="7848600" cy="1143000"/>
          </a:xfrm>
          <a:noFill/>
        </p:spPr>
        <p:txBody>
          <a:bodyPr lIns="92075" tIns="46038" rIns="92075" bIns="46038" anchor="b">
            <a:normAutofit/>
          </a:bodyPr>
          <a:lstStyle/>
          <a:p>
            <a:pPr algn="l"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Object and Member Functions open() </a:t>
            </a:r>
          </a:p>
        </p:txBody>
      </p:sp>
      <p:sp>
        <p:nvSpPr>
          <p:cNvPr id="18435" name="Rectangle 4"/>
          <p:cNvSpPr>
            <a:spLocks noGrp="1" noChangeArrowheads="1"/>
          </p:cNvSpPr>
          <p:nvPr>
            <p:ph idx="1"/>
          </p:nvPr>
        </p:nvSpPr>
        <p:spPr>
          <a:xfrm>
            <a:off x="914400" y="3429000"/>
            <a:ext cx="8229600" cy="762000"/>
          </a:xfrm>
        </p:spPr>
        <p:txBody>
          <a:bodyPr lIns="92075" tIns="46038" rIns="92075" bIns="46038">
            <a:normAutofit/>
          </a:bodyPr>
          <a:lstStyle/>
          <a:p>
            <a:pPr algn="l" rtl="0">
              <a:buFont typeface="Wingdings" pitchFamily="2" charset="2"/>
              <a:buNone/>
            </a:pPr>
            <a:r>
              <a:rPr lang="en-US" altLang="zh-CN" sz="3200" b="1" dirty="0" err="1" smtClean="0">
                <a:solidFill>
                  <a:srgbClr val="000000"/>
                </a:solidFill>
              </a:rPr>
              <a:t>both</a:t>
            </a:r>
            <a:r>
              <a:rPr lang="en-US" altLang="zh-CN" sz="3200" b="1" dirty="0" err="1" smtClean="0"/>
              <a:t>.open</a:t>
            </a:r>
            <a:r>
              <a:rPr lang="en-US" altLang="zh-CN" sz="3200" b="1" dirty="0" smtClean="0"/>
              <a:t>("numbers.txt“)</a:t>
            </a:r>
          </a:p>
        </p:txBody>
      </p:sp>
      <p:sp>
        <p:nvSpPr>
          <p:cNvPr id="55301" name="AutoShape 5"/>
          <p:cNvSpPr>
            <a:spLocks noChangeArrowheads="1"/>
          </p:cNvSpPr>
          <p:nvPr/>
        </p:nvSpPr>
        <p:spPr bwMode="auto">
          <a:xfrm>
            <a:off x="395536" y="1916832"/>
            <a:ext cx="2376264" cy="1135717"/>
          </a:xfrm>
          <a:prstGeom prst="wedgeRoundRectCallout">
            <a:avLst>
              <a:gd name="adj1" fmla="val -10022"/>
              <a:gd name="adj2" fmla="val 86597"/>
              <a:gd name="adj3"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Stream handle</a:t>
            </a:r>
          </a:p>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Name</a:t>
            </a:r>
          </a:p>
        </p:txBody>
      </p:sp>
      <p:sp>
        <p:nvSpPr>
          <p:cNvPr id="55302" name="AutoShape 6"/>
          <p:cNvSpPr>
            <a:spLocks noChangeArrowheads="1"/>
          </p:cNvSpPr>
          <p:nvPr/>
        </p:nvSpPr>
        <p:spPr bwMode="auto">
          <a:xfrm>
            <a:off x="683568" y="5085184"/>
            <a:ext cx="1447800" cy="914400"/>
          </a:xfrm>
          <a:prstGeom prst="wedgeRoundRectCallout">
            <a:avLst>
              <a:gd name="adj1" fmla="val -985"/>
              <a:gd name="adj2" fmla="val -164065"/>
              <a:gd name="adj3"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Calling</a:t>
            </a:r>
          </a:p>
          <a:p>
            <a:pPr marL="342900" indent="-342900" algn="ctr" eaLnBrk="0" hangingPunct="0">
              <a:spcBef>
                <a:spcPct val="20000"/>
              </a:spcBef>
              <a:buClr>
                <a:schemeClr val="tx2"/>
              </a:buClr>
              <a:buSzPct val="75000"/>
              <a:buFont typeface="Monotype Sorts" pitchFamily="2" charset="2"/>
              <a:buNone/>
              <a:defRPr/>
            </a:pPr>
            <a:r>
              <a:rPr lang="en-US" altLang="zh-CN"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Object</a:t>
            </a:r>
            <a:endPar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endParaRPr>
          </a:p>
        </p:txBody>
      </p:sp>
      <p:sp>
        <p:nvSpPr>
          <p:cNvPr id="55303" name="AutoShape 7"/>
          <p:cNvSpPr>
            <a:spLocks noChangeArrowheads="1"/>
          </p:cNvSpPr>
          <p:nvPr/>
        </p:nvSpPr>
        <p:spPr bwMode="auto">
          <a:xfrm>
            <a:off x="3347864" y="4797152"/>
            <a:ext cx="1524000" cy="914400"/>
          </a:xfrm>
          <a:prstGeom prst="wedgeRoundRectCallout">
            <a:avLst>
              <a:gd name="adj1" fmla="val -125939"/>
              <a:gd name="adj2" fmla="val -153819"/>
              <a:gd name="adj3" fmla="val 16667"/>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Dot</a:t>
            </a:r>
          </a:p>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Operator</a:t>
            </a:r>
          </a:p>
        </p:txBody>
      </p:sp>
      <p:sp>
        <p:nvSpPr>
          <p:cNvPr id="55304" name="AutoShape 8"/>
          <p:cNvSpPr>
            <a:spLocks noChangeArrowheads="1"/>
          </p:cNvSpPr>
          <p:nvPr/>
        </p:nvSpPr>
        <p:spPr bwMode="auto">
          <a:xfrm>
            <a:off x="3347864" y="1772816"/>
            <a:ext cx="2590800" cy="1167336"/>
          </a:xfrm>
          <a:prstGeom prst="wedgeRoundRectCallout">
            <a:avLst>
              <a:gd name="adj1" fmla="val -65321"/>
              <a:gd name="adj2" fmla="val 105023"/>
              <a:gd name="adj3" fmla="val 16667"/>
            </a:avLst>
          </a:prstGeom>
          <a:ln>
            <a:headEnd type="none" w="sm" len="sm"/>
            <a:tailEnd type="none" w="sm" len="sm"/>
          </a:ln>
        </p:spPr>
        <p:style>
          <a:lnRef idx="0">
            <a:schemeClr val="accent4"/>
          </a:lnRef>
          <a:fillRef idx="3">
            <a:schemeClr val="accent4"/>
          </a:fillRef>
          <a:effectRef idx="3">
            <a:schemeClr val="accent4"/>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Member Function</a:t>
            </a:r>
          </a:p>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 Name</a:t>
            </a:r>
          </a:p>
        </p:txBody>
      </p:sp>
      <p:sp>
        <p:nvSpPr>
          <p:cNvPr id="55305" name="AutoShape 9"/>
          <p:cNvSpPr>
            <a:spLocks noChangeArrowheads="1"/>
          </p:cNvSpPr>
          <p:nvPr/>
        </p:nvSpPr>
        <p:spPr bwMode="auto">
          <a:xfrm>
            <a:off x="5796136" y="4581128"/>
            <a:ext cx="3168352" cy="1944216"/>
          </a:xfrm>
          <a:prstGeom prst="wedgeRoundRectCallout">
            <a:avLst>
              <a:gd name="adj1" fmla="val -45110"/>
              <a:gd name="adj2" fmla="val -83530"/>
              <a:gd name="adj3" fmla="val 16667"/>
            </a:avLst>
          </a:prstGeom>
          <a:ln>
            <a:headEnd type="none" w="sm" len="sm"/>
            <a:tailEnd type="none" w="sm" len="sm"/>
          </a:ln>
        </p:spPr>
        <p:style>
          <a:lnRef idx="0">
            <a:schemeClr val="accent6"/>
          </a:lnRef>
          <a:fillRef idx="3">
            <a:schemeClr val="accent6"/>
          </a:fillRef>
          <a:effectRef idx="3">
            <a:schemeClr val="accent6"/>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dirty="0">
                <a:solidFill>
                  <a:schemeClr val="tx1"/>
                </a:solidFill>
              </a:rPr>
              <a:t>File Name</a:t>
            </a:r>
          </a:p>
          <a:p>
            <a:pPr marL="342900" indent="-342900" algn="ctr" eaLnBrk="0" hangingPunct="0">
              <a:spcBef>
                <a:spcPct val="20000"/>
              </a:spcBef>
              <a:buClr>
                <a:schemeClr val="tx2"/>
              </a:buClr>
              <a:buSzPct val="75000"/>
              <a:buFont typeface="Monotype Sorts" pitchFamily="2" charset="2"/>
              <a:buNone/>
              <a:defRPr/>
            </a:pPr>
            <a:r>
              <a:rPr lang="en-US" altLang="zh-CN" dirty="0" err="1">
                <a:solidFill>
                  <a:schemeClr val="tx1"/>
                </a:solidFill>
              </a:rPr>
              <a:t>Dir</a:t>
            </a:r>
            <a:r>
              <a:rPr lang="en-US" altLang="zh-CN" dirty="0">
                <a:solidFill>
                  <a:schemeClr val="tx1"/>
                </a:solidFill>
              </a:rPr>
              <a:t>:</a:t>
            </a:r>
            <a:r>
              <a:rPr lang="ar-SA" altLang="zh-CN" dirty="0">
                <a:solidFill>
                  <a:schemeClr val="tx1"/>
                </a:solidFill>
              </a:rPr>
              <a:t>\\</a:t>
            </a:r>
            <a:r>
              <a:rPr lang="en-GB" altLang="zh-CN" dirty="0">
                <a:solidFill>
                  <a:schemeClr val="tx1"/>
                </a:solidFill>
              </a:rPr>
              <a:t>folder</a:t>
            </a:r>
            <a:r>
              <a:rPr lang="ar-SA" altLang="zh-CN" dirty="0">
                <a:solidFill>
                  <a:schemeClr val="tx1"/>
                </a:solidFill>
              </a:rPr>
              <a:t>\</a:t>
            </a:r>
            <a:r>
              <a:rPr lang="en-GB" altLang="zh-CN" dirty="0" err="1">
                <a:solidFill>
                  <a:schemeClr val="tx1"/>
                </a:solidFill>
              </a:rPr>
              <a:t>fileName.extention</a:t>
            </a:r>
            <a:endParaRPr lang="en-GB" altLang="zh-CN" dirty="0">
              <a:solidFill>
                <a:schemeClr val="tx1"/>
              </a:solidFill>
            </a:endParaRPr>
          </a:p>
          <a:p>
            <a:pPr marL="342900" indent="-342900" algn="ctr" eaLnBrk="0" hangingPunct="0">
              <a:spcBef>
                <a:spcPct val="20000"/>
              </a:spcBef>
              <a:buClr>
                <a:schemeClr val="tx2"/>
              </a:buClr>
              <a:buSzPct val="75000"/>
              <a:buFont typeface="Monotype Sorts" pitchFamily="2" charset="2"/>
              <a:buNone/>
              <a:defRPr/>
            </a:pPr>
            <a:r>
              <a:rPr lang="en-GB" altLang="zh-CN" dirty="0" err="1">
                <a:solidFill>
                  <a:schemeClr val="tx1"/>
                </a:solidFill>
              </a:rPr>
              <a:t>Extention</a:t>
            </a:r>
            <a:r>
              <a:rPr lang="en-GB" altLang="zh-CN" dirty="0">
                <a:solidFill>
                  <a:schemeClr val="tx1"/>
                </a:solidFill>
              </a:rPr>
              <a:t> ( .</a:t>
            </a:r>
            <a:r>
              <a:rPr lang="en-GB" altLang="zh-CN" dirty="0" err="1">
                <a:solidFill>
                  <a:schemeClr val="tx1"/>
                </a:solidFill>
              </a:rPr>
              <a:t>dat</a:t>
            </a:r>
            <a:r>
              <a:rPr lang="en-GB" altLang="zh-CN" dirty="0">
                <a:solidFill>
                  <a:schemeClr val="tx1"/>
                </a:solidFill>
              </a:rPr>
              <a:t>, .out, .txt)</a:t>
            </a:r>
          </a:p>
          <a:p>
            <a:pPr marL="342900" indent="-342900" algn="ctr" eaLnBrk="0" hangingPunct="0">
              <a:spcBef>
                <a:spcPct val="20000"/>
              </a:spcBef>
              <a:buClr>
                <a:schemeClr val="tx2"/>
              </a:buClr>
              <a:buSzPct val="75000"/>
              <a:buFont typeface="Monotype Sorts" pitchFamily="2" charset="2"/>
              <a:buNone/>
              <a:defRPr/>
            </a:pPr>
            <a:endPar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endParaRPr>
          </a:p>
          <a:p>
            <a:pPr marL="342900" indent="-342900" algn="ctr" eaLnBrk="0" hangingPunct="0">
              <a:spcBef>
                <a:spcPct val="20000"/>
              </a:spcBef>
              <a:buClr>
                <a:schemeClr val="tx2"/>
              </a:buClr>
              <a:buSzPct val="75000"/>
              <a:buFont typeface="Monotype Sorts" pitchFamily="2" charset="2"/>
              <a:buNone/>
              <a:defRPr/>
            </a:pPr>
            <a:endPar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530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5302"/>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55303"/>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499"/>
                                          </p:stCondLst>
                                        </p:cTn>
                                        <p:tgtEl>
                                          <p:spTgt spid="55304"/>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55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594AD1C67AF545A5960EF5B4D34DFC" ma:contentTypeVersion="1" ma:contentTypeDescription="Create a new document." ma:contentTypeScope="" ma:versionID="158d98ff5f363f64d157ecf49ddff33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F46B5E3-FD2B-4C9F-9EF0-46ADE7C5B3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8267EC-C6A0-4EF5-BC76-B31F31545DB2}">
  <ds:schemaRefs>
    <ds:schemaRef ds:uri="http://schemas.microsoft.com/sharepoint/v3/contenttype/forms"/>
  </ds:schemaRefs>
</ds:datastoreItem>
</file>

<file path=customXml/itemProps3.xml><?xml version="1.0" encoding="utf-8"?>
<ds:datastoreItem xmlns:ds="http://schemas.openxmlformats.org/officeDocument/2006/customXml" ds:itemID="{FF271824-0AC4-48CA-B813-D29EDD74AD55}">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Urban</Template>
  <TotalTime>605</TotalTime>
  <Words>728</Words>
  <Application>Microsoft Office PowerPoint</Application>
  <PresentationFormat>On-screen Show (4:3)</PresentationFormat>
  <Paragraphs>208</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File I/O in C++ I</vt:lpstr>
      <vt:lpstr>Using Input/Output Files </vt:lpstr>
      <vt:lpstr>General File I/O Steps</vt:lpstr>
      <vt:lpstr>Slide 4</vt:lpstr>
      <vt:lpstr>STEP1 : Include the header file</vt:lpstr>
      <vt:lpstr>STEP2 : Declare file stream variables.</vt:lpstr>
      <vt:lpstr>STEP3 : Associate the file stream variables with the input/output sources.</vt:lpstr>
      <vt:lpstr>STEP4 : Open the file</vt:lpstr>
      <vt:lpstr>Object and Member Functions open() </vt:lpstr>
      <vt:lpstr>Validate the file before trying to access</vt:lpstr>
      <vt:lpstr>File I/O Example: Open output file with validation</vt:lpstr>
      <vt:lpstr>STEP5: use the file stream  STEP6: close the file </vt:lpstr>
      <vt:lpstr>STEP5: use the file stream  STEP6: close the file </vt:lpstr>
      <vt:lpstr>Slide 14</vt:lpstr>
      <vt:lpstr>Slide 15</vt:lpstr>
    </vt:vector>
  </TitlesOfParts>
  <Company>DALHOUSIE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I/O in C++</dc:title>
  <dc:creator>JIANTAO LU</dc:creator>
  <cp:lastModifiedBy>balqrashi</cp:lastModifiedBy>
  <cp:revision>139</cp:revision>
  <dcterms:created xsi:type="dcterms:W3CDTF">2006-11-09T18:59:26Z</dcterms:created>
  <dcterms:modified xsi:type="dcterms:W3CDTF">2018-09-03T07:27:21Z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0x01010006594AD1C67AF545A5960EF5B4D34DFC</vt:lpwstr>
  </property>
</Properties>
</file>