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68" r:id="rId6"/>
    <p:sldId id="269" r:id="rId7"/>
    <p:sldId id="270" r:id="rId8"/>
    <p:sldId id="271" r:id="rId9"/>
    <p:sldId id="27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95" r:id="rId18"/>
    <p:sldId id="297" r:id="rId19"/>
    <p:sldId id="296" r:id="rId20"/>
    <p:sldId id="298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58200" cy="1470025"/>
          </a:xfrm>
        </p:spPr>
        <p:txBody>
          <a:bodyPr/>
          <a:lstStyle/>
          <a:p>
            <a:r>
              <a:rPr lang="en-GB" dirty="0"/>
              <a:t>Pointer Data Type and Pointer </a:t>
            </a:r>
            <a:r>
              <a:rPr lang="en-GB" dirty="0" smtClean="0"/>
              <a:t>Variables 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54663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GB" dirty="0" smtClean="0"/>
              <a:t>Decrement and increment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r>
              <a:rPr lang="en-GB" dirty="0" smtClean="0"/>
              <a:t>++ increments </a:t>
            </a:r>
            <a:r>
              <a:rPr lang="en-GB" dirty="0"/>
              <a:t>the value of a pointer variable by the size of the memory to which it is pointing. </a:t>
            </a:r>
            <a:endParaRPr lang="en-GB" dirty="0" smtClean="0"/>
          </a:p>
          <a:p>
            <a:r>
              <a:rPr lang="en-GB" dirty="0" smtClean="0"/>
              <a:t>Similarly, --  the </a:t>
            </a:r>
            <a:r>
              <a:rPr lang="en-GB" dirty="0"/>
              <a:t>value of a pointer variable by the size of the memory to which it is pointing.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Recall that the size of the memory allocated for </a:t>
            </a:r>
            <a:r>
              <a:rPr lang="en-GB" dirty="0" smtClean="0"/>
              <a:t>an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/>
              <a:t>int</a:t>
            </a:r>
            <a:r>
              <a:rPr lang="en-GB" dirty="0"/>
              <a:t> variable is 4 </a:t>
            </a:r>
            <a:r>
              <a:rPr lang="en-GB" dirty="0" smtClean="0"/>
              <a:t>bytes</a:t>
            </a:r>
          </a:p>
          <a:p>
            <a:pPr lvl="1"/>
            <a:r>
              <a:rPr lang="en-GB" dirty="0" smtClean="0"/>
              <a:t>a double variable </a:t>
            </a:r>
            <a:r>
              <a:rPr lang="en-GB" dirty="0"/>
              <a:t>is 8 </a:t>
            </a:r>
            <a:r>
              <a:rPr lang="en-GB" dirty="0" smtClean="0"/>
              <a:t>bytes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char variable is 1 byte. </a:t>
            </a:r>
            <a:endParaRPr lang="en-GB" dirty="0" smtClean="0"/>
          </a:p>
          <a:p>
            <a:pPr lvl="1"/>
            <a:r>
              <a:rPr lang="en-GB" dirty="0" err="1" smtClean="0"/>
              <a:t>studentType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dirty="0" smtClean="0"/>
              <a:t>39 </a:t>
            </a:r>
            <a:r>
              <a:rPr lang="en-GB" dirty="0"/>
              <a:t>bytes.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6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98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explain the increment and decrement operations on pointer variables: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statement:</a:t>
            </a:r>
          </a:p>
          <a:p>
            <a:r>
              <a:rPr lang="en-GB" dirty="0"/>
              <a:t>p++; or p = p + 1;</a:t>
            </a:r>
          </a:p>
          <a:p>
            <a:pPr marL="274320" lvl="1" indent="0">
              <a:buNone/>
            </a:pPr>
            <a:r>
              <a:rPr lang="en-GB" dirty="0" smtClean="0"/>
              <a:t>increments </a:t>
            </a:r>
            <a:r>
              <a:rPr lang="en-GB" dirty="0"/>
              <a:t>the value of p by 4 bytes because p is a pointer of type int. </a:t>
            </a:r>
          </a:p>
          <a:p>
            <a:pPr marL="0" indent="0">
              <a:buNone/>
            </a:pPr>
            <a:r>
              <a:rPr lang="en-GB" dirty="0" smtClean="0"/>
              <a:t>Similarly</a:t>
            </a:r>
            <a:r>
              <a:rPr lang="en-GB" dirty="0"/>
              <a:t>, </a:t>
            </a:r>
            <a:r>
              <a:rPr lang="en-GB" dirty="0" smtClean="0"/>
              <a:t>the statements</a:t>
            </a:r>
            <a:r>
              <a:rPr lang="en-GB" dirty="0"/>
              <a:t>:</a:t>
            </a:r>
          </a:p>
          <a:p>
            <a:r>
              <a:rPr lang="en-GB" dirty="0"/>
              <a:t>q++;</a:t>
            </a:r>
          </a:p>
          <a:p>
            <a:r>
              <a:rPr lang="en-GB" dirty="0" err="1"/>
              <a:t>chPtr</a:t>
            </a:r>
            <a:r>
              <a:rPr lang="en-GB" dirty="0"/>
              <a:t>++;</a:t>
            </a:r>
          </a:p>
          <a:p>
            <a:pPr marL="274320" lvl="1" indent="0">
              <a:buNone/>
            </a:pPr>
            <a:r>
              <a:rPr lang="en-GB" dirty="0"/>
              <a:t>increment the value of q by 8 bytes and the value of </a:t>
            </a:r>
            <a:r>
              <a:rPr lang="en-GB" dirty="0" err="1"/>
              <a:t>chPtr</a:t>
            </a:r>
            <a:r>
              <a:rPr lang="en-GB" dirty="0"/>
              <a:t> by 1 byte, respectively.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statement</a:t>
            </a:r>
            <a:r>
              <a:rPr lang="en-GB" dirty="0"/>
              <a:t>:</a:t>
            </a:r>
          </a:p>
          <a:p>
            <a:r>
              <a:rPr lang="en-GB" dirty="0" err="1"/>
              <a:t>stdPtr</a:t>
            </a:r>
            <a:r>
              <a:rPr lang="en-GB" dirty="0"/>
              <a:t>++;</a:t>
            </a:r>
          </a:p>
          <a:p>
            <a:pPr marL="274320" lvl="1" indent="0">
              <a:buNone/>
            </a:pPr>
            <a:r>
              <a:rPr lang="en-GB" dirty="0" smtClean="0"/>
              <a:t>increments </a:t>
            </a:r>
            <a:r>
              <a:rPr lang="en-GB" dirty="0"/>
              <a:t>the value of </a:t>
            </a:r>
            <a:r>
              <a:rPr lang="en-GB" dirty="0" err="1"/>
              <a:t>stdPtr</a:t>
            </a:r>
            <a:r>
              <a:rPr lang="en-GB" dirty="0"/>
              <a:t> by </a:t>
            </a:r>
            <a:r>
              <a:rPr lang="en-GB" dirty="0" smtClean="0"/>
              <a:t>39 </a:t>
            </a:r>
            <a:r>
              <a:rPr lang="en-GB" dirty="0"/>
              <a:t>bytes.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3342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1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Moreover</a:t>
            </a:r>
            <a:r>
              <a:rPr lang="en-GB" dirty="0"/>
              <a:t>, the statement:</a:t>
            </a:r>
          </a:p>
          <a:p>
            <a:r>
              <a:rPr lang="en-GB" dirty="0"/>
              <a:t>p = p + 2;</a:t>
            </a:r>
          </a:p>
          <a:p>
            <a:r>
              <a:rPr lang="en-GB" dirty="0"/>
              <a:t>increments the value of p by 8 </a:t>
            </a:r>
            <a:r>
              <a:rPr lang="en-GB" dirty="0" smtClean="0"/>
              <a:t>bytes. </a:t>
            </a:r>
          </a:p>
          <a:p>
            <a:endParaRPr lang="en-GB" dirty="0" smtClean="0"/>
          </a:p>
          <a:p>
            <a:r>
              <a:rPr lang="en-GB" dirty="0" smtClean="0"/>
              <a:t>Thus</a:t>
            </a:r>
            <a:r>
              <a:rPr lang="en-GB" dirty="0"/>
              <a:t>, when an integer is added to a pointer variable, the value of the pointer variable </a:t>
            </a:r>
            <a:r>
              <a:rPr lang="en-GB" dirty="0" smtClean="0"/>
              <a:t>is incremented </a:t>
            </a:r>
            <a:r>
              <a:rPr lang="en-GB" dirty="0"/>
              <a:t>by the integer times the size of the memory that the pointer is pointing to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Similarly, when an integer is subtracted from a pointer variable, the value of the pointer </a:t>
            </a:r>
            <a:r>
              <a:rPr lang="en-GB" dirty="0" smtClean="0"/>
              <a:t>variable is </a:t>
            </a:r>
            <a:r>
              <a:rPr lang="en-GB" dirty="0"/>
              <a:t>decremented by the integer times the size of the memory to which the pointer is pointing.</a:t>
            </a:r>
          </a:p>
        </p:txBody>
      </p:sp>
    </p:spTree>
    <p:extLst>
      <p:ext uri="{BB962C8B-B14F-4D97-AF65-F5344CB8AC3E}">
        <p14:creationId xmlns:p14="http://schemas.microsoft.com/office/powerpoint/2010/main" val="36974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Pointer arithmetic can be very dangerous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program </a:t>
            </a:r>
            <a:r>
              <a:rPr lang="en-GB" dirty="0" smtClean="0"/>
              <a:t>can accidentally </a:t>
            </a:r>
            <a:r>
              <a:rPr lang="en-GB" dirty="0"/>
              <a:t>access the memory locations of other variables and change their </a:t>
            </a:r>
            <a:r>
              <a:rPr lang="en-GB" dirty="0" smtClean="0"/>
              <a:t>content without warning. leaving </a:t>
            </a:r>
            <a:r>
              <a:rPr lang="en-GB" dirty="0"/>
              <a:t>the programmer trying to find out what went wrong. </a:t>
            </a:r>
          </a:p>
        </p:txBody>
      </p:sp>
    </p:spTree>
    <p:extLst>
      <p:ext uri="{BB962C8B-B14F-4D97-AF65-F5344CB8AC3E}">
        <p14:creationId xmlns:p14="http://schemas.microsoft.com/office/powerpoint/2010/main" val="1931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pointer variable can be passed as a parameter to a function either by value or </a:t>
            </a:r>
            <a:r>
              <a:rPr lang="en-GB" dirty="0" smtClean="0"/>
              <a:t>by reference.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function </a:t>
            </a:r>
            <a:r>
              <a:rPr lang="en-GB" dirty="0" err="1"/>
              <a:t>pointerParameters</a:t>
            </a:r>
            <a:r>
              <a:rPr lang="en-GB" dirty="0"/>
              <a:t>, both p and q are pointers. The parameter p is </a:t>
            </a:r>
            <a:r>
              <a:rPr lang="en-GB" dirty="0" smtClean="0"/>
              <a:t>a reference </a:t>
            </a:r>
            <a:r>
              <a:rPr lang="en-GB" dirty="0"/>
              <a:t>parameter; the parameter q is a value parameter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 Furthermore, the function </a:t>
            </a:r>
            <a:r>
              <a:rPr lang="en-GB" dirty="0" err="1" smtClean="0"/>
              <a:t>pointerParameters</a:t>
            </a:r>
            <a:r>
              <a:rPr lang="en-GB" dirty="0" smtClean="0"/>
              <a:t> can change the value of *q, but not the value of q. However, the function </a:t>
            </a:r>
            <a:r>
              <a:rPr lang="en-GB" dirty="0" err="1" smtClean="0"/>
              <a:t>pointerParameters</a:t>
            </a:r>
            <a:r>
              <a:rPr lang="en-GB" dirty="0" smtClean="0"/>
              <a:t> can change the value of both p and *p.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56166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3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using namespace std</a:t>
            </a:r>
            <a:r>
              <a:rPr lang="en-GB" sz="1200" dirty="0" smtClean="0">
                <a:solidFill>
                  <a:srgbClr val="00B050"/>
                </a:solidFill>
                <a:latin typeface="Courier New"/>
              </a:rPr>
              <a:t>;           // assume &amp;</a:t>
            </a:r>
            <a:r>
              <a:rPr lang="en-GB" sz="1200" dirty="0" err="1" smtClean="0">
                <a:solidFill>
                  <a:srgbClr val="00B050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B050"/>
                </a:solidFill>
                <a:latin typeface="Courier New"/>
              </a:rPr>
              <a:t> =0020F8B4</a:t>
            </a:r>
          </a:p>
          <a:p>
            <a:pPr>
              <a:buNone/>
            </a:pPr>
            <a:endParaRPr lang="en-GB" sz="1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void f(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*j)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{*j = 100; 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var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pointed to by j is assigned 100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&lt;&lt;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"-----------------------------"&lt;&lt;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&lt;&lt;"in function f \n "&lt;&lt;"*j is  : "&lt;&lt; *j&lt;&lt;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&lt;&lt;"j is " &lt;&lt;j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j++;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&lt;&lt;"j++ is " &lt;&lt;j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&lt;&lt;"-----------------------------"&lt;&lt;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}</a:t>
            </a:r>
            <a:endParaRPr lang="en-GB" sz="1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main()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=0 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*p;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p = &amp;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// p now points to </a:t>
            </a: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i</a:t>
            </a:r>
            <a:endParaRPr lang="en-GB" sz="1200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befor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function :"&lt;&lt;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&lt;&lt;"p is " &lt;&lt;p&lt;&lt;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&lt;&lt;"*p is " &lt;&lt; *p&lt;&lt;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 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= "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f(p);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&lt;&lt;"p is " &lt;&lt;p&lt;&lt;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 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is  "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96952"/>
            <a:ext cx="49839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Pointers and Function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C++, the return type of a function can be a pointer. For example, the return </a:t>
            </a:r>
            <a:r>
              <a:rPr lang="en-GB"/>
              <a:t>type </a:t>
            </a:r>
            <a:r>
              <a:rPr lang="en-GB" smtClean="0"/>
              <a:t>of the </a:t>
            </a:r>
            <a:r>
              <a:rPr lang="en-GB" dirty="0"/>
              <a:t>function: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3960440" cy="329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836712"/>
            <a:ext cx="82296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25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smtClean="0"/>
              <a:t>#include &lt;</a:t>
            </a:r>
            <a:r>
              <a:rPr lang="en-GB" sz="1400" dirty="0" err="1" smtClean="0"/>
              <a:t>iostream</a:t>
            </a:r>
            <a:r>
              <a:rPr lang="en-GB" sz="1400" dirty="0" smtClean="0"/>
              <a:t>&gt;</a:t>
            </a:r>
          </a:p>
          <a:p>
            <a:pPr>
              <a:buNone/>
            </a:pPr>
            <a:r>
              <a:rPr lang="en-GB" sz="1400" dirty="0" smtClean="0"/>
              <a:t>using namespace std;</a:t>
            </a:r>
          </a:p>
          <a:p>
            <a:pPr>
              <a:buNone/>
            </a:pPr>
            <a:r>
              <a:rPr lang="en-GB" sz="1400" dirty="0" smtClean="0"/>
              <a:t>double * 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</a:t>
            </a:r>
          </a:p>
          <a:p>
            <a:pPr>
              <a:buNone/>
            </a:pPr>
            <a:r>
              <a:rPr lang="en-GB" sz="1400" dirty="0" smtClean="0"/>
              <a:t>{</a:t>
            </a:r>
          </a:p>
          <a:p>
            <a:pPr>
              <a:buNone/>
            </a:pPr>
            <a:r>
              <a:rPr lang="en-GB" sz="1400" dirty="0" smtClean="0"/>
              <a:t>    double salary = 10.5; 	// assume &amp;salary=</a:t>
            </a:r>
            <a:r>
              <a:rPr lang="en-GB" sz="1800" dirty="0" smtClean="0"/>
              <a:t>0041FD14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double *</a:t>
            </a:r>
            <a:r>
              <a:rPr lang="en-GB" sz="1400" dirty="0" err="1" smtClean="0"/>
              <a:t>HourlySalary</a:t>
            </a:r>
            <a:r>
              <a:rPr lang="en-GB" sz="1400" dirty="0" smtClean="0"/>
              <a:t> = &amp;salary;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return </a:t>
            </a:r>
            <a:r>
              <a:rPr lang="en-GB" sz="1400" dirty="0" err="1" smtClean="0"/>
              <a:t>HourlySalary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  <a:p>
            <a:pPr>
              <a:buNone/>
            </a:pPr>
            <a:r>
              <a:rPr lang="en-GB" sz="1400" dirty="0" smtClean="0"/>
              <a:t>Void main()</a:t>
            </a:r>
          </a:p>
          <a:p>
            <a:pPr>
              <a:buNone/>
            </a:pPr>
            <a:r>
              <a:rPr lang="en-GB" sz="1400" dirty="0" smtClean="0"/>
              <a:t>{</a:t>
            </a:r>
          </a:p>
          <a:p>
            <a:pPr>
              <a:buNone/>
            </a:pPr>
            <a:r>
              <a:rPr lang="en-GB" sz="1400" dirty="0" smtClean="0"/>
              <a:t>    double hours  = 5.0;</a:t>
            </a:r>
          </a:p>
          <a:p>
            <a:pPr>
              <a:buNone/>
            </a:pPr>
            <a:r>
              <a:rPr lang="en-GB" sz="1400" dirty="0" smtClean="0"/>
              <a:t> </a:t>
            </a:r>
          </a:p>
          <a:p>
            <a:pPr>
              <a:buNone/>
            </a:pPr>
            <a:r>
              <a:rPr lang="en-GB" sz="1400" dirty="0" smtClean="0"/>
              <a:t>  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"Weekly Hours:  " &lt;&lt; hours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err="1" smtClean="0"/>
              <a:t>cout</a:t>
            </a:r>
            <a:r>
              <a:rPr lang="en-GB" sz="1400" dirty="0" smtClean="0"/>
              <a:t> &lt;&lt; "Hourly Salary: " &lt;&lt; 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"Hourly Salary: " &lt;&lt; *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</a:t>
            </a:r>
          </a:p>
          <a:p>
            <a:pPr>
              <a:buNone/>
            </a:pPr>
            <a:r>
              <a:rPr lang="en-GB" sz="1400" dirty="0" smtClean="0"/>
              <a:t>  double salary = *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double </a:t>
            </a:r>
            <a:r>
              <a:rPr lang="en-GB" sz="1400" dirty="0" err="1" smtClean="0"/>
              <a:t>WeeklySalary</a:t>
            </a:r>
            <a:r>
              <a:rPr lang="en-GB" sz="1400" dirty="0" smtClean="0"/>
              <a:t> = hours * salary;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"Weekly Salary: " &lt;&lt; </a:t>
            </a:r>
            <a:r>
              <a:rPr lang="en-GB" sz="1400" dirty="0" err="1" smtClean="0"/>
              <a:t>WeeklySalary</a:t>
            </a:r>
            <a:r>
              <a:rPr lang="en-GB" sz="1400" dirty="0" smtClean="0"/>
              <a:t>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7069565" cy="251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GB" dirty="0"/>
              <a:t>Classes, </a:t>
            </a:r>
            <a:r>
              <a:rPr lang="en-GB" dirty="0" err="1"/>
              <a:t>Structs</a:t>
            </a:r>
            <a:r>
              <a:rPr lang="en-GB" dirty="0"/>
              <a:t>, and Pointer Variables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099120" cy="457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 by default, all members of a </a:t>
            </a:r>
            <a:r>
              <a:rPr lang="en-GB" dirty="0"/>
              <a:t>class</a:t>
            </a:r>
            <a:r>
              <a:rPr lang="en-GB" dirty="0" smtClean="0"/>
              <a:t> are </a:t>
            </a:r>
            <a:r>
              <a:rPr lang="en-GB" dirty="0"/>
              <a:t>private</a:t>
            </a:r>
            <a:r>
              <a:rPr lang="en-GB" dirty="0" smtClean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0188" cy="427846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Class </a:t>
            </a: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{</a:t>
            </a:r>
          </a:p>
          <a:p>
            <a:pPr marL="400050" lvl="1" indent="0">
              <a:buNone/>
            </a:pPr>
            <a:r>
              <a:rPr lang="en-GB" b="1" dirty="0" smtClean="0"/>
              <a:t>char</a:t>
            </a:r>
            <a:r>
              <a:rPr lang="en-GB" dirty="0" smtClean="0"/>
              <a:t> name[26];</a:t>
            </a:r>
          </a:p>
          <a:p>
            <a:pPr marL="400050" lvl="1" indent="0">
              <a:buNone/>
            </a:pPr>
            <a:r>
              <a:rPr lang="en-GB" b="1" dirty="0" smtClean="0"/>
              <a:t>double</a:t>
            </a:r>
            <a:r>
              <a:rPr lang="en-GB" dirty="0" smtClean="0"/>
              <a:t> GPA;</a:t>
            </a:r>
          </a:p>
          <a:p>
            <a:pPr marL="400050" lvl="1" indent="0">
              <a:buNone/>
            </a:pPr>
            <a:r>
              <a:rPr lang="en-GB" b="1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sID</a:t>
            </a:r>
            <a:r>
              <a:rPr lang="en-GB" dirty="0" smtClean="0"/>
              <a:t>;</a:t>
            </a:r>
          </a:p>
          <a:p>
            <a:pPr marL="400050" lvl="1" indent="0">
              <a:buNone/>
            </a:pPr>
            <a:r>
              <a:rPr lang="en-GB" b="1" dirty="0" smtClean="0"/>
              <a:t>char</a:t>
            </a:r>
            <a:r>
              <a:rPr lang="en-GB" dirty="0" smtClean="0"/>
              <a:t> grade;</a:t>
            </a:r>
          </a:p>
          <a:p>
            <a:pPr marL="0" indent="0">
              <a:buNone/>
            </a:pPr>
            <a:r>
              <a:rPr lang="en-GB" dirty="0" smtClean="0"/>
              <a:t>};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811905"/>
            <a:ext cx="461665" cy="74635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GB" dirty="0" smtClean="0"/>
              <a:t>private</a:t>
            </a:r>
            <a:endParaRPr lang="en-GB" dirty="0"/>
          </a:p>
        </p:txBody>
      </p:sp>
      <p:sp>
        <p:nvSpPr>
          <p:cNvPr id="11" name="Right Brace 10"/>
          <p:cNvSpPr/>
          <p:nvPr/>
        </p:nvSpPr>
        <p:spPr>
          <a:xfrm>
            <a:off x="2852192" y="3653408"/>
            <a:ext cx="504056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788024" y="1700808"/>
            <a:ext cx="4041775" cy="3886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GB" dirty="0" smtClean="0"/>
              <a:t>student;</a:t>
            </a:r>
          </a:p>
          <a:p>
            <a:pPr marL="0" indent="0">
              <a:buNone/>
            </a:pP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dirty="0" smtClean="0"/>
              <a:t>*</a:t>
            </a:r>
            <a:r>
              <a:rPr lang="en-GB" dirty="0" err="1" smtClean="0"/>
              <a:t>studentPtr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 err="1" smtClean="0"/>
              <a:t>studentPtr</a:t>
            </a:r>
            <a:r>
              <a:rPr lang="en-GB" dirty="0" smtClean="0"/>
              <a:t>= &amp; student;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 access operator (.)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en-GB" dirty="0" smtClean="0"/>
              <a:t>Consider </a:t>
            </a:r>
            <a:r>
              <a:rPr lang="en-GB" dirty="0"/>
              <a:t>the expression *</a:t>
            </a:r>
            <a:r>
              <a:rPr lang="en-GB" dirty="0" err="1"/>
              <a:t>studentPtr.gpa</a:t>
            </a:r>
            <a:r>
              <a:rPr lang="en-GB" dirty="0"/>
              <a:t>. </a:t>
            </a:r>
          </a:p>
          <a:p>
            <a:pPr lvl="1"/>
            <a:r>
              <a:rPr lang="en-GB" dirty="0" smtClean="0"/>
              <a:t>Because</a:t>
            </a:r>
            <a:r>
              <a:rPr lang="en-GB" dirty="0"/>
              <a:t>. (dot) has a higher precedence than *, the expression </a:t>
            </a:r>
            <a:r>
              <a:rPr lang="en-GB" dirty="0" err="1"/>
              <a:t>studentPtr.gpa</a:t>
            </a:r>
            <a:r>
              <a:rPr lang="en-GB" dirty="0"/>
              <a:t> </a:t>
            </a:r>
            <a:r>
              <a:rPr lang="en-GB" dirty="0" smtClean="0"/>
              <a:t>evaluates first.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expression studentPtr.gpa would result in a syntax error, as </a:t>
            </a:r>
            <a:r>
              <a:rPr lang="en-GB" dirty="0" err="1"/>
              <a:t>studentPtr</a:t>
            </a:r>
            <a:r>
              <a:rPr lang="en-GB" dirty="0"/>
              <a:t> </a:t>
            </a:r>
            <a:r>
              <a:rPr lang="en-GB" dirty="0" smtClean="0"/>
              <a:t>is not </a:t>
            </a:r>
            <a:r>
              <a:rPr lang="en-GB" dirty="0"/>
              <a:t>a </a:t>
            </a:r>
            <a:r>
              <a:rPr lang="en-GB" dirty="0" err="1"/>
              <a:t>struct</a:t>
            </a:r>
            <a:r>
              <a:rPr lang="en-GB" dirty="0"/>
              <a:t> variable, </a:t>
            </a:r>
            <a:r>
              <a:rPr lang="en-GB" dirty="0" smtClean="0"/>
              <a:t>so </a:t>
            </a:r>
            <a:r>
              <a:rPr lang="en-GB" dirty="0"/>
              <a:t>it has no such component as </a:t>
            </a:r>
            <a:r>
              <a:rPr lang="en-GB" dirty="0" smtClean="0"/>
              <a:t>GPA.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following statement stores 3.9 in the component GPA of the object student:</a:t>
            </a:r>
          </a:p>
          <a:p>
            <a:pPr marL="0" indent="0">
              <a:buNone/>
            </a:pPr>
            <a:r>
              <a:rPr lang="en-GB" dirty="0" smtClean="0"/>
              <a:t>	(*</a:t>
            </a:r>
            <a:r>
              <a:rPr lang="en-GB" dirty="0" err="1" smtClean="0"/>
              <a:t>studentPtr</a:t>
            </a:r>
            <a:r>
              <a:rPr lang="en-GB" dirty="0" smtClean="0"/>
              <a:t>).</a:t>
            </a:r>
            <a:r>
              <a:rPr lang="en-GB" dirty="0" err="1" smtClean="0"/>
              <a:t>gpa</a:t>
            </a:r>
            <a:r>
              <a:rPr lang="en-GB" dirty="0" smtClean="0"/>
              <a:t> = 3.9;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9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n-GB" dirty="0" smtClean="0"/>
              <a:t>Member access operator (-&gt;)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</a:t>
            </a:r>
            <a:r>
              <a:rPr lang="en-GB" sz="2800" dirty="0"/>
              <a:t>++ provides another operator called the </a:t>
            </a:r>
            <a:r>
              <a:rPr lang="en-GB" sz="2800" dirty="0" smtClean="0"/>
              <a:t>member access </a:t>
            </a:r>
            <a:r>
              <a:rPr lang="en-GB" sz="2800" dirty="0"/>
              <a:t>operator arrow, -&gt;. </a:t>
            </a:r>
            <a:endParaRPr lang="en-GB" sz="2800" dirty="0" smtClean="0"/>
          </a:p>
          <a:p>
            <a:endParaRPr lang="en-GB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7019925" cy="302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9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602632" cy="1066800"/>
          </a:xfrm>
        </p:spPr>
        <p:txBody>
          <a:bodyPr/>
          <a:lstStyle/>
          <a:p>
            <a:pPr algn="r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474840" cy="62267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private : 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 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setX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 ) {x=a;}</a:t>
            </a:r>
          </a:p>
          <a:p>
            <a:pPr>
              <a:buNone/>
            </a:pPr>
            <a:r>
              <a:rPr lang="fr-FR" dirty="0" err="1" smtClean="0">
                <a:solidFill>
                  <a:srgbClr val="0000FF"/>
                </a:solidFill>
                <a:latin typeface="Courier New"/>
              </a:rPr>
              <a:t>void</a:t>
            </a:r>
            <a:r>
              <a:rPr lang="fr-FR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fr-FR" dirty="0" err="1" smtClean="0">
                <a:solidFill>
                  <a:srgbClr val="0000FF"/>
                </a:solidFill>
                <a:latin typeface="Courier New"/>
              </a:rPr>
              <a:t>print</a:t>
            </a:r>
            <a:r>
              <a:rPr lang="fr-FR" dirty="0" smtClean="0">
                <a:solidFill>
                  <a:srgbClr val="0000FF"/>
                </a:solidFill>
                <a:latin typeface="Courier New"/>
              </a:rPr>
              <a:t>(){cout&lt;&lt;</a:t>
            </a:r>
            <a:r>
              <a:rPr lang="fr-FR" dirty="0" smtClean="0">
                <a:solidFill>
                  <a:srgbClr val="A31515"/>
                </a:solidFill>
                <a:latin typeface="Courier New"/>
              </a:rPr>
              <a:t>"x= " &lt;&lt;x&lt;&lt;</a:t>
            </a:r>
            <a:r>
              <a:rPr lang="fr-FR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dirty="0" smtClean="0">
                <a:solidFill>
                  <a:srgbClr val="A31515"/>
                </a:solidFill>
                <a:latin typeface="Courier New"/>
              </a:rPr>
              <a:t>;}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(){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ob;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setX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(5);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-&gt;print();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45224"/>
            <a:ext cx="3456384" cy="12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92080" y="1628800"/>
            <a:ext cx="3312368" cy="158417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164288" y="2132856"/>
            <a:ext cx="115212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64088" y="3645024"/>
            <a:ext cx="3312368" cy="158417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308304" y="4149080"/>
            <a:ext cx="115212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380312" y="2492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596336" y="450912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508104" y="2348880"/>
            <a:ext cx="360040" cy="36004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80112" y="4581128"/>
            <a:ext cx="360040" cy="36004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2160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84168" y="47971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0830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596336" y="162880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408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obpointer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50810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obpointer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740352" y="364502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524328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4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Initializing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</a:t>
            </a:r>
            <a:r>
              <a:rPr lang="en-GB" dirty="0"/>
              <a:t>++ does not automatically initialize </a:t>
            </a:r>
            <a:r>
              <a:rPr lang="en-GB" dirty="0" smtClean="0"/>
              <a:t>variables</a:t>
            </a:r>
          </a:p>
          <a:p>
            <a:r>
              <a:rPr lang="en-GB" dirty="0" smtClean="0"/>
              <a:t>pointer </a:t>
            </a:r>
            <a:r>
              <a:rPr lang="en-GB" dirty="0"/>
              <a:t>variables must </a:t>
            </a:r>
            <a:r>
              <a:rPr lang="en-GB" dirty="0" smtClean="0"/>
              <a:t>be initialized </a:t>
            </a:r>
            <a:r>
              <a:rPr lang="en-GB" dirty="0"/>
              <a:t>if you do not want them to point to anything. </a:t>
            </a:r>
            <a:endParaRPr lang="en-GB" dirty="0" smtClean="0"/>
          </a:p>
          <a:p>
            <a:r>
              <a:rPr lang="en-GB" dirty="0" smtClean="0"/>
              <a:t>Pointer </a:t>
            </a:r>
            <a:r>
              <a:rPr lang="en-GB" dirty="0"/>
              <a:t>variables are </a:t>
            </a:r>
            <a:r>
              <a:rPr lang="en-GB" dirty="0" smtClean="0"/>
              <a:t>initialized using  the following </a:t>
            </a:r>
            <a:r>
              <a:rPr lang="en-GB" dirty="0"/>
              <a:t>two statements 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/>
              <a:t>p = NULL;</a:t>
            </a:r>
          </a:p>
          <a:p>
            <a:pPr lvl="1"/>
            <a:r>
              <a:rPr lang="en-GB" dirty="0"/>
              <a:t>p = </a:t>
            </a:r>
            <a:r>
              <a:rPr lang="en-GB" dirty="0" smtClean="0"/>
              <a:t>0 ;</a:t>
            </a:r>
            <a:endParaRPr lang="en-GB" dirty="0"/>
          </a:p>
          <a:p>
            <a:r>
              <a:rPr lang="en-GB" dirty="0"/>
              <a:t>The number </a:t>
            </a:r>
            <a:r>
              <a:rPr lang="en-GB" dirty="0" smtClean="0"/>
              <a:t>0 is </a:t>
            </a:r>
            <a:r>
              <a:rPr lang="en-GB" dirty="0"/>
              <a:t>the only number that can be directly assigned to a pointer variable.</a:t>
            </a:r>
          </a:p>
        </p:txBody>
      </p:sp>
    </p:spTree>
    <p:extLst>
      <p:ext uri="{BB962C8B-B14F-4D97-AF65-F5344CB8AC3E}">
        <p14:creationId xmlns:p14="http://schemas.microsoft.com/office/powerpoint/2010/main" val="444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on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value of one pointer variable can be </a:t>
            </a:r>
            <a:r>
              <a:rPr lang="en-GB" dirty="0" smtClean="0"/>
              <a:t>assigned to </a:t>
            </a:r>
            <a:r>
              <a:rPr lang="en-GB" dirty="0"/>
              <a:t>another pointer variable of the same type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</a:t>
            </a:r>
            <a:r>
              <a:rPr lang="en-GB" dirty="0"/>
              <a:t>pointer variables of the same type can </a:t>
            </a:r>
            <a:r>
              <a:rPr lang="en-GB" dirty="0" smtClean="0"/>
              <a:t>be compared </a:t>
            </a:r>
            <a:r>
              <a:rPr lang="en-GB" dirty="0"/>
              <a:t>for equality, and so on. </a:t>
            </a:r>
            <a:endParaRPr lang="en-GB" dirty="0" smtClean="0"/>
          </a:p>
          <a:p>
            <a:r>
              <a:rPr lang="en-GB" dirty="0" smtClean="0"/>
              <a:t>Integer </a:t>
            </a:r>
            <a:r>
              <a:rPr lang="en-GB" dirty="0"/>
              <a:t>values can be added and subtracted from a </a:t>
            </a:r>
            <a:r>
              <a:rPr lang="en-GB" dirty="0" smtClean="0"/>
              <a:t>pointer variable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value of one pointer variable can be subtracted from another pointer variable.</a:t>
            </a:r>
          </a:p>
        </p:txBody>
      </p:sp>
    </p:spTree>
    <p:extLst>
      <p:ext uri="{BB962C8B-B14F-4D97-AF65-F5344CB8AC3E}">
        <p14:creationId xmlns:p14="http://schemas.microsoft.com/office/powerpoint/2010/main" val="21706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copies the value of q into p. After this statement executes, both p and q point to the </a:t>
            </a:r>
            <a:r>
              <a:rPr lang="en-GB" dirty="0" smtClean="0"/>
              <a:t>same memory </a:t>
            </a:r>
            <a:r>
              <a:rPr lang="en-GB" dirty="0"/>
              <a:t>location. </a:t>
            </a:r>
            <a:endParaRPr lang="en-GB" dirty="0" smtClean="0"/>
          </a:p>
          <a:p>
            <a:r>
              <a:rPr lang="en-GB" dirty="0" smtClean="0"/>
              <a:t>Any </a:t>
            </a:r>
            <a:r>
              <a:rPr lang="en-GB" dirty="0"/>
              <a:t>changes made to *p automatically change the value of *q, </a:t>
            </a:r>
            <a:r>
              <a:rPr lang="en-GB" dirty="0" smtClean="0"/>
              <a:t>and vice </a:t>
            </a:r>
            <a:r>
              <a:rPr lang="en-GB" dirty="0"/>
              <a:t>versa.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7093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expression:</a:t>
            </a:r>
          </a:p>
          <a:p>
            <a:r>
              <a:rPr lang="en-GB" dirty="0"/>
              <a:t>p == q</a:t>
            </a:r>
          </a:p>
          <a:p>
            <a:pPr marL="0" indent="0">
              <a:buNone/>
            </a:pPr>
            <a:r>
              <a:rPr lang="en-GB" dirty="0"/>
              <a:t>evaluates to true if p and q have the same value—that is, if they point to the same</a:t>
            </a:r>
          </a:p>
          <a:p>
            <a:pPr marL="0" indent="0">
              <a:buNone/>
            </a:pPr>
            <a:r>
              <a:rPr lang="en-GB" dirty="0"/>
              <a:t>memory location. Similarly, the expression:</a:t>
            </a:r>
          </a:p>
          <a:p>
            <a:r>
              <a:rPr lang="en-GB" dirty="0"/>
              <a:t>p != q</a:t>
            </a:r>
          </a:p>
          <a:p>
            <a:pPr marL="0" indent="0">
              <a:buNone/>
            </a:pPr>
            <a:r>
              <a:rPr lang="en-GB" dirty="0"/>
              <a:t>evaluates to true if p and q point to different memory locations.</a:t>
            </a:r>
          </a:p>
        </p:txBody>
      </p:sp>
    </p:spTree>
    <p:extLst>
      <p:ext uri="{BB962C8B-B14F-4D97-AF65-F5344CB8AC3E}">
        <p14:creationId xmlns:p14="http://schemas.microsoft.com/office/powerpoint/2010/main" val="120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9D6CF7-D671-45A4-A1DA-42F0ADA1F46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sharepoint/v3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635</TotalTime>
  <Words>1042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Pointer Data Type and Pointer Variables II</vt:lpstr>
      <vt:lpstr>Classes, Structs, and Pointer Variables</vt:lpstr>
      <vt:lpstr>Member access operator (.)</vt:lpstr>
      <vt:lpstr>Member access operator (-&gt;)</vt:lpstr>
      <vt:lpstr>Example</vt:lpstr>
      <vt:lpstr>Initializing Pointer Variables</vt:lpstr>
      <vt:lpstr>Operations on Pointer Variables</vt:lpstr>
      <vt:lpstr>PowerPoint Presentation</vt:lpstr>
      <vt:lpstr>Comparison</vt:lpstr>
      <vt:lpstr>Decrement and increment</vt:lpstr>
      <vt:lpstr>PowerPoint Presentation</vt:lpstr>
      <vt:lpstr>Cont.</vt:lpstr>
      <vt:lpstr>Notes</vt:lpstr>
      <vt:lpstr>Functions and Pointers</vt:lpstr>
      <vt:lpstr>Example</vt:lpstr>
      <vt:lpstr>Pointers and Function Return Values</vt:lpstr>
      <vt:lpstr>Example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maram</cp:lastModifiedBy>
  <cp:revision>115</cp:revision>
  <dcterms:created xsi:type="dcterms:W3CDTF">2012-03-02T17:25:42Z</dcterms:created>
  <dcterms:modified xsi:type="dcterms:W3CDTF">2017-04-09T21:19:18Z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