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39"/>
  </p:notesMasterIdLst>
  <p:sldIdLst>
    <p:sldId id="256" r:id="rId5"/>
    <p:sldId id="277" r:id="rId6"/>
    <p:sldId id="278" r:id="rId7"/>
    <p:sldId id="279" r:id="rId8"/>
    <p:sldId id="280" r:id="rId9"/>
    <p:sldId id="304" r:id="rId10"/>
    <p:sldId id="282" r:id="rId11"/>
    <p:sldId id="283" r:id="rId12"/>
    <p:sldId id="305" r:id="rId13"/>
    <p:sldId id="284" r:id="rId14"/>
    <p:sldId id="285" r:id="rId15"/>
    <p:sldId id="293" r:id="rId16"/>
    <p:sldId id="286" r:id="rId17"/>
    <p:sldId id="287" r:id="rId18"/>
    <p:sldId id="306" r:id="rId19"/>
    <p:sldId id="289" r:id="rId20"/>
    <p:sldId id="290" r:id="rId21"/>
    <p:sldId id="307" r:id="rId22"/>
    <p:sldId id="294" r:id="rId23"/>
    <p:sldId id="295" r:id="rId24"/>
    <p:sldId id="308" r:id="rId25"/>
    <p:sldId id="296" r:id="rId26"/>
    <p:sldId id="310" r:id="rId27"/>
    <p:sldId id="298" r:id="rId28"/>
    <p:sldId id="311" r:id="rId29"/>
    <p:sldId id="312" r:id="rId30"/>
    <p:sldId id="300" r:id="rId31"/>
    <p:sldId id="299" r:id="rId32"/>
    <p:sldId id="288" r:id="rId33"/>
    <p:sldId id="301" r:id="rId34"/>
    <p:sldId id="302" r:id="rId35"/>
    <p:sldId id="303" r:id="rId36"/>
    <p:sldId id="297" r:id="rId37"/>
    <p:sldId id="292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FF0000"/>
    <a:srgbClr val="660066"/>
    <a:srgbClr val="A50021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55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C7F25A0-8B98-4D53-84D3-D4F84E79E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218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A3E176-F09F-449E-A7BA-89E059FF95F3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C24169-B0B3-47BF-8E63-7C48302ED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1787-7E31-4CA7-B827-F715FDAC9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5A343-A66C-4445-A8F3-FB2121CD6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4719A-5DBA-4D80-8E7D-9984203AD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A381E-F602-43FF-8553-75C8D3674B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1EFFDA1-E587-4314-8982-CFFBCD6A0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FFB866CA-B06F-43AF-8161-6EE945EB1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4E5B0-E398-46CA-8198-776CF97213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CC6BD-40C9-4E52-9694-AE0030A32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AFD4A-9E1A-4B81-9582-A6B14F24C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0ADF46-08A7-4863-B0A3-6F8FB00FD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Polymorphism &amp;Virtual </a:t>
            </a:r>
            <a:r>
              <a:rPr lang="en-US" dirty="0"/>
              <a:t>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053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08586A-696E-4D26-AB1E-24F97F95210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273050" indent="-273050">
              <a:buFont typeface="Wingdings" pitchFamily="2" charset="2"/>
              <a:buChar char=""/>
            </a:pPr>
            <a:r>
              <a:rPr lang="en-US" sz="2800" dirty="0" smtClean="0"/>
              <a:t>In fact using type-casting, we can use pointer of any class to point to an object of any other class.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The compiler will not complain.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During run-time, the address assignment will also succeed.</a:t>
            </a:r>
          </a:p>
          <a:p>
            <a:pPr lvl="1" indent="-273050">
              <a:buFont typeface="Wingdings 2" pitchFamily="18" charset="2"/>
              <a:buChar char=""/>
            </a:pPr>
            <a:r>
              <a:rPr lang="en-US" sz="2400" dirty="0" smtClean="0"/>
              <a:t>But if we use the pointer to access any member, then it may cause run-time error.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F60F8D-52EE-4B9F-B500-4D27D62FC35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 smtClean="0"/>
              <a:t>Pointer arithmetic is relative to the data type the pointer is declared as pointing to.</a:t>
            </a:r>
          </a:p>
          <a:p>
            <a:r>
              <a:rPr lang="en-US" sz="2800" smtClean="0"/>
              <a:t>If we point a base pointer to a derived object and then increment the pointer, it will not be pointing to the next derived object.</a:t>
            </a:r>
          </a:p>
          <a:p>
            <a:r>
              <a:rPr lang="en-US" sz="2800" smtClean="0"/>
              <a:t>It will be pointing to (what it thinks is) the next base object !!!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Be careful about this.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3B6D71-1BB9-471D-A7F8-EE71F2A8D78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Important Point on Inheritance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In C++, only public inheritance supports the perfect IS-A relationship.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In case of private and protected inheritance, we cannot treat a derived class object in the same way as a base class object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Public members of the base class becomes private or protected in the derived class and hence cannot be accessed directly by others using derived class objects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If we use private or protected inheritance, we cannot assign the address of a derived class object to a base class pointer directly.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We can use type-casting, but it makes the program logic and structure complicated.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0EDF956-579C-48FC-9F32-9F0724083AB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Introduction to Virtual Functions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mtClean="0"/>
              <a:t>A virtual function is a member function that is declared within a base class and redefined (called </a:t>
            </a:r>
            <a:r>
              <a:rPr lang="en-US" b="1" i="1" smtClean="0"/>
              <a:t>overriding</a:t>
            </a:r>
            <a:r>
              <a:rPr lang="en-US" smtClean="0"/>
              <a:t>) by a derived class.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It implements the “one interface, multiple methods” philosophy that underlies polymorphism.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The keyword </a:t>
            </a:r>
            <a:r>
              <a:rPr lang="en-US" b="1" smtClean="0">
                <a:solidFill>
                  <a:srgbClr val="660066"/>
                </a:solidFill>
              </a:rPr>
              <a:t>virtual</a:t>
            </a:r>
            <a:r>
              <a:rPr lang="en-US" smtClean="0"/>
              <a:t> is used to designate a member function as virtual.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Supports run-time polymorphism with the help of base class pointers.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8224121-E94E-4F41-8988-DEAB37B3273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991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717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While redefining a virtual function in a derived class, the function signature must match the original function present in the base class .So, we call it </a:t>
            </a:r>
            <a:r>
              <a:rPr lang="en-US" b="1" i="1" dirty="0" smtClean="0">
                <a:solidFill>
                  <a:srgbClr val="660066"/>
                </a:solidFill>
              </a:rPr>
              <a:t>overriding</a:t>
            </a:r>
            <a:r>
              <a:rPr lang="en-US" dirty="0" smtClean="0"/>
              <a:t>, not overloading.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When a virtual function is redefined by a derived class, the keyword </a:t>
            </a:r>
            <a:r>
              <a:rPr lang="en-US" b="1" dirty="0" smtClean="0">
                <a:solidFill>
                  <a:srgbClr val="660066"/>
                </a:solidFill>
              </a:rPr>
              <a:t>virtual</a:t>
            </a:r>
            <a:r>
              <a:rPr lang="en-US" dirty="0" smtClean="0"/>
              <a:t> is not needed (but can be specified if the programmer wants).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 “virtual”-</a:t>
            </a:r>
            <a:r>
              <a:rPr lang="en-US" dirty="0" err="1" smtClean="0"/>
              <a:t>ity</a:t>
            </a:r>
            <a:r>
              <a:rPr lang="en-US" dirty="0" smtClean="0"/>
              <a:t> of the member function continues along the inheritance chain.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 class that contains a virtual function is referred to as a </a:t>
            </a:r>
            <a:r>
              <a:rPr lang="en-US" b="1" i="1" dirty="0" smtClean="0">
                <a:solidFill>
                  <a:srgbClr val="6600CC"/>
                </a:solidFill>
              </a:rPr>
              <a:t>polymorphic class</a:t>
            </a:r>
            <a:r>
              <a:rPr lang="en-US" dirty="0" smtClean="0"/>
              <a:t>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077FF2-A931-4F63-93D2-693A8A8E644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Introduction to Virtual Functions (contd.)</a:t>
            </a:r>
            <a:endParaRPr lang="en-US" sz="3200" dirty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b="1" dirty="0" smtClean="0"/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6829BB-8A81-4E37-89A2-15DE59E69F9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1078AF-CA0A-4E0E-8FE8-DE3DBFAEF476}" type="slidenum">
              <a:rPr lang="en-US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79052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Introduction to Virtual Functions (contd.)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6482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derived1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1"&lt;&lt;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derived2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2"&lt;&lt;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447800"/>
            <a:ext cx="44958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derived1 objd1;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derived2 objd2;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n;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 enter a number"&lt;&lt;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cin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 &gt;&gt; n;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if (n ==1)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&amp;objd1;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else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&amp;objd2;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guess what ??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17</a:t>
            </a:fld>
            <a:endParaRPr lang="en-US"/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5257800" y="6248400"/>
            <a:ext cx="2971800" cy="381000"/>
          </a:xfrm>
          <a:prstGeom prst="wedgeRoundRectCallout">
            <a:avLst>
              <a:gd name="adj1" fmla="val -3793"/>
              <a:gd name="adj2" fmla="val -16708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/>
              <a:t>Run-time 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Virtual Functions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5638800" cy="211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962400"/>
            <a:ext cx="571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Constructors </a:t>
            </a:r>
            <a:r>
              <a:rPr lang="en-US" b="1" dirty="0" smtClean="0">
                <a:solidFill>
                  <a:srgbClr val="FF0000"/>
                </a:solidFill>
              </a:rPr>
              <a:t>cannot</a:t>
            </a:r>
            <a:r>
              <a:rPr lang="en-US" b="1" dirty="0" smtClean="0"/>
              <a:t> be virtual, but destructors can be virtual.</a:t>
            </a:r>
          </a:p>
          <a:p>
            <a:r>
              <a:rPr lang="en-US" dirty="0" smtClean="0"/>
              <a:t>It ensures that the derived class destructor is called when a base class pointer is used while deleting a dynamically created derived class object.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406EB2-645E-44EB-AB41-CAB1081A69F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Polymorphism in C++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</a:t>
            </a:r>
          </a:p>
          <a:p>
            <a:pPr lvl="1"/>
            <a:r>
              <a:rPr lang="en-US" dirty="0" smtClean="0"/>
              <a:t>Compile time polymorphism</a:t>
            </a:r>
          </a:p>
          <a:p>
            <a:pPr lvl="2"/>
            <a:r>
              <a:rPr lang="en-US" dirty="0" smtClean="0"/>
              <a:t>Uses static or early binding</a:t>
            </a:r>
          </a:p>
          <a:p>
            <a:pPr lvl="2"/>
            <a:r>
              <a:rPr lang="en-US" dirty="0" smtClean="0"/>
              <a:t>Example: Function and operator overloading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Run time polymorphism</a:t>
            </a:r>
          </a:p>
          <a:p>
            <a:pPr lvl="2"/>
            <a:r>
              <a:rPr lang="en-US" dirty="0" smtClean="0"/>
              <a:t>Uses dynamic or Late binding</a:t>
            </a:r>
          </a:p>
          <a:p>
            <a:pPr lvl="2"/>
            <a:r>
              <a:rPr lang="en-US" dirty="0" smtClean="0"/>
              <a:t>Example: Virtual functions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E36AC5-C1AA-40BE-BA12-315F2932805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8686800" cy="5181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~base()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~derived()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base *p = new derived;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delete 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C0E50C-C5A2-4CD2-A49E-6AF161E07FD8}" type="slidenum">
              <a:rPr lang="en-US"/>
              <a:pPr/>
              <a:t>20</a:t>
            </a:fld>
            <a:endParaRPr lang="en-US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2209800" y="838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non-virtual destructor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6477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non-virtual destructor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69600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8915400" cy="495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~base()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~derived()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"destructing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   base *p = new derived;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delete 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22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Virtual Destructors (contd.)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C35109-E5B6-4307-8CF4-BD51F09AB2A1}" type="slidenum">
              <a:rPr lang="en-US"/>
              <a:pPr/>
              <a:t>23</a:t>
            </a:fld>
            <a:endParaRPr 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2133600" y="1066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Using virtual destructor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799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Once function is declared as virtual, it stays virtual no matter how many layers of derived classes it may pass through.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//derived from derived, not base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641350" lvl="2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A84A5-0A0D-4D32-9ADD-3C1720C7C00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524000"/>
            <a:ext cx="46482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  <a:latin typeface="Courier New"/>
              </a:rPr>
              <a:t>virtual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derived1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derived 1"&lt;&lt;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derived2 : public derived1 {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295400"/>
            <a:ext cx="5410200" cy="525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derived1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	derived2 d2;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= &amp;d2;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pb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</a:rPr>
              <a:t>What if there is show in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</a:rPr>
              <a:t>derived 2 ?</a:t>
            </a:r>
            <a:endParaRPr lang="en-GB" dirty="0" smtClean="0">
              <a:solidFill>
                <a:srgbClr val="FF0000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Virtual functions are inherited</a:t>
            </a:r>
            <a:endParaRPr lang="en-US" sz="4000" dirty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15A6A-924A-4ADF-B858-344EC1E11389}" type="slidenum">
              <a:rPr lang="en-US"/>
              <a:pPr/>
              <a:t>26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61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1"/>
                </a:solidFill>
              </a:rPr>
              <a:t>Simple App of virtual function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457200"/>
            <a:ext cx="4648200" cy="6318187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double x; double y;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(double I, double J ){x =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I;y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J;}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virtual 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"No area computation defined"&lt;&lt;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&lt;&lt;"for this class"&lt;&lt;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triangle: public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in triangle"&lt;&lt; x* 0.5 * y&lt;&lt;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 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circle: public figure{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"show in circle"&lt;&lt;x *x&lt;&lt;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;}};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762000"/>
            <a:ext cx="4038600" cy="5638800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 main(){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figure *p;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triangle 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circle c;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p= &amp;t;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(10.0,5.0);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p= &amp;c;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set_dim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(10.0, 0);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p-&gt;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show_area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();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48E317-9265-40C9-A534-B20494DBA186}" type="slidenum">
              <a:rPr lang="en-US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86600" y="685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READ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Simple App of virtual function</a:t>
            </a:r>
            <a:endParaRPr lang="en-GB" dirty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25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3DE72-E5C6-49EC-87B1-FFE2915E2A30}" type="slidenum">
              <a:rPr lang="en-US"/>
              <a:pPr/>
              <a:t>28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365592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More About Virtual Functions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/>
              <a:t>Helps to guarantee that a derived class will provide its own redefinition.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we want to omit the body of a virtual function in a base class, we can use pure virtual functions.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ret-type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-name(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-list) = 0;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Pure virtual function is a virtual function that has no definition in its base class.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1BDCAE-B5B9-4037-86A1-98D480C801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Pointers to Derived Classes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C++ allows base class pointers to point to derived class objects.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Let we have –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D_Class</a:t>
            </a:r>
            <a:r>
              <a:rPr lang="en-US" dirty="0" smtClean="0"/>
              <a:t>: public </a:t>
            </a:r>
            <a:r>
              <a:rPr lang="en-US" dirty="0" err="1" smtClean="0"/>
              <a:t>B_Class</a:t>
            </a:r>
            <a:r>
              <a:rPr lang="en-US" dirty="0" smtClean="0"/>
              <a:t>{ … };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Then we can write –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B_Class</a:t>
            </a:r>
            <a:r>
              <a:rPr lang="en-US" dirty="0" smtClean="0"/>
              <a:t> *p1; 	</a:t>
            </a:r>
            <a:r>
              <a:rPr lang="en-US" sz="1400" dirty="0" smtClean="0"/>
              <a:t>// pointer to object of type </a:t>
            </a:r>
            <a:r>
              <a:rPr lang="en-US" sz="1400" dirty="0" err="1" smtClean="0"/>
              <a:t>B_Class</a:t>
            </a:r>
            <a:endParaRPr lang="en-US" sz="1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D_Class</a:t>
            </a:r>
            <a:r>
              <a:rPr lang="en-US" dirty="0" smtClean="0"/>
              <a:t> </a:t>
            </a:r>
            <a:r>
              <a:rPr lang="en-US" dirty="0" err="1" smtClean="0"/>
              <a:t>d_obj</a:t>
            </a:r>
            <a:r>
              <a:rPr lang="en-US" dirty="0" smtClean="0"/>
              <a:t>; </a:t>
            </a:r>
            <a:r>
              <a:rPr lang="en-US" sz="1400" dirty="0" smtClean="0"/>
              <a:t>// object of type </a:t>
            </a:r>
            <a:r>
              <a:rPr lang="en-US" sz="1400" dirty="0" err="1" smtClean="0"/>
              <a:t>D_Class</a:t>
            </a:r>
            <a:endParaRPr lang="en-US" sz="1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Both statement are valid: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p1 = &amp;</a:t>
            </a:r>
            <a:r>
              <a:rPr lang="en-US" dirty="0" err="1" smtClean="0"/>
              <a:t>d_obj</a:t>
            </a:r>
            <a:r>
              <a:rPr lang="en-US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B_Class</a:t>
            </a:r>
            <a:r>
              <a:rPr lang="en-US" dirty="0" smtClean="0"/>
              <a:t> *p2 = new </a:t>
            </a:r>
            <a:r>
              <a:rPr lang="en-US" dirty="0" err="1"/>
              <a:t>D</a:t>
            </a:r>
            <a:r>
              <a:rPr lang="en-US" dirty="0" err="1" smtClean="0"/>
              <a:t>_Class</a:t>
            </a:r>
            <a:r>
              <a:rPr lang="en-US" dirty="0" smtClean="0"/>
              <a:t>;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6A025-7794-4972-AB92-DE902CCC302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0698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Pure function</a:t>
            </a:r>
            <a:endParaRPr lang="en-GB" dirty="0"/>
          </a:p>
        </p:txBody>
      </p:sp>
      <p:sp>
        <p:nvSpPr>
          <p:cNvPr id="2457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Pure function</a:t>
            </a:r>
          </a:p>
        </p:txBody>
      </p:sp>
      <p:sp>
        <p:nvSpPr>
          <p:cNvPr id="24581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protected: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double </a:t>
            </a:r>
            <a:r>
              <a:rPr lang="en-GB" dirty="0" err="1" smtClean="0"/>
              <a:t>x,y</a:t>
            </a:r>
            <a:r>
              <a:rPr lang="en-GB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set_dim</a:t>
            </a:r>
            <a:r>
              <a:rPr lang="en-GB" sz="1500" dirty="0" smtClean="0"/>
              <a:t>(double I, double j)</a:t>
            </a:r>
            <a:r>
              <a:rPr lang="en-GB" dirty="0" smtClean="0"/>
              <a:t>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x=I;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Y= j;</a:t>
            </a:r>
          </a:p>
          <a:p>
            <a:pPr marL="641350" lvl="2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void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()=0 ;// pure function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It makes a class an </a:t>
            </a:r>
            <a:r>
              <a:rPr lang="en-US" sz="2800" b="1" i="1" dirty="0" smtClean="0">
                <a:solidFill>
                  <a:srgbClr val="6600CC"/>
                </a:solidFill>
              </a:rPr>
              <a:t>abstract class</a:t>
            </a:r>
            <a:r>
              <a:rPr lang="en-US" sz="2800" dirty="0" smtClean="0"/>
              <a:t>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cannot create any objects of such classes.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It forces derived classes to override it own implementation.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Otherwise become abstract too and the complier will report an error.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45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D0690A-AF8B-4D06-8B05-8438D5532500}" type="slidenum">
              <a:rPr lang="en-US"/>
              <a:pPr/>
              <a:t>30</a:t>
            </a:fld>
            <a:endParaRPr lang="en-US"/>
          </a:p>
        </p:txBody>
      </p:sp>
      <p:sp>
        <p:nvSpPr>
          <p:cNvPr id="2458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Simple App of virtual function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protected: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double </a:t>
            </a:r>
            <a:r>
              <a:rPr lang="en-GB" dirty="0" err="1" smtClean="0"/>
              <a:t>x,y</a:t>
            </a:r>
            <a:r>
              <a:rPr lang="en-GB" dirty="0" smtClean="0"/>
              <a:t>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set_dim</a:t>
            </a:r>
            <a:r>
              <a:rPr lang="en-GB" sz="1500" dirty="0" smtClean="0"/>
              <a:t>(double I, double j=0)</a:t>
            </a:r>
            <a:r>
              <a:rPr lang="en-GB" dirty="0" smtClean="0"/>
              <a:t>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x=I;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Y= j;</a:t>
            </a:r>
          </a:p>
          <a:p>
            <a:pPr marL="641350" lvl="2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void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()=0 ;// pure function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triangle: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Void </a:t>
            </a:r>
            <a:r>
              <a:rPr lang="en-GB" dirty="0" err="1" smtClean="0"/>
              <a:t>show_area</a:t>
            </a:r>
            <a:r>
              <a:rPr lang="en-GB" dirty="0" smtClean="0"/>
              <a:t>(){</a:t>
            </a:r>
            <a:r>
              <a:rPr lang="en-GB" dirty="0" err="1" smtClean="0"/>
              <a:t>cout</a:t>
            </a:r>
            <a:r>
              <a:rPr lang="en-GB" dirty="0" smtClean="0"/>
              <a:t>&lt;&lt; x* 0.5 * y;}};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Class circle: public figure{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Public: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// no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definiton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show_area</a:t>
            </a:r>
            <a:r>
              <a:rPr lang="en-GB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will case error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Int</a:t>
            </a:r>
            <a:r>
              <a:rPr lang="en-GB" dirty="0" smtClean="0"/>
              <a:t> main(){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Figure *p;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Triangle 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Circle c; // illegal – can’t create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&amp;t;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(10.0,5.0);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p= &amp;c;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set_dim</a:t>
            </a:r>
            <a:r>
              <a:rPr lang="en-GB" dirty="0" smtClean="0"/>
              <a:t>(10.0);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P-&gt; </a:t>
            </a:r>
            <a:r>
              <a:rPr lang="en-GB" dirty="0" err="1" smtClean="0"/>
              <a:t>show_area</a:t>
            </a:r>
            <a:r>
              <a:rPr lang="en-GB" dirty="0" smtClean="0"/>
              <a:t>();</a:t>
            </a:r>
          </a:p>
          <a:p>
            <a:pPr marL="366713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Return0;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09A652-B194-4649-8275-20A2DF5E2A2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Abstract class</a:t>
            </a:r>
            <a:endParaRPr lang="en-GB" dirty="0"/>
          </a:p>
        </p:txBody>
      </p:sp>
      <p:sp>
        <p:nvSpPr>
          <p:cNvPr id="2662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class has at least one pure virtual function, then that class is said to be abstract.</a:t>
            </a:r>
          </a:p>
          <a:p>
            <a:r>
              <a:rPr lang="en-GB" dirty="0" smtClean="0"/>
              <a:t>An abstract class has one important feature: there are can be no object of the class.</a:t>
            </a:r>
          </a:p>
          <a:p>
            <a:r>
              <a:rPr lang="en-GB" dirty="0" smtClean="0"/>
              <a:t>Instead, abstract class must be used only as a base that other classes will inherit.</a:t>
            </a:r>
          </a:p>
          <a:p>
            <a:r>
              <a:rPr lang="en-GB" dirty="0" smtClean="0"/>
              <a:t>Even if the class is abstract, you still can use it to declare pointers, which are needed to support runt time polymorphism.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bg2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ED0BA1-F23C-49AC-8217-5E51D00953C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Final Comments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Run-time polymorphism is not automatically activated in C++.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We have to use virtual functions and base class pointers to enforce and activate run-time polymorphism in C++.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2B17B9-26D1-4D72-ACDB-20440892A30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Applying Polymorphism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Early binding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Normal functions, overloaded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Nonvirtual member and friend 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Resolved at compile 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Very efficient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But lacks flexibility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Late binding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Virtual functions accessed via a base class pointer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Resolved at run-time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Quite flexible during run-time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But has run-time overhead; slows down program execution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D58699-D190-4F9F-ADC2-907DF0E75B1B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Using a base class pointer (pointing to a derived class object) we can access only those members of the derived object </a:t>
            </a:r>
            <a:r>
              <a:rPr lang="en-US" sz="2800" b="1" dirty="0" smtClean="0">
                <a:solidFill>
                  <a:srgbClr val="660066"/>
                </a:solidFill>
              </a:rPr>
              <a:t>that were inherited from the base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This is because the </a:t>
            </a:r>
            <a:r>
              <a:rPr lang="en-US" sz="2800" b="1" dirty="0" smtClean="0">
                <a:solidFill>
                  <a:srgbClr val="660066"/>
                </a:solidFill>
              </a:rPr>
              <a:t>base pointer</a:t>
            </a:r>
            <a:r>
              <a:rPr lang="en-US" sz="2800" dirty="0" smtClean="0"/>
              <a:t> has knowledge only of the base class.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It knows nothing about the members added by the derived class.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E3DB15-9A73-4BCB-A927-ABFEADB36BC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base"&lt;&lt;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derived : public base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void show() 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“show derived"&lt;&lt;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;   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GB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066800"/>
            <a:ext cx="4038600" cy="57085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main() 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derived 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d1.show();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base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&amp;b1;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&amp;d1;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ptrb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-&gt;show(); 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All the function calls here are </a:t>
            </a:r>
            <a:r>
              <a:rPr lang="en-US" sz="2000" b="1" dirty="0" smtClean="0"/>
              <a:t>statically bound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6829BB-8A81-4E37-89A2-15DE59E69F9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Pointers to Derived Classes (contd.)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65372-C4FB-4DD0-9611-92947F1FC6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214456" cy="345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Pointers to Derived Classes (contd.)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While it is permissible for a base class pointer to point to a derived object, the reverse is </a:t>
            </a:r>
            <a:r>
              <a:rPr lang="en-US" u="sng" dirty="0" smtClean="0">
                <a:solidFill>
                  <a:srgbClr val="FF0000"/>
                </a:solidFill>
              </a:rPr>
              <a:t>not true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base b1;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derived *pd = &amp;b1; // compiler error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 can perform a </a:t>
            </a:r>
            <a:r>
              <a:rPr lang="en-US" b="1" dirty="0" smtClean="0">
                <a:solidFill>
                  <a:srgbClr val="660066"/>
                </a:solidFill>
              </a:rPr>
              <a:t>downcast</a:t>
            </a:r>
            <a:r>
              <a:rPr lang="en-US" dirty="0" smtClean="0"/>
              <a:t> with the help of type-casting, but should use it with caution (see next slide). 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337CF9-8D3A-498A-9238-B8F9067EACE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04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Let we have –</a:t>
            </a:r>
            <a:endParaRPr lang="en-GB" sz="36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base {  };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derived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GB" dirty="0" smtClean="0">
                <a:latin typeface="Courier New"/>
              </a:rPr>
              <a:t>base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{  };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smtClean="0">
                <a:latin typeface="Courier New"/>
              </a:rPr>
              <a:t>xyz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{  }; </a:t>
            </a:r>
            <a:r>
              <a:rPr lang="en-US" sz="1800" dirty="0" smtClean="0">
                <a:solidFill>
                  <a:srgbClr val="00B050"/>
                </a:solidFill>
              </a:rPr>
              <a:t>// having no relation with “base” or “derived”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endParaRPr lang="en-US" sz="3200" dirty="0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B5F25A-8724-4FA6-877B-57975058AC7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Pointers to Derived Classes (contd.)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Then if we write – 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base </a:t>
            </a:r>
            <a:r>
              <a:rPr lang="en-GB" dirty="0" err="1" smtClean="0">
                <a:latin typeface="Courier New"/>
              </a:rPr>
              <a:t>objb</a:t>
            </a:r>
            <a:r>
              <a:rPr lang="en-GB" dirty="0" smtClean="0">
                <a:latin typeface="Courier New"/>
              </a:rPr>
              <a:t>, *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derived </a:t>
            </a:r>
            <a:r>
              <a:rPr lang="en-GB" dirty="0" err="1" smtClean="0">
                <a:latin typeface="Courier New"/>
              </a:rPr>
              <a:t>objd</a:t>
            </a:r>
            <a:r>
              <a:rPr lang="en-GB" dirty="0" smtClean="0">
                <a:latin typeface="Courier New"/>
              </a:rPr>
              <a:t>; 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 = &amp;</a:t>
            </a:r>
            <a:r>
              <a:rPr lang="en-GB" dirty="0" err="1" smtClean="0">
                <a:latin typeface="Courier New"/>
              </a:rPr>
              <a:t>objd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ok</a:t>
            </a:r>
          </a:p>
          <a:p>
            <a:pPr>
              <a:buNone/>
            </a:pPr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latin typeface="Courier New"/>
              </a:rPr>
              <a:t>derived *</a:t>
            </a: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;// compiler error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</a:t>
            </a:r>
            <a:r>
              <a:rPr lang="en-GB" dirty="0" err="1" smtClean="0">
                <a:latin typeface="Courier New"/>
              </a:rPr>
              <a:t>ptrb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ok, valid down casting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smtClean="0">
                <a:latin typeface="Courier New"/>
              </a:rPr>
              <a:t>xyz </a:t>
            </a:r>
            <a:r>
              <a:rPr lang="en-GB" dirty="0" err="1" smtClean="0">
                <a:latin typeface="Courier New"/>
              </a:rPr>
              <a:t>obj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;// ok</a:t>
            </a:r>
          </a:p>
          <a:p>
            <a:pPr>
              <a:buNone/>
            </a:pPr>
            <a:endParaRPr lang="en-GB" dirty="0" smtClean="0"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*)&amp;</a:t>
            </a:r>
            <a:r>
              <a:rPr lang="en-GB" dirty="0" err="1" smtClean="0">
                <a:latin typeface="Courier New"/>
              </a:rPr>
              <a:t>obj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invalid casting, no compiler error, but may cause run-time error</a:t>
            </a:r>
          </a:p>
          <a:p>
            <a:pPr>
              <a:buNone/>
            </a:pPr>
            <a:r>
              <a:rPr lang="en-GB" dirty="0" err="1" smtClean="0">
                <a:latin typeface="Courier New"/>
              </a:rPr>
              <a:t>ptrd</a:t>
            </a:r>
            <a:r>
              <a:rPr lang="en-GB" dirty="0" smtClean="0">
                <a:latin typeface="Courier New"/>
              </a:rPr>
              <a:t> = (derived *)&amp;</a:t>
            </a:r>
            <a:r>
              <a:rPr lang="en-GB" dirty="0" err="1" smtClean="0">
                <a:latin typeface="Courier New"/>
              </a:rPr>
              <a:t>objb</a:t>
            </a:r>
            <a:r>
              <a:rPr lang="en-GB" dirty="0" smtClean="0">
                <a:latin typeface="Courier New"/>
              </a:rPr>
              <a:t>; </a:t>
            </a:r>
            <a:r>
              <a:rPr lang="en-GB" dirty="0" smtClean="0">
                <a:solidFill>
                  <a:srgbClr val="00B050"/>
                </a:solidFill>
                <a:latin typeface="Courier New"/>
              </a:rPr>
              <a:t>// invalid casting, no compiler error, but may cause run-time error</a:t>
            </a:r>
          </a:p>
          <a:p>
            <a:pPr>
              <a:buNone/>
            </a:pPr>
            <a:r>
              <a:rPr lang="en-GB" dirty="0" smtClean="0">
                <a:latin typeface="Courier New"/>
              </a:rPr>
              <a:t>}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B5F25A-8724-4FA6-877B-57975058AC7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560FC0-8014-4BAB-A9C3-1AA7A4A8792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A058DC7A-51BA-4C32-B43A-2655A6C49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67674-F97A-4CE3-A0A5-9210181C4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1956</TotalTime>
  <Words>1989</Words>
  <Application>Microsoft Office PowerPoint</Application>
  <PresentationFormat>On-screen Show (4:3)</PresentationFormat>
  <Paragraphs>403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Polymorphism &amp;Virtual Functions</vt:lpstr>
      <vt:lpstr>Polymorphism in C++</vt:lpstr>
      <vt:lpstr>Pointers to Derived Classes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Pointers to Derived Classes (contd.)</vt:lpstr>
      <vt:lpstr>Important Point on Inheritance</vt:lpstr>
      <vt:lpstr>Introduction to Virtual Functions</vt:lpstr>
      <vt:lpstr>Introduction to Virtual Functions (contd.)</vt:lpstr>
      <vt:lpstr>Introduction to Virtual Functions (contd.)</vt:lpstr>
      <vt:lpstr>Introduction to Virtual Functions (contd.)</vt:lpstr>
      <vt:lpstr>Introduction to Virtual Functions (contd.)</vt:lpstr>
      <vt:lpstr>Introduction to Virtual Functions (contd.)</vt:lpstr>
      <vt:lpstr>Virtual Destructors</vt:lpstr>
      <vt:lpstr>Virtual Destructors (contd.)</vt:lpstr>
      <vt:lpstr>Using non-virtual destructor </vt:lpstr>
      <vt:lpstr>Virtual Destructors (contd.)</vt:lpstr>
      <vt:lpstr>Virtual Destructors (contd.)</vt:lpstr>
      <vt:lpstr>Virtual functions are inherited</vt:lpstr>
      <vt:lpstr>Virtual functions are inherited</vt:lpstr>
      <vt:lpstr>Virtual functions are inherited</vt:lpstr>
      <vt:lpstr>Simple App of virtual function</vt:lpstr>
      <vt:lpstr>Simple App of virtual function</vt:lpstr>
      <vt:lpstr>More About Virtual Functions</vt:lpstr>
      <vt:lpstr>Pure function</vt:lpstr>
      <vt:lpstr>Simple App of virtual function</vt:lpstr>
      <vt:lpstr>Abstract class</vt:lpstr>
      <vt:lpstr>Final Comments</vt:lpstr>
      <vt:lpstr>Applying Polymorphism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Ahmed Khurshid</dc:creator>
  <cp:lastModifiedBy>balqrashi</cp:lastModifiedBy>
  <cp:revision>547</cp:revision>
  <dcterms:created xsi:type="dcterms:W3CDTF">2007-06-09T15:54:09Z</dcterms:created>
  <dcterms:modified xsi:type="dcterms:W3CDTF">2018-09-03T07:26:48Z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