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62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285" r:id="rId14"/>
    <p:sldId id="280" r:id="rId15"/>
    <p:sldId id="309" r:id="rId16"/>
    <p:sldId id="281" r:id="rId17"/>
    <p:sldId id="357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56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28" autoAdjust="0"/>
    <p:restoredTop sz="94595" autoAdjust="0"/>
  </p:normalViewPr>
  <p:slideViewPr>
    <p:cSldViewPr>
      <p:cViewPr varScale="1">
        <p:scale>
          <a:sx n="65" d="100"/>
          <a:sy n="65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 smtClean="0"/>
            <a:t>Base</a:t>
          </a:r>
          <a:endParaRPr lang="en-GB" dirty="0"/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 smtClean="0"/>
            <a:t>Derived1</a:t>
          </a:r>
          <a:endParaRPr lang="en-GB" dirty="0"/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 smtClean="0"/>
            <a:t>Derived 3</a:t>
          </a:r>
          <a:endParaRPr lang="en-GB" dirty="0"/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 smtClean="0"/>
            <a:t>Derived2</a:t>
          </a:r>
          <a:endParaRPr lang="en-GB" dirty="0"/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C8B0319B-E726-4A5B-AB37-51BF8038349D}" type="presOf" srcId="{F9A4850C-D839-4AE1-92F3-00E3E6A7D002}" destId="{A8A554C2-CA31-47B9-BED4-AC10C4B1EA3E}" srcOrd="0" destOrd="0" presId="urn:microsoft.com/office/officeart/2005/8/layout/hierarchy1"/>
    <dgm:cxn modelId="{EC468D01-A2D3-42A3-8104-A64AEE96E69A}" type="presOf" srcId="{5E68FE03-AC71-49A5-B9B5-A88455001DE9}" destId="{ADF6DE05-4E26-4744-A1F3-EDCCDD901E5D}" srcOrd="0" destOrd="0" presId="urn:microsoft.com/office/officeart/2005/8/layout/hierarchy1"/>
    <dgm:cxn modelId="{92F120ED-D32C-4383-AC44-1C1E0CCA4E7C}" type="presOf" srcId="{0A2D8A59-C6E7-4593-85EB-22439C343772}" destId="{D619B19F-2A0E-4C22-AE9E-BB3B5758FF0D}" srcOrd="0" destOrd="0" presId="urn:microsoft.com/office/officeart/2005/8/layout/hierarchy1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340F0A03-0266-4675-B33A-A9ADA16FF4B4}" type="presOf" srcId="{7DAD3195-DFC9-4F3F-B898-47EAE64A2871}" destId="{04BA5F04-444F-42C4-B5F9-C23576A9442B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55D0A6C2-3799-44BB-BECF-BCD324185A32}" type="presOf" srcId="{CCE259F7-99E2-4001-A9F1-E4C4A6F74821}" destId="{456A6E57-5A1C-438C-BC00-F06DCF593B92}" srcOrd="0" destOrd="0" presId="urn:microsoft.com/office/officeart/2005/8/layout/hierarchy1"/>
    <dgm:cxn modelId="{1187E29C-DF35-4BF1-99F8-DC4F2954DEE2}" type="presOf" srcId="{A923CD85-661E-40B5-926B-5C81F0FD604E}" destId="{E77C79F9-53D8-43B5-8DAA-EC743E9FEA57}" srcOrd="0" destOrd="0" presId="urn:microsoft.com/office/officeart/2005/8/layout/hierarchy1"/>
    <dgm:cxn modelId="{116DC374-49AE-4689-9E55-3DB64A744993}" type="presOf" srcId="{03B52358-597D-46C2-B60D-7ECA33BF0647}" destId="{AA436071-E8A6-44C1-AA2C-718D44EAC88E}" srcOrd="0" destOrd="0" presId="urn:microsoft.com/office/officeart/2005/8/layout/hierarchy1"/>
    <dgm:cxn modelId="{8CF25014-CBC9-46E2-B100-07D98F0047B1}" type="presOf" srcId="{2AFA9534-1372-4542-ABB7-6BACF41C56F2}" destId="{6DE10CC7-06B3-4F14-8697-C04304FD951C}" srcOrd="0" destOrd="0" presId="urn:microsoft.com/office/officeart/2005/8/layout/hierarchy1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B74C6853-43E5-4A2A-8DFB-5562E4CCC27D}" type="presParOf" srcId="{ADF6DE05-4E26-4744-A1F3-EDCCDD901E5D}" destId="{CB8FD379-3A41-4F61-80EA-464ABD7EFFD0}" srcOrd="0" destOrd="0" presId="urn:microsoft.com/office/officeart/2005/8/layout/hierarchy1"/>
    <dgm:cxn modelId="{840E407A-EEBD-426F-8FC6-B3AA5B5840C7}" type="presParOf" srcId="{CB8FD379-3A41-4F61-80EA-464ABD7EFFD0}" destId="{E9FAF976-0381-46D0-88EF-DC51F740F10D}" srcOrd="0" destOrd="0" presId="urn:microsoft.com/office/officeart/2005/8/layout/hierarchy1"/>
    <dgm:cxn modelId="{482C6D37-D153-4854-B347-540412D4C956}" type="presParOf" srcId="{E9FAF976-0381-46D0-88EF-DC51F740F10D}" destId="{4B160EE4-197E-499B-A208-A4EED701D74B}" srcOrd="0" destOrd="0" presId="urn:microsoft.com/office/officeart/2005/8/layout/hierarchy1"/>
    <dgm:cxn modelId="{AA16D402-0C23-41BF-BA18-B88E5718B873}" type="presParOf" srcId="{E9FAF976-0381-46D0-88EF-DC51F740F10D}" destId="{AA436071-E8A6-44C1-AA2C-718D44EAC88E}" srcOrd="1" destOrd="0" presId="urn:microsoft.com/office/officeart/2005/8/layout/hierarchy1"/>
    <dgm:cxn modelId="{C269D130-7D88-4332-BFCE-F04B3EE051D1}" type="presParOf" srcId="{CB8FD379-3A41-4F61-80EA-464ABD7EFFD0}" destId="{228CD94D-66FF-4810-9B98-CACBB947CAB8}" srcOrd="1" destOrd="0" presId="urn:microsoft.com/office/officeart/2005/8/layout/hierarchy1"/>
    <dgm:cxn modelId="{9AF2ADB2-F4B2-449B-A9CA-50CE96F2499D}" type="presParOf" srcId="{228CD94D-66FF-4810-9B98-CACBB947CAB8}" destId="{04BA5F04-444F-42C4-B5F9-C23576A9442B}" srcOrd="0" destOrd="0" presId="urn:microsoft.com/office/officeart/2005/8/layout/hierarchy1"/>
    <dgm:cxn modelId="{02AF475E-A12D-4B4A-9555-C6653EDE7301}" type="presParOf" srcId="{228CD94D-66FF-4810-9B98-CACBB947CAB8}" destId="{A2C5C534-10C2-4A8A-9D41-30C4F6E83E84}" srcOrd="1" destOrd="0" presId="urn:microsoft.com/office/officeart/2005/8/layout/hierarchy1"/>
    <dgm:cxn modelId="{70270C98-A413-41C9-9983-819836B5CAC9}" type="presParOf" srcId="{A2C5C534-10C2-4A8A-9D41-30C4F6E83E84}" destId="{0AF33347-DF5E-4991-A044-D3D7D1CAB2E3}" srcOrd="0" destOrd="0" presId="urn:microsoft.com/office/officeart/2005/8/layout/hierarchy1"/>
    <dgm:cxn modelId="{EAC8746A-1EB3-41DB-A14C-2870C3F10629}" type="presParOf" srcId="{0AF33347-DF5E-4991-A044-D3D7D1CAB2E3}" destId="{2A71ED30-40DE-4345-9CED-EEF37734F3D2}" srcOrd="0" destOrd="0" presId="urn:microsoft.com/office/officeart/2005/8/layout/hierarchy1"/>
    <dgm:cxn modelId="{64D95D71-8121-4252-926B-C2337D3DD1A1}" type="presParOf" srcId="{0AF33347-DF5E-4991-A044-D3D7D1CAB2E3}" destId="{6DE10CC7-06B3-4F14-8697-C04304FD951C}" srcOrd="1" destOrd="0" presId="urn:microsoft.com/office/officeart/2005/8/layout/hierarchy1"/>
    <dgm:cxn modelId="{E8016F5B-4074-4BBE-B005-C5F80F9F5AA2}" type="presParOf" srcId="{A2C5C534-10C2-4A8A-9D41-30C4F6E83E84}" destId="{6C940A91-339D-46FE-8DF2-14B37A5B0DE5}" srcOrd="1" destOrd="0" presId="urn:microsoft.com/office/officeart/2005/8/layout/hierarchy1"/>
    <dgm:cxn modelId="{8E64A3FB-F03C-43A2-BF87-8A529D765C7C}" type="presParOf" srcId="{6C940A91-339D-46FE-8DF2-14B37A5B0DE5}" destId="{A8A554C2-CA31-47B9-BED4-AC10C4B1EA3E}" srcOrd="0" destOrd="0" presId="urn:microsoft.com/office/officeart/2005/8/layout/hierarchy1"/>
    <dgm:cxn modelId="{90FAD1E1-6239-45B2-80FE-04D2FA981BB5}" type="presParOf" srcId="{6C940A91-339D-46FE-8DF2-14B37A5B0DE5}" destId="{A480AC24-D13A-4B16-B71E-509EB8F5B943}" srcOrd="1" destOrd="0" presId="urn:microsoft.com/office/officeart/2005/8/layout/hierarchy1"/>
    <dgm:cxn modelId="{90A153FA-042C-413C-AC81-FC4E9F53075A}" type="presParOf" srcId="{A480AC24-D13A-4B16-B71E-509EB8F5B943}" destId="{BC79D815-7534-4299-A5CE-4A0D15A2F3D8}" srcOrd="0" destOrd="0" presId="urn:microsoft.com/office/officeart/2005/8/layout/hierarchy1"/>
    <dgm:cxn modelId="{176D7ECC-8930-4B17-B64A-72B80CF137A0}" type="presParOf" srcId="{BC79D815-7534-4299-A5CE-4A0D15A2F3D8}" destId="{2F4B49EB-8B6A-4B80-8028-44BFC28F8B91}" srcOrd="0" destOrd="0" presId="urn:microsoft.com/office/officeart/2005/8/layout/hierarchy1"/>
    <dgm:cxn modelId="{20AAD4A3-4B04-4BE1-8506-BC4B3B83A518}" type="presParOf" srcId="{BC79D815-7534-4299-A5CE-4A0D15A2F3D8}" destId="{E77C79F9-53D8-43B5-8DAA-EC743E9FEA57}" srcOrd="1" destOrd="0" presId="urn:microsoft.com/office/officeart/2005/8/layout/hierarchy1"/>
    <dgm:cxn modelId="{A328246A-F27D-43FA-9962-90782755D9A7}" type="presParOf" srcId="{A480AC24-D13A-4B16-B71E-509EB8F5B943}" destId="{BF5BB14B-8D55-40CA-8B05-36D82CF3B855}" srcOrd="1" destOrd="0" presId="urn:microsoft.com/office/officeart/2005/8/layout/hierarchy1"/>
    <dgm:cxn modelId="{D7CC4498-ED1D-46E0-899E-C5CF1157F25C}" type="presParOf" srcId="{228CD94D-66FF-4810-9B98-CACBB947CAB8}" destId="{D619B19F-2A0E-4C22-AE9E-BB3B5758FF0D}" srcOrd="2" destOrd="0" presId="urn:microsoft.com/office/officeart/2005/8/layout/hierarchy1"/>
    <dgm:cxn modelId="{441327B6-55E3-4F9E-8909-F3728451D82D}" type="presParOf" srcId="{228CD94D-66FF-4810-9B98-CACBB947CAB8}" destId="{1C42CF56-90F6-4A56-9893-E460FD4D1980}" srcOrd="3" destOrd="0" presId="urn:microsoft.com/office/officeart/2005/8/layout/hierarchy1"/>
    <dgm:cxn modelId="{64C457AC-E765-4DD2-A20D-258EC36BD59A}" type="presParOf" srcId="{1C42CF56-90F6-4A56-9893-E460FD4D1980}" destId="{C7412B42-165A-40EA-8770-57A5D97A4C2B}" srcOrd="0" destOrd="0" presId="urn:microsoft.com/office/officeart/2005/8/layout/hierarchy1"/>
    <dgm:cxn modelId="{B488B672-DD1B-41B4-8A5A-830CF904FEAE}" type="presParOf" srcId="{C7412B42-165A-40EA-8770-57A5D97A4C2B}" destId="{CA15288B-2725-4D53-984D-803096A4E36A}" srcOrd="0" destOrd="0" presId="urn:microsoft.com/office/officeart/2005/8/layout/hierarchy1"/>
    <dgm:cxn modelId="{6C363A4A-2EFB-47FE-8DFD-CD7127CCFE03}" type="presParOf" srcId="{C7412B42-165A-40EA-8770-57A5D97A4C2B}" destId="{456A6E57-5A1C-438C-BC00-F06DCF593B92}" srcOrd="1" destOrd="0" presId="urn:microsoft.com/office/officeart/2005/8/layout/hierarchy1"/>
    <dgm:cxn modelId="{DC46F903-2934-4F55-A6AD-1DCC6ADEBF7D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9B19F-2A0E-4C22-AE9E-BB3B5758FF0D}">
      <dsp:nvSpPr>
        <dsp:cNvPr id="0" name=""/>
        <dsp:cNvSpPr/>
      </dsp:nvSpPr>
      <dsp:spPr>
        <a:xfrm>
          <a:off x="1924713" y="628304"/>
          <a:ext cx="960442" cy="27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7"/>
              </a:lnTo>
              <a:lnTo>
                <a:pt x="960442" y="181407"/>
              </a:lnTo>
              <a:lnTo>
                <a:pt x="960442" y="273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554C2-CA31-47B9-BED4-AC10C4B1EA3E}">
      <dsp:nvSpPr>
        <dsp:cNvPr id="0" name=""/>
        <dsp:cNvSpPr/>
      </dsp:nvSpPr>
      <dsp:spPr>
        <a:xfrm>
          <a:off x="1148446" y="1553935"/>
          <a:ext cx="593325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78"/>
              </a:lnTo>
              <a:lnTo>
                <a:pt x="593325" y="197278"/>
              </a:lnTo>
              <a:lnTo>
                <a:pt x="593325" y="2894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A5F04-444F-42C4-B5F9-C23576A9442B}">
      <dsp:nvSpPr>
        <dsp:cNvPr id="0" name=""/>
        <dsp:cNvSpPr/>
      </dsp:nvSpPr>
      <dsp:spPr>
        <a:xfrm>
          <a:off x="1148446" y="628304"/>
          <a:ext cx="776267" cy="293566"/>
        </a:xfrm>
        <a:custGeom>
          <a:avLst/>
          <a:gdLst/>
          <a:ahLst/>
          <a:cxnLst/>
          <a:rect l="0" t="0" r="0" b="0"/>
          <a:pathLst>
            <a:path>
              <a:moveTo>
                <a:pt x="776267" y="0"/>
              </a:moveTo>
              <a:lnTo>
                <a:pt x="776267" y="201355"/>
              </a:lnTo>
              <a:lnTo>
                <a:pt x="0" y="201355"/>
              </a:lnTo>
              <a:lnTo>
                <a:pt x="0" y="293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60EE4-197E-499B-A208-A4EED701D74B}">
      <dsp:nvSpPr>
        <dsp:cNvPr id="0" name=""/>
        <dsp:cNvSpPr/>
      </dsp:nvSpPr>
      <dsp:spPr>
        <a:xfrm>
          <a:off x="1427023" y="-3761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36071-E8A6-44C1-AA2C-718D44EAC88E}">
      <dsp:nvSpPr>
        <dsp:cNvPr id="0" name=""/>
        <dsp:cNvSpPr/>
      </dsp:nvSpPr>
      <dsp:spPr>
        <a:xfrm>
          <a:off x="1537621" y="101306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Base</a:t>
          </a:r>
          <a:endParaRPr lang="en-GB" sz="1600" kern="1200" dirty="0"/>
        </a:p>
      </dsp:txBody>
      <dsp:txXfrm>
        <a:off x="1556134" y="119819"/>
        <a:ext cx="958352" cy="595039"/>
      </dsp:txXfrm>
    </dsp:sp>
    <dsp:sp modelId="{2A71ED30-40DE-4345-9CED-EEF37734F3D2}">
      <dsp:nvSpPr>
        <dsp:cNvPr id="0" name=""/>
        <dsp:cNvSpPr/>
      </dsp:nvSpPr>
      <dsp:spPr>
        <a:xfrm>
          <a:off x="650756" y="921870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0CC7-06B3-4F14-8697-C04304FD951C}">
      <dsp:nvSpPr>
        <dsp:cNvPr id="0" name=""/>
        <dsp:cNvSpPr/>
      </dsp:nvSpPr>
      <dsp:spPr>
        <a:xfrm>
          <a:off x="761354" y="1026938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Derived1</a:t>
          </a:r>
          <a:endParaRPr lang="en-GB" sz="1600" kern="1200" dirty="0"/>
        </a:p>
      </dsp:txBody>
      <dsp:txXfrm>
        <a:off x="779867" y="1045451"/>
        <a:ext cx="958352" cy="595039"/>
      </dsp:txXfrm>
    </dsp:sp>
    <dsp:sp modelId="{2F4B49EB-8B6A-4B80-8028-44BFC28F8B91}">
      <dsp:nvSpPr>
        <dsp:cNvPr id="0" name=""/>
        <dsp:cNvSpPr/>
      </dsp:nvSpPr>
      <dsp:spPr>
        <a:xfrm>
          <a:off x="1244082" y="1843425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C79F9-53D8-43B5-8DAA-EC743E9FEA57}">
      <dsp:nvSpPr>
        <dsp:cNvPr id="0" name=""/>
        <dsp:cNvSpPr/>
      </dsp:nvSpPr>
      <dsp:spPr>
        <a:xfrm>
          <a:off x="1354679" y="1948493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 3</a:t>
          </a:r>
          <a:endParaRPr lang="en-GB" sz="1600" kern="1200" dirty="0"/>
        </a:p>
      </dsp:txBody>
      <dsp:txXfrm>
        <a:off x="1373192" y="1967006"/>
        <a:ext cx="958352" cy="595039"/>
      </dsp:txXfrm>
    </dsp:sp>
    <dsp:sp modelId="{CA15288B-2725-4D53-984D-803096A4E36A}">
      <dsp:nvSpPr>
        <dsp:cNvPr id="0" name=""/>
        <dsp:cNvSpPr/>
      </dsp:nvSpPr>
      <dsp:spPr>
        <a:xfrm>
          <a:off x="2387466" y="901922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6E57-5A1C-438C-BC00-F06DCF593B92}">
      <dsp:nvSpPr>
        <dsp:cNvPr id="0" name=""/>
        <dsp:cNvSpPr/>
      </dsp:nvSpPr>
      <dsp:spPr>
        <a:xfrm>
          <a:off x="2498063" y="1006990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Derived2</a:t>
          </a:r>
          <a:endParaRPr lang="en-GB" sz="1600" kern="1200" dirty="0"/>
        </a:p>
      </dsp:txBody>
      <dsp:txXfrm>
        <a:off x="2516576" y="1025503"/>
        <a:ext cx="958352" cy="59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16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007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15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95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21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8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093296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100" dirty="0" err="1" smtClean="0">
                <a:solidFill>
                  <a:schemeClr val="accent2"/>
                </a:solidFill>
                <a:latin typeface="Times New Roman" pitchFamily="18" charset="0"/>
              </a:rPr>
              <a:t>Nouf</a:t>
            </a:r>
            <a:r>
              <a:rPr lang="en-GB" sz="1100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GB" sz="1100" dirty="0" err="1" smtClean="0">
                <a:solidFill>
                  <a:schemeClr val="accent2"/>
                </a:solidFill>
                <a:latin typeface="Times New Roman" pitchFamily="18" charset="0"/>
              </a:rPr>
              <a:t>Aljaffan</a:t>
            </a:r>
            <a:endParaRPr lang="en-GB" sz="1100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l"/>
            <a:r>
              <a:rPr lang="en-US" sz="1100" b="1" dirty="0">
                <a:solidFill>
                  <a:schemeClr val="accent2"/>
                </a:solidFill>
              </a:rPr>
              <a:t>Edited </a:t>
            </a:r>
            <a:r>
              <a:rPr lang="en-US" sz="1100" dirty="0" smtClean="0">
                <a:solidFill>
                  <a:schemeClr val="accent2"/>
                </a:solidFill>
              </a:rPr>
              <a:t>by : </a:t>
            </a:r>
            <a:r>
              <a:rPr lang="en-US" sz="1100" dirty="0" err="1" smtClean="0">
                <a:solidFill>
                  <a:schemeClr val="accent2"/>
                </a:solidFill>
              </a:rPr>
              <a:t>Nouf</a:t>
            </a:r>
            <a:r>
              <a:rPr lang="en-US" sz="1100" dirty="0" smtClean="0">
                <a:solidFill>
                  <a:schemeClr val="accent2"/>
                </a:solidFill>
              </a:rPr>
              <a:t>  </a:t>
            </a:r>
            <a:r>
              <a:rPr lang="en-US" sz="1100" dirty="0" err="1" smtClean="0">
                <a:solidFill>
                  <a:schemeClr val="accent2"/>
                </a:solidFill>
              </a:rPr>
              <a:t>Almunyif</a:t>
            </a:r>
            <a:r>
              <a:rPr lang="en-US" sz="1100" dirty="0" smtClean="0">
                <a:solidFill>
                  <a:schemeClr val="accent2"/>
                </a:solidFill>
              </a:rPr>
              <a:t> </a:t>
            </a:r>
            <a:endParaRPr lang="en-US" sz="1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52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6792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6237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</a:rPr>
              <a:t>rectangleType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height;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height = 0 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err="1" smtClean="0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(){}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setDimension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u="sng" dirty="0" err="1">
                <a:solidFill>
                  <a:srgbClr val="000000"/>
                </a:solidFill>
              </a:rPr>
              <a:t>rectangleType</a:t>
            </a:r>
            <a:r>
              <a:rPr lang="en-GB" sz="2000" u="sng" dirty="0">
                <a:solidFill>
                  <a:srgbClr val="000000"/>
                </a:solidFill>
              </a:rPr>
              <a:t>::</a:t>
            </a:r>
            <a:r>
              <a:rPr lang="en-GB" sz="2000" u="sng" dirty="0" err="1">
                <a:solidFill>
                  <a:srgbClr val="000000"/>
                </a:solidFill>
              </a:rPr>
              <a:t>setDimension</a:t>
            </a:r>
            <a:r>
              <a:rPr lang="en-GB" sz="2000" u="sng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getHeight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</a:t>
            </a:r>
            <a:r>
              <a:rPr lang="en-GB" sz="2000" dirty="0" smtClean="0">
                <a:solidFill>
                  <a:srgbClr val="000000"/>
                </a:solidFill>
              </a:rPr>
              <a:t>		height </a:t>
            </a:r>
            <a:r>
              <a:rPr lang="en-GB" sz="2000" dirty="0">
                <a:solidFill>
                  <a:srgbClr val="000000"/>
                </a:solidFill>
              </a:rPr>
              <a:t>);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 smtClean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volume()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smtClean="0">
                <a:solidFill>
                  <a:srgbClr val="0000FF"/>
                </a:solidFill>
              </a:rPr>
              <a:t>return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print()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u="sng" dirty="0" err="1">
                <a:solidFill>
                  <a:srgbClr val="000000"/>
                </a:solidFill>
              </a:rPr>
              <a:t>rectangleType</a:t>
            </a:r>
            <a:r>
              <a:rPr lang="en-GB" sz="2000" u="sng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5"/>
            <a:ext cx="8352928" cy="5256584"/>
          </a:xfrm>
        </p:spPr>
        <p:txBody>
          <a:bodyPr>
            <a:normAutofit lnSpcReduction="10000"/>
          </a:bodyPr>
          <a:lstStyle/>
          <a:p>
            <a:pPr marL="640080" lvl="2" indent="0" algn="l" rtl="0">
              <a:buNone/>
            </a:pPr>
            <a:r>
              <a:rPr lang="en-GB" dirty="0" smtClean="0">
                <a:solidFill>
                  <a:srgbClr val="0000FF"/>
                </a:solidFill>
              </a:rPr>
              <a:t>Void </a:t>
            </a:r>
            <a:r>
              <a:rPr lang="en-GB" dirty="0" smtClean="0">
                <a:solidFill>
                  <a:srgbClr val="000000"/>
                </a:solidFill>
              </a:rPr>
              <a:t>main</a:t>
            </a:r>
            <a:r>
              <a:rPr lang="en-GB" dirty="0">
                <a:solidFill>
                  <a:srgbClr val="000000"/>
                </a:solidFill>
              </a:rPr>
              <a:t>()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{</a:t>
            </a:r>
          </a:p>
          <a:p>
            <a:pPr marL="640080" lvl="2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rectangleType</a:t>
            </a:r>
            <a:r>
              <a:rPr lang="en-GB" dirty="0" smtClean="0">
                <a:solidFill>
                  <a:srgbClr val="000000"/>
                </a:solidFill>
              </a:rPr>
              <a:t> myRectangle1;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rectangleType</a:t>
            </a:r>
            <a:r>
              <a:rPr lang="en-GB" dirty="0">
                <a:solidFill>
                  <a:srgbClr val="000000"/>
                </a:solidFill>
              </a:rPr>
              <a:t> myRectangle2(8, 6);</a:t>
            </a:r>
          </a:p>
          <a:p>
            <a:pPr marL="640080" lvl="2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myBox1;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myBox2(10, 7, 3);</a:t>
            </a:r>
          </a:p>
          <a:p>
            <a:pPr marL="640080" lvl="2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myRectangle1: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myRectangle1.print();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Area of myRectangle1: " </a:t>
            </a:r>
            <a:r>
              <a:rPr lang="en-GB" dirty="0">
                <a:solidFill>
                  <a:srgbClr val="000000"/>
                </a:solidFill>
              </a:rPr>
              <a:t>&lt;&lt; myRectangle1.area()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myRectangle2: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myRectangle2.print();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C00000"/>
                </a:solidFill>
              </a:rPr>
              <a:t> " Area of myRectangle2: "</a:t>
            </a:r>
            <a:r>
              <a:rPr lang="en-GB" dirty="0">
                <a:solidFill>
                  <a:srgbClr val="000000"/>
                </a:solidFill>
              </a:rPr>
              <a:t> &lt;&lt; myRectangle2.area()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704088" lvl="2" indent="0" algn="l" rtl="0">
              <a:buNone/>
            </a:pPr>
            <a:endParaRPr lang="fr-FR" dirty="0"/>
          </a:p>
          <a:p>
            <a:pPr marL="640080" lvl="2" indent="0" algn="l" rtl="0">
              <a:buNone/>
            </a:pPr>
            <a:endParaRPr lang="en-GB" dirty="0">
              <a:solidFill>
                <a:srgbClr val="333399"/>
              </a:solidFill>
            </a:endParaRPr>
          </a:p>
          <a:p>
            <a:pPr marL="640080" lvl="2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20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5"/>
            <a:ext cx="8352928" cy="5256584"/>
          </a:xfrm>
        </p:spPr>
        <p:txBody>
          <a:bodyPr>
            <a:normAutofit/>
          </a:bodyPr>
          <a:lstStyle/>
          <a:p>
            <a:pPr marL="640080" lvl="2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</a:t>
            </a:r>
            <a:r>
              <a:rPr lang="en-GB" dirty="0" smtClean="0">
                <a:solidFill>
                  <a:srgbClr val="C00000"/>
                </a:solidFill>
              </a:rPr>
              <a:t>myBox1</a:t>
            </a:r>
            <a:r>
              <a:rPr lang="en-GB" dirty="0">
                <a:solidFill>
                  <a:srgbClr val="C00000"/>
                </a:solidFill>
              </a:rPr>
              <a:t>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myBox1.print</a:t>
            </a:r>
            <a:r>
              <a:rPr lang="en-GB" dirty="0">
                <a:solidFill>
                  <a:srgbClr val="000000"/>
                </a:solidFill>
              </a:rPr>
              <a:t>();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</a:t>
            </a:r>
            <a:r>
              <a:rPr lang="en-GB" dirty="0" smtClean="0">
                <a:solidFill>
                  <a:srgbClr val="C00000"/>
                </a:solidFill>
              </a:rPr>
              <a:t>Surface Area </a:t>
            </a:r>
            <a:r>
              <a:rPr lang="en-GB" dirty="0">
                <a:solidFill>
                  <a:srgbClr val="C00000"/>
                </a:solidFill>
              </a:rPr>
              <a:t>of </a:t>
            </a:r>
            <a:r>
              <a:rPr lang="en-GB" dirty="0" smtClean="0">
                <a:solidFill>
                  <a:srgbClr val="C00000"/>
                </a:solidFill>
              </a:rPr>
              <a:t>myBox1</a:t>
            </a:r>
            <a:r>
              <a:rPr lang="en-GB" dirty="0">
                <a:solidFill>
                  <a:srgbClr val="C00000"/>
                </a:solidFill>
              </a:rPr>
              <a:t>: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smtClean="0">
                <a:solidFill>
                  <a:srgbClr val="000000"/>
                </a:solidFill>
              </a:rPr>
              <a:t>myBox1.area</a:t>
            </a:r>
            <a:r>
              <a:rPr lang="en-GB" dirty="0">
                <a:solidFill>
                  <a:srgbClr val="000000"/>
                </a:solidFill>
              </a:rPr>
              <a:t>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cout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>
                <a:solidFill>
                  <a:srgbClr val="C00000"/>
                </a:solidFill>
              </a:rPr>
              <a:t>" </a:t>
            </a:r>
            <a:r>
              <a:rPr lang="en-GB" dirty="0" smtClean="0">
                <a:solidFill>
                  <a:srgbClr val="C00000"/>
                </a:solidFill>
              </a:rPr>
              <a:t>Volume of </a:t>
            </a:r>
            <a:r>
              <a:rPr lang="en-GB" dirty="0">
                <a:solidFill>
                  <a:srgbClr val="C00000"/>
                </a:solidFill>
              </a:rPr>
              <a:t>myBox1: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smtClean="0">
                <a:solidFill>
                  <a:srgbClr val="000000"/>
                </a:solidFill>
              </a:rPr>
              <a:t>myBox1.volume()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</a:t>
            </a:r>
            <a:r>
              <a:rPr lang="en-GB" dirty="0" smtClean="0">
                <a:solidFill>
                  <a:srgbClr val="C00000"/>
                </a:solidFill>
              </a:rPr>
              <a:t>myBox2: </a:t>
            </a:r>
            <a:r>
              <a:rPr lang="en-GB" dirty="0">
                <a:solidFill>
                  <a:srgbClr val="C00000"/>
                </a:solidFill>
              </a:rPr>
              <a:t>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myBox2.print</a:t>
            </a:r>
            <a:r>
              <a:rPr lang="en-GB" dirty="0">
                <a:solidFill>
                  <a:srgbClr val="000000"/>
                </a:solidFill>
              </a:rPr>
              <a:t>();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Surface Area of </a:t>
            </a:r>
            <a:r>
              <a:rPr lang="en-GB" dirty="0" smtClean="0">
                <a:solidFill>
                  <a:srgbClr val="C00000"/>
                </a:solidFill>
              </a:rPr>
              <a:t>myBox2: </a:t>
            </a:r>
            <a:r>
              <a:rPr lang="en-GB" dirty="0">
                <a:solidFill>
                  <a:srgbClr val="C00000"/>
                </a:solidFill>
              </a:rPr>
              <a:t>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smtClean="0">
                <a:solidFill>
                  <a:srgbClr val="000000"/>
                </a:solidFill>
              </a:rPr>
              <a:t>myBox2.area</a:t>
            </a:r>
            <a:r>
              <a:rPr lang="en-GB" dirty="0">
                <a:solidFill>
                  <a:srgbClr val="000000"/>
                </a:solidFill>
              </a:rPr>
              <a:t>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Volume of </a:t>
            </a:r>
            <a:r>
              <a:rPr lang="en-GB" dirty="0" smtClean="0">
                <a:solidFill>
                  <a:srgbClr val="C00000"/>
                </a:solidFill>
              </a:rPr>
              <a:t>myBox2: </a:t>
            </a:r>
            <a:r>
              <a:rPr lang="en-GB" dirty="0">
                <a:solidFill>
                  <a:srgbClr val="C00000"/>
                </a:solidFill>
              </a:rPr>
              <a:t>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smtClean="0">
                <a:solidFill>
                  <a:srgbClr val="000000"/>
                </a:solidFill>
              </a:rPr>
              <a:t>myBox2.volume</a:t>
            </a:r>
            <a:r>
              <a:rPr lang="en-GB" dirty="0">
                <a:solidFill>
                  <a:srgbClr val="000000"/>
                </a:solidFill>
              </a:rPr>
              <a:t>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640080" lvl="2" indent="0" algn="l" rtl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704088" lvl="2" indent="0" algn="l" rtl="0">
              <a:buNone/>
            </a:pPr>
            <a:endParaRPr lang="fr-FR" dirty="0"/>
          </a:p>
          <a:p>
            <a:pPr marL="640080" lvl="2" indent="0" algn="l" rtl="0">
              <a:buNone/>
            </a:pPr>
            <a:endParaRPr lang="en-GB" dirty="0">
              <a:solidFill>
                <a:srgbClr val="333399"/>
              </a:solidFill>
            </a:endParaRPr>
          </a:p>
          <a:p>
            <a:pPr marL="640080" lvl="2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26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98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xmlns="" val="31496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(default)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9614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;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761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600" y="1988840"/>
            <a:ext cx="583264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33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680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62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0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63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7525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9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9332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751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39737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8613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905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3775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131840" y="3566187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850627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899592" y="3068960"/>
            <a:ext cx="7772400" cy="1362075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Multiple Base Classes Inheritance</a:t>
            </a:r>
            <a:endParaRPr lang="en-GB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endParaRPr lang="en-GB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3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Inheriting Multiple Base </a:t>
            </a:r>
            <a:r>
              <a:rPr lang="en-US" sz="3600" b="1" dirty="0" smtClean="0"/>
              <a:t>Classes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is possible for a derived class to inherit two or more base classes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smtClean="0"/>
              <a:t>General definition : </a:t>
            </a:r>
          </a:p>
          <a:p>
            <a:pPr algn="l" rtl="0"/>
            <a:endParaRPr lang="en-US" b="1" dirty="0" smtClean="0"/>
          </a:p>
          <a:p>
            <a:pPr marL="82296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b="1" dirty="0" err="1" smtClean="0"/>
              <a:t>derivedName</a:t>
            </a:r>
            <a:r>
              <a:rPr lang="en-US" dirty="0" smtClean="0">
                <a:solidFill>
                  <a:srgbClr val="FF0000"/>
                </a:solidFill>
              </a:rPr>
              <a:t>: access1 </a:t>
            </a:r>
            <a:r>
              <a:rPr lang="en-US" b="1" dirty="0" smtClean="0"/>
              <a:t>base1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access2 </a:t>
            </a:r>
            <a:r>
              <a:rPr lang="en-US" b="1" dirty="0" smtClean="0"/>
              <a:t>base2</a:t>
            </a:r>
            <a:r>
              <a:rPr lang="en-US" dirty="0" smtClean="0"/>
              <a:t> { </a:t>
            </a:r>
          </a:p>
          <a:p>
            <a:pPr marL="82296" indent="0" algn="l" rtl="0">
              <a:buNone/>
            </a:pPr>
            <a:r>
              <a:rPr lang="en-US" dirty="0" smtClean="0"/>
              <a:t>	The member list of </a:t>
            </a:r>
            <a:r>
              <a:rPr lang="en-US" dirty="0" err="1" smtClean="0"/>
              <a:t>derivedName</a:t>
            </a:r>
            <a:r>
              <a:rPr lang="en-US" dirty="0" smtClean="0"/>
              <a:t> class</a:t>
            </a:r>
          </a:p>
          <a:p>
            <a:pPr marL="82296" indent="0" algn="l" rtl="0">
              <a:buNone/>
            </a:pPr>
            <a:r>
              <a:rPr lang="en-US" b="1" dirty="0" smtClean="0"/>
              <a:t>};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b="1" dirty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807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An </a:t>
            </a:r>
            <a:r>
              <a:rPr lang="en-US" dirty="0"/>
              <a:t>example of multiple base </a:t>
            </a:r>
            <a:r>
              <a:rPr lang="en-US" dirty="0" smtClean="0"/>
              <a:t>classes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53626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An example of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base1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showx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&lt;&lt; x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y;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void showy()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 y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Inherit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derived: public base1, public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j) { x=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 y =j; }	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main(){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derived ob;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ob.set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(10, 20);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//provided by derived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ob.showx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</a:t>
            </a: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basel</a:t>
            </a:r>
            <a:endParaRPr lang="en-US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ob.showy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base2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805264"/>
            <a:ext cx="406900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49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Constructors, Destructors, and </a:t>
            </a:r>
            <a:r>
              <a:rPr lang="en-US" sz="2800" b="1" dirty="0" smtClean="0"/>
              <a:t>Inheritance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are base class and derived class constructor and destructor functions called?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can parameters be passed to base class constructor functions?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1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When Constructor and Destructor </a:t>
            </a:r>
            <a:r>
              <a:rPr lang="en-US" sz="2000" b="1" dirty="0" smtClean="0"/>
              <a:t>Functions </a:t>
            </a:r>
            <a:r>
              <a:rPr lang="en-US" sz="2000" b="1" dirty="0"/>
              <a:t>Are </a:t>
            </a:r>
            <a:r>
              <a:rPr lang="en-US" sz="2000" b="1" dirty="0" smtClean="0"/>
              <a:t>Executed?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hangingPunct="0"/>
            <a:r>
              <a:rPr lang="en-US" dirty="0" smtClean="0"/>
              <a:t>It is possible for a base class, a derived class, or both, to contain constructor and/or destructor functions. </a:t>
            </a:r>
          </a:p>
          <a:p>
            <a:pPr algn="l" rtl="0" hangingPunct="0"/>
            <a:endParaRPr lang="en-US" dirty="0" smtClean="0"/>
          </a:p>
          <a:p>
            <a:pPr algn="l" rtl="0" hangingPunct="0"/>
            <a:r>
              <a:rPr lang="en-US" dirty="0" smtClean="0"/>
              <a:t>It is important to understand the order in which these functions are executed </a:t>
            </a:r>
          </a:p>
          <a:p>
            <a:pPr lvl="1" algn="l" rtl="0" hangingPunct="0"/>
            <a:r>
              <a:rPr lang="en-US" dirty="0" smtClean="0"/>
              <a:t>when an object of a derived class comes into existence </a:t>
            </a:r>
          </a:p>
          <a:p>
            <a:pPr lvl="1" algn="l" rtl="0" hangingPunct="0"/>
            <a:r>
              <a:rPr lang="en-US" dirty="0" smtClean="0"/>
              <a:t>when it goes out of existence.</a:t>
            </a:r>
            <a:endParaRPr lang="en-GB" dirty="0" smtClean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2080" y="764704"/>
            <a:ext cx="491723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913696" cy="59046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class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public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  <a:endParaRPr lang="en-GB" sz="1600" dirty="0">
              <a:solidFill>
                <a:srgbClr val="FF000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 base(){ 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</a:t>
            </a:r>
            <a:r>
              <a:rPr lang="en-US" sz="1600" dirty="0" smtClean="0"/>
              <a:t>";}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</a:t>
            </a:r>
            <a:r>
              <a:rPr lang="ar-SA" sz="1600" dirty="0" smtClean="0"/>
              <a:t>~</a:t>
            </a:r>
            <a:r>
              <a:rPr lang="en-US" sz="1600" dirty="0" smtClean="0"/>
              <a:t>base(){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&lt;&lt; "</a:t>
            </a:r>
            <a:r>
              <a:rPr lang="en-US" sz="1600" dirty="0"/>
              <a:t>Destructing base\n</a:t>
            </a:r>
            <a:r>
              <a:rPr lang="en-US" sz="1600" dirty="0" smtClean="0"/>
              <a:t>"; 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US" sz="1600" dirty="0" smtClean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b="1" dirty="0"/>
              <a:t>derived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 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"Constructing derived\n</a:t>
            </a:r>
            <a:r>
              <a:rPr lang="en-US" sz="1400" dirty="0" smtClean="0"/>
              <a:t>";}</a:t>
            </a: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"Destructing derived\n</a:t>
            </a:r>
            <a:r>
              <a:rPr lang="en-US" sz="1400" dirty="0" smtClean="0"/>
              <a:t>";}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main()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b="1" dirty="0"/>
              <a:t>derived</a:t>
            </a:r>
            <a:r>
              <a:rPr lang="en-US" sz="1600" dirty="0"/>
              <a:t> </a:t>
            </a:r>
            <a:r>
              <a:rPr lang="en-US" sz="1600" dirty="0" err="1"/>
              <a:t>ob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// do nothing but construct and destruct </a:t>
            </a:r>
            <a:r>
              <a:rPr lang="en-US" sz="1600" dirty="0" err="1">
                <a:solidFill>
                  <a:srgbClr val="00B050"/>
                </a:solidFill>
              </a:rPr>
              <a:t>ob</a:t>
            </a:r>
            <a:endParaRPr lang="en-GB" sz="1600" dirty="0">
              <a:solidFill>
                <a:srgbClr val="00B05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return</a:t>
            </a:r>
            <a:r>
              <a:rPr lang="en-US" sz="1600" dirty="0"/>
              <a:t> 0;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005064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latin typeface="Arial" pitchFamily="34" charset="0"/>
                <a:cs typeface="Arial" pitchFamily="34" charset="0"/>
              </a:rPr>
              <a:t>General Rule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the order of their derivation.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reverse order of derivation.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4918" y="1772816"/>
            <a:ext cx="4055960" cy="197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63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52120" y="764704"/>
            <a:ext cx="2880320" cy="1066800"/>
          </a:xfrm>
        </p:spPr>
        <p:txBody>
          <a:bodyPr/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548680"/>
            <a:ext cx="47696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using </a:t>
            </a:r>
            <a:r>
              <a:rPr lang="en-US" sz="1600" dirty="0">
                <a:solidFill>
                  <a:srgbClr val="FF0000"/>
                </a:solidFill>
              </a:rPr>
              <a:t>namespace </a:t>
            </a:r>
            <a:r>
              <a:rPr lang="en-US" sz="1600" dirty="0" err="1"/>
              <a:t>std</a:t>
            </a:r>
            <a:r>
              <a:rPr lang="en-US" sz="16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base </a:t>
            </a:r>
            <a:r>
              <a:rPr lang="en-US" sz="1600" dirty="0" smtClean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  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base\n"; }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base\n";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derived1: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 base{</a:t>
            </a:r>
            <a:endParaRPr lang="en-GB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</a:t>
            </a:r>
            <a:r>
              <a:rPr lang="en-US" sz="1600" dirty="0" smtClean="0"/>
              <a:t>derived1\n</a:t>
            </a:r>
            <a:r>
              <a:rPr lang="en-US" sz="1600" dirty="0"/>
              <a:t>"; }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</a:t>
            </a: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</a:t>
            </a:r>
            <a:r>
              <a:rPr lang="en-US" sz="1600" dirty="0" smtClean="0"/>
              <a:t>derived1\n</a:t>
            </a:r>
            <a:r>
              <a:rPr lang="en-US" sz="1600" dirty="0"/>
              <a:t>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derived2: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dirty="0" smtClean="0"/>
              <a:t>derived1 </a:t>
            </a: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derived2{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derived2\n"; </a:t>
            </a:r>
            <a:r>
              <a:rPr lang="en-US" sz="1600" dirty="0" smtClean="0"/>
              <a:t>}</a:t>
            </a:r>
            <a:endParaRPr lang="en-US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derived2{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derived2\n</a:t>
            </a:r>
            <a:r>
              <a:rPr lang="en-US" sz="1600" dirty="0" smtClean="0"/>
              <a:t>";}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342900" indent="-342900" algn="l" rtl="0" hangingPunct="0">
              <a:buNone/>
            </a:pP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main() {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/>
              <a:t>derived2 </a:t>
            </a:r>
            <a:r>
              <a:rPr lang="en-US" sz="1800" dirty="0" err="1" smtClean="0"/>
              <a:t>ob</a:t>
            </a:r>
            <a:r>
              <a:rPr lang="en-US" sz="1800" dirty="0" smtClean="0"/>
              <a:t>;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// construct and destruct </a:t>
            </a:r>
            <a:r>
              <a:rPr lang="en-US" sz="1800" dirty="0" err="1" smtClean="0">
                <a:solidFill>
                  <a:srgbClr val="00B050"/>
                </a:solidFill>
              </a:rPr>
              <a:t>ob</a:t>
            </a:r>
            <a:endParaRPr lang="en-GB" sz="1800" dirty="0" smtClean="0">
              <a:solidFill>
                <a:srgbClr val="00B050"/>
              </a:solidFill>
            </a:endParaRPr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return</a:t>
            </a:r>
            <a:r>
              <a:rPr lang="en-US" sz="1800" dirty="0" smtClean="0"/>
              <a:t> 0;}</a:t>
            </a:r>
            <a:endParaRPr lang="en-GB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54574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676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3898776" cy="15171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800" dirty="0"/>
              <a:t>The same general rule applies in situations involving multiple base </a:t>
            </a:r>
            <a:r>
              <a:rPr lang="en-US" sz="2800" dirty="0" smtClean="0"/>
              <a:t>classes</a:t>
            </a:r>
            <a:br>
              <a:rPr lang="en-US" sz="2800" dirty="0" smtClean="0"/>
            </a:br>
            <a:r>
              <a:rPr lang="en-US" sz="2800" dirty="0" smtClean="0"/>
              <a:t>Example 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248472" cy="61926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#include </a:t>
            </a:r>
            <a:r>
              <a:rPr lang="en-US" sz="1400" dirty="0" smtClean="0"/>
              <a:t>&lt;</a:t>
            </a:r>
            <a:r>
              <a:rPr lang="en-US" sz="1400" dirty="0" err="1" smtClean="0"/>
              <a:t>iostream</a:t>
            </a:r>
            <a:r>
              <a:rPr lang="en-US" sz="1400" dirty="0" smtClean="0"/>
              <a:t>&gt; 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using namespace </a:t>
            </a:r>
            <a:r>
              <a:rPr lang="en-US" sz="1400" dirty="0" err="1" smtClean="0"/>
              <a:t>std</a:t>
            </a:r>
            <a:r>
              <a:rPr lang="en-US" sz="14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base1{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base1\n";}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base1\n";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base2{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 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base2\n"; 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base2\n";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endParaRPr lang="en-US" sz="1400" dirty="0"/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</a:t>
            </a:r>
            <a:r>
              <a:rPr lang="en-US" sz="1400" b="1" dirty="0" smtClean="0"/>
              <a:t>derived</a:t>
            </a:r>
            <a:r>
              <a:rPr lang="en-US" sz="1400" dirty="0" smtClean="0">
                <a:solidFill>
                  <a:srgbClr val="FF0000"/>
                </a:solidFill>
              </a:rPr>
              <a:t>: public </a:t>
            </a:r>
            <a:r>
              <a:rPr lang="en-US" sz="1400" b="1" dirty="0" smtClean="0"/>
              <a:t>base1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base2</a:t>
            </a:r>
            <a:r>
              <a:rPr lang="en-US" sz="1400" dirty="0" smtClean="0"/>
              <a:t> { </a:t>
            </a:r>
          </a:p>
          <a:p>
            <a:pPr marL="514350" indent="-514350" algn="l" rtl="0" hangingPunc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			derived\n";}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			derived\n";}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main() {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Derived ob</a:t>
            </a:r>
            <a:r>
              <a:rPr lang="en-US" sz="1400" dirty="0" smtClean="0">
                <a:solidFill>
                  <a:prstClr val="black"/>
                </a:solidFill>
              </a:rPr>
              <a:t>;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// construct and destruct ob</a:t>
            </a:r>
            <a:endParaRPr lang="en-GB" sz="1400" dirty="0" smtClean="0">
              <a:solidFill>
                <a:srgbClr val="00B050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</a:rPr>
              <a:t> 0;}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indent="-514350" algn="l" rtl="0" hangingPunct="0">
              <a:buNone/>
            </a:pPr>
            <a:endParaRPr lang="en-US" sz="1400" dirty="0" smtClean="0"/>
          </a:p>
          <a:p>
            <a:pPr marL="452628" indent="-342900" algn="l" rtl="0">
              <a:buNone/>
            </a:pP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8112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constructors </a:t>
            </a:r>
            <a:r>
              <a:rPr lang="en-US" dirty="0"/>
              <a:t>are called in order of derivation, </a:t>
            </a:r>
            <a:r>
              <a:rPr lang="en-US" dirty="0">
                <a:solidFill>
                  <a:srgbClr val="FF0000"/>
                </a:solidFill>
              </a:rPr>
              <a:t>left to right</a:t>
            </a:r>
            <a:r>
              <a:rPr lang="en-US" dirty="0"/>
              <a:t>, as specified in </a:t>
            </a:r>
            <a:r>
              <a:rPr lang="en-US" b="1" dirty="0" err="1"/>
              <a:t>derived's</a:t>
            </a:r>
            <a:r>
              <a:rPr lang="en-US" b="1" dirty="0"/>
              <a:t> </a:t>
            </a:r>
            <a:r>
              <a:rPr lang="en-US" dirty="0"/>
              <a:t>inheritance list.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Destructors </a:t>
            </a:r>
            <a:r>
              <a:rPr lang="en-US" dirty="0"/>
              <a:t>are called in reverse order, </a:t>
            </a:r>
            <a:r>
              <a:rPr lang="en-US" dirty="0">
                <a:solidFill>
                  <a:srgbClr val="FF0000"/>
                </a:solidFill>
              </a:rPr>
              <a:t>right to left.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135811" cy="192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24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692696"/>
            <a:ext cx="3322712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0688"/>
            <a:ext cx="4114800" cy="5976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#include </a:t>
            </a:r>
            <a:r>
              <a:rPr lang="en-US" sz="1300" dirty="0" smtClean="0"/>
              <a:t>&lt;</a:t>
            </a:r>
            <a:r>
              <a:rPr lang="en-US" sz="1300" dirty="0" err="1" smtClean="0"/>
              <a:t>iostream</a:t>
            </a:r>
            <a:r>
              <a:rPr lang="en-US" sz="1300" dirty="0" smtClean="0"/>
              <a:t>&gt;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using namespace </a:t>
            </a:r>
            <a:r>
              <a:rPr lang="en-US" sz="1300" dirty="0" err="1" smtClean="0"/>
              <a:t>std</a:t>
            </a:r>
            <a:r>
              <a:rPr lang="en-US" sz="1300" dirty="0" smtClean="0"/>
              <a:t>;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base1{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 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base1\n";}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base1\n";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base2{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base2\n"; 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base2\n";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600" dirty="0" smtClean="0"/>
              <a:t>class derived: public base2, public base1{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     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	derived\n";}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~derived()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derived\n";}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endParaRPr lang="en-GB" sz="13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788024" y="1628800"/>
            <a:ext cx="4038600" cy="11087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 {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/>
              <a:t>derived ob;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// construct and destruct </a:t>
            </a:r>
            <a:r>
              <a:rPr lang="en-US" dirty="0" err="1" smtClean="0">
                <a:solidFill>
                  <a:srgbClr val="00B050"/>
                </a:solidFill>
              </a:rPr>
              <a:t>ob</a:t>
            </a:r>
            <a:endParaRPr lang="en-GB" dirty="0" smtClean="0">
              <a:solidFill>
                <a:srgbClr val="00B050"/>
              </a:solidFill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0;}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5538514" cy="24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238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Passing Parameters to Base Class Constructors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algn="l" rtl="0" hangingPunct="0"/>
            <a:r>
              <a:rPr lang="en-US" dirty="0" smtClean="0"/>
              <a:t>The </a:t>
            </a:r>
            <a:r>
              <a:rPr lang="en-US" dirty="0"/>
              <a:t>general form of this expanded declaration is shown here</a:t>
            </a:r>
            <a:r>
              <a:rPr lang="en-US" dirty="0" smtClean="0"/>
              <a:t>:</a:t>
            </a:r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lvl="1" algn="l" rtl="0" hangingPunct="0"/>
            <a:endParaRPr lang="en-US" i="1" dirty="0" smtClean="0"/>
          </a:p>
          <a:p>
            <a:pPr algn="l" rtl="0" hangingPunct="0"/>
            <a:r>
              <a:rPr lang="en-US" sz="3300" i="1" dirty="0" smtClean="0"/>
              <a:t>base1 </a:t>
            </a:r>
            <a:r>
              <a:rPr lang="en-US" sz="3300" dirty="0"/>
              <a:t>through </a:t>
            </a:r>
            <a:r>
              <a:rPr lang="en-US" sz="3300" i="1" dirty="0" err="1"/>
              <a:t>baseN</a:t>
            </a:r>
            <a:r>
              <a:rPr lang="en-US" sz="3300" i="1" dirty="0"/>
              <a:t> </a:t>
            </a:r>
            <a:r>
              <a:rPr lang="en-US" sz="3300" dirty="0"/>
              <a:t>are the names of the base classes inherited by the derived class. </a:t>
            </a:r>
            <a:endParaRPr lang="en-US" sz="3300" dirty="0" smtClean="0"/>
          </a:p>
          <a:p>
            <a:pPr algn="l" rtl="0" hangingPunct="0"/>
            <a:r>
              <a:rPr lang="en-US" sz="3300" dirty="0" smtClean="0"/>
              <a:t>Notice </a:t>
            </a:r>
            <a:r>
              <a:rPr lang="en-US" sz="3300" dirty="0"/>
              <a:t>that a </a:t>
            </a:r>
            <a:r>
              <a:rPr lang="en-US" sz="3300" dirty="0">
                <a:solidFill>
                  <a:srgbClr val="FF0000"/>
                </a:solidFill>
              </a:rPr>
              <a:t>colon</a:t>
            </a:r>
            <a:r>
              <a:rPr lang="en-US" sz="3300" dirty="0"/>
              <a:t> separates the constructor function declaration of the derived class from the base classes, and that the base classes are separated from each other by </a:t>
            </a:r>
            <a:r>
              <a:rPr lang="en-US" sz="3300" dirty="0">
                <a:solidFill>
                  <a:srgbClr val="FF0000"/>
                </a:solidFill>
              </a:rPr>
              <a:t>commas</a:t>
            </a:r>
            <a:r>
              <a:rPr lang="en-US" sz="3300" dirty="0"/>
              <a:t>, in the case of multiple base classes.</a:t>
            </a:r>
            <a:endParaRPr lang="en-GB" sz="3300" dirty="0"/>
          </a:p>
          <a:p>
            <a:pPr algn="l" rtl="0" hangingPunct="0"/>
            <a:endParaRPr lang="en-GB" dirty="0"/>
          </a:p>
          <a:p>
            <a:pPr algn="l" rtl="0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2856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sz="2000" i="1" dirty="0" smtClean="0"/>
              <a:t>derived-constructor(</a:t>
            </a:r>
            <a:r>
              <a:rPr lang="en-US" sz="2000" i="1" dirty="0" err="1" smtClean="0">
                <a:solidFill>
                  <a:srgbClr val="00B050"/>
                </a:solidFill>
              </a:rPr>
              <a:t>arg</a:t>
            </a:r>
            <a:r>
              <a:rPr lang="en-US" sz="2000" i="1" dirty="0" smtClean="0">
                <a:solidFill>
                  <a:srgbClr val="00B050"/>
                </a:solidFill>
              </a:rPr>
              <a:t>-list</a:t>
            </a:r>
            <a:r>
              <a:rPr lang="en-US" sz="2000" i="1" dirty="0" smtClean="0"/>
              <a:t>)</a:t>
            </a:r>
            <a:r>
              <a:rPr lang="en-US" sz="2400" i="1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: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base1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4400" b="1" i="1" dirty="0" smtClean="0">
                <a:solidFill>
                  <a:srgbClr val="FF0000"/>
                </a:solidFill>
              </a:rPr>
              <a:t>,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base2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6000" b="1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/>
              <a:t>….</a:t>
            </a:r>
            <a:r>
              <a:rPr lang="en-US" sz="2000" i="1" dirty="0" err="1" smtClean="0">
                <a:solidFill>
                  <a:srgbClr val="00B0F0"/>
                </a:solidFill>
              </a:rPr>
              <a:t>baseN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</a:p>
          <a:p>
            <a:pPr hangingPunct="0"/>
            <a:r>
              <a:rPr lang="en-US" sz="2000" i="1" dirty="0" smtClean="0"/>
              <a:t>	{</a:t>
            </a:r>
            <a:endParaRPr lang="en-GB" sz="2000" dirty="0" smtClean="0"/>
          </a:p>
          <a:p>
            <a:pPr hangingPunct="0"/>
            <a:r>
              <a:rPr lang="en-US" sz="2000" i="1" dirty="0" smtClean="0"/>
              <a:t>		body of derived constructor</a:t>
            </a:r>
          </a:p>
          <a:p>
            <a:pPr hangingPunct="0"/>
            <a:r>
              <a:rPr lang="en-US" sz="2000" i="1" dirty="0" smtClean="0"/>
              <a:t>	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42000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32271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680520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base\n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~ base() { </a:t>
            </a:r>
            <a:r>
              <a:rPr lang="en-US" sz="1400" dirty="0" err="1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"Destructing base\n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derived: public base 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//derived uses x;" y is passed along to base. </a:t>
            </a:r>
          </a:p>
          <a:p>
            <a:pPr algn="l" rtl="0">
              <a:buNone/>
            </a:pPr>
            <a:r>
              <a:rPr lang="en-US" sz="1400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    derived(</a:t>
            </a:r>
            <a:r>
              <a:rPr lang="en-US" sz="1400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sz="1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x, </a:t>
            </a:r>
            <a:r>
              <a:rPr lang="en-US" sz="1400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sz="14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y): base(y)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{  j = x;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~ derived(){   </a:t>
            </a:r>
            <a:r>
              <a:rPr lang="en-US" sz="1400" dirty="0" err="1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"Destructing derived\n"; 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sz="1400" dirty="0">
                <a:solidFill>
                  <a:srgbClr val="A31515"/>
                </a:solidFill>
                <a:latin typeface="Courier New"/>
              </a:rPr>
              <a:t>“—”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&lt;&lt;j&lt;&lt;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FF"/>
                </a:solidFill>
                <a:latin typeface="Courier New"/>
              </a:rPr>
              <a:t>};</a:t>
            </a:r>
            <a:endParaRPr lang="ar-SA" sz="1400" dirty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main() {     derived  ob(3,4);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();    </a:t>
            </a: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//displays 4 3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return 0;}</a:t>
            </a: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501008"/>
            <a:ext cx="3754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/>
              <a:t>derived's</a:t>
            </a:r>
            <a:r>
              <a:rPr lang="en-US" b="1" dirty="0" smtClean="0"/>
              <a:t> </a:t>
            </a:r>
            <a:r>
              <a:rPr lang="en-US" dirty="0"/>
              <a:t>constructor is declared as taking two parameters, x and y.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derived( ) </a:t>
            </a:r>
            <a:r>
              <a:rPr lang="en-US" dirty="0"/>
              <a:t>uses only </a:t>
            </a:r>
            <a:r>
              <a:rPr lang="en-US" b="1" dirty="0"/>
              <a:t>x; y </a:t>
            </a:r>
            <a:r>
              <a:rPr lang="en-US" dirty="0"/>
              <a:t>is passed along to </a:t>
            </a:r>
            <a:r>
              <a:rPr lang="en-US" b="1" dirty="0"/>
              <a:t>base( ).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general, the constructor of the derived class </a:t>
            </a:r>
            <a:r>
              <a:rPr lang="en-US" i="1" dirty="0"/>
              <a:t>must</a:t>
            </a:r>
            <a:r>
              <a:rPr lang="en-US" dirty="0"/>
              <a:t> declare the parameter(s) that its class requires, as well as any required by the base class.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9775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98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Example 2 </a:t>
            </a:r>
            <a:r>
              <a:rPr lang="en-US" dirty="0" smtClean="0"/>
              <a:t>uses </a:t>
            </a:r>
            <a:r>
              <a:rPr lang="en-US" dirty="0"/>
              <a:t>multiple base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77680" cy="5589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/>
              </a:rPr>
              <a:t>~ base1() { </a:t>
            </a:r>
            <a:r>
              <a:rPr lang="en-US" sz="1500" dirty="0" err="1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500" dirty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"Destructing base1\n"; 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};</a:t>
            </a:r>
            <a:endParaRPr lang="ar-SA" sz="1600" dirty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 New"/>
              </a:rPr>
              <a:t>~ base2() { </a:t>
            </a:r>
            <a:r>
              <a:rPr lang="en-US" sz="1500" dirty="0" err="1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500" dirty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96752"/>
            <a:ext cx="4038600" cy="5400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 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derived(</a:t>
            </a:r>
            <a:r>
              <a:rPr lang="en-U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x, </a:t>
            </a:r>
            <a:r>
              <a:rPr lang="en-U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y, </a:t>
            </a:r>
            <a:r>
              <a:rPr lang="en-U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z ): base1(y), base2(z)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j = x;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 </a:t>
            </a:r>
            <a:r>
              <a:rPr lang="en-US" sz="2700" dirty="0">
                <a:solidFill>
                  <a:srgbClr val="0000FF"/>
                </a:solidFill>
                <a:latin typeface="Courier New"/>
              </a:rPr>
              <a:t>&lt;&lt;j&lt;&lt;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 </a:t>
            </a:r>
            <a:r>
              <a:rPr lang="en-US" sz="2700" dirty="0">
                <a:solidFill>
                  <a:srgbClr val="0000FF"/>
                </a:solidFill>
                <a:latin typeface="Courier New"/>
              </a:rPr>
              <a:t>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ob(3,4,5);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4 3 5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ar-SA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45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226147" cy="274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86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>
                <a:solidFill>
                  <a:schemeClr val="bg1"/>
                </a:solidFill>
              </a:rPr>
              <a:t>Example 3: Derived take no arguments </a:t>
            </a:r>
            <a:r>
              <a:rPr lang="en-GB" dirty="0" smtClean="0"/>
              <a:t>but base1() and base2()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5800" cy="5733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US" sz="135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24744"/>
            <a:ext cx="431628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derived: public base1, public base2{</a:t>
            </a:r>
          </a:p>
          <a:p>
            <a:pPr>
              <a:buNone/>
            </a:pPr>
            <a:r>
              <a:rPr lang="en-U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n-U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/* Derived constructor uses no parameters,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but still must be declared as taking them to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pass them along to base classes.*/</a:t>
            </a:r>
          </a:p>
          <a:p>
            <a:pPr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s-ES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derived</a:t>
            </a:r>
            <a:r>
              <a:rPr lang="es-ES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(</a:t>
            </a:r>
            <a:r>
              <a:rPr lang="es-E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s-E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x, </a:t>
            </a:r>
            <a:r>
              <a:rPr lang="es-ES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int</a:t>
            </a:r>
            <a:r>
              <a:rPr lang="es-ES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 y): base1(x), base2(y)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"--"&lt;&lt;j&lt;&lt;"--"&lt;&lt;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 3 4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ar-SA" dirty="0" smtClean="0">
              <a:solidFill>
                <a:srgbClr val="0000F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8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69434" cy="31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856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>
            <a:normAutofit/>
          </a:bodyPr>
          <a:lstStyle/>
          <a:p>
            <a:pPr algn="l" rtl="0" hangingPunct="0"/>
            <a:r>
              <a:rPr lang="en-US" sz="2400" dirty="0"/>
              <a:t>The constructor function of a derived class is free to use any and all parameters that it is declared as taking, whether or not one or more are passed along to a base class.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Put </a:t>
            </a:r>
            <a:r>
              <a:rPr lang="en-US" sz="2400" dirty="0"/>
              <a:t>differently, just because an argument is passed along to a base class does not </a:t>
            </a:r>
            <a:r>
              <a:rPr lang="en-US" sz="2400" dirty="0" smtClean="0"/>
              <a:t>produce </a:t>
            </a:r>
            <a:r>
              <a:rPr lang="en-US" sz="2400" dirty="0"/>
              <a:t>its use by the derived class as well.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For </a:t>
            </a:r>
            <a:r>
              <a:rPr lang="en-US" sz="2400" dirty="0"/>
              <a:t>example, this fragment is perfectly valid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509121"/>
            <a:ext cx="714318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dirty="0" smtClean="0"/>
              <a:t>class derived: public base{</a:t>
            </a:r>
            <a:endParaRPr lang="en-GB" dirty="0" smtClean="0"/>
          </a:p>
          <a:p>
            <a:pPr lvl="1" hangingPunct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j;</a:t>
            </a:r>
            <a:endParaRPr lang="en-GB" dirty="0" smtClean="0"/>
          </a:p>
          <a:p>
            <a:pPr hangingPunct="0"/>
            <a:r>
              <a:rPr lang="en-US" dirty="0" smtClean="0"/>
              <a:t>         public:</a:t>
            </a:r>
            <a:endParaRPr lang="en-GB" dirty="0" smtClean="0"/>
          </a:p>
          <a:p>
            <a:pPr hangingPunct="0"/>
            <a:r>
              <a:rPr lang="en-US" dirty="0" smtClean="0"/>
              <a:t>         // derived uses both x and y and then passes them to base. </a:t>
            </a:r>
          </a:p>
          <a:p>
            <a:pPr hangingPunct="0"/>
            <a:r>
              <a:rPr lang="en-US" dirty="0" smtClean="0"/>
              <a:t>  </a:t>
            </a:r>
          </a:p>
          <a:p>
            <a:pPr hangingPunct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derived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y): </a:t>
            </a:r>
            <a:r>
              <a:rPr lang="en-US" b="1" dirty="0" smtClean="0"/>
              <a:t>base(x, y)</a:t>
            </a:r>
            <a:endParaRPr lang="en-GB" b="1" dirty="0" smtClean="0"/>
          </a:p>
          <a:p>
            <a:pPr hangingPunct="0"/>
            <a:r>
              <a:rPr lang="en-US" dirty="0" smtClean="0"/>
              <a:t>           { j = x*y;  </a:t>
            </a:r>
            <a:r>
              <a:rPr lang="en-US" dirty="0" err="1" smtClean="0"/>
              <a:t>cout</a:t>
            </a:r>
            <a:r>
              <a:rPr lang="en-US" dirty="0" smtClean="0"/>
              <a:t> &lt;&lt; "Constructing derived\n"; }</a:t>
            </a:r>
          </a:p>
          <a:p>
            <a:pPr hangingPunct="0"/>
            <a:r>
              <a:rPr lang="en-US" dirty="0" smtClean="0"/>
              <a:t>};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4418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55576" y="3228200"/>
            <a:ext cx="8229600" cy="1069848"/>
          </a:xfrm>
          <a:ln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r>
              <a:rPr lang="en-US" sz="28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Virtual Base Classes</a:t>
            </a:r>
            <a:endParaRPr lang="en-GB" sz="28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4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Consider the following incorrect </a:t>
            </a:r>
            <a:r>
              <a:rPr lang="en-US" dirty="0"/>
              <a:t>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133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contains an error and will not compile.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</a:t>
            </a:r>
            <a:r>
              <a:rPr lang="en-US" dirty="0" smtClean="0"/>
              <a:t>10;//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392191139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15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 smtClean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As </a:t>
            </a:r>
            <a:r>
              <a:rPr lang="en-US" dirty="0"/>
              <a:t>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</a:t>
            </a:r>
            <a:r>
              <a:rPr lang="en-US" sz="2400" b="1" dirty="0" smtClean="0"/>
              <a:t>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Since </a:t>
            </a:r>
            <a:r>
              <a:rPr lang="en-US" dirty="0"/>
              <a:t>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 smtClean="0"/>
              <a:t>ob</a:t>
            </a:r>
            <a:r>
              <a:rPr lang="en-US" b="1" dirty="0"/>
              <a:t>.</a:t>
            </a:r>
            <a:r>
              <a:rPr lang="en-US" b="1" dirty="0" smtClean="0"/>
              <a:t>is</a:t>
            </a:r>
            <a:r>
              <a:rPr lang="en-US" b="1" dirty="0"/>
              <a:t>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78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</a:t>
            </a:r>
            <a:r>
              <a:rPr lang="en-US" dirty="0" smtClean="0"/>
              <a:t>program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 smtClean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</a:t>
            </a:r>
            <a:r>
              <a:rPr lang="en-US" dirty="0" smtClean="0"/>
              <a:t>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08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</a:p>
          <a:p>
            <a:pPr algn="l" rtl="0" hangingPunct="0">
              <a:buNone/>
            </a:pPr>
            <a:endParaRPr lang="en-US" dirty="0" smtClean="0"/>
          </a:p>
          <a:p>
            <a:pPr algn="l" rtl="0" hangingPunc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main(){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smtClean="0"/>
              <a:t>derived3 ob;</a:t>
            </a:r>
            <a:endParaRPr lang="en-GB" dirty="0" smtClean="0"/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ob.</a:t>
            </a:r>
            <a:r>
              <a:rPr lang="en-US" sz="2600" b="1" dirty="0" smtClean="0">
                <a:solidFill>
                  <a:srgbClr val="0070C0"/>
                </a:solidFill>
              </a:rPr>
              <a:t>derived1:: </a:t>
            </a:r>
            <a:r>
              <a:rPr lang="en-US" sz="26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= 20;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err="1" smtClean="0"/>
              <a:t>ob.k</a:t>
            </a:r>
            <a:r>
              <a:rPr lang="en-US" dirty="0" smtClean="0"/>
              <a:t> = 30;</a:t>
            </a:r>
            <a:endParaRPr lang="en-GB" dirty="0" smtClean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scope resolved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However</a:t>
            </a:r>
            <a:r>
              <a:rPr lang="en-US" dirty="0"/>
              <a:t>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418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The second is to declare the base class as virtual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solution is achieved with </a:t>
            </a:r>
            <a:r>
              <a:rPr lang="en-US" b="1" i="1" dirty="0"/>
              <a:t>virtual base classes</a:t>
            </a:r>
            <a:r>
              <a:rPr lang="en-US" b="1" i="1" dirty="0" smtClean="0"/>
              <a:t>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90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 smtClean="0">
                <a:solidFill>
                  <a:schemeClr val="bg1"/>
                </a:solidFill>
              </a:rPr>
              <a:t>2’nd approach using virtual </a:t>
            </a:r>
            <a:r>
              <a:rPr lang="en-US" sz="3200" b="1" i="1" dirty="0">
                <a:solidFill>
                  <a:schemeClr val="bg1"/>
                </a:solidFill>
              </a:rPr>
              <a:t>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</a:t>
            </a:r>
            <a:r>
              <a:rPr lang="en-US" dirty="0" smtClean="0">
                <a:solidFill>
                  <a:srgbClr val="00B050"/>
                </a:solidFill>
              </a:rPr>
              <a:t>uses virtual base classes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:</a:t>
            </a:r>
            <a:r>
              <a:rPr lang="en-US" b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</a:t>
            </a:r>
            <a:r>
              <a:rPr lang="en-US" dirty="0" smtClean="0">
                <a:solidFill>
                  <a:srgbClr val="00B050"/>
                </a:solidFill>
              </a:rPr>
              <a:t>is only one copy </a:t>
            </a:r>
            <a:r>
              <a:rPr lang="en-US" dirty="0">
                <a:solidFill>
                  <a:srgbClr val="00B050"/>
                </a:solidFill>
              </a:rPr>
              <a:t>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 smtClean="0"/>
              <a:t>ob.</a:t>
            </a:r>
            <a:r>
              <a:rPr lang="en-US" sz="3400" b="1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/>
              <a:t>= </a:t>
            </a:r>
            <a:r>
              <a:rPr lang="en-US" sz="3400" dirty="0" smtClean="0"/>
              <a:t>10;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unambiguous</a:t>
            </a: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ob.i</a:t>
            </a:r>
            <a:r>
              <a:rPr lang="en-US" dirty="0" smtClean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ob.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dirty="0" smtClean="0"/>
              <a:t>Therefore</a:t>
            </a:r>
            <a:r>
              <a:rPr lang="en-US" dirty="0"/>
              <a:t>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 smtClean="0"/>
              <a:t>ob.i</a:t>
            </a:r>
            <a:r>
              <a:rPr lang="en-US" b="1" dirty="0" smtClean="0"/>
              <a:t> </a:t>
            </a:r>
            <a:r>
              <a:rPr lang="en-US" b="1" dirty="0"/>
              <a:t>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66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If </a:t>
            </a:r>
            <a:r>
              <a:rPr lang="en-US" b="1" dirty="0"/>
              <a:t>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68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42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1769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b="1" dirty="0" smtClean="0"/>
              <a:t> (default)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C0F7D-5A6F-4AFC-8029-B41F904FE354}">
  <ds:schemaRefs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2834</TotalTime>
  <Words>3200</Words>
  <Application>Microsoft Office PowerPoint</Application>
  <PresentationFormat>On-screen Show (4:3)</PresentationFormat>
  <Paragraphs>665</Paragraphs>
  <Slides>57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Inheritance and accessibility </vt:lpstr>
      <vt:lpstr>Example ( public access) </vt:lpstr>
      <vt:lpstr>Slide 12</vt:lpstr>
      <vt:lpstr>Cont. Example</vt:lpstr>
      <vt:lpstr>Cont. Example</vt:lpstr>
      <vt:lpstr>Cont. Example</vt:lpstr>
      <vt:lpstr>Over-written Functions</vt:lpstr>
      <vt:lpstr>public,  (default)</vt:lpstr>
      <vt:lpstr>Slide 18</vt:lpstr>
      <vt:lpstr>Slide 19</vt:lpstr>
      <vt:lpstr>protected</vt:lpstr>
      <vt:lpstr>Slide 21</vt:lpstr>
      <vt:lpstr>Slide 22</vt:lpstr>
      <vt:lpstr>Slide 23</vt:lpstr>
      <vt:lpstr>private</vt:lpstr>
      <vt:lpstr>Slide 25</vt:lpstr>
      <vt:lpstr>using protected member </vt:lpstr>
      <vt:lpstr>Slide 27</vt:lpstr>
      <vt:lpstr>using protected member</vt:lpstr>
      <vt:lpstr>using protected member</vt:lpstr>
      <vt:lpstr>Slide 30</vt:lpstr>
      <vt:lpstr>using protected member</vt:lpstr>
      <vt:lpstr>using protected member</vt:lpstr>
      <vt:lpstr>Multiple Base Classes Inheritance </vt:lpstr>
      <vt:lpstr>Inheriting Multiple Base Classes</vt:lpstr>
      <vt:lpstr>An example of multiple base classes</vt:lpstr>
      <vt:lpstr>Constructors, Destructors, and Inheritance</vt:lpstr>
      <vt:lpstr>When Constructor and Destructor Functions Are Executed?</vt:lpstr>
      <vt:lpstr>Example 1</vt:lpstr>
      <vt:lpstr>Example 2</vt:lpstr>
      <vt:lpstr>The same general rule applies in situations involving multiple base classes Example 1</vt:lpstr>
      <vt:lpstr>Example 2</vt:lpstr>
      <vt:lpstr>Passing Parameters to Base Class Constructors</vt:lpstr>
      <vt:lpstr>Example 1</vt:lpstr>
      <vt:lpstr>Example 2 uses multiple base classes</vt:lpstr>
      <vt:lpstr>Slide 45</vt:lpstr>
      <vt:lpstr>Example 3: Derived take no arguments but base1() and base2()</vt:lpstr>
      <vt:lpstr>Slide 47</vt:lpstr>
      <vt:lpstr>Notice</vt:lpstr>
      <vt:lpstr>Virtual Base Classes</vt:lpstr>
      <vt:lpstr>Slide 50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user</cp:lastModifiedBy>
  <cp:revision>104</cp:revision>
  <dcterms:created xsi:type="dcterms:W3CDTF">2012-02-10T18:18:13Z</dcterms:created>
  <dcterms:modified xsi:type="dcterms:W3CDTF">2016-10-27T11:29:46Z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