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4"/>
  </p:notes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983" autoAdjust="0"/>
    <p:restoredTop sz="94660"/>
  </p:normalViewPr>
  <p:slideViewPr>
    <p:cSldViewPr>
      <p:cViewPr>
        <p:scale>
          <a:sx n="118" d="100"/>
          <a:sy n="118" d="100"/>
        </p:scale>
        <p:origin x="-161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04BA353-4673-454F-84A5-1BC18573725E}" type="datetimeFigureOut">
              <a:rPr lang="ar-SA" smtClean="0"/>
              <a:t>20/01/1437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A015BB2-7191-44A4-BC24-9BF41FE6A7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6455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920DFE-3C0D-46B0-AB0C-B4FD89ED8B1F}" type="slidenum">
              <a:rPr lang="en-US">
                <a:latin typeface="Arial" pitchFamily="34" charset="0"/>
              </a:rPr>
              <a:pPr/>
              <a:t>5</a:t>
            </a:fld>
            <a:endParaRPr lang="en-US">
              <a:latin typeface="Arial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02C735-EA47-4201-BA8D-8951D51ACFEF}" type="slidenum">
              <a:rPr lang="en-US"/>
              <a:pPr/>
              <a:t>20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73100"/>
            <a:ext cx="3543300" cy="7962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7185" tIns="48592" rIns="97185" bIns="48592"/>
          <a:lstStyle/>
          <a:p>
            <a:endParaRPr lang="en-US" altLang="en-US"/>
          </a:p>
        </p:txBody>
      </p:sp>
      <p:sp>
        <p:nvSpPr>
          <p:cNvPr id="819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000375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1F2A35-C007-4C48-9D21-BF00C501FBBC}" type="slidenum">
              <a:rPr lang="zh-TW" altLang="en-US"/>
              <a:pPr/>
              <a:t>23</a:t>
            </a:fld>
            <a:endParaRPr lang="en-US" altLang="zh-TW"/>
          </a:p>
        </p:txBody>
      </p:sp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DC640E-754C-4784-894F-488EAEF76A7C}" type="slidenum">
              <a:rPr lang="zh-TW" altLang="en-US"/>
              <a:pPr/>
              <a:t>7</a:t>
            </a:fld>
            <a:endParaRPr lang="en-US" altLang="zh-TW"/>
          </a:p>
        </p:txBody>
      </p:sp>
      <p:sp>
        <p:nvSpPr>
          <p:cNvPr id="61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72446-885F-49FE-A285-3D9B49195A04}" type="slidenum">
              <a:rPr lang="zh-TW" altLang="en-US"/>
              <a:pPr/>
              <a:t>8</a:t>
            </a:fld>
            <a:endParaRPr lang="en-US" altLang="zh-TW"/>
          </a:p>
        </p:txBody>
      </p:sp>
      <p:sp>
        <p:nvSpPr>
          <p:cNvPr id="617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D90ECE-EA8F-4B39-BB7B-7CFE297F9338}" type="slidenum">
              <a:rPr lang="zh-TW" altLang="en-US"/>
              <a:pPr/>
              <a:t>9</a:t>
            </a:fld>
            <a:endParaRPr lang="en-US" altLang="zh-TW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B6575B-A764-4308-87D4-6C0549BF0469}" type="slidenum">
              <a:rPr lang="zh-TW" altLang="en-US"/>
              <a:pPr/>
              <a:t>10</a:t>
            </a:fld>
            <a:endParaRPr lang="en-US" altLang="zh-TW"/>
          </a:p>
        </p:txBody>
      </p:sp>
      <p:sp>
        <p:nvSpPr>
          <p:cNvPr id="61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B6575B-A764-4308-87D4-6C0549BF0469}" type="slidenum">
              <a:rPr lang="zh-TW" altLang="en-US"/>
              <a:pPr/>
              <a:t>13</a:t>
            </a:fld>
            <a:endParaRPr lang="en-US" altLang="zh-TW"/>
          </a:p>
        </p:txBody>
      </p:sp>
      <p:sp>
        <p:nvSpPr>
          <p:cNvPr id="61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6B3D0F-CA3F-4873-B147-1A7C6568A908}" type="slidenum">
              <a:rPr lang="zh-TW" altLang="en-US"/>
              <a:pPr/>
              <a:t>15</a:t>
            </a:fld>
            <a:endParaRPr lang="en-US" altLang="zh-TW"/>
          </a:p>
        </p:txBody>
      </p:sp>
      <p:sp>
        <p:nvSpPr>
          <p:cNvPr id="626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2799BD-93BF-48D8-AF31-ECF1649E0E92}" type="slidenum">
              <a:rPr lang="en-US"/>
              <a:pPr/>
              <a:t>18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73100"/>
            <a:ext cx="3543300" cy="7861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7185" tIns="48592" rIns="97185" bIns="48592"/>
          <a:lstStyle/>
          <a:p>
            <a:endParaRPr lang="en-US" altLang="en-US"/>
          </a:p>
        </p:txBody>
      </p:sp>
      <p:sp>
        <p:nvSpPr>
          <p:cNvPr id="4099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000375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4257D6-6D02-4B82-BB6C-29B8983280A5}" type="slidenum">
              <a:rPr lang="en-US"/>
              <a:pPr/>
              <a:t>19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73100"/>
            <a:ext cx="3657600" cy="7962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7185" tIns="48592" rIns="97185" bIns="48592"/>
          <a:lstStyle/>
          <a:p>
            <a:endParaRPr lang="en-US" altLang="en-US"/>
          </a:p>
        </p:txBody>
      </p:sp>
      <p:sp>
        <p:nvSpPr>
          <p:cNvPr id="614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000375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BDCE-7C99-4578-A197-425FB0A3E73F}" type="datetimeFigureOut">
              <a:rPr lang="ar-SA" smtClean="0"/>
              <a:t>20/01/1437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BAC2-BF67-46C8-94B2-38D0459F467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BDCE-7C99-4578-A197-425FB0A3E73F}" type="datetimeFigureOut">
              <a:rPr lang="ar-SA" smtClean="0"/>
              <a:t>20/01/1437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BAC2-BF67-46C8-94B2-38D0459F467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BDCE-7C99-4578-A197-425FB0A3E73F}" type="datetimeFigureOut">
              <a:rPr lang="ar-SA" smtClean="0"/>
              <a:t>20/01/1437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BAC2-BF67-46C8-94B2-38D0459F467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BDCE-7C99-4578-A197-425FB0A3E73F}" type="datetimeFigureOut">
              <a:rPr lang="ar-SA" smtClean="0"/>
              <a:t>20/01/1437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BAC2-BF67-46C8-94B2-38D0459F467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BDCE-7C99-4578-A197-425FB0A3E73F}" type="datetimeFigureOut">
              <a:rPr lang="ar-SA" smtClean="0"/>
              <a:t>20/01/1437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BAC2-BF67-46C8-94B2-38D0459F467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BDCE-7C99-4578-A197-425FB0A3E73F}" type="datetimeFigureOut">
              <a:rPr lang="ar-SA" smtClean="0"/>
              <a:t>20/01/1437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BAC2-BF67-46C8-94B2-38D0459F467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BDCE-7C99-4578-A197-425FB0A3E73F}" type="datetimeFigureOut">
              <a:rPr lang="ar-SA" smtClean="0"/>
              <a:t>20/01/1437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BAC2-BF67-46C8-94B2-38D0459F467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BDCE-7C99-4578-A197-425FB0A3E73F}" type="datetimeFigureOut">
              <a:rPr lang="ar-SA" smtClean="0"/>
              <a:t>20/01/1437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BAC2-BF67-46C8-94B2-38D0459F467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BDCE-7C99-4578-A197-425FB0A3E73F}" type="datetimeFigureOut">
              <a:rPr lang="ar-SA" smtClean="0"/>
              <a:t>20/01/1437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BAC2-BF67-46C8-94B2-38D0459F467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BDCE-7C99-4578-A197-425FB0A3E73F}" type="datetimeFigureOut">
              <a:rPr lang="ar-SA" smtClean="0"/>
              <a:t>20/01/1437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BAC2-BF67-46C8-94B2-38D0459F467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BDCE-7C99-4578-A197-425FB0A3E73F}" type="datetimeFigureOut">
              <a:rPr lang="ar-SA" smtClean="0"/>
              <a:t>20/01/1437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BAC2-BF67-46C8-94B2-38D0459F467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CBDCE-7C99-4578-A197-425FB0A3E73F}" type="datetimeFigureOut">
              <a:rPr lang="ar-SA" smtClean="0"/>
              <a:t>20/01/1437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3BAC2-BF67-46C8-94B2-38D0459F4670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II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Pointers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and arrays</a:t>
            </a:r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by </a:t>
            </a:r>
            <a:r>
              <a:rPr lang="en-US" dirty="0" err="1" smtClean="0"/>
              <a:t>aalosaimi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CBB931A2-F8D1-4E7C-983E-D722B8C8CDB1}" type="slidenum">
              <a:rPr lang="zh-TW" altLang="en-US" smtClean="0"/>
              <a:pPr>
                <a:buNone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438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ChangeArrowheads="1"/>
          </p:cNvSpPr>
          <p:nvPr/>
        </p:nvSpPr>
        <p:spPr bwMode="auto">
          <a:xfrm>
            <a:off x="685800" y="0"/>
            <a:ext cx="78771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4400" b="0" dirty="0" smtClean="0">
                <a:latin typeface="+mn-lt"/>
                <a:ea typeface="PMingLiU" pitchFamily="18" charset="-120"/>
              </a:rPr>
              <a:t>Example#1</a:t>
            </a:r>
            <a:endParaRPr lang="en-US" altLang="zh-TW" sz="4400" b="0" dirty="0">
              <a:latin typeface="+mn-lt"/>
              <a:ea typeface="PMingLiU" pitchFamily="18" charset="-12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mtClean="0"/>
              <a:t>by aalosaimi</a:t>
            </a: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60EAD993-CADD-451B-B3FA-2EAE9E08F859}" type="slidenum">
              <a:rPr lang="zh-TW" altLang="en-US" smtClean="0"/>
              <a:pPr>
                <a:buNone/>
              </a:pPr>
              <a:t>10</a:t>
            </a:fld>
            <a:endParaRPr lang="en-US" altLang="zh-TW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-19086" y="488246"/>
            <a:ext cx="916308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2" spcCol="144000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#include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&lt;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iostream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&gt;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#include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&lt;string&gt;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#include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&lt;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clocale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&gt;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using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namespace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std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void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fill( string *,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* ,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&amp;);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find (string * ,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&amp;,  string);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double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 mean 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* ,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&amp; );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string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toLower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(string 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void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main(){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n, loc, choice;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string name;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&lt;&lt;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"How many students? "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cin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&gt;&gt; n;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*grades =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new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[n];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string *names=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new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string[n];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fill( names, grades ,n) 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do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{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&lt;&lt;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"Choose one of the following:\n"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&lt;&lt;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"1-Print the mean of the grades.\n"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&lt;&lt;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"2-serach about a specific student.\n"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&lt;&lt;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"0-stop.\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nChoice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&gt;"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cin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&gt;&gt;choice;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switch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(choice){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case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1: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&lt;&lt;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"Mean="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&lt;&lt; mean( grades, n )&lt;&lt;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break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case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2: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&lt;&lt;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"Enter the wanted name:"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cin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&gt;&gt;name;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loc =find( names,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n,name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);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if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(loc !=-1 )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&lt;&lt;name&lt;&lt;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"'s grade is "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&lt;&lt;grades[loc]&lt;&lt;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else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&lt;&lt;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"This student is not found!\n"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break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case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0: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break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default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&lt;&lt;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"Wrong choice !"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;}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}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while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(choice !=0);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}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7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Example #1(cont.)</a:t>
            </a:r>
            <a:endParaRPr lang="en-US" dirty="0"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mtClean="0"/>
              <a:t>by aalosaimi</a:t>
            </a:r>
            <a:endParaRPr lang="en-US" altLang="zh-TW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60EAD993-CADD-451B-B3FA-2EAE9E08F859}" type="slidenum">
              <a:rPr lang="zh-TW" altLang="en-US" smtClean="0"/>
              <a:pPr>
                <a:buNone/>
              </a:pPr>
              <a:t>11</a:t>
            </a:fld>
            <a:endParaRPr lang="en-US" altLang="zh-TW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04800" y="1906535"/>
            <a:ext cx="85344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void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fill( string *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listNames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,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*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listGrades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,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&amp;size)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{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for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(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= 0;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&lt; size;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++){ </a:t>
            </a:r>
            <a:endParaRPr lang="en-US" sz="1400" dirty="0" smtClean="0"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&lt;&lt;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"Enter the name followed by the grade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fpr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student#"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&lt;&lt;i+1&lt;&lt;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":"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;</a:t>
            </a:r>
            <a:endParaRPr lang="en-US" sz="1400" dirty="0" smtClean="0"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cin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&gt;&gt;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listNames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[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];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cin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&gt;&gt;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listGrades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[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];}}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 find (string *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listNames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,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&amp; size,  string 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na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) {</a:t>
            </a:r>
            <a:endParaRPr lang="en-US" sz="1400" dirty="0" smtClean="0"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for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(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= 0;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&lt; size;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++) 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if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(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toLower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(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listNames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[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]) ==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toLower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(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na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))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return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;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return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-1;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double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 mean (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*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listGrades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,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&amp; size) {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sum=0;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for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(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= 0;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&lt; size;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++) 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sum+=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listGrades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[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] ;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return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(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double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)sum/size;}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string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toLower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(string  s) {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  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for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(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=0;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&lt;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s.length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() ;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++) 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     s[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] =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tolower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(s[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]);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	  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return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 s;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onsolas" pitchFamily="49" charset="0"/>
              </a:rPr>
              <a:t>}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525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mtClean="0"/>
              <a:t>by aalosaimi</a:t>
            </a: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889B662B-1D35-4D2F-98AD-F7DBBB2CFC61}" type="slidenum">
              <a:rPr lang="zh-TW" altLang="en-US" smtClean="0"/>
              <a:pPr>
                <a:buNone/>
              </a:pPr>
              <a:t>12</a:t>
            </a:fld>
            <a:endParaRPr lang="en-US" altLang="zh-TW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76400"/>
            <a:ext cx="7161240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7042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ChangeArrowheads="1"/>
          </p:cNvSpPr>
          <p:nvPr/>
        </p:nvSpPr>
        <p:spPr bwMode="auto">
          <a:xfrm>
            <a:off x="685800" y="0"/>
            <a:ext cx="78771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4400" b="0" dirty="0" smtClean="0">
                <a:latin typeface="+mn-lt"/>
                <a:ea typeface="PMingLiU" pitchFamily="18" charset="-120"/>
              </a:rPr>
              <a:t>Example#2</a:t>
            </a:r>
            <a:endParaRPr lang="en-US" altLang="zh-TW" sz="4400" b="0" dirty="0">
              <a:latin typeface="+mn-lt"/>
              <a:ea typeface="PMingLiU" pitchFamily="18" charset="-12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by aalosaimi</a:t>
            </a: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D993-CADD-451B-B3FA-2EAE9E08F859}" type="slidenum">
              <a:rPr lang="zh-TW" altLang="en-US" smtClean="0"/>
              <a:pPr/>
              <a:t>13</a:t>
            </a:fld>
            <a:endParaRPr lang="en-US" altLang="zh-TW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51520" y="120403"/>
            <a:ext cx="8712968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2" spcCol="10800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#include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iostream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&gt;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#include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&lt;string&gt;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using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namespace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std;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void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 print ( string *,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*,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const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&amp;);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bool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add ( string * &amp; 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* &amp; ,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&amp; ,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const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string &amp;  ,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const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&amp;   );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 find (string * 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&amp; ,  string&amp; );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bool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Delete ( string * &amp; 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* &amp;,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&amp; ,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const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string 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void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main(){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choice;  string name;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 grade , size=0;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string *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nlist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= 0;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*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glist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=0;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do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{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"Choose one of the following:\n"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"1-add a new student.\n"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"2-delete a student.\n"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"3-print the content.\n"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"4-Exit.\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nChoice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&gt;"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cin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&gt;&gt;choice;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switch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(choice){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case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1: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"Enter the name followed by the grade of  the new student:"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cin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&gt;&gt;name;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cin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&gt;&gt;grade;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if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(add(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nlist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glist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, size, name, grade))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&lt;&lt;name&lt;&lt;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"has been added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sucessfully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else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"Duplicated names are not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allowed!n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break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case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2: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&lt;&lt;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"Enter the wanted name:"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cin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&gt;&gt;name;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if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(Delete(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nlist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glist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, size , name))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&lt;&lt;name&lt;&lt;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"has been deleted"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else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"This student is not found!\n"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break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case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3: print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nlist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glist,size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);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break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case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4: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break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default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"Wrong choice !"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;}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}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while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(choice !=0);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}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57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#2(cont.)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2000" b="1" dirty="0" smtClean="0"/>
              <a:t>void  print ( string *</a:t>
            </a:r>
            <a:r>
              <a:rPr lang="en-US" sz="2000" b="1" dirty="0" err="1" smtClean="0"/>
              <a:t>listNames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*</a:t>
            </a:r>
            <a:r>
              <a:rPr lang="en-US" sz="2000" b="1" dirty="0" err="1" smtClean="0"/>
              <a:t>listGrades</a:t>
            </a:r>
            <a:r>
              <a:rPr lang="en-US" sz="2000" b="1" dirty="0" smtClean="0"/>
              <a:t>, const 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&amp; size)</a:t>
            </a:r>
          </a:p>
          <a:p>
            <a:pPr algn="l" rtl="0">
              <a:buNone/>
            </a:pPr>
            <a:r>
              <a:rPr lang="nn-NO" sz="2000" b="1" dirty="0" smtClean="0"/>
              <a:t>{</a:t>
            </a:r>
            <a:r>
              <a:rPr lang="nn-NO" sz="2000" dirty="0" smtClean="0"/>
              <a:t>for(int i = 0; i&lt; size; i++)</a:t>
            </a:r>
          </a:p>
          <a:p>
            <a:pPr algn="l" rtl="0">
              <a:buNone/>
            </a:pPr>
            <a:r>
              <a:rPr lang="en-US" sz="2000" dirty="0" err="1" smtClean="0"/>
              <a:t>cout</a:t>
            </a:r>
            <a:r>
              <a:rPr lang="en-US" sz="2000" dirty="0" smtClean="0"/>
              <a:t>&lt;&lt;</a:t>
            </a:r>
            <a:r>
              <a:rPr lang="en-US" sz="2000" dirty="0" err="1" smtClean="0"/>
              <a:t>listNames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]&lt;&lt;"\t"&lt;&lt;</a:t>
            </a:r>
            <a:r>
              <a:rPr lang="en-US" sz="2000" dirty="0" err="1" smtClean="0"/>
              <a:t>listGrades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]&lt;&lt;</a:t>
            </a:r>
            <a:r>
              <a:rPr lang="en-US" sz="2000" dirty="0" err="1" smtClean="0"/>
              <a:t>endl</a:t>
            </a:r>
            <a:r>
              <a:rPr lang="en-US" sz="2000" dirty="0" smtClean="0"/>
              <a:t>;</a:t>
            </a:r>
            <a:r>
              <a:rPr lang="en-US" sz="2000" b="1" dirty="0" smtClean="0"/>
              <a:t>}</a:t>
            </a:r>
          </a:p>
          <a:p>
            <a:pPr algn="l" rtl="0">
              <a:buNone/>
            </a:pPr>
            <a:endParaRPr lang="ar-SA" sz="2000" dirty="0" smtClean="0"/>
          </a:p>
          <a:p>
            <a:pPr algn="l" rtl="0">
              <a:buNone/>
            </a:pPr>
            <a:r>
              <a:rPr lang="en-US" sz="2000" b="1" dirty="0" err="1" smtClean="0"/>
              <a:t>int</a:t>
            </a:r>
            <a:r>
              <a:rPr lang="en-US" sz="2000" b="1" dirty="0" smtClean="0"/>
              <a:t>  find (string * </a:t>
            </a:r>
            <a:r>
              <a:rPr lang="en-US" sz="2000" b="1" dirty="0" err="1" smtClean="0"/>
              <a:t>listNames</a:t>
            </a:r>
            <a:r>
              <a:rPr lang="en-US" sz="2000" b="1" dirty="0" smtClean="0"/>
              <a:t> ,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&amp; size,  const string &amp; </a:t>
            </a:r>
            <a:r>
              <a:rPr lang="en-US" sz="2000" b="1" dirty="0" err="1" smtClean="0"/>
              <a:t>na</a:t>
            </a:r>
            <a:r>
              <a:rPr lang="en-US" sz="2000" b="1" dirty="0" smtClean="0"/>
              <a:t>) {</a:t>
            </a:r>
          </a:p>
          <a:p>
            <a:pPr algn="l" rtl="0">
              <a:buNone/>
            </a:pPr>
            <a:r>
              <a:rPr lang="nn-NO" sz="2000" dirty="0" smtClean="0"/>
              <a:t> for(int i = 0; i&lt; size; i++) </a:t>
            </a:r>
          </a:p>
          <a:p>
            <a:pPr algn="l" rtl="0">
              <a:buNone/>
            </a:pPr>
            <a:r>
              <a:rPr lang="en-US" sz="2000" dirty="0" smtClean="0"/>
              <a:t>if(</a:t>
            </a:r>
            <a:r>
              <a:rPr lang="en-US" sz="2000" dirty="0" err="1" smtClean="0"/>
              <a:t>listNames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]==</a:t>
            </a:r>
            <a:r>
              <a:rPr lang="en-US" sz="2000" dirty="0" err="1" smtClean="0"/>
              <a:t>na</a:t>
            </a:r>
            <a:r>
              <a:rPr lang="en-US" sz="2000" dirty="0" smtClean="0"/>
              <a:t>) </a:t>
            </a:r>
            <a:r>
              <a:rPr lang="en-US" sz="2000" dirty="0" smtClean="0">
                <a:solidFill>
                  <a:srgbClr val="00B050"/>
                </a:solidFill>
              </a:rPr>
              <a:t>//assume all characters  in  lower case</a:t>
            </a:r>
          </a:p>
          <a:p>
            <a:pPr algn="l" rtl="0">
              <a:buNone/>
            </a:pPr>
            <a:r>
              <a:rPr lang="en-US" sz="2000" dirty="0" smtClean="0"/>
              <a:t> return </a:t>
            </a:r>
            <a:r>
              <a:rPr lang="en-US" sz="2000" dirty="0" err="1" smtClean="0"/>
              <a:t>i</a:t>
            </a:r>
            <a:r>
              <a:rPr lang="en-US" sz="2000" dirty="0" smtClean="0"/>
              <a:t>;</a:t>
            </a:r>
          </a:p>
          <a:p>
            <a:pPr algn="l" rtl="0"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// not found</a:t>
            </a:r>
          </a:p>
          <a:p>
            <a:pPr algn="l" rtl="0">
              <a:buNone/>
            </a:pPr>
            <a:r>
              <a:rPr lang="en-US" sz="2000" dirty="0" smtClean="0"/>
              <a:t> return -1; </a:t>
            </a:r>
            <a:r>
              <a:rPr lang="en-US" sz="2000" b="1" dirty="0" smtClean="0"/>
              <a:t>}</a:t>
            </a:r>
          </a:p>
          <a:p>
            <a:pPr algn="l" rtl="0">
              <a:buNone/>
            </a:pPr>
            <a:endParaRPr lang="ar-SA" sz="2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by aalosaimi</a:t>
            </a:r>
            <a:endParaRPr lang="en-US" altLang="zh-TW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D993-CADD-451B-B3FA-2EAE9E08F859}" type="slidenum">
              <a:rPr lang="zh-TW" altLang="en-US" smtClean="0"/>
              <a:pPr/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3697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rtl="0"/>
            <a:r>
              <a:rPr lang="en-US" dirty="0" smtClean="0"/>
              <a:t>Example #2(cont.)</a:t>
            </a:r>
            <a:endParaRPr lang="en-US" altLang="zh-TW" dirty="0">
              <a:ea typeface="PMingLiU" pitchFamily="18" charset="-12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by aalosaimi</a:t>
            </a: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2CDD-0427-4D2E-B806-AF576A57C744}" type="slidenum">
              <a:rPr lang="zh-TW" altLang="en-US" smtClean="0"/>
              <a:pPr/>
              <a:t>15</a:t>
            </a:fld>
            <a:endParaRPr lang="en-US" altLang="zh-TW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39552" y="914822"/>
            <a:ext cx="828092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bool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add ( string * &amp;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listNames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* &amp;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listGrades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, 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&amp; size,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const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string &amp; n ,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const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&amp;  g ){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alibri" pitchFamily="34" charset="0"/>
              <a:ea typeface="Calibri" pitchFamily="34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rgbClr val="008000"/>
                </a:solidFill>
                <a:latin typeface="Calibri" pitchFamily="34" charset="0"/>
                <a:ea typeface="Calibri" pitchFamily="34" charset="0"/>
                <a:cs typeface="Consolas" pitchFamily="49" charset="0"/>
              </a:rPr>
              <a:t>//prevent  the duplication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if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( find (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listNames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, size , n)!=-1)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return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false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// create a new dynamic array 1 element larger than original array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string *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newListNames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=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new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string [size + 1];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 *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newListGrades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=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new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[size + 1];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// copy all elements from original array into new array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for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(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= 0;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&lt; size;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++ ){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newListGrades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[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]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listGrades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[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];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newListNames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]=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listNames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];}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// add the new entry onto the end of the new array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newListGrades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[ size ] = g;     	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newListNames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[size]=n;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// increment size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size++;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// delete original array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if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( size ) {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delete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[]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listNames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listNames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=0;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delete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[]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listGrades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listGrades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=0;}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//assign the new array to the original array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listNames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newListNames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	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listGrades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=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newListGrades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	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return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true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;}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780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 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BAC2-BF67-46C8-94B2-38D0459F4670}" type="slidenum">
              <a:rPr lang="ar-SA" smtClean="0"/>
              <a:pPr/>
              <a:t>16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aalosaimi</a:t>
            </a:r>
            <a:endParaRPr lang="ar-SA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95536" y="1441132"/>
            <a:ext cx="799288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bool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Delete ( string * &amp;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listNames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,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* &amp;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listGrades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, 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&amp; size,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const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string n){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loc;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loc= find (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listNames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, size , n);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if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( loc==-1)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return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false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// only zero or  one element in the array &amp; it is the required element.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if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( size &lt;= 1 ){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if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( size ){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delete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[]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listNames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delete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[]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listGrades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;}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listGrades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= NULL;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listNames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=NULL;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  size = 0;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return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true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 }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//if the size is more than one , decrement the size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size--;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//shift the elements up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for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(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= loc;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&lt;size;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++){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listNames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[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]=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listNames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[i+1];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listGrades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[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] =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listGrades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[i+1];}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return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true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;}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756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sample run </a:t>
            </a:r>
            <a:r>
              <a:rPr lang="en-US" sz="2800" dirty="0" smtClean="0"/>
              <a:t>(part of the output)</a:t>
            </a:r>
            <a:endParaRPr lang="ar-SA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aalosaimi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BAC2-BF67-46C8-94B2-38D0459F4670}" type="slidenum">
              <a:rPr lang="ar-SA" smtClean="0"/>
              <a:pPr/>
              <a:t>17</a:t>
            </a:fld>
            <a:endParaRPr lang="ar-SA"/>
          </a:p>
        </p:txBody>
      </p:sp>
      <p:pic>
        <p:nvPicPr>
          <p:cNvPr id="573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836712"/>
            <a:ext cx="6251787" cy="561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2133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100012"/>
            <a:ext cx="8688387" cy="808707"/>
          </a:xfrm>
          <a:noFill/>
          <a:ln/>
        </p:spPr>
        <p:txBody>
          <a:bodyPr wrap="none" lIns="18795" tIns="26625" rIns="18795" bIns="26625"/>
          <a:lstStyle/>
          <a:p>
            <a:pPr rtl="0">
              <a:lnSpc>
                <a:spcPts val="28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altLang="en-US" dirty="0" smtClean="0">
                <a:solidFill>
                  <a:schemeClr val="tx1"/>
                </a:solidFill>
              </a:rPr>
              <a:t>Static Multidimensional </a:t>
            </a:r>
            <a:r>
              <a:rPr lang="en-US" altLang="en-US" dirty="0">
                <a:solidFill>
                  <a:schemeClr val="tx1"/>
                </a:solidFill>
              </a:rPr>
              <a:t>Arrays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1663" y="976313"/>
            <a:ext cx="7785100" cy="2187575"/>
          </a:xfrm>
          <a:noFill/>
          <a:ln/>
        </p:spPr>
        <p:txBody>
          <a:bodyPr lIns="18795" tIns="26625" rIns="18795" bIns="26625">
            <a:spAutoFit/>
          </a:bodyPr>
          <a:lstStyle/>
          <a:p>
            <a:pPr marL="0" indent="0" algn="l" rtl="0">
              <a:lnSpc>
                <a:spcPts val="2100"/>
              </a:lnSpc>
              <a:spcBef>
                <a:spcPct val="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altLang="en-US" sz="1800" dirty="0">
                <a:solidFill>
                  <a:srgbClr val="000000"/>
                </a:solidFill>
              </a:rPr>
              <a:t>C++ also allows an array to have more than one dimension.</a:t>
            </a:r>
          </a:p>
          <a:p>
            <a:pPr marL="0" indent="0" algn="l" rtl="0">
              <a:lnSpc>
                <a:spcPts val="2100"/>
              </a:lnSpc>
              <a:spcBef>
                <a:spcPct val="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572000" algn="l"/>
                <a:tab pos="5486400" algn="l"/>
                <a:tab pos="6400800" algn="l"/>
              </a:tabLst>
            </a:pPr>
            <a:endParaRPr lang="en-US" altLang="en-US" sz="1800" dirty="0">
              <a:solidFill>
                <a:srgbClr val="000000"/>
              </a:solidFill>
            </a:endParaRPr>
          </a:p>
          <a:p>
            <a:pPr marL="0" indent="0" algn="l" rtl="0">
              <a:lnSpc>
                <a:spcPts val="2100"/>
              </a:lnSpc>
              <a:spcBef>
                <a:spcPct val="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altLang="en-US" sz="1800" dirty="0">
                <a:solidFill>
                  <a:srgbClr val="000000"/>
                </a:solidFill>
              </a:rPr>
              <a:t>For example, a two-dimensional array consists of a certain number of rows and columns:</a:t>
            </a:r>
          </a:p>
          <a:p>
            <a:pPr marL="0" indent="0" algn="l" rtl="0">
              <a:lnSpc>
                <a:spcPts val="2100"/>
              </a:lnSpc>
              <a:spcBef>
                <a:spcPct val="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572000" algn="l"/>
                <a:tab pos="5486400" algn="l"/>
                <a:tab pos="6400800" algn="l"/>
              </a:tabLst>
            </a:pPr>
            <a:endParaRPr lang="en-US" altLang="en-US" sz="1800" dirty="0">
              <a:solidFill>
                <a:srgbClr val="000000"/>
              </a:solidFill>
            </a:endParaRPr>
          </a:p>
          <a:p>
            <a:pPr marL="0" indent="0" algn="l" rtl="0">
              <a:lnSpc>
                <a:spcPts val="2100"/>
              </a:lnSpc>
              <a:spcBef>
                <a:spcPct val="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</a:rPr>
              <a:t>const </a:t>
            </a: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</a:rPr>
              <a:t> NUMROWS = 3;</a:t>
            </a:r>
          </a:p>
          <a:p>
            <a:pPr marL="0" indent="0" algn="l" rtl="0">
              <a:lnSpc>
                <a:spcPts val="2100"/>
              </a:lnSpc>
              <a:spcBef>
                <a:spcPct val="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</a:rPr>
              <a:t>const </a:t>
            </a: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</a:rPr>
              <a:t> NUMCOLS = 7;</a:t>
            </a:r>
          </a:p>
          <a:p>
            <a:pPr marL="0" indent="0" algn="l" rtl="0">
              <a:lnSpc>
                <a:spcPts val="2100"/>
              </a:lnSpc>
              <a:spcBef>
                <a:spcPct val="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</a:rPr>
              <a:t> Array[NUMROWS][NUMCOLS];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76275" y="4708525"/>
            <a:ext cx="7929563" cy="157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795" tIns="26625" rIns="18795" bIns="26625"/>
          <a:lstStyle/>
          <a:p>
            <a:pPr algn="l" defTabSz="901700" rtl="0" eaLnBrk="0" hangingPunct="0">
              <a:lnSpc>
                <a:spcPts val="2075"/>
              </a:lnSpc>
              <a:spcBef>
                <a:spcPts val="588"/>
              </a:spcBef>
              <a:tabLst>
                <a:tab pos="450850" algn="l"/>
                <a:tab pos="901700" algn="l"/>
                <a:tab pos="1352550" algn="l"/>
              </a:tabLst>
            </a:pPr>
            <a:r>
              <a:rPr lang="en-US" altLang="en-US" sz="1600">
                <a:solidFill>
                  <a:srgbClr val="000000"/>
                </a:solidFill>
                <a:latin typeface="Courier New" pitchFamily="49" charset="0"/>
              </a:rPr>
              <a:t>Array[2][5]</a:t>
            </a:r>
            <a:r>
              <a:rPr lang="en-US" altLang="en-US" sz="1800">
                <a:solidFill>
                  <a:srgbClr val="000000"/>
                </a:solidFill>
              </a:rPr>
              <a:t>		3</a:t>
            </a:r>
            <a:r>
              <a:rPr lang="en-US" altLang="en-US" sz="1800" baseline="30000">
                <a:solidFill>
                  <a:srgbClr val="000000"/>
                </a:solidFill>
              </a:rPr>
              <a:t>rd</a:t>
            </a:r>
            <a:r>
              <a:rPr lang="en-US" altLang="en-US" sz="1800">
                <a:solidFill>
                  <a:srgbClr val="000000"/>
                </a:solidFill>
              </a:rPr>
              <a:t> value in 6</a:t>
            </a:r>
            <a:r>
              <a:rPr lang="en-US" altLang="en-US" sz="1800" baseline="30000">
                <a:solidFill>
                  <a:srgbClr val="000000"/>
                </a:solidFill>
              </a:rPr>
              <a:t>th</a:t>
            </a:r>
            <a:r>
              <a:rPr lang="en-US" altLang="en-US" sz="1800">
                <a:solidFill>
                  <a:srgbClr val="000000"/>
                </a:solidFill>
              </a:rPr>
              <a:t> column </a:t>
            </a:r>
            <a:br>
              <a:rPr lang="en-US" altLang="en-US" sz="1800">
                <a:solidFill>
                  <a:srgbClr val="000000"/>
                </a:solidFill>
              </a:rPr>
            </a:br>
            <a:r>
              <a:rPr lang="en-US" altLang="en-US" sz="1600">
                <a:solidFill>
                  <a:srgbClr val="000000"/>
                </a:solidFill>
                <a:latin typeface="Courier New" pitchFamily="49" charset="0"/>
              </a:rPr>
              <a:t>Array[0][4]</a:t>
            </a:r>
            <a:r>
              <a:rPr lang="en-US" altLang="en-US" sz="1800">
                <a:solidFill>
                  <a:srgbClr val="000000"/>
                </a:solidFill>
              </a:rPr>
              <a:t>		1</a:t>
            </a:r>
            <a:r>
              <a:rPr lang="en-US" altLang="en-US" sz="1800" baseline="30000">
                <a:solidFill>
                  <a:srgbClr val="000000"/>
                </a:solidFill>
              </a:rPr>
              <a:t>st</a:t>
            </a:r>
            <a:r>
              <a:rPr lang="en-US" altLang="en-US" sz="1800">
                <a:solidFill>
                  <a:srgbClr val="000000"/>
                </a:solidFill>
              </a:rPr>
              <a:t> value in 5</a:t>
            </a:r>
            <a:r>
              <a:rPr lang="en-US" altLang="en-US" sz="1800" baseline="30000">
                <a:solidFill>
                  <a:srgbClr val="000000"/>
                </a:solidFill>
              </a:rPr>
              <a:t>th</a:t>
            </a:r>
            <a:r>
              <a:rPr lang="en-US" altLang="en-US" sz="1800">
                <a:solidFill>
                  <a:srgbClr val="000000"/>
                </a:solidFill>
              </a:rPr>
              <a:t> column</a:t>
            </a:r>
            <a:endParaRPr lang="en-US" altLang="en-US" sz="1800" b="1">
              <a:solidFill>
                <a:srgbClr val="000000"/>
              </a:solidFill>
            </a:endParaRPr>
          </a:p>
          <a:p>
            <a:pPr algn="l" defTabSz="901700" rtl="0" eaLnBrk="0" hangingPunct="0">
              <a:lnSpc>
                <a:spcPts val="2075"/>
              </a:lnSpc>
              <a:spcBef>
                <a:spcPts val="588"/>
              </a:spcBef>
              <a:tabLst>
                <a:tab pos="450850" algn="l"/>
                <a:tab pos="901700" algn="l"/>
                <a:tab pos="1352550" algn="l"/>
              </a:tabLst>
            </a:pPr>
            <a:endParaRPr lang="en-US" altLang="en-US" sz="1800">
              <a:solidFill>
                <a:srgbClr val="000000"/>
              </a:solidFill>
            </a:endParaRPr>
          </a:p>
          <a:p>
            <a:pPr algn="l" defTabSz="901700" rtl="0" eaLnBrk="0" hangingPunct="0">
              <a:lnSpc>
                <a:spcPts val="2075"/>
              </a:lnSpc>
              <a:spcBef>
                <a:spcPts val="888"/>
              </a:spcBef>
              <a:tabLst>
                <a:tab pos="450850" algn="l"/>
                <a:tab pos="901700" algn="l"/>
                <a:tab pos="1352550" algn="l"/>
              </a:tabLst>
            </a:pPr>
            <a:r>
              <a:rPr lang="en-US" altLang="en-US" sz="1800">
                <a:solidFill>
                  <a:srgbClr val="000000"/>
                </a:solidFill>
              </a:rPr>
              <a:t>The declaration must specify the number of rows and the number of columns, and both must be constants.</a:t>
            </a:r>
          </a:p>
        </p:txBody>
      </p:sp>
      <p:graphicFrame>
        <p:nvGraphicFramePr>
          <p:cNvPr id="2053" name="Group 5"/>
          <p:cNvGraphicFramePr>
            <a:graphicFrameLocks noGrp="1"/>
          </p:cNvGraphicFramePr>
          <p:nvPr/>
        </p:nvGraphicFramePr>
        <p:xfrm>
          <a:off x="3810000" y="2806700"/>
          <a:ext cx="3886200" cy="1463040"/>
        </p:xfrm>
        <a:graphic>
          <a:graphicData uri="http://schemas.openxmlformats.org/drawingml/2006/table">
            <a:tbl>
              <a:tblPr/>
              <a:tblGrid>
                <a:gridCol w="485775"/>
                <a:gridCol w="485775"/>
                <a:gridCol w="485775"/>
                <a:gridCol w="485775"/>
                <a:gridCol w="485775"/>
                <a:gridCol w="485775"/>
                <a:gridCol w="485775"/>
                <a:gridCol w="485775"/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12" name="Freeform 64"/>
          <p:cNvSpPr>
            <a:spLocks/>
          </p:cNvSpPr>
          <p:nvPr/>
        </p:nvSpPr>
        <p:spPr bwMode="auto">
          <a:xfrm>
            <a:off x="4648200" y="4343400"/>
            <a:ext cx="2286000" cy="6223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1056" y="336"/>
              </a:cxn>
              <a:cxn ang="0">
                <a:pos x="1440" y="0"/>
              </a:cxn>
            </a:cxnLst>
            <a:rect l="0" t="0" r="r" b="b"/>
            <a:pathLst>
              <a:path w="1440" h="392">
                <a:moveTo>
                  <a:pt x="0" y="336"/>
                </a:moveTo>
                <a:cubicBezTo>
                  <a:pt x="408" y="364"/>
                  <a:pt x="816" y="392"/>
                  <a:pt x="1056" y="336"/>
                </a:cubicBezTo>
                <a:cubicBezTo>
                  <a:pt x="1296" y="280"/>
                  <a:pt x="1368" y="140"/>
                  <a:pt x="1440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2113" name="Freeform 65"/>
          <p:cNvSpPr>
            <a:spLocks/>
          </p:cNvSpPr>
          <p:nvPr/>
        </p:nvSpPr>
        <p:spPr bwMode="auto">
          <a:xfrm>
            <a:off x="4648200" y="2070100"/>
            <a:ext cx="4114800" cy="3365500"/>
          </a:xfrm>
          <a:custGeom>
            <a:avLst/>
            <a:gdLst/>
            <a:ahLst/>
            <a:cxnLst>
              <a:cxn ang="0">
                <a:pos x="0" y="1960"/>
              </a:cxn>
              <a:cxn ang="0">
                <a:pos x="1680" y="2008"/>
              </a:cxn>
              <a:cxn ang="0">
                <a:pos x="2496" y="1288"/>
              </a:cxn>
              <a:cxn ang="0">
                <a:pos x="2256" y="184"/>
              </a:cxn>
              <a:cxn ang="0">
                <a:pos x="1248" y="184"/>
              </a:cxn>
              <a:cxn ang="0">
                <a:pos x="1056" y="616"/>
              </a:cxn>
            </a:cxnLst>
            <a:rect l="0" t="0" r="r" b="b"/>
            <a:pathLst>
              <a:path w="2592" h="2120">
                <a:moveTo>
                  <a:pt x="0" y="1960"/>
                </a:moveTo>
                <a:cubicBezTo>
                  <a:pt x="632" y="2040"/>
                  <a:pt x="1264" y="2120"/>
                  <a:pt x="1680" y="2008"/>
                </a:cubicBezTo>
                <a:cubicBezTo>
                  <a:pt x="2096" y="1896"/>
                  <a:pt x="2400" y="1592"/>
                  <a:pt x="2496" y="1288"/>
                </a:cubicBezTo>
                <a:cubicBezTo>
                  <a:pt x="2592" y="984"/>
                  <a:pt x="2464" y="368"/>
                  <a:pt x="2256" y="184"/>
                </a:cubicBezTo>
                <a:cubicBezTo>
                  <a:pt x="2048" y="0"/>
                  <a:pt x="1448" y="112"/>
                  <a:pt x="1248" y="184"/>
                </a:cubicBezTo>
                <a:cubicBezTo>
                  <a:pt x="1048" y="256"/>
                  <a:pt x="1052" y="436"/>
                  <a:pt x="1056" y="616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/>
          <a:lstStyle/>
          <a:p>
            <a:pPr algn="l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1051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100012"/>
            <a:ext cx="8688387" cy="736699"/>
          </a:xfrm>
          <a:noFill/>
          <a:ln/>
        </p:spPr>
        <p:txBody>
          <a:bodyPr wrap="none" lIns="18795" tIns="26625" rIns="18795" bIns="26625"/>
          <a:lstStyle/>
          <a:p>
            <a:pPr rtl="0">
              <a:lnSpc>
                <a:spcPts val="28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altLang="en-US" dirty="0">
                <a:solidFill>
                  <a:schemeClr val="tx1"/>
                </a:solidFill>
              </a:rPr>
              <a:t>Processing a 2-D Array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833438"/>
            <a:ext cx="7929562" cy="587375"/>
          </a:xfrm>
          <a:noFill/>
          <a:ln/>
        </p:spPr>
        <p:txBody>
          <a:bodyPr lIns="18795" tIns="26625" rIns="18795" bIns="26625">
            <a:spAutoFit/>
          </a:bodyPr>
          <a:lstStyle/>
          <a:p>
            <a:pPr marL="0" indent="0" algn="l" rtl="0">
              <a:lnSpc>
                <a:spcPts val="2100"/>
              </a:lnSpc>
              <a:spcBef>
                <a:spcPct val="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altLang="en-US" sz="1800">
                <a:solidFill>
                  <a:srgbClr val="000000"/>
                </a:solidFill>
              </a:rPr>
              <a:t>A one-dimensional array is usually processed via a for loop.  Similarly, a two-dimensional array may be processed with a nested for loop: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14400" y="1644650"/>
            <a:ext cx="6019800" cy="1812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1600" dirty="0">
                <a:latin typeface="Courier New" pitchFamily="49" charset="0"/>
              </a:rPr>
              <a:t>for 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Row = 0; Row &lt; NUMROWS; Row++) {       </a:t>
            </a:r>
          </a:p>
          <a:p>
            <a:pPr algn="l" rtl="0" eaLnBrk="0" hangingPunct="0">
              <a:spcBef>
                <a:spcPct val="50000"/>
              </a:spcBef>
            </a:pPr>
            <a:r>
              <a:rPr lang="en-US" sz="1600" dirty="0">
                <a:latin typeface="Courier New" pitchFamily="49" charset="0"/>
              </a:rPr>
              <a:t>    for 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Col = 0; Col &lt; NUMCOLS; Col++) {</a:t>
            </a:r>
          </a:p>
          <a:p>
            <a:pPr algn="l" rtl="0" eaLnBrk="0" hangingPunct="0">
              <a:spcBef>
                <a:spcPct val="50000"/>
              </a:spcBef>
            </a:pPr>
            <a:r>
              <a:rPr lang="en-US" sz="1600" dirty="0">
                <a:latin typeface="Courier New" pitchFamily="49" charset="0"/>
              </a:rPr>
              <a:t>       Array[Row][Col] = 0;</a:t>
            </a:r>
          </a:p>
          <a:p>
            <a:pPr algn="l" rtl="0" eaLnBrk="0" hangingPunct="0">
              <a:spcBef>
                <a:spcPct val="50000"/>
              </a:spcBef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 algn="l" rtl="0" eaLnBrk="0" hangingPunct="0">
              <a:spcBef>
                <a:spcPct val="50000"/>
              </a:spcBef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33400" y="4594225"/>
            <a:ext cx="8382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795" tIns="26625" rIns="18795" bIns="26625">
            <a:spAutoFit/>
          </a:bodyPr>
          <a:lstStyle/>
          <a:p>
            <a:pPr algn="l" rtl="0" eaLnBrk="0" hangingPunct="0"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altLang="en-US" sz="1800">
                <a:solidFill>
                  <a:srgbClr val="000000"/>
                </a:solidFill>
              </a:rPr>
              <a:t>Each pass through the inner for loop will initialize all the elements of the current row to 0.</a:t>
            </a:r>
          </a:p>
          <a:p>
            <a:pPr algn="l" rtl="0" eaLnBrk="0" hangingPunct="0"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572000" algn="l"/>
                <a:tab pos="5486400" algn="l"/>
                <a:tab pos="6400800" algn="l"/>
              </a:tabLst>
            </a:pPr>
            <a:endParaRPr lang="en-US" altLang="en-US" sz="1800">
              <a:solidFill>
                <a:srgbClr val="000000"/>
              </a:solidFill>
            </a:endParaRPr>
          </a:p>
          <a:p>
            <a:pPr algn="l" rtl="0" eaLnBrk="0" hangingPunct="0"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altLang="en-US" sz="1800">
                <a:solidFill>
                  <a:srgbClr val="000000"/>
                </a:solidFill>
              </a:rPr>
              <a:t>The outer for loop drives the inner loop to process each of the array's rows. </a:t>
            </a:r>
          </a:p>
        </p:txBody>
      </p:sp>
    </p:spTree>
    <p:extLst>
      <p:ext uri="{BB962C8B-B14F-4D97-AF65-F5344CB8AC3E}">
        <p14:creationId xmlns:p14="http://schemas.microsoft.com/office/powerpoint/2010/main" val="299466311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Topic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Passing arrays to functions</a:t>
            </a:r>
          </a:p>
          <a:p>
            <a:pPr algn="l" rtl="0"/>
            <a:r>
              <a:rPr lang="en-US" dirty="0" smtClean="0"/>
              <a:t>Discover dynamic arrays</a:t>
            </a:r>
          </a:p>
          <a:p>
            <a:pPr algn="l" rtl="0"/>
            <a:r>
              <a:rPr lang="en-US" dirty="0" smtClean="0"/>
              <a:t>Explore how dynamic arrays are used</a:t>
            </a:r>
          </a:p>
          <a:p>
            <a:pPr algn="l" rtl="0"/>
            <a:r>
              <a:rPr lang="en-US" dirty="0" smtClean="0"/>
              <a:t>2D arrays</a:t>
            </a:r>
          </a:p>
          <a:p>
            <a:pPr algn="l" rtl="0"/>
            <a:r>
              <a:rPr lang="en-US" dirty="0" smtClean="0"/>
              <a:t>Explore how dynamic 2D-arrays are used</a:t>
            </a:r>
          </a:p>
          <a:p>
            <a:pPr algn="l" rtl="0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mtClean="0"/>
              <a:t>by aalosaimi</a:t>
            </a: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BCFF2CDD-0427-4D2E-B806-AF576A57C744}" type="slidenum">
              <a:rPr lang="zh-TW" altLang="en-US" smtClean="0"/>
              <a:pPr>
                <a:buNone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4305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100012"/>
            <a:ext cx="8688387" cy="880715"/>
          </a:xfrm>
          <a:noFill/>
          <a:ln/>
        </p:spPr>
        <p:txBody>
          <a:bodyPr wrap="none" lIns="18795" tIns="26625" rIns="18795" bIns="26625">
            <a:normAutofit/>
          </a:bodyPr>
          <a:lstStyle/>
          <a:p>
            <a:pPr>
              <a:lnSpc>
                <a:spcPts val="28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altLang="en-US" sz="3200" dirty="0" smtClean="0">
                <a:latin typeface="+mn-lt"/>
              </a:rPr>
              <a:t>Static Multidimensional Arrays</a:t>
            </a:r>
            <a:br>
              <a:rPr lang="en-US" altLang="en-US" sz="3200" dirty="0" smtClean="0">
                <a:latin typeface="+mn-lt"/>
              </a:rPr>
            </a:br>
            <a:r>
              <a:rPr lang="en-US" altLang="en-US" sz="3200" dirty="0" smtClean="0">
                <a:solidFill>
                  <a:schemeClr val="tx1"/>
                </a:solidFill>
                <a:latin typeface="+mn-lt"/>
              </a:rPr>
              <a:t>Initializing </a:t>
            </a:r>
            <a:r>
              <a:rPr lang="en-US" altLang="en-US" sz="3200" dirty="0">
                <a:solidFill>
                  <a:schemeClr val="tx1"/>
                </a:solidFill>
                <a:latin typeface="+mn-lt"/>
              </a:rPr>
              <a:t>in Declarations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046163"/>
            <a:ext cx="7181850" cy="4732337"/>
          </a:xfrm>
          <a:noFill/>
          <a:ln/>
        </p:spPr>
        <p:txBody>
          <a:bodyPr wrap="none" lIns="18795" tIns="26625" rIns="18795" bIns="26625">
            <a:noAutofit/>
          </a:bodyPr>
          <a:lstStyle/>
          <a:p>
            <a:pPr marL="0" indent="0" algn="l">
              <a:lnSpc>
                <a:spcPts val="2100"/>
              </a:lnSpc>
              <a:spcBef>
                <a:spcPct val="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572000" algn="l"/>
                <a:tab pos="5486400" algn="l"/>
                <a:tab pos="6400800" algn="l"/>
              </a:tabLst>
            </a:pPr>
            <a:endParaRPr lang="en-US" altLang="en-US" sz="1600" b="1" dirty="0">
              <a:solidFill>
                <a:srgbClr val="000000"/>
              </a:solidFill>
            </a:endParaRPr>
          </a:p>
          <a:p>
            <a:pPr marL="0" indent="0" algn="l">
              <a:lnSpc>
                <a:spcPts val="2100"/>
              </a:lnSpc>
              <a:spcBef>
                <a:spcPct val="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</a:rPr>
              <a:t> Array1[2][3]  = { {1, 2, 3} , {4, 5, 6} };</a:t>
            </a:r>
          </a:p>
          <a:p>
            <a:pPr marL="0" indent="0" algn="l">
              <a:lnSpc>
                <a:spcPts val="2100"/>
              </a:lnSpc>
              <a:spcBef>
                <a:spcPct val="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</a:rPr>
              <a:t> Array2[2][3]  = { 1, 2, 3, 4, 5 };</a:t>
            </a:r>
          </a:p>
          <a:p>
            <a:pPr marL="0" indent="0" algn="l">
              <a:lnSpc>
                <a:spcPts val="2100"/>
              </a:lnSpc>
              <a:spcBef>
                <a:spcPct val="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</a:rPr>
              <a:t> Array3[2][3]  = { {1, 2} , {4 } };</a:t>
            </a:r>
          </a:p>
          <a:p>
            <a:pPr marL="0" indent="0" algn="l">
              <a:lnSpc>
                <a:spcPts val="2100"/>
              </a:lnSpc>
              <a:spcBef>
                <a:spcPct val="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572000" algn="l"/>
                <a:tab pos="5486400" algn="l"/>
                <a:tab pos="6400800" algn="l"/>
              </a:tabLst>
            </a:pPr>
            <a:endParaRPr lang="en-US" altLang="en-US" sz="1600" dirty="0">
              <a:solidFill>
                <a:srgbClr val="000000"/>
              </a:solidFill>
            </a:endParaRPr>
          </a:p>
          <a:p>
            <a:pPr marL="0" indent="0" algn="l">
              <a:lnSpc>
                <a:spcPts val="2100"/>
              </a:lnSpc>
              <a:spcBef>
                <a:spcPct val="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altLang="en-US" sz="1800" dirty="0">
                <a:solidFill>
                  <a:srgbClr val="000000"/>
                </a:solidFill>
              </a:rPr>
              <a:t>If we printed these arrays by rows, we would find the following initializations </a:t>
            </a:r>
            <a:br>
              <a:rPr lang="en-US" altLang="en-US" sz="1800" dirty="0">
                <a:solidFill>
                  <a:srgbClr val="000000"/>
                </a:solidFill>
              </a:rPr>
            </a:br>
            <a:r>
              <a:rPr lang="en-US" altLang="en-US" sz="1800" dirty="0">
                <a:solidFill>
                  <a:srgbClr val="000000"/>
                </a:solidFill>
              </a:rPr>
              <a:t>had taken place:</a:t>
            </a:r>
          </a:p>
          <a:p>
            <a:pPr marL="0" indent="0" algn="l">
              <a:lnSpc>
                <a:spcPts val="2100"/>
              </a:lnSpc>
              <a:spcBef>
                <a:spcPct val="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572000" algn="l"/>
                <a:tab pos="5486400" algn="l"/>
                <a:tab pos="6400800" algn="l"/>
              </a:tabLst>
            </a:pPr>
            <a:endParaRPr lang="en-US" altLang="en-US" sz="1600" dirty="0">
              <a:solidFill>
                <a:srgbClr val="000000"/>
              </a:solidFill>
            </a:endParaRPr>
          </a:p>
          <a:p>
            <a:pPr marL="0" indent="0" algn="l">
              <a:lnSpc>
                <a:spcPts val="2100"/>
              </a:lnSpc>
              <a:spcBef>
                <a:spcPct val="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altLang="en-US" sz="1800" dirty="0">
                <a:solidFill>
                  <a:srgbClr val="000000"/>
                </a:solidFill>
              </a:rPr>
              <a:t>Rows of Array1:</a:t>
            </a:r>
            <a:endParaRPr lang="en-US" altLang="en-US" sz="1600" dirty="0">
              <a:solidFill>
                <a:srgbClr val="000000"/>
              </a:solidFill>
            </a:endParaRPr>
          </a:p>
          <a:p>
            <a:pPr marL="0" indent="0" algn="l">
              <a:lnSpc>
                <a:spcPts val="2100"/>
              </a:lnSpc>
              <a:spcBef>
                <a:spcPct val="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</a:rPr>
              <a:t>1 2 3</a:t>
            </a:r>
          </a:p>
          <a:p>
            <a:pPr marL="0" indent="0" algn="l">
              <a:lnSpc>
                <a:spcPts val="2100"/>
              </a:lnSpc>
              <a:spcBef>
                <a:spcPct val="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</a:rPr>
              <a:t>4 5 6</a:t>
            </a:r>
          </a:p>
          <a:p>
            <a:pPr marL="0" indent="0" algn="l">
              <a:lnSpc>
                <a:spcPts val="2100"/>
              </a:lnSpc>
              <a:spcBef>
                <a:spcPct val="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572000" algn="l"/>
                <a:tab pos="5486400" algn="l"/>
                <a:tab pos="6400800" algn="l"/>
              </a:tabLst>
            </a:pPr>
            <a:endParaRPr lang="en-US" altLang="en-US" sz="1600" dirty="0">
              <a:solidFill>
                <a:srgbClr val="000000"/>
              </a:solidFill>
            </a:endParaRPr>
          </a:p>
          <a:p>
            <a:pPr marL="0" indent="0" algn="l">
              <a:lnSpc>
                <a:spcPts val="2100"/>
              </a:lnSpc>
              <a:spcBef>
                <a:spcPct val="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altLang="en-US" sz="1800" dirty="0">
                <a:solidFill>
                  <a:srgbClr val="000000"/>
                </a:solidFill>
              </a:rPr>
              <a:t>Rows of Array2:</a:t>
            </a:r>
            <a:endParaRPr lang="en-US" altLang="en-US" sz="1600" dirty="0">
              <a:solidFill>
                <a:srgbClr val="000000"/>
              </a:solidFill>
            </a:endParaRPr>
          </a:p>
          <a:p>
            <a:pPr marL="0" indent="0" algn="l">
              <a:lnSpc>
                <a:spcPts val="2100"/>
              </a:lnSpc>
              <a:spcBef>
                <a:spcPct val="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</a:rPr>
              <a:t>1 2 3</a:t>
            </a:r>
          </a:p>
          <a:p>
            <a:pPr marL="0" indent="0" algn="l">
              <a:lnSpc>
                <a:spcPts val="2100"/>
              </a:lnSpc>
              <a:spcBef>
                <a:spcPct val="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</a:rPr>
              <a:t>4 5 0</a:t>
            </a:r>
          </a:p>
          <a:p>
            <a:pPr marL="0" indent="0" algn="l">
              <a:lnSpc>
                <a:spcPts val="2100"/>
              </a:lnSpc>
              <a:spcBef>
                <a:spcPct val="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572000" algn="l"/>
                <a:tab pos="5486400" algn="l"/>
                <a:tab pos="6400800" algn="l"/>
              </a:tabLst>
            </a:pPr>
            <a:endParaRPr lang="en-US" altLang="en-US" sz="1600" dirty="0">
              <a:solidFill>
                <a:srgbClr val="000000"/>
              </a:solidFill>
            </a:endParaRPr>
          </a:p>
          <a:p>
            <a:pPr marL="0" indent="0" algn="l">
              <a:lnSpc>
                <a:spcPts val="2100"/>
              </a:lnSpc>
              <a:spcBef>
                <a:spcPct val="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altLang="en-US" sz="1800" dirty="0">
                <a:solidFill>
                  <a:srgbClr val="000000"/>
                </a:solidFill>
              </a:rPr>
              <a:t>Rows of Array3:</a:t>
            </a:r>
          </a:p>
          <a:p>
            <a:pPr marL="0" indent="0" algn="l">
              <a:lnSpc>
                <a:spcPts val="2100"/>
              </a:lnSpc>
              <a:spcBef>
                <a:spcPct val="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</a:rPr>
              <a:t>1 2 0</a:t>
            </a:r>
          </a:p>
          <a:p>
            <a:pPr marL="0" indent="0" algn="l">
              <a:lnSpc>
                <a:spcPts val="2100"/>
              </a:lnSpc>
              <a:spcBef>
                <a:spcPct val="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</a:rPr>
              <a:t>4 0 0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581400" y="3200400"/>
            <a:ext cx="5181600" cy="25463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1600" dirty="0">
                <a:latin typeface="Courier New" pitchFamily="49" charset="0"/>
              </a:rPr>
              <a:t>for 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row = 0; row &lt; 2; row++) {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sz="1600" dirty="0">
                <a:latin typeface="Courier New" pitchFamily="49" charset="0"/>
              </a:rPr>
              <a:t>    for 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col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col</a:t>
            </a:r>
            <a:r>
              <a:rPr lang="en-US" sz="1600" dirty="0">
                <a:latin typeface="Courier New" pitchFamily="49" charset="0"/>
              </a:rPr>
              <a:t> &lt; 3; </a:t>
            </a:r>
            <a:r>
              <a:rPr lang="en-US" sz="1600" dirty="0" err="1">
                <a:latin typeface="Courier New" pitchFamily="49" charset="0"/>
              </a:rPr>
              <a:t>col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cout</a:t>
            </a:r>
            <a:r>
              <a:rPr lang="en-US" sz="1600" dirty="0">
                <a:latin typeface="Courier New" pitchFamily="49" charset="0"/>
              </a:rPr>
              <a:t> &lt;&lt; </a:t>
            </a:r>
            <a:r>
              <a:rPr lang="en-US" sz="1600" dirty="0" err="1">
                <a:latin typeface="Courier New" pitchFamily="49" charset="0"/>
              </a:rPr>
              <a:t>setw</a:t>
            </a:r>
            <a:r>
              <a:rPr lang="en-US" sz="1600" dirty="0">
                <a:latin typeface="Courier New" pitchFamily="49" charset="0"/>
              </a:rPr>
              <a:t>(3) 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sz="1600" dirty="0">
                <a:latin typeface="Courier New" pitchFamily="49" charset="0"/>
              </a:rPr>
              <a:t>             &lt;&lt; Array1[row][</a:t>
            </a:r>
            <a:r>
              <a:rPr lang="en-US" sz="1600" dirty="0" err="1">
                <a:latin typeface="Courier New" pitchFamily="49" charset="0"/>
              </a:rPr>
              <a:t>col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cout</a:t>
            </a:r>
            <a:r>
              <a:rPr lang="en-US" sz="1600" dirty="0">
                <a:latin typeface="Courier New" pitchFamily="49" charset="0"/>
              </a:rPr>
              <a:t> &lt;&lt; </a:t>
            </a:r>
            <a:r>
              <a:rPr lang="en-US" sz="1600" dirty="0" err="1">
                <a:latin typeface="Courier New" pitchFamily="49" charset="0"/>
              </a:rPr>
              <a:t>endl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2493739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ea typeface="PMingLiU" pitchFamily="18" charset="-120"/>
              </a:rPr>
              <a:t>Example:</a:t>
            </a:r>
            <a:br>
              <a:rPr lang="en-US" altLang="zh-TW" dirty="0" smtClean="0">
                <a:ea typeface="PMingLiU" pitchFamily="18" charset="-120"/>
              </a:rPr>
            </a:br>
            <a:r>
              <a:rPr lang="en-US" altLang="zh-TW" dirty="0" smtClean="0">
                <a:ea typeface="PMingLiU" pitchFamily="18" charset="-120"/>
              </a:rPr>
              <a:t>storing </a:t>
            </a:r>
            <a:r>
              <a:rPr lang="en-US" altLang="zh-TW" dirty="0">
                <a:ea typeface="PMingLiU" pitchFamily="18" charset="-120"/>
              </a:rPr>
              <a:t>2D Array in 1D Array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81200"/>
            <a:ext cx="8210872" cy="4114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 rtl="0">
              <a:buFont typeface="Monotype Sorts" pitchFamily="2" charset="2"/>
              <a:buNone/>
            </a:pPr>
            <a:r>
              <a:rPr lang="zh-TW" altLang="en-US" dirty="0">
                <a:latin typeface="Courier New" pitchFamily="49" charset="0"/>
                <a:ea typeface="PMingLiU" pitchFamily="18" charset="-120"/>
              </a:rPr>
              <a:t>	</a:t>
            </a:r>
            <a:r>
              <a:rPr lang="en-US" altLang="zh-TW" sz="2000" b="1" dirty="0" err="1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2000" b="1" dirty="0">
                <a:latin typeface="Courier New" pitchFamily="49" charset="0"/>
                <a:ea typeface="PMingLiU" pitchFamily="18" charset="-120"/>
              </a:rPr>
              <a:t> </a:t>
            </a:r>
            <a:r>
              <a:rPr lang="en-US" altLang="zh-TW" sz="2000" b="1" dirty="0" err="1">
                <a:latin typeface="Courier New" pitchFamily="49" charset="0"/>
                <a:ea typeface="PMingLiU" pitchFamily="18" charset="-120"/>
              </a:rPr>
              <a:t>twod</a:t>
            </a:r>
            <a:r>
              <a:rPr lang="en-US" altLang="zh-TW" sz="2000" b="1" dirty="0">
                <a:latin typeface="Courier New" pitchFamily="49" charset="0"/>
                <a:ea typeface="PMingLiU" pitchFamily="18" charset="-120"/>
              </a:rPr>
              <a:t>[3][4] = {{0,1,2,3}, {4,5,6,7},</a:t>
            </a:r>
          </a:p>
          <a:p>
            <a:pPr algn="l" rtl="0">
              <a:buFont typeface="Monotype Sorts" pitchFamily="2" charset="2"/>
              <a:buNone/>
            </a:pPr>
            <a:r>
              <a:rPr lang="en-US" altLang="zh-TW" sz="2000" b="1" dirty="0">
                <a:latin typeface="Courier New" pitchFamily="49" charset="0"/>
                <a:ea typeface="PMingLiU" pitchFamily="18" charset="-120"/>
              </a:rPr>
              <a:t>                    {8,9,10,11}};</a:t>
            </a:r>
          </a:p>
          <a:p>
            <a:pPr algn="l" rtl="0">
              <a:buFont typeface="Monotype Sorts" pitchFamily="2" charset="2"/>
              <a:buNone/>
            </a:pPr>
            <a:r>
              <a:rPr lang="en-US" altLang="zh-TW" sz="2000" b="1" dirty="0">
                <a:latin typeface="Courier New" pitchFamily="49" charset="0"/>
                <a:ea typeface="PMingLiU" pitchFamily="18" charset="-120"/>
              </a:rPr>
              <a:t>	</a:t>
            </a:r>
          </a:p>
          <a:p>
            <a:pPr algn="l" rtl="0">
              <a:buFont typeface="Monotype Sorts" pitchFamily="2" charset="2"/>
              <a:buNone/>
            </a:pPr>
            <a:r>
              <a:rPr lang="en-US" altLang="zh-TW" sz="2000" b="1" dirty="0">
                <a:latin typeface="Courier New" pitchFamily="49" charset="0"/>
                <a:ea typeface="PMingLiU" pitchFamily="18" charset="-120"/>
              </a:rPr>
              <a:t>  </a:t>
            </a:r>
            <a:r>
              <a:rPr lang="en-US" altLang="zh-TW" sz="2000" b="1" dirty="0" err="1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2000" b="1" dirty="0">
                <a:latin typeface="Courier New" pitchFamily="49" charset="0"/>
                <a:ea typeface="PMingLiU" pitchFamily="18" charset="-120"/>
              </a:rPr>
              <a:t> </a:t>
            </a:r>
            <a:r>
              <a:rPr lang="en-US" altLang="zh-TW" sz="2000" b="1" dirty="0" err="1">
                <a:latin typeface="Courier New" pitchFamily="49" charset="0"/>
                <a:ea typeface="PMingLiU" pitchFamily="18" charset="-120"/>
              </a:rPr>
              <a:t>oned</a:t>
            </a:r>
            <a:r>
              <a:rPr lang="en-US" altLang="zh-TW" sz="2000" b="1" dirty="0">
                <a:latin typeface="Courier New" pitchFamily="49" charset="0"/>
                <a:ea typeface="PMingLiU" pitchFamily="18" charset="-120"/>
              </a:rPr>
              <a:t>[12];</a:t>
            </a:r>
          </a:p>
          <a:p>
            <a:pPr algn="l" rtl="0">
              <a:buFont typeface="Monotype Sorts" pitchFamily="2" charset="2"/>
              <a:buNone/>
            </a:pPr>
            <a:r>
              <a:rPr lang="en-US" altLang="zh-TW" sz="2000" b="1" dirty="0">
                <a:latin typeface="Courier New" pitchFamily="49" charset="0"/>
                <a:ea typeface="PMingLiU" pitchFamily="18" charset="-120"/>
              </a:rPr>
              <a:t>	for(</a:t>
            </a:r>
            <a:r>
              <a:rPr lang="en-US" altLang="zh-TW" sz="2000" b="1" dirty="0" err="1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2000" b="1" dirty="0">
                <a:latin typeface="Courier New" pitchFamily="49" charset="0"/>
                <a:ea typeface="PMingLiU" pitchFamily="18" charset="-120"/>
              </a:rPr>
              <a:t> </a:t>
            </a:r>
            <a:r>
              <a:rPr lang="en-US" altLang="zh-TW" sz="2000" b="1" dirty="0" err="1">
                <a:latin typeface="Courier New" pitchFamily="49" charset="0"/>
                <a:ea typeface="PMingLiU" pitchFamily="18" charset="-120"/>
              </a:rPr>
              <a:t>i</a:t>
            </a:r>
            <a:r>
              <a:rPr lang="en-US" altLang="zh-TW" sz="2000" b="1" dirty="0">
                <a:latin typeface="Courier New" pitchFamily="49" charset="0"/>
                <a:ea typeface="PMingLiU" pitchFamily="18" charset="-120"/>
              </a:rPr>
              <a:t>=0; </a:t>
            </a:r>
            <a:r>
              <a:rPr lang="en-US" altLang="zh-TW" sz="2000" b="1" dirty="0" err="1">
                <a:latin typeface="Courier New" pitchFamily="49" charset="0"/>
                <a:ea typeface="PMingLiU" pitchFamily="18" charset="-120"/>
              </a:rPr>
              <a:t>i</a:t>
            </a:r>
            <a:r>
              <a:rPr lang="en-US" altLang="zh-TW" sz="2000" b="1" dirty="0">
                <a:latin typeface="Courier New" pitchFamily="49" charset="0"/>
                <a:ea typeface="PMingLiU" pitchFamily="18" charset="-120"/>
              </a:rPr>
              <a:t>&lt;3; </a:t>
            </a:r>
            <a:r>
              <a:rPr lang="en-US" altLang="zh-TW" sz="2000" b="1" dirty="0" err="1">
                <a:latin typeface="Courier New" pitchFamily="49" charset="0"/>
                <a:ea typeface="PMingLiU" pitchFamily="18" charset="-120"/>
              </a:rPr>
              <a:t>i</a:t>
            </a:r>
            <a:r>
              <a:rPr lang="en-US" altLang="zh-TW" sz="2000" b="1" dirty="0">
                <a:latin typeface="Courier New" pitchFamily="49" charset="0"/>
                <a:ea typeface="PMingLiU" pitchFamily="18" charset="-120"/>
              </a:rPr>
              <a:t>++){</a:t>
            </a:r>
          </a:p>
          <a:p>
            <a:pPr algn="l" rtl="0">
              <a:buFont typeface="Monotype Sorts" pitchFamily="2" charset="2"/>
              <a:buNone/>
            </a:pPr>
            <a:r>
              <a:rPr lang="en-US" altLang="zh-TW" sz="2000" b="1" dirty="0">
                <a:latin typeface="Courier New" pitchFamily="49" charset="0"/>
                <a:ea typeface="PMingLiU" pitchFamily="18" charset="-120"/>
              </a:rPr>
              <a:t>		for(</a:t>
            </a:r>
            <a:r>
              <a:rPr lang="en-US" altLang="zh-TW" sz="2000" b="1" dirty="0" err="1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2000" b="1" dirty="0">
                <a:latin typeface="Courier New" pitchFamily="49" charset="0"/>
                <a:ea typeface="PMingLiU" pitchFamily="18" charset="-120"/>
              </a:rPr>
              <a:t> j=0; j&lt;4 ; j++)</a:t>
            </a:r>
          </a:p>
          <a:p>
            <a:pPr algn="l" rtl="0">
              <a:buFont typeface="Monotype Sorts" pitchFamily="2" charset="2"/>
              <a:buNone/>
            </a:pPr>
            <a:r>
              <a:rPr lang="en-US" altLang="zh-TW" sz="2000" b="1" dirty="0">
                <a:latin typeface="Courier New" pitchFamily="49" charset="0"/>
                <a:ea typeface="PMingLiU" pitchFamily="18" charset="-120"/>
              </a:rPr>
              <a:t>			</a:t>
            </a:r>
            <a:r>
              <a:rPr lang="en-US" altLang="zh-TW" sz="2000" b="1" dirty="0" err="1">
                <a:latin typeface="Courier New" pitchFamily="49" charset="0"/>
                <a:ea typeface="PMingLiU" pitchFamily="18" charset="-120"/>
              </a:rPr>
              <a:t>oned</a:t>
            </a:r>
            <a:r>
              <a:rPr lang="en-US" altLang="zh-TW" sz="2000" b="1" dirty="0">
                <a:latin typeface="Courier New" pitchFamily="49" charset="0"/>
                <a:ea typeface="PMingLiU" pitchFamily="18" charset="-120"/>
              </a:rPr>
              <a:t>[</a:t>
            </a:r>
            <a:r>
              <a:rPr lang="en-US" altLang="zh-TW" sz="2000" b="1" dirty="0" err="1">
                <a:latin typeface="Courier New" pitchFamily="49" charset="0"/>
                <a:ea typeface="PMingLiU" pitchFamily="18" charset="-120"/>
              </a:rPr>
              <a:t>i</a:t>
            </a:r>
            <a:r>
              <a:rPr lang="en-US" altLang="zh-TW" sz="2000" b="1" dirty="0">
                <a:latin typeface="Courier New" pitchFamily="49" charset="0"/>
                <a:ea typeface="PMingLiU" pitchFamily="18" charset="-120"/>
              </a:rPr>
              <a:t>*4+j] = </a:t>
            </a:r>
            <a:r>
              <a:rPr lang="en-US" altLang="zh-TW" sz="2000" b="1" dirty="0" err="1">
                <a:latin typeface="Courier New" pitchFamily="49" charset="0"/>
                <a:ea typeface="PMingLiU" pitchFamily="18" charset="-120"/>
              </a:rPr>
              <a:t>twod</a:t>
            </a:r>
            <a:r>
              <a:rPr lang="en-US" altLang="zh-TW" sz="2000" b="1" dirty="0">
                <a:latin typeface="Courier New" pitchFamily="49" charset="0"/>
                <a:ea typeface="PMingLiU" pitchFamily="18" charset="-120"/>
              </a:rPr>
              <a:t>[</a:t>
            </a:r>
            <a:r>
              <a:rPr lang="en-US" altLang="zh-TW" sz="2000" b="1" dirty="0" err="1">
                <a:latin typeface="Courier New" pitchFamily="49" charset="0"/>
                <a:ea typeface="PMingLiU" pitchFamily="18" charset="-120"/>
              </a:rPr>
              <a:t>i</a:t>
            </a:r>
            <a:r>
              <a:rPr lang="en-US" altLang="zh-TW" sz="2000" b="1" dirty="0">
                <a:latin typeface="Courier New" pitchFamily="49" charset="0"/>
                <a:ea typeface="PMingLiU" pitchFamily="18" charset="-120"/>
              </a:rPr>
              <a:t>][j];</a:t>
            </a:r>
            <a:br>
              <a:rPr lang="en-US" altLang="zh-TW" sz="2000" b="1" dirty="0">
                <a:latin typeface="Courier New" pitchFamily="49" charset="0"/>
                <a:ea typeface="PMingLiU" pitchFamily="18" charset="-120"/>
              </a:rPr>
            </a:br>
            <a:r>
              <a:rPr lang="en-US" altLang="zh-TW" sz="2000" b="1" dirty="0">
                <a:latin typeface="Courier New" pitchFamily="49" charset="0"/>
                <a:ea typeface="PMingLiU" pitchFamily="18" charset="-120"/>
              </a:rPr>
              <a:t>}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by aalosaimi</a:t>
            </a: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2CDD-0427-4D2E-B806-AF576A57C744}" type="slidenum">
              <a:rPr lang="zh-TW" altLang="en-US" smtClean="0"/>
              <a:pPr/>
              <a:t>21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041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ChangeArrowheads="1"/>
          </p:cNvSpPr>
          <p:nvPr/>
        </p:nvSpPr>
        <p:spPr bwMode="auto">
          <a:xfrm>
            <a:off x="533400" y="381000"/>
            <a:ext cx="78771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3200" dirty="0" smtClean="0">
                <a:latin typeface="+mn-lt"/>
                <a:ea typeface="PMingLiU" pitchFamily="18" charset="-120"/>
              </a:rPr>
              <a:t>Dereferencing with 2-Dimensional Arrays-</a:t>
            </a:r>
            <a:endParaRPr lang="en-US" altLang="zh-TW" sz="3200" dirty="0">
              <a:latin typeface="+mn-lt"/>
              <a:ea typeface="PMingLiU" pitchFamily="18" charset="-120"/>
            </a:endParaRPr>
          </a:p>
        </p:txBody>
      </p:sp>
      <p:sp>
        <p:nvSpPr>
          <p:cNvPr id="424963" name="Rectangle 3"/>
          <p:cNvSpPr>
            <a:spLocks noChangeArrowheads="1"/>
          </p:cNvSpPr>
          <p:nvPr/>
        </p:nvSpPr>
        <p:spPr bwMode="auto">
          <a:xfrm>
            <a:off x="1371600" y="1447800"/>
            <a:ext cx="5867400" cy="2971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 rtl="0">
              <a:buFont typeface="Monotype Sorts" pitchFamily="2" charset="2"/>
              <a:buNone/>
            </a:pPr>
            <a:endParaRPr lang="zh-TW" altLang="en-US">
              <a:latin typeface="+mn-lt"/>
              <a:ea typeface="PMingLiU" pitchFamily="18" charset="-12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30500" y="1804987"/>
            <a:ext cx="4508500" cy="782033"/>
            <a:chOff x="1920" y="1632"/>
            <a:chExt cx="3024" cy="812"/>
          </a:xfrm>
        </p:grpSpPr>
        <p:sp>
          <p:nvSpPr>
            <p:cNvPr id="424965" name="Rectangle 5"/>
            <p:cNvSpPr>
              <a:spLocks noChangeArrowheads="1"/>
            </p:cNvSpPr>
            <p:nvPr/>
          </p:nvSpPr>
          <p:spPr bwMode="auto">
            <a:xfrm>
              <a:off x="1920" y="1632"/>
              <a:ext cx="3024" cy="432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l" rtl="0"/>
              <a:endParaRPr lang="ar-SA">
                <a:latin typeface="+mn-lt"/>
              </a:endParaRPr>
            </a:p>
          </p:txBody>
        </p:sp>
        <p:sp>
          <p:nvSpPr>
            <p:cNvPr id="424966" name="Rectangle 6"/>
            <p:cNvSpPr>
              <a:spLocks noChangeArrowheads="1"/>
            </p:cNvSpPr>
            <p:nvPr/>
          </p:nvSpPr>
          <p:spPr bwMode="auto">
            <a:xfrm>
              <a:off x="2064" y="1728"/>
              <a:ext cx="480" cy="240"/>
            </a:xfrm>
            <a:prstGeom prst="rect">
              <a:avLst/>
            </a:prstGeom>
            <a:solidFill>
              <a:srgbClr val="CCFFCC"/>
            </a:solidFill>
            <a:ln w="317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l" rtl="0"/>
              <a:endParaRPr lang="ar-SA">
                <a:latin typeface="+mn-lt"/>
              </a:endParaRPr>
            </a:p>
          </p:txBody>
        </p:sp>
        <p:sp>
          <p:nvSpPr>
            <p:cNvPr id="424967" name="Rectangle 7"/>
            <p:cNvSpPr>
              <a:spLocks noChangeArrowheads="1"/>
            </p:cNvSpPr>
            <p:nvPr/>
          </p:nvSpPr>
          <p:spPr bwMode="auto">
            <a:xfrm>
              <a:off x="2832" y="1728"/>
              <a:ext cx="480" cy="240"/>
            </a:xfrm>
            <a:prstGeom prst="rect">
              <a:avLst/>
            </a:prstGeom>
            <a:solidFill>
              <a:srgbClr val="CCFFCC"/>
            </a:solidFill>
            <a:ln w="317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l" rtl="0"/>
              <a:endParaRPr lang="ar-SA">
                <a:latin typeface="+mn-lt"/>
              </a:endParaRPr>
            </a:p>
          </p:txBody>
        </p:sp>
        <p:sp>
          <p:nvSpPr>
            <p:cNvPr id="424968" name="Rectangle 8"/>
            <p:cNvSpPr>
              <a:spLocks noChangeArrowheads="1"/>
            </p:cNvSpPr>
            <p:nvPr/>
          </p:nvSpPr>
          <p:spPr bwMode="auto">
            <a:xfrm>
              <a:off x="3600" y="1728"/>
              <a:ext cx="480" cy="240"/>
            </a:xfrm>
            <a:prstGeom prst="rect">
              <a:avLst/>
            </a:prstGeom>
            <a:solidFill>
              <a:srgbClr val="CCFFCC"/>
            </a:solidFill>
            <a:ln w="317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l" rtl="0"/>
              <a:endParaRPr lang="ar-SA">
                <a:latin typeface="+mn-lt"/>
              </a:endParaRPr>
            </a:p>
          </p:txBody>
        </p:sp>
        <p:sp>
          <p:nvSpPr>
            <p:cNvPr id="424969" name="Rectangle 9"/>
            <p:cNvSpPr>
              <a:spLocks noChangeArrowheads="1"/>
            </p:cNvSpPr>
            <p:nvPr/>
          </p:nvSpPr>
          <p:spPr bwMode="auto">
            <a:xfrm>
              <a:off x="4368" y="1728"/>
              <a:ext cx="480" cy="240"/>
            </a:xfrm>
            <a:prstGeom prst="rect">
              <a:avLst/>
            </a:prstGeom>
            <a:solidFill>
              <a:srgbClr val="CCFFCC"/>
            </a:solidFill>
            <a:ln w="317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l" rtl="0"/>
              <a:endParaRPr lang="ar-SA">
                <a:latin typeface="+mn-lt"/>
              </a:endParaRPr>
            </a:p>
          </p:txBody>
        </p:sp>
        <p:sp>
          <p:nvSpPr>
            <p:cNvPr id="424970" name="Text Box 10"/>
            <p:cNvSpPr txBox="1">
              <a:spLocks noChangeArrowheads="1"/>
            </p:cNvSpPr>
            <p:nvPr/>
          </p:nvSpPr>
          <p:spPr bwMode="auto">
            <a:xfrm>
              <a:off x="2164" y="2061"/>
              <a:ext cx="2588" cy="383"/>
            </a:xfrm>
            <a:prstGeom prst="rect">
              <a:avLst/>
            </a:prstGeom>
            <a:noFill/>
            <a:ln w="317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marL="342900" indent="-342900" algn="ctr" rtl="0">
                <a:buFont typeface="Monotype Sorts" pitchFamily="2" charset="2"/>
                <a:buNone/>
              </a:pPr>
              <a:r>
                <a:rPr lang="en-US" altLang="zh-TW">
                  <a:latin typeface="+mn-lt"/>
                  <a:ea typeface="PMingLiU" pitchFamily="18" charset="-120"/>
                </a:rPr>
                <a:t>table[ 0] or *( table + 0 )</a:t>
              </a:r>
            </a:p>
          </p:txBody>
        </p:sp>
      </p:grpSp>
      <p:sp>
        <p:nvSpPr>
          <p:cNvPr id="424971" name="Line 11"/>
          <p:cNvSpPr>
            <a:spLocks noChangeShapeType="1"/>
          </p:cNvSpPr>
          <p:nvPr/>
        </p:nvSpPr>
        <p:spPr bwMode="auto">
          <a:xfrm>
            <a:off x="2286000" y="1828800"/>
            <a:ext cx="444500" cy="1539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triangle" w="med" len="lg"/>
          </a:ln>
          <a:effectLst/>
        </p:spPr>
        <p:txBody>
          <a:bodyPr/>
          <a:lstStyle/>
          <a:p>
            <a:pPr algn="l" rtl="0"/>
            <a:endParaRPr lang="ar-SA">
              <a:latin typeface="+mn-lt"/>
            </a:endParaRPr>
          </a:p>
        </p:txBody>
      </p:sp>
      <p:sp>
        <p:nvSpPr>
          <p:cNvPr id="424972" name="Text Box 12"/>
          <p:cNvSpPr txBox="1">
            <a:spLocks noChangeArrowheads="1"/>
          </p:cNvSpPr>
          <p:nvPr/>
        </p:nvSpPr>
        <p:spPr bwMode="auto">
          <a:xfrm>
            <a:off x="1600200" y="1524000"/>
            <a:ext cx="659540" cy="369332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>
                <a:latin typeface="+mn-lt"/>
                <a:ea typeface="PMingLiU" pitchFamily="18" charset="-120"/>
              </a:rPr>
              <a:t>table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730500" y="2576512"/>
            <a:ext cx="4508500" cy="786767"/>
            <a:chOff x="1920" y="1632"/>
            <a:chExt cx="3024" cy="816"/>
          </a:xfrm>
        </p:grpSpPr>
        <p:sp>
          <p:nvSpPr>
            <p:cNvPr id="424974" name="Rectangle 14"/>
            <p:cNvSpPr>
              <a:spLocks noChangeArrowheads="1"/>
            </p:cNvSpPr>
            <p:nvPr/>
          </p:nvSpPr>
          <p:spPr bwMode="auto">
            <a:xfrm>
              <a:off x="1920" y="1632"/>
              <a:ext cx="3024" cy="432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l" rtl="0"/>
              <a:endParaRPr lang="ar-SA">
                <a:latin typeface="+mn-lt"/>
              </a:endParaRPr>
            </a:p>
          </p:txBody>
        </p:sp>
        <p:sp>
          <p:nvSpPr>
            <p:cNvPr id="424975" name="Rectangle 15"/>
            <p:cNvSpPr>
              <a:spLocks noChangeArrowheads="1"/>
            </p:cNvSpPr>
            <p:nvPr/>
          </p:nvSpPr>
          <p:spPr bwMode="auto">
            <a:xfrm>
              <a:off x="2064" y="1728"/>
              <a:ext cx="480" cy="240"/>
            </a:xfrm>
            <a:prstGeom prst="rect">
              <a:avLst/>
            </a:prstGeom>
            <a:solidFill>
              <a:srgbClr val="CCFFCC"/>
            </a:solidFill>
            <a:ln w="317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l" rtl="0"/>
              <a:endParaRPr lang="ar-SA">
                <a:latin typeface="+mn-lt"/>
              </a:endParaRPr>
            </a:p>
          </p:txBody>
        </p:sp>
        <p:sp>
          <p:nvSpPr>
            <p:cNvPr id="424976" name="Rectangle 16"/>
            <p:cNvSpPr>
              <a:spLocks noChangeArrowheads="1"/>
            </p:cNvSpPr>
            <p:nvPr/>
          </p:nvSpPr>
          <p:spPr bwMode="auto">
            <a:xfrm>
              <a:off x="2832" y="1728"/>
              <a:ext cx="480" cy="240"/>
            </a:xfrm>
            <a:prstGeom prst="rect">
              <a:avLst/>
            </a:prstGeom>
            <a:solidFill>
              <a:srgbClr val="CCFFCC"/>
            </a:solidFill>
            <a:ln w="317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l" rtl="0"/>
              <a:endParaRPr lang="ar-SA">
                <a:latin typeface="+mn-lt"/>
              </a:endParaRPr>
            </a:p>
          </p:txBody>
        </p:sp>
        <p:sp>
          <p:nvSpPr>
            <p:cNvPr id="424977" name="Rectangle 17"/>
            <p:cNvSpPr>
              <a:spLocks noChangeArrowheads="1"/>
            </p:cNvSpPr>
            <p:nvPr/>
          </p:nvSpPr>
          <p:spPr bwMode="auto">
            <a:xfrm>
              <a:off x="3600" y="1728"/>
              <a:ext cx="480" cy="240"/>
            </a:xfrm>
            <a:prstGeom prst="rect">
              <a:avLst/>
            </a:prstGeom>
            <a:solidFill>
              <a:srgbClr val="CCFFCC"/>
            </a:solidFill>
            <a:ln w="317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l" rtl="0"/>
              <a:endParaRPr lang="ar-SA">
                <a:latin typeface="+mn-lt"/>
              </a:endParaRPr>
            </a:p>
          </p:txBody>
        </p:sp>
        <p:sp>
          <p:nvSpPr>
            <p:cNvPr id="424978" name="Rectangle 18"/>
            <p:cNvSpPr>
              <a:spLocks noChangeArrowheads="1"/>
            </p:cNvSpPr>
            <p:nvPr/>
          </p:nvSpPr>
          <p:spPr bwMode="auto">
            <a:xfrm>
              <a:off x="4368" y="1728"/>
              <a:ext cx="480" cy="240"/>
            </a:xfrm>
            <a:prstGeom prst="rect">
              <a:avLst/>
            </a:prstGeom>
            <a:solidFill>
              <a:srgbClr val="CCFFCC"/>
            </a:solidFill>
            <a:ln w="317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l" rtl="0"/>
              <a:endParaRPr lang="ar-SA">
                <a:latin typeface="+mn-lt"/>
              </a:endParaRPr>
            </a:p>
          </p:txBody>
        </p:sp>
        <p:sp>
          <p:nvSpPr>
            <p:cNvPr id="424979" name="Text Box 19"/>
            <p:cNvSpPr txBox="1">
              <a:spLocks noChangeArrowheads="1"/>
            </p:cNvSpPr>
            <p:nvPr/>
          </p:nvSpPr>
          <p:spPr bwMode="auto">
            <a:xfrm>
              <a:off x="2164" y="2065"/>
              <a:ext cx="2588" cy="383"/>
            </a:xfrm>
            <a:prstGeom prst="rect">
              <a:avLst/>
            </a:prstGeom>
            <a:noFill/>
            <a:ln w="317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marL="342900" indent="-342900" algn="ctr" rtl="0">
                <a:buFont typeface="Monotype Sorts" pitchFamily="2" charset="2"/>
                <a:buNone/>
              </a:pPr>
              <a:r>
                <a:rPr lang="en-US" altLang="zh-TW">
                  <a:latin typeface="+mn-lt"/>
                  <a:ea typeface="PMingLiU" pitchFamily="18" charset="-120"/>
                </a:rPr>
                <a:t>table[ 1] or *( table + 1 )</a:t>
              </a:r>
            </a:p>
          </p:txBody>
        </p:sp>
      </p:grpSp>
      <p:sp>
        <p:nvSpPr>
          <p:cNvPr id="424980" name="Line 20"/>
          <p:cNvSpPr>
            <a:spLocks noChangeShapeType="1"/>
          </p:cNvSpPr>
          <p:nvPr/>
        </p:nvSpPr>
        <p:spPr bwMode="auto">
          <a:xfrm>
            <a:off x="2362200" y="2590800"/>
            <a:ext cx="368300" cy="1651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triangle" w="med" len="lg"/>
          </a:ln>
          <a:effectLst/>
        </p:spPr>
        <p:txBody>
          <a:bodyPr/>
          <a:lstStyle/>
          <a:p>
            <a:pPr algn="l" rtl="0"/>
            <a:endParaRPr lang="ar-SA">
              <a:latin typeface="+mn-lt"/>
            </a:endParaRPr>
          </a:p>
        </p:txBody>
      </p:sp>
      <p:sp>
        <p:nvSpPr>
          <p:cNvPr id="424981" name="Text Box 21"/>
          <p:cNvSpPr txBox="1">
            <a:spLocks noChangeArrowheads="1"/>
          </p:cNvSpPr>
          <p:nvPr/>
        </p:nvSpPr>
        <p:spPr bwMode="auto">
          <a:xfrm>
            <a:off x="1600200" y="2286000"/>
            <a:ext cx="997774" cy="369332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>
                <a:latin typeface="+mn-lt"/>
                <a:ea typeface="PMingLiU" pitchFamily="18" charset="-120"/>
              </a:rPr>
              <a:t>table + 1</a:t>
            </a: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2730500" y="3409950"/>
            <a:ext cx="4508500" cy="785867"/>
            <a:chOff x="1920" y="1632"/>
            <a:chExt cx="3024" cy="817"/>
          </a:xfrm>
        </p:grpSpPr>
        <p:sp>
          <p:nvSpPr>
            <p:cNvPr id="424983" name="Rectangle 23"/>
            <p:cNvSpPr>
              <a:spLocks noChangeArrowheads="1"/>
            </p:cNvSpPr>
            <p:nvPr/>
          </p:nvSpPr>
          <p:spPr bwMode="auto">
            <a:xfrm>
              <a:off x="1920" y="1632"/>
              <a:ext cx="3024" cy="432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l" rtl="0"/>
              <a:endParaRPr lang="ar-SA">
                <a:latin typeface="+mn-lt"/>
              </a:endParaRPr>
            </a:p>
          </p:txBody>
        </p:sp>
        <p:sp>
          <p:nvSpPr>
            <p:cNvPr id="424984" name="Rectangle 24"/>
            <p:cNvSpPr>
              <a:spLocks noChangeArrowheads="1"/>
            </p:cNvSpPr>
            <p:nvPr/>
          </p:nvSpPr>
          <p:spPr bwMode="auto">
            <a:xfrm>
              <a:off x="2064" y="1728"/>
              <a:ext cx="480" cy="240"/>
            </a:xfrm>
            <a:prstGeom prst="rect">
              <a:avLst/>
            </a:prstGeom>
            <a:solidFill>
              <a:srgbClr val="CCFFCC"/>
            </a:solidFill>
            <a:ln w="317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l" rtl="0"/>
              <a:endParaRPr lang="ar-SA">
                <a:latin typeface="+mn-lt"/>
              </a:endParaRPr>
            </a:p>
          </p:txBody>
        </p:sp>
        <p:sp>
          <p:nvSpPr>
            <p:cNvPr id="424985" name="Rectangle 25"/>
            <p:cNvSpPr>
              <a:spLocks noChangeArrowheads="1"/>
            </p:cNvSpPr>
            <p:nvPr/>
          </p:nvSpPr>
          <p:spPr bwMode="auto">
            <a:xfrm>
              <a:off x="2832" y="1728"/>
              <a:ext cx="480" cy="240"/>
            </a:xfrm>
            <a:prstGeom prst="rect">
              <a:avLst/>
            </a:prstGeom>
            <a:solidFill>
              <a:srgbClr val="CCFFCC"/>
            </a:solidFill>
            <a:ln w="317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l" rtl="0"/>
              <a:endParaRPr lang="ar-SA">
                <a:latin typeface="+mn-lt"/>
              </a:endParaRPr>
            </a:p>
          </p:txBody>
        </p:sp>
        <p:sp>
          <p:nvSpPr>
            <p:cNvPr id="424986" name="Rectangle 26"/>
            <p:cNvSpPr>
              <a:spLocks noChangeArrowheads="1"/>
            </p:cNvSpPr>
            <p:nvPr/>
          </p:nvSpPr>
          <p:spPr bwMode="auto">
            <a:xfrm>
              <a:off x="3600" y="1728"/>
              <a:ext cx="480" cy="240"/>
            </a:xfrm>
            <a:prstGeom prst="rect">
              <a:avLst/>
            </a:prstGeom>
            <a:solidFill>
              <a:srgbClr val="CCFFCC"/>
            </a:solidFill>
            <a:ln w="317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l" rtl="0"/>
              <a:endParaRPr lang="ar-SA">
                <a:latin typeface="+mn-lt"/>
              </a:endParaRPr>
            </a:p>
          </p:txBody>
        </p:sp>
        <p:sp>
          <p:nvSpPr>
            <p:cNvPr id="424987" name="Rectangle 27"/>
            <p:cNvSpPr>
              <a:spLocks noChangeArrowheads="1"/>
            </p:cNvSpPr>
            <p:nvPr/>
          </p:nvSpPr>
          <p:spPr bwMode="auto">
            <a:xfrm>
              <a:off x="4368" y="1728"/>
              <a:ext cx="480" cy="240"/>
            </a:xfrm>
            <a:prstGeom prst="rect">
              <a:avLst/>
            </a:prstGeom>
            <a:solidFill>
              <a:srgbClr val="CCFFCC"/>
            </a:solidFill>
            <a:ln w="317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l" rtl="0"/>
              <a:endParaRPr lang="ar-SA">
                <a:latin typeface="+mn-lt"/>
              </a:endParaRPr>
            </a:p>
          </p:txBody>
        </p:sp>
        <p:sp>
          <p:nvSpPr>
            <p:cNvPr id="424988" name="Text Box 28"/>
            <p:cNvSpPr txBox="1">
              <a:spLocks noChangeArrowheads="1"/>
            </p:cNvSpPr>
            <p:nvPr/>
          </p:nvSpPr>
          <p:spPr bwMode="auto">
            <a:xfrm>
              <a:off x="2163" y="2065"/>
              <a:ext cx="2589" cy="384"/>
            </a:xfrm>
            <a:prstGeom prst="rect">
              <a:avLst/>
            </a:prstGeom>
            <a:noFill/>
            <a:ln w="317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marL="342900" indent="-342900" algn="ctr" rtl="0">
                <a:buFont typeface="Monotype Sorts" pitchFamily="2" charset="2"/>
                <a:buNone/>
              </a:pPr>
              <a:r>
                <a:rPr lang="en-US" altLang="zh-TW">
                  <a:latin typeface="+mn-lt"/>
                  <a:ea typeface="PMingLiU" pitchFamily="18" charset="-120"/>
                </a:rPr>
                <a:t>table[ 2] or *( table + 2 )</a:t>
              </a:r>
            </a:p>
          </p:txBody>
        </p:sp>
      </p:grpSp>
      <p:sp>
        <p:nvSpPr>
          <p:cNvPr id="424989" name="Line 29"/>
          <p:cNvSpPr>
            <a:spLocks noChangeShapeType="1"/>
          </p:cNvSpPr>
          <p:nvPr/>
        </p:nvSpPr>
        <p:spPr bwMode="auto">
          <a:xfrm>
            <a:off x="2362200" y="3352800"/>
            <a:ext cx="368300" cy="23495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triangle" w="med" len="lg"/>
          </a:ln>
          <a:effectLst/>
        </p:spPr>
        <p:txBody>
          <a:bodyPr/>
          <a:lstStyle/>
          <a:p>
            <a:pPr algn="l" rtl="0"/>
            <a:endParaRPr lang="ar-SA">
              <a:latin typeface="+mn-lt"/>
            </a:endParaRPr>
          </a:p>
        </p:txBody>
      </p:sp>
      <p:sp>
        <p:nvSpPr>
          <p:cNvPr id="424990" name="Text Box 30"/>
          <p:cNvSpPr txBox="1">
            <a:spLocks noChangeArrowheads="1"/>
          </p:cNvSpPr>
          <p:nvPr/>
        </p:nvSpPr>
        <p:spPr bwMode="auto">
          <a:xfrm>
            <a:off x="1600200" y="3048000"/>
            <a:ext cx="997774" cy="369332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>
                <a:latin typeface="+mn-lt"/>
                <a:ea typeface="PMingLiU" pitchFamily="18" charset="-120"/>
              </a:rPr>
              <a:t>table + 2</a:t>
            </a:r>
          </a:p>
        </p:txBody>
      </p:sp>
      <p:sp>
        <p:nvSpPr>
          <p:cNvPr id="424992" name="Text Box 32"/>
          <p:cNvSpPr txBox="1">
            <a:spLocks noChangeArrowheads="1"/>
          </p:cNvSpPr>
          <p:nvPr/>
        </p:nvSpPr>
        <p:spPr bwMode="auto">
          <a:xfrm>
            <a:off x="1331640" y="4437112"/>
            <a:ext cx="5760640" cy="369332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b="1" dirty="0" err="1">
                <a:latin typeface="+mn-lt"/>
                <a:ea typeface="PMingLiU" pitchFamily="18" charset="-120"/>
              </a:rPr>
              <a:t>int</a:t>
            </a:r>
            <a:r>
              <a:rPr lang="en-US" altLang="zh-TW" b="1" dirty="0">
                <a:latin typeface="+mn-lt"/>
                <a:ea typeface="PMingLiU" pitchFamily="18" charset="-120"/>
              </a:rPr>
              <a:t> table[3][4] = {{1,2,3,4</a:t>
            </a:r>
            <a:r>
              <a:rPr lang="en-US" altLang="zh-TW" b="1" dirty="0" smtClean="0">
                <a:latin typeface="+mn-lt"/>
                <a:ea typeface="PMingLiU" pitchFamily="18" charset="-120"/>
              </a:rPr>
              <a:t>},{</a:t>
            </a:r>
            <a:r>
              <a:rPr lang="en-US" altLang="zh-TW" b="1" dirty="0">
                <a:latin typeface="+mn-lt"/>
                <a:ea typeface="PMingLiU" pitchFamily="18" charset="-120"/>
              </a:rPr>
              <a:t>5,6,7,8},{9,10,11,12}};</a:t>
            </a:r>
          </a:p>
        </p:txBody>
      </p:sp>
      <p:sp>
        <p:nvSpPr>
          <p:cNvPr id="424993" name="AutoShape 33"/>
          <p:cNvSpPr>
            <a:spLocks noChangeArrowheads="1"/>
          </p:cNvSpPr>
          <p:nvPr/>
        </p:nvSpPr>
        <p:spPr bwMode="auto">
          <a:xfrm rot="10811431" flipH="1">
            <a:off x="1838597" y="4877518"/>
            <a:ext cx="5030788" cy="1752600"/>
          </a:xfrm>
          <a:prstGeom prst="foldedCorner">
            <a:avLst>
              <a:gd name="adj" fmla="val 15546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l" rtl="0"/>
            <a:endParaRPr lang="ar-SA"/>
          </a:p>
        </p:txBody>
      </p:sp>
      <p:sp>
        <p:nvSpPr>
          <p:cNvPr id="424994" name="Text Box 34"/>
          <p:cNvSpPr txBox="1">
            <a:spLocks noChangeArrowheads="1"/>
          </p:cNvSpPr>
          <p:nvPr/>
        </p:nvSpPr>
        <p:spPr bwMode="auto">
          <a:xfrm>
            <a:off x="2057400" y="4876800"/>
            <a:ext cx="5524500" cy="1754326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 algn="l" rtl="0">
              <a:buFont typeface="Monotype Sorts" pitchFamily="2" charset="2"/>
              <a:buNone/>
            </a:pPr>
            <a:endParaRPr lang="en-US" altLang="zh-TW" sz="1800" dirty="0">
              <a:latin typeface="+mn-lt"/>
              <a:ea typeface="PMingLiU" pitchFamily="18" charset="-120"/>
            </a:endParaRPr>
          </a:p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sz="1800" dirty="0">
                <a:latin typeface="+mn-lt"/>
                <a:ea typeface="PMingLiU" pitchFamily="18" charset="-120"/>
              </a:rPr>
              <a:t>for(</a:t>
            </a:r>
            <a:r>
              <a:rPr lang="en-US" altLang="zh-TW" sz="1800" dirty="0" err="1">
                <a:latin typeface="+mn-lt"/>
                <a:ea typeface="PMingLiU" pitchFamily="18" charset="-120"/>
              </a:rPr>
              <a:t>int</a:t>
            </a:r>
            <a:r>
              <a:rPr lang="en-US" altLang="zh-TW" sz="1800" dirty="0">
                <a:latin typeface="+mn-lt"/>
                <a:ea typeface="PMingLiU" pitchFamily="18" charset="-120"/>
              </a:rPr>
              <a:t> </a:t>
            </a:r>
            <a:r>
              <a:rPr lang="en-US" altLang="zh-TW" sz="1800" dirty="0" err="1">
                <a:latin typeface="+mn-lt"/>
                <a:ea typeface="PMingLiU" pitchFamily="18" charset="-120"/>
              </a:rPr>
              <a:t>i</a:t>
            </a:r>
            <a:r>
              <a:rPr lang="en-US" altLang="zh-TW" sz="1800" dirty="0">
                <a:latin typeface="+mn-lt"/>
                <a:ea typeface="PMingLiU" pitchFamily="18" charset="-120"/>
              </a:rPr>
              <a:t>=0; </a:t>
            </a:r>
            <a:r>
              <a:rPr lang="en-US" altLang="zh-TW" sz="1800" dirty="0" err="1">
                <a:latin typeface="+mn-lt"/>
                <a:ea typeface="PMingLiU" pitchFamily="18" charset="-120"/>
              </a:rPr>
              <a:t>i</a:t>
            </a:r>
            <a:r>
              <a:rPr lang="en-US" altLang="zh-TW" sz="1800" dirty="0">
                <a:latin typeface="+mn-lt"/>
                <a:ea typeface="PMingLiU" pitchFamily="18" charset="-120"/>
              </a:rPr>
              <a:t>&lt;3; </a:t>
            </a:r>
            <a:r>
              <a:rPr lang="en-US" altLang="zh-TW" sz="1800" dirty="0" err="1">
                <a:latin typeface="+mn-lt"/>
                <a:ea typeface="PMingLiU" pitchFamily="18" charset="-120"/>
              </a:rPr>
              <a:t>i</a:t>
            </a:r>
            <a:r>
              <a:rPr lang="en-US" altLang="zh-TW" sz="1800" dirty="0">
                <a:latin typeface="+mn-lt"/>
                <a:ea typeface="PMingLiU" pitchFamily="18" charset="-120"/>
              </a:rPr>
              <a:t>++){</a:t>
            </a:r>
          </a:p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sz="1800" dirty="0">
                <a:latin typeface="+mn-lt"/>
                <a:ea typeface="PMingLiU" pitchFamily="18" charset="-120"/>
              </a:rPr>
              <a:t>	for(</a:t>
            </a:r>
            <a:r>
              <a:rPr lang="en-US" altLang="zh-TW" sz="1800" dirty="0" err="1">
                <a:latin typeface="+mn-lt"/>
                <a:ea typeface="PMingLiU" pitchFamily="18" charset="-120"/>
              </a:rPr>
              <a:t>int</a:t>
            </a:r>
            <a:r>
              <a:rPr lang="en-US" altLang="zh-TW" sz="1800" dirty="0">
                <a:latin typeface="+mn-lt"/>
                <a:ea typeface="PMingLiU" pitchFamily="18" charset="-120"/>
              </a:rPr>
              <a:t> j=0; j&lt;4; j++)</a:t>
            </a:r>
          </a:p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sz="1800" dirty="0">
                <a:latin typeface="+mn-lt"/>
                <a:ea typeface="PMingLiU" pitchFamily="18" charset="-120"/>
              </a:rPr>
              <a:t>		</a:t>
            </a:r>
            <a:r>
              <a:rPr lang="en-US" altLang="zh-TW" sz="1800" dirty="0" err="1">
                <a:latin typeface="+mn-lt"/>
                <a:ea typeface="PMingLiU" pitchFamily="18" charset="-120"/>
              </a:rPr>
              <a:t>cout</a:t>
            </a:r>
            <a:r>
              <a:rPr lang="en-US" altLang="zh-TW" sz="1800" dirty="0">
                <a:latin typeface="+mn-lt"/>
                <a:ea typeface="PMingLiU" pitchFamily="18" charset="-120"/>
              </a:rPr>
              <a:t> &lt;&lt; *(*(</a:t>
            </a:r>
            <a:r>
              <a:rPr lang="en-US" altLang="zh-TW" sz="1800" dirty="0" err="1">
                <a:latin typeface="+mn-lt"/>
                <a:ea typeface="PMingLiU" pitchFamily="18" charset="-120"/>
              </a:rPr>
              <a:t>table+i</a:t>
            </a:r>
            <a:r>
              <a:rPr lang="en-US" altLang="zh-TW" sz="1800" dirty="0">
                <a:latin typeface="+mn-lt"/>
                <a:ea typeface="PMingLiU" pitchFamily="18" charset="-120"/>
              </a:rPr>
              <a:t>)+j);</a:t>
            </a:r>
          </a:p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sz="1800" dirty="0">
                <a:latin typeface="+mn-lt"/>
                <a:ea typeface="PMingLiU" pitchFamily="18" charset="-120"/>
              </a:rPr>
              <a:t>	</a:t>
            </a:r>
            <a:r>
              <a:rPr lang="en-US" altLang="zh-TW" sz="1800" dirty="0" err="1">
                <a:latin typeface="+mn-lt"/>
                <a:ea typeface="PMingLiU" pitchFamily="18" charset="-120"/>
              </a:rPr>
              <a:t>cout</a:t>
            </a:r>
            <a:r>
              <a:rPr lang="en-US" altLang="zh-TW" sz="1800" dirty="0">
                <a:latin typeface="+mn-lt"/>
                <a:ea typeface="PMingLiU" pitchFamily="18" charset="-120"/>
              </a:rPr>
              <a:t> &lt;&lt; </a:t>
            </a:r>
            <a:r>
              <a:rPr lang="en-US" altLang="zh-TW" sz="1800" dirty="0" err="1">
                <a:latin typeface="+mn-lt"/>
                <a:ea typeface="PMingLiU" pitchFamily="18" charset="-120"/>
              </a:rPr>
              <a:t>endl</a:t>
            </a:r>
            <a:r>
              <a:rPr lang="en-US" altLang="zh-TW" sz="1800" dirty="0">
                <a:latin typeface="+mn-lt"/>
                <a:ea typeface="PMingLiU" pitchFamily="18" charset="-120"/>
              </a:rPr>
              <a:t>;</a:t>
            </a:r>
          </a:p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sz="1800" dirty="0">
                <a:latin typeface="+mn-lt"/>
                <a:ea typeface="PMingLiU" pitchFamily="18" charset="-120"/>
              </a:rPr>
              <a:t>}</a:t>
            </a:r>
          </a:p>
        </p:txBody>
      </p:sp>
      <p:sp>
        <p:nvSpPr>
          <p:cNvPr id="424995" name="Line 35"/>
          <p:cNvSpPr>
            <a:spLocks noChangeShapeType="1"/>
          </p:cNvSpPr>
          <p:nvPr/>
        </p:nvSpPr>
        <p:spPr bwMode="auto">
          <a:xfrm flipH="1">
            <a:off x="5562600" y="4495800"/>
            <a:ext cx="1828800" cy="137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lg"/>
          </a:ln>
          <a:effectLst/>
        </p:spPr>
        <p:txBody>
          <a:bodyPr/>
          <a:lstStyle/>
          <a:p>
            <a:pPr algn="l" rtl="0"/>
            <a:endParaRPr lang="ar-SA">
              <a:latin typeface="+mn-lt"/>
            </a:endParaRPr>
          </a:p>
        </p:txBody>
      </p:sp>
      <p:sp>
        <p:nvSpPr>
          <p:cNvPr id="424996" name="Text Box 36"/>
          <p:cNvSpPr txBox="1">
            <a:spLocks noChangeArrowheads="1"/>
          </p:cNvSpPr>
          <p:nvPr/>
        </p:nvSpPr>
        <p:spPr bwMode="auto">
          <a:xfrm>
            <a:off x="7452320" y="4293096"/>
            <a:ext cx="1312539" cy="646331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sz="18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PMingLiU" pitchFamily="18" charset="-120"/>
              </a:rPr>
              <a:t>*(table[</a:t>
            </a:r>
            <a:r>
              <a:rPr lang="en-US" altLang="zh-TW" sz="1800" b="1" dirty="0" err="1">
                <a:solidFill>
                  <a:schemeClr val="accent6">
                    <a:lumMod val="75000"/>
                  </a:schemeClr>
                </a:solidFill>
                <a:latin typeface="+mn-lt"/>
                <a:ea typeface="PMingLiU" pitchFamily="18" charset="-120"/>
              </a:rPr>
              <a:t>i</a:t>
            </a:r>
            <a:r>
              <a:rPr lang="en-US" altLang="zh-TW" sz="18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PMingLiU" pitchFamily="18" charset="-120"/>
              </a:rPr>
              <a:t>]+j)</a:t>
            </a:r>
          </a:p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sz="18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PMingLiU" pitchFamily="18" charset="-120"/>
              </a:rPr>
              <a:t>= table[</a:t>
            </a:r>
            <a:r>
              <a:rPr lang="en-US" altLang="zh-TW" sz="1800" b="1" dirty="0" err="1">
                <a:solidFill>
                  <a:schemeClr val="accent6">
                    <a:lumMod val="75000"/>
                  </a:schemeClr>
                </a:solidFill>
                <a:latin typeface="+mn-lt"/>
                <a:ea typeface="PMingLiU" pitchFamily="18" charset="-120"/>
              </a:rPr>
              <a:t>i</a:t>
            </a:r>
            <a:r>
              <a:rPr lang="en-US" altLang="zh-TW" sz="18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PMingLiU" pitchFamily="18" charset="-120"/>
              </a:rPr>
              <a:t>][j]</a:t>
            </a:r>
          </a:p>
        </p:txBody>
      </p:sp>
      <p:sp>
        <p:nvSpPr>
          <p:cNvPr id="424997" name="Text Box 37"/>
          <p:cNvSpPr txBox="1">
            <a:spLocks noChangeArrowheads="1"/>
          </p:cNvSpPr>
          <p:nvPr/>
        </p:nvSpPr>
        <p:spPr bwMode="auto">
          <a:xfrm>
            <a:off x="0" y="6093296"/>
            <a:ext cx="1944216" cy="369332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PMingLiU" pitchFamily="18" charset="-120"/>
              </a:rPr>
              <a:t>What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PMingLiU" pitchFamily="18" charset="-120"/>
              </a:rPr>
              <a:t>is **</a:t>
            </a:r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PMingLiU" pitchFamily="18" charset="-120"/>
              </a:rPr>
              <a:t>table ?</a:t>
            </a:r>
          </a:p>
        </p:txBody>
      </p:sp>
      <p:sp>
        <p:nvSpPr>
          <p:cNvPr id="424998" name="Text Box 38"/>
          <p:cNvSpPr txBox="1">
            <a:spLocks noChangeArrowheads="1"/>
          </p:cNvSpPr>
          <p:nvPr/>
        </p:nvSpPr>
        <p:spPr bwMode="auto">
          <a:xfrm>
            <a:off x="7380312" y="1447800"/>
            <a:ext cx="1368152" cy="1477328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sz="1800" dirty="0">
                <a:latin typeface="+mn-lt"/>
                <a:ea typeface="PMingLiU" pitchFamily="18" charset="-120"/>
              </a:rPr>
              <a:t>  </a:t>
            </a:r>
            <a:r>
              <a:rPr lang="en-US" altLang="zh-TW" sz="18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PMingLiU" pitchFamily="18" charset="-120"/>
              </a:rPr>
              <a:t>table[</a:t>
            </a:r>
            <a:r>
              <a:rPr lang="en-US" altLang="zh-TW" sz="1800" b="1" dirty="0" err="1">
                <a:solidFill>
                  <a:schemeClr val="accent6">
                    <a:lumMod val="75000"/>
                  </a:schemeClr>
                </a:solidFill>
                <a:latin typeface="+mn-lt"/>
                <a:ea typeface="PMingLiU" pitchFamily="18" charset="-120"/>
              </a:rPr>
              <a:t>i</a:t>
            </a:r>
            <a:r>
              <a:rPr lang="en-US" altLang="zh-TW" sz="18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PMingLiU" pitchFamily="18" charset="-120"/>
              </a:rPr>
              <a:t>] </a:t>
            </a:r>
            <a:r>
              <a:rPr lang="en-US" altLang="zh-TW" sz="18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PMingLiU" pitchFamily="18" charset="-120"/>
              </a:rPr>
              <a:t>=</a:t>
            </a:r>
          </a:p>
          <a:p>
            <a:pPr marL="1588" indent="12700" algn="l" rtl="0">
              <a:buFont typeface="Monotype Sorts" pitchFamily="2" charset="2"/>
              <a:buNone/>
            </a:pPr>
            <a:r>
              <a:rPr lang="en-US" altLang="zh-TW" sz="18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PMingLiU" pitchFamily="18" charset="-120"/>
              </a:rPr>
              <a:t> </a:t>
            </a:r>
            <a:r>
              <a:rPr lang="en-US" altLang="zh-TW" sz="18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PMingLiU" pitchFamily="18" charset="-120"/>
              </a:rPr>
              <a:t>&amp;table[</a:t>
            </a:r>
            <a:r>
              <a:rPr lang="en-US" altLang="zh-TW" sz="1800" b="1" dirty="0" err="1">
                <a:solidFill>
                  <a:schemeClr val="accent6">
                    <a:lumMod val="75000"/>
                  </a:schemeClr>
                </a:solidFill>
                <a:latin typeface="+mn-lt"/>
                <a:ea typeface="PMingLiU" pitchFamily="18" charset="-120"/>
              </a:rPr>
              <a:t>i</a:t>
            </a:r>
            <a:r>
              <a:rPr lang="en-US" altLang="zh-TW" sz="18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PMingLiU" pitchFamily="18" charset="-120"/>
              </a:rPr>
              <a:t>][0] </a:t>
            </a:r>
            <a:r>
              <a:rPr lang="en-US" altLang="zh-TW" sz="1800" dirty="0">
                <a:latin typeface="+mn-lt"/>
                <a:ea typeface="PMingLiU" pitchFamily="18" charset="-120"/>
              </a:rPr>
              <a:t>refers to the </a:t>
            </a:r>
            <a:r>
              <a:rPr lang="en-US" altLang="zh-TW" sz="1800" i="1" dirty="0">
                <a:latin typeface="+mn-lt"/>
                <a:ea typeface="PMingLiU" pitchFamily="18" charset="-120"/>
              </a:rPr>
              <a:t>address </a:t>
            </a:r>
            <a:r>
              <a:rPr lang="en-US" altLang="zh-TW" sz="1800" dirty="0">
                <a:latin typeface="+mn-lt"/>
                <a:ea typeface="PMingLiU" pitchFamily="18" charset="-120"/>
              </a:rPr>
              <a:t>of the </a:t>
            </a:r>
            <a:r>
              <a:rPr lang="en-US" altLang="zh-TW" sz="1800" dirty="0" err="1">
                <a:latin typeface="+mn-lt"/>
                <a:ea typeface="PMingLiU" pitchFamily="18" charset="-120"/>
              </a:rPr>
              <a:t>ith</a:t>
            </a:r>
            <a:r>
              <a:rPr lang="en-US" altLang="zh-TW" sz="1800" dirty="0">
                <a:latin typeface="+mn-lt"/>
                <a:ea typeface="PMingLiU" pitchFamily="18" charset="-120"/>
              </a:rPr>
              <a:t> row</a:t>
            </a:r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altLang="zh-TW" smtClean="0"/>
              <a:t>by aalosaimi</a:t>
            </a:r>
            <a:endParaRPr lang="en-US" altLang="zh-TW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60EAD993-CADD-451B-B3FA-2EAE9E08F859}" type="slidenum">
              <a:rPr lang="zh-TW" altLang="en-US" smtClean="0"/>
              <a:pPr algn="r" rtl="0"/>
              <a:t>22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746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6" name="Rectangle 4"/>
          <p:cNvSpPr>
            <a:spLocks noChangeArrowheads="1"/>
          </p:cNvSpPr>
          <p:nvPr/>
        </p:nvSpPr>
        <p:spPr bwMode="auto">
          <a:xfrm>
            <a:off x="738188" y="509588"/>
            <a:ext cx="78771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endParaRPr lang="en-US" altLang="zh-TW" sz="2800" b="1" dirty="0" smtClean="0">
              <a:latin typeface="+mn-lt"/>
              <a:ea typeface="PMingLiU" pitchFamily="18" charset="-12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b="1" dirty="0" smtClean="0">
                <a:latin typeface="+mn-lt"/>
                <a:ea typeface="PMingLiU" pitchFamily="18" charset="-120"/>
              </a:rPr>
              <a:t>The concept of dynamic </a:t>
            </a:r>
            <a:r>
              <a:rPr lang="en-GB" sz="2800" b="1" dirty="0" smtClean="0"/>
              <a:t>two-dimensional</a:t>
            </a:r>
            <a:r>
              <a:rPr lang="en-US" altLang="zh-TW" sz="2800" b="1" dirty="0" smtClean="0">
                <a:latin typeface="+mn-lt"/>
                <a:ea typeface="PMingLiU" pitchFamily="18" charset="-120"/>
              </a:rPr>
              <a:t> array</a:t>
            </a: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b="1" dirty="0" smtClean="0">
                <a:latin typeface="+mn-lt"/>
                <a:ea typeface="PMingLiU" pitchFamily="18" charset="-120"/>
              </a:rPr>
              <a:t>Array </a:t>
            </a:r>
            <a:r>
              <a:rPr lang="en-US" altLang="zh-TW" sz="2800" b="1" dirty="0">
                <a:latin typeface="+mn-lt"/>
                <a:ea typeface="PMingLiU" pitchFamily="18" charset="-120"/>
              </a:rPr>
              <a:t>of Pointers &amp; Pointers to Array</a:t>
            </a:r>
          </a:p>
        </p:txBody>
      </p:sp>
      <p:sp>
        <p:nvSpPr>
          <p:cNvPr id="392198" name="Rectangle 6"/>
          <p:cNvSpPr>
            <a:spLocks noChangeArrowheads="1"/>
          </p:cNvSpPr>
          <p:nvPr/>
        </p:nvSpPr>
        <p:spPr bwMode="auto">
          <a:xfrm>
            <a:off x="228600" y="1219200"/>
            <a:ext cx="8915400" cy="5410200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342900" indent="-342900" algn="ctr" rtl="0">
              <a:buFont typeface="Monotype Sorts" pitchFamily="2" charset="2"/>
              <a:buNone/>
            </a:pPr>
            <a:endParaRPr lang="zh-TW" altLang="en-US">
              <a:latin typeface="+mn-lt"/>
              <a:ea typeface="PMingLiU" pitchFamily="18" charset="-12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85800" y="1931988"/>
            <a:ext cx="990600" cy="1355725"/>
            <a:chOff x="816" y="1824"/>
            <a:chExt cx="528" cy="960"/>
          </a:xfrm>
        </p:grpSpPr>
        <p:sp>
          <p:nvSpPr>
            <p:cNvPr id="392199" name="Rectangle 7"/>
            <p:cNvSpPr>
              <a:spLocks noChangeArrowheads="1"/>
            </p:cNvSpPr>
            <p:nvPr/>
          </p:nvSpPr>
          <p:spPr bwMode="auto">
            <a:xfrm>
              <a:off x="816" y="1824"/>
              <a:ext cx="528" cy="192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l" rtl="0"/>
              <a:endParaRPr lang="ar-SA">
                <a:latin typeface="+mn-lt"/>
              </a:endParaRPr>
            </a:p>
          </p:txBody>
        </p:sp>
        <p:sp>
          <p:nvSpPr>
            <p:cNvPr id="392200" name="Rectangle 8"/>
            <p:cNvSpPr>
              <a:spLocks noChangeArrowheads="1"/>
            </p:cNvSpPr>
            <p:nvPr/>
          </p:nvSpPr>
          <p:spPr bwMode="auto">
            <a:xfrm>
              <a:off x="816" y="2016"/>
              <a:ext cx="528" cy="192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l" rtl="0"/>
              <a:endParaRPr lang="ar-SA">
                <a:latin typeface="+mn-lt"/>
              </a:endParaRPr>
            </a:p>
          </p:txBody>
        </p:sp>
        <p:sp>
          <p:nvSpPr>
            <p:cNvPr id="392201" name="Rectangle 9"/>
            <p:cNvSpPr>
              <a:spLocks noChangeArrowheads="1"/>
            </p:cNvSpPr>
            <p:nvPr/>
          </p:nvSpPr>
          <p:spPr bwMode="auto">
            <a:xfrm>
              <a:off x="816" y="2208"/>
              <a:ext cx="528" cy="192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l" rtl="0"/>
              <a:endParaRPr lang="ar-SA">
                <a:latin typeface="+mn-lt"/>
              </a:endParaRPr>
            </a:p>
          </p:txBody>
        </p:sp>
        <p:sp>
          <p:nvSpPr>
            <p:cNvPr id="392202" name="Rectangle 10"/>
            <p:cNvSpPr>
              <a:spLocks noChangeArrowheads="1"/>
            </p:cNvSpPr>
            <p:nvPr/>
          </p:nvSpPr>
          <p:spPr bwMode="auto">
            <a:xfrm>
              <a:off x="816" y="2400"/>
              <a:ext cx="528" cy="192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l" rtl="0"/>
              <a:endParaRPr lang="ar-SA">
                <a:latin typeface="+mn-lt"/>
              </a:endParaRPr>
            </a:p>
          </p:txBody>
        </p:sp>
        <p:sp>
          <p:nvSpPr>
            <p:cNvPr id="392203" name="Rectangle 11"/>
            <p:cNvSpPr>
              <a:spLocks noChangeArrowheads="1"/>
            </p:cNvSpPr>
            <p:nvPr/>
          </p:nvSpPr>
          <p:spPr bwMode="auto">
            <a:xfrm>
              <a:off x="816" y="2592"/>
              <a:ext cx="528" cy="192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l" rtl="0"/>
              <a:endParaRPr lang="ar-SA">
                <a:latin typeface="+mn-lt"/>
              </a:endParaRPr>
            </a:p>
          </p:txBody>
        </p:sp>
      </p:grpSp>
      <p:sp>
        <p:nvSpPr>
          <p:cNvPr id="392205" name="Rectangle 13"/>
          <p:cNvSpPr>
            <a:spLocks noChangeArrowheads="1"/>
          </p:cNvSpPr>
          <p:nvPr/>
        </p:nvSpPr>
        <p:spPr bwMode="auto">
          <a:xfrm>
            <a:off x="2514600" y="1501775"/>
            <a:ext cx="1219200" cy="246063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l" rtl="0"/>
            <a:endParaRPr lang="ar-SA">
              <a:latin typeface="+mn-lt"/>
            </a:endParaRPr>
          </a:p>
        </p:txBody>
      </p:sp>
      <p:sp>
        <p:nvSpPr>
          <p:cNvPr id="392206" name="Rectangle 14"/>
          <p:cNvSpPr>
            <a:spLocks noChangeArrowheads="1"/>
          </p:cNvSpPr>
          <p:nvPr/>
        </p:nvSpPr>
        <p:spPr bwMode="auto">
          <a:xfrm>
            <a:off x="2514600" y="1993900"/>
            <a:ext cx="1219200" cy="246063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l" rtl="0"/>
            <a:endParaRPr lang="ar-SA">
              <a:latin typeface="+mn-lt"/>
            </a:endParaRPr>
          </a:p>
        </p:txBody>
      </p:sp>
      <p:sp>
        <p:nvSpPr>
          <p:cNvPr id="392207" name="Rectangle 15"/>
          <p:cNvSpPr>
            <a:spLocks noChangeArrowheads="1"/>
          </p:cNvSpPr>
          <p:nvPr/>
        </p:nvSpPr>
        <p:spPr bwMode="auto">
          <a:xfrm>
            <a:off x="2514600" y="2487613"/>
            <a:ext cx="1219200" cy="24606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l" rtl="0"/>
            <a:endParaRPr lang="ar-SA">
              <a:latin typeface="+mn-lt"/>
            </a:endParaRPr>
          </a:p>
        </p:txBody>
      </p:sp>
      <p:sp>
        <p:nvSpPr>
          <p:cNvPr id="392208" name="Rectangle 16"/>
          <p:cNvSpPr>
            <a:spLocks noChangeArrowheads="1"/>
          </p:cNvSpPr>
          <p:nvPr/>
        </p:nvSpPr>
        <p:spPr bwMode="auto">
          <a:xfrm>
            <a:off x="2514600" y="2979738"/>
            <a:ext cx="1219200" cy="24606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l" rtl="0"/>
            <a:endParaRPr lang="ar-SA">
              <a:latin typeface="+mn-lt"/>
            </a:endParaRPr>
          </a:p>
        </p:txBody>
      </p:sp>
      <p:sp>
        <p:nvSpPr>
          <p:cNvPr id="392209" name="Rectangle 17"/>
          <p:cNvSpPr>
            <a:spLocks noChangeArrowheads="1"/>
          </p:cNvSpPr>
          <p:nvPr/>
        </p:nvSpPr>
        <p:spPr bwMode="auto">
          <a:xfrm>
            <a:off x="2514600" y="3473450"/>
            <a:ext cx="1219200" cy="246063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l" rtl="0"/>
            <a:endParaRPr lang="ar-SA">
              <a:latin typeface="+mn-lt"/>
            </a:endParaRPr>
          </a:p>
        </p:txBody>
      </p:sp>
      <p:sp>
        <p:nvSpPr>
          <p:cNvPr id="392211" name="Text Box 19"/>
          <p:cNvSpPr txBox="1">
            <a:spLocks noChangeArrowheads="1"/>
          </p:cNvSpPr>
          <p:nvPr/>
        </p:nvSpPr>
        <p:spPr bwMode="auto">
          <a:xfrm>
            <a:off x="2514600" y="1143000"/>
            <a:ext cx="295274" cy="36933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>
                <a:solidFill>
                  <a:srgbClr val="3366CC"/>
                </a:solidFill>
                <a:latin typeface="+mn-lt"/>
                <a:ea typeface="PMingLiU" pitchFamily="18" charset="-120"/>
              </a:rPr>
              <a:t>a</a:t>
            </a:r>
          </a:p>
        </p:txBody>
      </p:sp>
      <p:sp>
        <p:nvSpPr>
          <p:cNvPr id="392212" name="Text Box 20"/>
          <p:cNvSpPr txBox="1">
            <a:spLocks noChangeArrowheads="1"/>
          </p:cNvSpPr>
          <p:nvPr/>
        </p:nvSpPr>
        <p:spPr bwMode="auto">
          <a:xfrm>
            <a:off x="2514600" y="1685925"/>
            <a:ext cx="306494" cy="36933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>
                <a:solidFill>
                  <a:srgbClr val="3366CC"/>
                </a:solidFill>
                <a:latin typeface="+mn-lt"/>
                <a:ea typeface="PMingLiU" pitchFamily="18" charset="-120"/>
              </a:rPr>
              <a:t>b</a:t>
            </a:r>
          </a:p>
        </p:txBody>
      </p:sp>
      <p:sp>
        <p:nvSpPr>
          <p:cNvPr id="392213" name="Text Box 21"/>
          <p:cNvSpPr txBox="1">
            <a:spLocks noChangeArrowheads="1"/>
          </p:cNvSpPr>
          <p:nvPr/>
        </p:nvSpPr>
        <p:spPr bwMode="auto">
          <a:xfrm>
            <a:off x="2514600" y="2178050"/>
            <a:ext cx="282450" cy="36933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>
                <a:solidFill>
                  <a:srgbClr val="3366CC"/>
                </a:solidFill>
                <a:latin typeface="+mn-lt"/>
                <a:ea typeface="PMingLiU" pitchFamily="18" charset="-120"/>
              </a:rPr>
              <a:t>c</a:t>
            </a:r>
          </a:p>
        </p:txBody>
      </p:sp>
      <p:sp>
        <p:nvSpPr>
          <p:cNvPr id="392221" name="Line 29"/>
          <p:cNvSpPr>
            <a:spLocks noChangeShapeType="1"/>
          </p:cNvSpPr>
          <p:nvPr/>
        </p:nvSpPr>
        <p:spPr bwMode="auto">
          <a:xfrm flipV="1">
            <a:off x="1295400" y="1624013"/>
            <a:ext cx="1219200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lg"/>
          </a:ln>
          <a:effectLst/>
        </p:spPr>
        <p:txBody>
          <a:bodyPr/>
          <a:lstStyle/>
          <a:p>
            <a:pPr algn="l" rtl="0"/>
            <a:endParaRPr lang="ar-SA">
              <a:latin typeface="+mn-lt"/>
            </a:endParaRPr>
          </a:p>
        </p:txBody>
      </p:sp>
      <p:sp>
        <p:nvSpPr>
          <p:cNvPr id="392222" name="Line 30"/>
          <p:cNvSpPr>
            <a:spLocks noChangeShapeType="1"/>
          </p:cNvSpPr>
          <p:nvPr/>
        </p:nvSpPr>
        <p:spPr bwMode="auto">
          <a:xfrm flipV="1">
            <a:off x="1295400" y="2117725"/>
            <a:ext cx="1219200" cy="2460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lg"/>
          </a:ln>
          <a:effectLst/>
        </p:spPr>
        <p:txBody>
          <a:bodyPr/>
          <a:lstStyle/>
          <a:p>
            <a:pPr algn="l" rtl="0"/>
            <a:endParaRPr lang="ar-SA">
              <a:latin typeface="+mn-lt"/>
            </a:endParaRPr>
          </a:p>
        </p:txBody>
      </p:sp>
      <p:sp>
        <p:nvSpPr>
          <p:cNvPr id="392223" name="Line 31"/>
          <p:cNvSpPr>
            <a:spLocks noChangeShapeType="1"/>
          </p:cNvSpPr>
          <p:nvPr/>
        </p:nvSpPr>
        <p:spPr bwMode="auto">
          <a:xfrm>
            <a:off x="1295400" y="2609850"/>
            <a:ext cx="1143000" cy="15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triangle" w="med" len="lg"/>
          </a:ln>
          <a:effectLst/>
        </p:spPr>
        <p:txBody>
          <a:bodyPr/>
          <a:lstStyle/>
          <a:p>
            <a:pPr algn="l" rtl="0"/>
            <a:endParaRPr lang="ar-SA">
              <a:latin typeface="+mn-lt"/>
            </a:endParaRPr>
          </a:p>
        </p:txBody>
      </p:sp>
      <p:sp>
        <p:nvSpPr>
          <p:cNvPr id="392224" name="Line 32"/>
          <p:cNvSpPr>
            <a:spLocks noChangeShapeType="1"/>
          </p:cNvSpPr>
          <p:nvPr/>
        </p:nvSpPr>
        <p:spPr bwMode="auto">
          <a:xfrm>
            <a:off x="1293813" y="2852738"/>
            <a:ext cx="1216025" cy="244475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triangle" w="med" len="lg"/>
          </a:ln>
          <a:effectLst/>
        </p:spPr>
        <p:txBody>
          <a:bodyPr/>
          <a:lstStyle/>
          <a:p>
            <a:pPr algn="l" rtl="0"/>
            <a:endParaRPr lang="ar-SA">
              <a:latin typeface="+mn-lt"/>
            </a:endParaRPr>
          </a:p>
        </p:txBody>
      </p:sp>
      <p:sp>
        <p:nvSpPr>
          <p:cNvPr id="392225" name="Line 33"/>
          <p:cNvSpPr>
            <a:spLocks noChangeShapeType="1"/>
          </p:cNvSpPr>
          <p:nvPr/>
        </p:nvSpPr>
        <p:spPr bwMode="auto">
          <a:xfrm>
            <a:off x="1295400" y="3103563"/>
            <a:ext cx="1143000" cy="492125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triangle" w="med" len="lg"/>
          </a:ln>
          <a:effectLst/>
        </p:spPr>
        <p:txBody>
          <a:bodyPr/>
          <a:lstStyle/>
          <a:p>
            <a:pPr algn="l" rtl="0"/>
            <a:endParaRPr lang="ar-SA">
              <a:latin typeface="+mn-lt"/>
            </a:endParaRPr>
          </a:p>
        </p:txBody>
      </p:sp>
      <p:sp>
        <p:nvSpPr>
          <p:cNvPr id="392227" name="Text Box 35"/>
          <p:cNvSpPr txBox="1">
            <a:spLocks noChangeArrowheads="1"/>
          </p:cNvSpPr>
          <p:nvPr/>
        </p:nvSpPr>
        <p:spPr bwMode="auto">
          <a:xfrm>
            <a:off x="838200" y="3810000"/>
            <a:ext cx="2031518" cy="369332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dirty="0">
                <a:latin typeface="+mn-lt"/>
                <a:ea typeface="PMingLiU" pitchFamily="18" charset="-120"/>
              </a:rPr>
              <a:t>An array of Pointers</a:t>
            </a:r>
          </a:p>
        </p:txBody>
      </p:sp>
      <p:sp>
        <p:nvSpPr>
          <p:cNvPr id="392228" name="Text Box 36"/>
          <p:cNvSpPr txBox="1">
            <a:spLocks noChangeArrowheads="1"/>
          </p:cNvSpPr>
          <p:nvPr/>
        </p:nvSpPr>
        <p:spPr bwMode="auto">
          <a:xfrm>
            <a:off x="685800" y="1371600"/>
            <a:ext cx="377026" cy="523220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sz="2800" dirty="0">
                <a:latin typeface="+mn-lt"/>
                <a:ea typeface="PMingLiU" pitchFamily="18" charset="-120"/>
              </a:rPr>
              <a:t>p</a:t>
            </a: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228600" y="4191000"/>
            <a:ext cx="3733800" cy="2438400"/>
            <a:chOff x="576" y="2784"/>
            <a:chExt cx="2160" cy="1536"/>
          </a:xfrm>
        </p:grpSpPr>
        <p:sp>
          <p:nvSpPr>
            <p:cNvPr id="392229" name="AutoShape 37"/>
            <p:cNvSpPr>
              <a:spLocks noChangeArrowheads="1"/>
            </p:cNvSpPr>
            <p:nvPr/>
          </p:nvSpPr>
          <p:spPr bwMode="auto">
            <a:xfrm flipV="1">
              <a:off x="576" y="2784"/>
              <a:ext cx="2160" cy="1536"/>
            </a:xfrm>
            <a:prstGeom prst="foldedCorner">
              <a:avLst>
                <a:gd name="adj" fmla="val 12500"/>
              </a:avLst>
            </a:prstGeom>
            <a:noFill/>
            <a:ln w="3175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rot="10800000" wrap="none" anchor="ctr"/>
            <a:lstStyle/>
            <a:p>
              <a:pPr marL="342900" indent="-342900" algn="ctr" rtl="0">
                <a:buFont typeface="Monotype Sorts" pitchFamily="2" charset="2"/>
                <a:buNone/>
              </a:pPr>
              <a:endParaRPr lang="zh-TW" altLang="en-US">
                <a:latin typeface="+mn-lt"/>
                <a:ea typeface="PMingLiU" pitchFamily="18" charset="-120"/>
              </a:endParaRPr>
            </a:p>
          </p:txBody>
        </p:sp>
        <p:sp>
          <p:nvSpPr>
            <p:cNvPr id="392234" name="Text Box 42"/>
            <p:cNvSpPr txBox="1">
              <a:spLocks noChangeArrowheads="1"/>
            </p:cNvSpPr>
            <p:nvPr/>
          </p:nvSpPr>
          <p:spPr bwMode="auto">
            <a:xfrm>
              <a:off x="614" y="2791"/>
              <a:ext cx="2122" cy="931"/>
            </a:xfrm>
            <a:prstGeom prst="rect">
              <a:avLst/>
            </a:prstGeom>
            <a:noFill/>
            <a:ln w="317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marL="342900" indent="-342900" algn="l" rtl="0">
                <a:buFont typeface="Monotype Sorts" pitchFamily="2" charset="2"/>
                <a:buNone/>
              </a:pPr>
              <a:r>
                <a:rPr lang="en-US" altLang="zh-TW" sz="1800" dirty="0" err="1">
                  <a:latin typeface="+mn-lt"/>
                  <a:ea typeface="PMingLiU" pitchFamily="18" charset="-120"/>
                </a:rPr>
                <a:t>int</a:t>
              </a:r>
              <a:r>
                <a:rPr lang="en-US" altLang="zh-TW" sz="1800" dirty="0">
                  <a:latin typeface="+mn-lt"/>
                  <a:ea typeface="PMingLiU" pitchFamily="18" charset="-120"/>
                </a:rPr>
                <a:t> a = 1, b = 2, c = 3;</a:t>
              </a:r>
            </a:p>
            <a:p>
              <a:pPr marL="342900" indent="-342900" algn="l" rtl="0">
                <a:buFont typeface="Monotype Sorts" pitchFamily="2" charset="2"/>
                <a:buNone/>
              </a:pPr>
              <a:r>
                <a:rPr lang="en-US" altLang="zh-TW" sz="1800" dirty="0" err="1">
                  <a:solidFill>
                    <a:srgbClr val="FF0000"/>
                  </a:solidFill>
                  <a:latin typeface="+mn-lt"/>
                  <a:ea typeface="PMingLiU" pitchFamily="18" charset="-120"/>
                </a:rPr>
                <a:t>int</a:t>
              </a:r>
              <a:r>
                <a:rPr lang="en-US" altLang="zh-TW" sz="1800" dirty="0">
                  <a:solidFill>
                    <a:srgbClr val="FF0000"/>
                  </a:solidFill>
                  <a:latin typeface="+mn-lt"/>
                  <a:ea typeface="PMingLiU" pitchFamily="18" charset="-120"/>
                </a:rPr>
                <a:t> *p[5]</a:t>
              </a:r>
              <a:r>
                <a:rPr lang="en-US" altLang="zh-TW" sz="1800" dirty="0">
                  <a:solidFill>
                    <a:srgbClr val="3366CC"/>
                  </a:solidFill>
                  <a:latin typeface="+mn-lt"/>
                  <a:ea typeface="PMingLiU" pitchFamily="18" charset="-120"/>
                </a:rPr>
                <a:t>;</a:t>
              </a:r>
            </a:p>
            <a:p>
              <a:pPr marL="342900" indent="-342900" algn="l" rtl="0">
                <a:buFont typeface="Monotype Sorts" pitchFamily="2" charset="2"/>
                <a:buNone/>
              </a:pPr>
              <a:r>
                <a:rPr lang="en-US" altLang="zh-TW" sz="1800" dirty="0">
                  <a:latin typeface="+mn-lt"/>
                  <a:ea typeface="PMingLiU" pitchFamily="18" charset="-120"/>
                </a:rPr>
                <a:t>p[0] = &amp;a;</a:t>
              </a:r>
            </a:p>
            <a:p>
              <a:pPr marL="342900" indent="-342900" algn="l" rtl="0">
                <a:buFont typeface="Monotype Sorts" pitchFamily="2" charset="2"/>
                <a:buNone/>
              </a:pPr>
              <a:r>
                <a:rPr lang="en-US" altLang="zh-TW" sz="1800" dirty="0">
                  <a:latin typeface="+mn-lt"/>
                  <a:ea typeface="PMingLiU" pitchFamily="18" charset="-120"/>
                </a:rPr>
                <a:t>p[1] = &amp;b;</a:t>
              </a:r>
            </a:p>
            <a:p>
              <a:pPr marL="342900" indent="-342900" algn="l" rtl="0">
                <a:buFont typeface="Monotype Sorts" pitchFamily="2" charset="2"/>
                <a:buNone/>
              </a:pPr>
              <a:r>
                <a:rPr lang="en-US" altLang="zh-TW" sz="1800" dirty="0">
                  <a:latin typeface="+mn-lt"/>
                  <a:ea typeface="PMingLiU" pitchFamily="18" charset="-120"/>
                </a:rPr>
                <a:t>p[2] = &amp;c;</a:t>
              </a:r>
            </a:p>
          </p:txBody>
        </p:sp>
      </p:grpSp>
      <p:sp>
        <p:nvSpPr>
          <p:cNvPr id="392235" name="Line 43"/>
          <p:cNvSpPr>
            <a:spLocks noChangeShapeType="1"/>
          </p:cNvSpPr>
          <p:nvPr/>
        </p:nvSpPr>
        <p:spPr bwMode="auto">
          <a:xfrm>
            <a:off x="4038600" y="1219200"/>
            <a:ext cx="1588" cy="54102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l" rtl="0"/>
            <a:endParaRPr lang="ar-SA">
              <a:latin typeface="+mn-lt"/>
            </a:endParaRPr>
          </a:p>
        </p:txBody>
      </p: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4114800" y="4191000"/>
            <a:ext cx="5029200" cy="2438400"/>
            <a:chOff x="576" y="2784"/>
            <a:chExt cx="2160" cy="1536"/>
          </a:xfrm>
        </p:grpSpPr>
        <p:sp>
          <p:nvSpPr>
            <p:cNvPr id="392238" name="AutoShape 46"/>
            <p:cNvSpPr>
              <a:spLocks noChangeArrowheads="1"/>
            </p:cNvSpPr>
            <p:nvPr/>
          </p:nvSpPr>
          <p:spPr bwMode="auto">
            <a:xfrm flipV="1">
              <a:off x="576" y="2784"/>
              <a:ext cx="2160" cy="1536"/>
            </a:xfrm>
            <a:prstGeom prst="foldedCorner">
              <a:avLst>
                <a:gd name="adj" fmla="val 12500"/>
              </a:avLst>
            </a:prstGeom>
            <a:noFill/>
            <a:ln w="3175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rot="10800000" wrap="none" anchor="ctr"/>
            <a:lstStyle/>
            <a:p>
              <a:pPr marL="342900" indent="-342900" algn="ctr" rtl="0">
                <a:buFont typeface="Monotype Sorts" pitchFamily="2" charset="2"/>
                <a:buNone/>
              </a:pPr>
              <a:endParaRPr lang="zh-TW" altLang="en-US">
                <a:latin typeface="+mn-lt"/>
                <a:ea typeface="PMingLiU" pitchFamily="18" charset="-120"/>
              </a:endParaRPr>
            </a:p>
          </p:txBody>
        </p:sp>
        <p:sp>
          <p:nvSpPr>
            <p:cNvPr id="392239" name="Text Box 47"/>
            <p:cNvSpPr txBox="1">
              <a:spLocks noChangeArrowheads="1"/>
            </p:cNvSpPr>
            <p:nvPr/>
          </p:nvSpPr>
          <p:spPr bwMode="auto">
            <a:xfrm>
              <a:off x="614" y="2791"/>
              <a:ext cx="2122" cy="1105"/>
            </a:xfrm>
            <a:prstGeom prst="rect">
              <a:avLst/>
            </a:prstGeom>
            <a:noFill/>
            <a:ln w="317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marL="342900" indent="-342900" algn="l" rtl="0">
                <a:buFont typeface="Monotype Sorts" pitchFamily="2" charset="2"/>
                <a:buNone/>
              </a:pPr>
              <a:r>
                <a:rPr lang="en-US" altLang="zh-TW" sz="1800" dirty="0" err="1">
                  <a:latin typeface="+mn-lt"/>
                  <a:ea typeface="PMingLiU" pitchFamily="18" charset="-120"/>
                </a:rPr>
                <a:t>int</a:t>
              </a:r>
              <a:r>
                <a:rPr lang="en-US" altLang="zh-TW" sz="1800" dirty="0">
                  <a:latin typeface="+mn-lt"/>
                  <a:ea typeface="PMingLiU" pitchFamily="18" charset="-120"/>
                </a:rPr>
                <a:t> list[5] = {9, 8, 7, 6, 5};</a:t>
              </a:r>
            </a:p>
            <a:p>
              <a:pPr marL="342900" indent="-342900" algn="l" rtl="0">
                <a:buFont typeface="Monotype Sorts" pitchFamily="2" charset="2"/>
                <a:buNone/>
              </a:pPr>
              <a:r>
                <a:rPr lang="en-US" altLang="zh-TW" sz="1800" dirty="0" err="1">
                  <a:solidFill>
                    <a:srgbClr val="FF0000"/>
                  </a:solidFill>
                  <a:latin typeface="+mn-lt"/>
                  <a:ea typeface="PMingLiU" pitchFamily="18" charset="-120"/>
                </a:rPr>
                <a:t>int</a:t>
              </a:r>
              <a:r>
                <a:rPr lang="en-US" altLang="zh-TW" sz="1800" dirty="0">
                  <a:solidFill>
                    <a:srgbClr val="FF0000"/>
                  </a:solidFill>
                  <a:latin typeface="+mn-lt"/>
                  <a:ea typeface="PMingLiU" pitchFamily="18" charset="-120"/>
                </a:rPr>
                <a:t> *p</a:t>
              </a:r>
              <a:r>
                <a:rPr lang="en-US" altLang="zh-TW" sz="1800" dirty="0">
                  <a:solidFill>
                    <a:srgbClr val="3366CC"/>
                  </a:solidFill>
                  <a:latin typeface="+mn-lt"/>
                  <a:ea typeface="PMingLiU" pitchFamily="18" charset="-120"/>
                </a:rPr>
                <a:t>;</a:t>
              </a:r>
            </a:p>
            <a:p>
              <a:pPr marL="342900" indent="-342900" algn="l" rtl="0">
                <a:buFont typeface="Monotype Sorts" pitchFamily="2" charset="2"/>
                <a:buNone/>
              </a:pPr>
              <a:r>
                <a:rPr lang="en-US" altLang="zh-TW" sz="1800" dirty="0">
                  <a:latin typeface="+mn-lt"/>
                  <a:ea typeface="PMingLiU" pitchFamily="18" charset="-120"/>
                </a:rPr>
                <a:t>P = list;//points to 1</a:t>
              </a:r>
              <a:r>
                <a:rPr lang="en-US" altLang="zh-TW" sz="1800" baseline="30000" dirty="0">
                  <a:latin typeface="+mn-lt"/>
                  <a:ea typeface="PMingLiU" pitchFamily="18" charset="-120"/>
                </a:rPr>
                <a:t>st</a:t>
              </a:r>
              <a:r>
                <a:rPr lang="en-US" altLang="zh-TW" sz="1800" dirty="0">
                  <a:latin typeface="+mn-lt"/>
                  <a:ea typeface="PMingLiU" pitchFamily="18" charset="-120"/>
                </a:rPr>
                <a:t> entry</a:t>
              </a:r>
            </a:p>
            <a:p>
              <a:pPr marL="342900" indent="-342900" algn="l" rtl="0">
                <a:buFont typeface="Monotype Sorts" pitchFamily="2" charset="2"/>
                <a:buNone/>
              </a:pPr>
              <a:r>
                <a:rPr lang="en-US" altLang="zh-TW" sz="1800" dirty="0">
                  <a:latin typeface="+mn-lt"/>
                  <a:ea typeface="PMingLiU" pitchFamily="18" charset="-120"/>
                </a:rPr>
                <a:t>P = &amp;list[0];//points to 1</a:t>
              </a:r>
              <a:r>
                <a:rPr lang="en-US" altLang="zh-TW" sz="1800" baseline="30000" dirty="0">
                  <a:latin typeface="+mn-lt"/>
                  <a:ea typeface="PMingLiU" pitchFamily="18" charset="-120"/>
                </a:rPr>
                <a:t>st</a:t>
              </a:r>
              <a:r>
                <a:rPr lang="en-US" altLang="zh-TW" sz="1800" dirty="0">
                  <a:latin typeface="+mn-lt"/>
                  <a:ea typeface="PMingLiU" pitchFamily="18" charset="-120"/>
                </a:rPr>
                <a:t> entry</a:t>
              </a:r>
            </a:p>
            <a:p>
              <a:pPr marL="342900" indent="-342900" algn="l" rtl="0">
                <a:buFont typeface="Monotype Sorts" pitchFamily="2" charset="2"/>
                <a:buNone/>
              </a:pPr>
              <a:r>
                <a:rPr lang="en-US" altLang="zh-TW" sz="1800" dirty="0">
                  <a:latin typeface="+mn-lt"/>
                  <a:ea typeface="PMingLiU" pitchFamily="18" charset="-120"/>
                </a:rPr>
                <a:t>P = &amp;list[1];//points to 2</a:t>
              </a:r>
              <a:r>
                <a:rPr lang="en-US" altLang="zh-TW" sz="1800" baseline="30000" dirty="0">
                  <a:latin typeface="+mn-lt"/>
                  <a:ea typeface="PMingLiU" pitchFamily="18" charset="-120"/>
                </a:rPr>
                <a:t>nd</a:t>
              </a:r>
              <a:r>
                <a:rPr lang="en-US" altLang="zh-TW" sz="1800" dirty="0">
                  <a:latin typeface="+mn-lt"/>
                  <a:ea typeface="PMingLiU" pitchFamily="18" charset="-120"/>
                </a:rPr>
                <a:t> entry</a:t>
              </a:r>
            </a:p>
            <a:p>
              <a:pPr marL="342900" indent="-342900" algn="l" rtl="0">
                <a:buFont typeface="Monotype Sorts" pitchFamily="2" charset="2"/>
                <a:buNone/>
              </a:pPr>
              <a:r>
                <a:rPr lang="en-US" altLang="zh-TW" sz="1800" dirty="0">
                  <a:latin typeface="+mn-lt"/>
                  <a:ea typeface="PMingLiU" pitchFamily="18" charset="-120"/>
                </a:rPr>
                <a:t>P = list + 1; //points to 2</a:t>
              </a:r>
              <a:r>
                <a:rPr lang="en-US" altLang="zh-TW" sz="1800" baseline="30000" dirty="0">
                  <a:latin typeface="+mn-lt"/>
                  <a:ea typeface="PMingLiU" pitchFamily="18" charset="-120"/>
                </a:rPr>
                <a:t>nd</a:t>
              </a:r>
              <a:r>
                <a:rPr lang="en-US" altLang="zh-TW" sz="1800" dirty="0">
                  <a:latin typeface="+mn-lt"/>
                  <a:ea typeface="PMingLiU" pitchFamily="18" charset="-120"/>
                </a:rPr>
                <a:t> entry</a:t>
              </a:r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6934200" y="1905000"/>
            <a:ext cx="1524000" cy="1524000"/>
            <a:chOff x="816" y="1824"/>
            <a:chExt cx="528" cy="960"/>
          </a:xfrm>
        </p:grpSpPr>
        <p:sp>
          <p:nvSpPr>
            <p:cNvPr id="392241" name="Rectangle 49"/>
            <p:cNvSpPr>
              <a:spLocks noChangeArrowheads="1"/>
            </p:cNvSpPr>
            <p:nvPr/>
          </p:nvSpPr>
          <p:spPr bwMode="auto">
            <a:xfrm>
              <a:off x="816" y="1824"/>
              <a:ext cx="528" cy="192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l" rtl="0"/>
              <a:endParaRPr lang="ar-SA">
                <a:latin typeface="+mn-lt"/>
              </a:endParaRPr>
            </a:p>
          </p:txBody>
        </p:sp>
        <p:sp>
          <p:nvSpPr>
            <p:cNvPr id="392242" name="Rectangle 50"/>
            <p:cNvSpPr>
              <a:spLocks noChangeArrowheads="1"/>
            </p:cNvSpPr>
            <p:nvPr/>
          </p:nvSpPr>
          <p:spPr bwMode="auto">
            <a:xfrm>
              <a:off x="816" y="2016"/>
              <a:ext cx="528" cy="192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l" rtl="0"/>
              <a:endParaRPr lang="ar-SA">
                <a:latin typeface="+mn-lt"/>
              </a:endParaRPr>
            </a:p>
          </p:txBody>
        </p:sp>
        <p:sp>
          <p:nvSpPr>
            <p:cNvPr id="392243" name="Rectangle 51"/>
            <p:cNvSpPr>
              <a:spLocks noChangeArrowheads="1"/>
            </p:cNvSpPr>
            <p:nvPr/>
          </p:nvSpPr>
          <p:spPr bwMode="auto">
            <a:xfrm>
              <a:off x="816" y="2208"/>
              <a:ext cx="528" cy="192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l" rtl="0"/>
              <a:endParaRPr lang="ar-SA">
                <a:latin typeface="+mn-lt"/>
              </a:endParaRPr>
            </a:p>
          </p:txBody>
        </p:sp>
        <p:sp>
          <p:nvSpPr>
            <p:cNvPr id="392244" name="Rectangle 52"/>
            <p:cNvSpPr>
              <a:spLocks noChangeArrowheads="1"/>
            </p:cNvSpPr>
            <p:nvPr/>
          </p:nvSpPr>
          <p:spPr bwMode="auto">
            <a:xfrm>
              <a:off x="816" y="2400"/>
              <a:ext cx="528" cy="192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l" rtl="0"/>
              <a:endParaRPr lang="ar-SA">
                <a:latin typeface="+mn-lt"/>
              </a:endParaRPr>
            </a:p>
          </p:txBody>
        </p:sp>
        <p:sp>
          <p:nvSpPr>
            <p:cNvPr id="392245" name="Rectangle 53"/>
            <p:cNvSpPr>
              <a:spLocks noChangeArrowheads="1"/>
            </p:cNvSpPr>
            <p:nvPr/>
          </p:nvSpPr>
          <p:spPr bwMode="auto">
            <a:xfrm>
              <a:off x="816" y="2592"/>
              <a:ext cx="528" cy="192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l" rtl="0"/>
              <a:endParaRPr lang="ar-SA">
                <a:latin typeface="+mn-lt"/>
              </a:endParaRPr>
            </a:p>
          </p:txBody>
        </p:sp>
      </p:grpSp>
      <p:sp>
        <p:nvSpPr>
          <p:cNvPr id="392247" name="Text Box 55"/>
          <p:cNvSpPr txBox="1">
            <a:spLocks noChangeArrowheads="1"/>
          </p:cNvSpPr>
          <p:nvPr/>
        </p:nvSpPr>
        <p:spPr bwMode="auto">
          <a:xfrm>
            <a:off x="4953000" y="3733800"/>
            <a:ext cx="2121222" cy="369332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dirty="0">
                <a:latin typeface="+mn-lt"/>
                <a:ea typeface="PMingLiU" pitchFamily="18" charset="-120"/>
              </a:rPr>
              <a:t>A pointer to an array</a:t>
            </a:r>
          </a:p>
        </p:txBody>
      </p:sp>
      <p:sp>
        <p:nvSpPr>
          <p:cNvPr id="392248" name="Rectangle 56"/>
          <p:cNvSpPr>
            <a:spLocks noChangeArrowheads="1"/>
          </p:cNvSpPr>
          <p:nvPr/>
        </p:nvSpPr>
        <p:spPr bwMode="auto">
          <a:xfrm>
            <a:off x="5334000" y="2286000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l" rtl="0"/>
            <a:endParaRPr lang="ar-SA">
              <a:latin typeface="+mn-lt"/>
            </a:endParaRPr>
          </a:p>
        </p:txBody>
      </p:sp>
      <p:sp>
        <p:nvSpPr>
          <p:cNvPr id="392249" name="Line 57"/>
          <p:cNvSpPr>
            <a:spLocks noChangeShapeType="1"/>
          </p:cNvSpPr>
          <p:nvPr/>
        </p:nvSpPr>
        <p:spPr bwMode="auto">
          <a:xfrm flipV="1">
            <a:off x="5638800" y="1988840"/>
            <a:ext cx="1309464" cy="52576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triangle" w="med" len="lg"/>
          </a:ln>
          <a:effectLst/>
        </p:spPr>
        <p:txBody>
          <a:bodyPr/>
          <a:lstStyle/>
          <a:p>
            <a:pPr algn="l" rtl="0"/>
            <a:endParaRPr lang="ar-SA">
              <a:latin typeface="+mn-lt"/>
            </a:endParaRPr>
          </a:p>
        </p:txBody>
      </p:sp>
      <p:sp>
        <p:nvSpPr>
          <p:cNvPr id="43" name="Footer Placeholder 42"/>
          <p:cNvSpPr>
            <a:spLocks noGrp="1"/>
          </p:cNvSpPr>
          <p:nvPr>
            <p:ph type="ftr" sz="quarter" idx="11"/>
          </p:nvPr>
        </p:nvSpPr>
        <p:spPr>
          <a:xfrm>
            <a:off x="3124200" y="6127750"/>
            <a:ext cx="2895600" cy="365125"/>
          </a:xfrm>
        </p:spPr>
        <p:txBody>
          <a:bodyPr/>
          <a:lstStyle/>
          <a:p>
            <a:pPr rtl="0"/>
            <a:r>
              <a:rPr lang="en-US" altLang="zh-TW" smtClean="0"/>
              <a:t>by aalosaimi</a:t>
            </a:r>
            <a:endParaRPr lang="en-US" altLang="zh-TW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>
          <a:xfrm>
            <a:off x="6553200" y="6127750"/>
            <a:ext cx="2133600" cy="365125"/>
          </a:xfrm>
        </p:spPr>
        <p:txBody>
          <a:bodyPr/>
          <a:lstStyle/>
          <a:p>
            <a:pPr algn="r" rtl="0"/>
            <a:fld id="{60EAD993-CADD-451B-B3FA-2EAE9E08F859}" type="slidenum">
              <a:rPr lang="zh-TW" altLang="en-US" smtClean="0"/>
              <a:pPr algn="r" rtl="0"/>
              <a:t>23</a:t>
            </a:fld>
            <a:endParaRPr lang="en-US" altLang="zh-TW"/>
          </a:p>
        </p:txBody>
      </p:sp>
      <p:sp>
        <p:nvSpPr>
          <p:cNvPr id="47" name="Up Arrow Callout 46"/>
          <p:cNvSpPr/>
          <p:nvPr/>
        </p:nvSpPr>
        <p:spPr>
          <a:xfrm>
            <a:off x="827584" y="5589240"/>
            <a:ext cx="2448272" cy="1080120"/>
          </a:xfrm>
          <a:prstGeom prst="up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  <a:ea typeface="PMingLiU" pitchFamily="18" charset="-120"/>
              </a:rPr>
              <a:t>Dynamic 2D array is an array of pointers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10579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sz="3200" dirty="0" smtClean="0">
                <a:latin typeface="+mn-lt"/>
              </a:rPr>
              <a:t>How To Create A Dynamic Two-dimensional Array (1)</a:t>
            </a:r>
            <a:endParaRPr lang="en-GB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Suppose that we want to  create a 4X6  </a:t>
            </a:r>
            <a:r>
              <a:rPr lang="en-US" dirty="0" err="1" smtClean="0"/>
              <a:t>matrix.How</a:t>
            </a:r>
            <a:r>
              <a:rPr lang="en-US" dirty="0" smtClean="0"/>
              <a:t> can we do that ?</a:t>
            </a:r>
            <a:endParaRPr lang="en-GB" dirty="0" smtClean="0">
              <a:solidFill>
                <a:srgbClr val="0000FF"/>
              </a:solidFill>
            </a:endParaRPr>
          </a:p>
          <a:p>
            <a:pPr algn="l" rtl="0">
              <a:buNone/>
            </a:pPr>
            <a:r>
              <a:rPr lang="en-GB" sz="1800" dirty="0" smtClean="0">
                <a:solidFill>
                  <a:srgbClr val="0000FF"/>
                </a:solidFill>
              </a:rPr>
              <a:t>	</a:t>
            </a:r>
            <a:r>
              <a:rPr lang="en-GB" sz="1800" dirty="0" err="1" smtClean="0">
                <a:solidFill>
                  <a:srgbClr val="0000FF"/>
                </a:solidFill>
              </a:rPr>
              <a:t>in</a:t>
            </a:r>
            <a:r>
              <a:rPr lang="en-GB" sz="2000" dirty="0" err="1" smtClean="0">
                <a:solidFill>
                  <a:srgbClr val="0000FF"/>
                </a:solidFill>
              </a:rPr>
              <a:t>t</a:t>
            </a:r>
            <a:r>
              <a:rPr lang="en-GB" sz="2000" dirty="0" smtClean="0">
                <a:solidFill>
                  <a:srgbClr val="0000FF"/>
                </a:solidFill>
              </a:rPr>
              <a:t> </a:t>
            </a:r>
            <a:r>
              <a:rPr lang="en-GB" sz="2000" dirty="0" smtClean="0"/>
              <a:t>*board[4];</a:t>
            </a:r>
            <a:r>
              <a:rPr lang="en-GB" sz="2000" dirty="0" smtClean="0">
                <a:solidFill>
                  <a:srgbClr val="0000FF"/>
                </a:solidFill>
              </a:rPr>
              <a:t/>
            </a:r>
            <a:br>
              <a:rPr lang="en-GB" sz="2000" dirty="0" smtClean="0">
                <a:solidFill>
                  <a:srgbClr val="0000FF"/>
                </a:solidFill>
              </a:rPr>
            </a:br>
            <a:r>
              <a:rPr lang="en-GB" sz="2000" dirty="0" smtClean="0">
                <a:solidFill>
                  <a:srgbClr val="0000FF"/>
                </a:solidFill>
              </a:rPr>
              <a:t>for (</a:t>
            </a:r>
            <a:r>
              <a:rPr lang="en-GB" sz="2000" dirty="0" err="1" smtClean="0">
                <a:solidFill>
                  <a:srgbClr val="0000FF"/>
                </a:solidFill>
              </a:rPr>
              <a:t>int</a:t>
            </a:r>
            <a:r>
              <a:rPr lang="en-GB" sz="2000" dirty="0" smtClean="0">
                <a:solidFill>
                  <a:srgbClr val="0000FF"/>
                </a:solidFill>
              </a:rPr>
              <a:t> </a:t>
            </a:r>
            <a:r>
              <a:rPr lang="en-GB" sz="2000" dirty="0" smtClean="0"/>
              <a:t>row = 0; row &lt; 4; row++)</a:t>
            </a:r>
            <a:r>
              <a:rPr lang="en-GB" sz="2000" dirty="0" smtClean="0">
                <a:solidFill>
                  <a:srgbClr val="0000FF"/>
                </a:solidFill>
              </a:rPr>
              <a:t/>
            </a:r>
            <a:br>
              <a:rPr lang="en-GB" sz="2000" dirty="0" smtClean="0">
                <a:solidFill>
                  <a:srgbClr val="0000FF"/>
                </a:solidFill>
              </a:rPr>
            </a:br>
            <a:r>
              <a:rPr lang="en-GB" sz="2000" dirty="0" smtClean="0">
                <a:solidFill>
                  <a:srgbClr val="0000FF"/>
                </a:solidFill>
              </a:rPr>
              <a:t> </a:t>
            </a:r>
            <a:r>
              <a:rPr lang="en-GB" sz="2000" dirty="0" smtClean="0"/>
              <a:t>board[row] = </a:t>
            </a:r>
            <a:r>
              <a:rPr lang="en-GB" sz="2000" dirty="0" smtClean="0">
                <a:solidFill>
                  <a:srgbClr val="0000FF"/>
                </a:solidFill>
              </a:rPr>
              <a:t>new </a:t>
            </a:r>
            <a:r>
              <a:rPr lang="en-GB" sz="2000" dirty="0" err="1" smtClean="0">
                <a:solidFill>
                  <a:srgbClr val="0000FF"/>
                </a:solidFill>
              </a:rPr>
              <a:t>int</a:t>
            </a:r>
            <a:r>
              <a:rPr lang="en-GB" sz="2000" dirty="0" smtClean="0"/>
              <a:t>[6];</a:t>
            </a:r>
            <a:r>
              <a:rPr lang="en-GB" sz="2000" dirty="0" smtClean="0">
                <a:solidFill>
                  <a:srgbClr val="00B050"/>
                </a:solidFill>
              </a:rPr>
              <a:t> //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00B050"/>
                </a:solidFill>
              </a:rPr>
              <a:t>each row of board has six columns</a:t>
            </a:r>
            <a:r>
              <a:rPr lang="en-GB" sz="1800" dirty="0" smtClean="0"/>
              <a:t>. </a:t>
            </a:r>
            <a:endParaRPr lang="en-US" sz="1800" dirty="0" smtClean="0"/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altLang="zh-TW" b="0" smtClean="0"/>
              <a:t>by aalosaimi</a:t>
            </a:r>
            <a:endParaRPr lang="en-US" altLang="zh-TW" b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BCFF2CDD-0427-4D2E-B806-AF576A57C744}" type="slidenum">
              <a:rPr lang="zh-TW" altLang="en-US" b="0" smtClean="0"/>
              <a:pPr algn="l"/>
              <a:t>24</a:t>
            </a:fld>
            <a:endParaRPr lang="en-US" altLang="zh-TW" b="0"/>
          </a:p>
        </p:txBody>
      </p:sp>
      <p:sp>
        <p:nvSpPr>
          <p:cNvPr id="4" name="Rectangle 3"/>
          <p:cNvSpPr/>
          <p:nvPr/>
        </p:nvSpPr>
        <p:spPr>
          <a:xfrm>
            <a:off x="1411288" y="4564063"/>
            <a:ext cx="504825" cy="36036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b="0"/>
          </a:p>
        </p:txBody>
      </p:sp>
      <p:sp>
        <p:nvSpPr>
          <p:cNvPr id="5" name="Rectangle 4"/>
          <p:cNvSpPr/>
          <p:nvPr/>
        </p:nvSpPr>
        <p:spPr>
          <a:xfrm>
            <a:off x="1411288" y="4924425"/>
            <a:ext cx="504825" cy="358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b="0"/>
          </a:p>
        </p:txBody>
      </p:sp>
      <p:sp>
        <p:nvSpPr>
          <p:cNvPr id="6" name="Rectangle 5"/>
          <p:cNvSpPr/>
          <p:nvPr/>
        </p:nvSpPr>
        <p:spPr>
          <a:xfrm>
            <a:off x="1411288" y="5283200"/>
            <a:ext cx="504825" cy="36036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b="0"/>
          </a:p>
        </p:txBody>
      </p:sp>
      <p:sp>
        <p:nvSpPr>
          <p:cNvPr id="7" name="Rectangle 6"/>
          <p:cNvSpPr/>
          <p:nvPr/>
        </p:nvSpPr>
        <p:spPr>
          <a:xfrm>
            <a:off x="1411288" y="5643563"/>
            <a:ext cx="504825" cy="36036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b="0"/>
          </a:p>
        </p:txBody>
      </p:sp>
      <p:cxnSp>
        <p:nvCxnSpPr>
          <p:cNvPr id="8" name="Straight Arrow Connector 7"/>
          <p:cNvCxnSpPr>
            <a:stCxn id="4" idx="3"/>
          </p:cNvCxnSpPr>
          <p:nvPr/>
        </p:nvCxnSpPr>
        <p:spPr>
          <a:xfrm flipV="1">
            <a:off x="1916113" y="4706938"/>
            <a:ext cx="504825" cy="36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916113" y="5067300"/>
            <a:ext cx="504825" cy="36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916113" y="5499100"/>
            <a:ext cx="504825" cy="36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916113" y="5788025"/>
            <a:ext cx="504825" cy="36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187624" y="4149080"/>
            <a:ext cx="12969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None/>
            </a:pPr>
            <a:r>
              <a:rPr lang="en-US" b="0" dirty="0">
                <a:latin typeface="+mn-lt"/>
              </a:rPr>
              <a:t>board</a:t>
            </a:r>
            <a:endParaRPr lang="en-GB" b="0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11288" y="4564063"/>
            <a:ext cx="504825" cy="36036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b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492375" y="4275138"/>
          <a:ext cx="6096000" cy="370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1411288" y="4924425"/>
            <a:ext cx="504825" cy="358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b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2492375" y="4779963"/>
          <a:ext cx="6096000" cy="370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1411288" y="5283200"/>
            <a:ext cx="504825" cy="36036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b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2492375" y="5283200"/>
          <a:ext cx="6096000" cy="370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Rectangle 33"/>
          <p:cNvSpPr/>
          <p:nvPr/>
        </p:nvSpPr>
        <p:spPr>
          <a:xfrm>
            <a:off x="1411288" y="5643563"/>
            <a:ext cx="504825" cy="36036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b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2492375" y="5788025"/>
          <a:ext cx="6096000" cy="370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24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2" grpId="0"/>
      <p:bldP spid="14" grpId="0" animBg="1"/>
      <p:bldP spid="26" grpId="0" animBg="1"/>
      <p:bldP spid="30" grpId="0" animBg="1"/>
      <p:bldP spid="3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395288" y="457200"/>
            <a:ext cx="8229600" cy="7207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rgbClr val="FF0000"/>
                </a:solidFill>
              </a:rPr>
              <a:t>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945063"/>
          </a:xfrm>
        </p:spPr>
        <p:txBody>
          <a:bodyPr>
            <a:normAutofit fontScale="77500" lnSpcReduction="20000"/>
          </a:bodyPr>
          <a:lstStyle/>
          <a:p>
            <a:pPr algn="l" rtl="0" eaLnBrk="1" hangingPunct="1">
              <a:defRPr/>
            </a:pPr>
            <a:r>
              <a:rPr lang="en-GB" dirty="0"/>
              <a:t>Note that the expression </a:t>
            </a:r>
            <a:r>
              <a:rPr lang="en-GB" dirty="0">
                <a:solidFill>
                  <a:srgbClr val="0070C0"/>
                </a:solidFill>
              </a:rPr>
              <a:t>new </a:t>
            </a:r>
            <a:r>
              <a:rPr lang="en-GB" dirty="0" err="1">
                <a:solidFill>
                  <a:srgbClr val="0070C0"/>
                </a:solidFill>
              </a:rPr>
              <a:t>int</a:t>
            </a:r>
            <a:r>
              <a:rPr lang="en-GB" dirty="0">
                <a:solidFill>
                  <a:srgbClr val="0070C0"/>
                </a:solidFill>
              </a:rPr>
              <a:t>[6] </a:t>
            </a:r>
            <a:r>
              <a:rPr lang="en-GB" dirty="0"/>
              <a:t>creates an </a:t>
            </a:r>
            <a:r>
              <a:rPr lang="en-GB" b="1" dirty="0"/>
              <a:t>array</a:t>
            </a:r>
            <a:r>
              <a:rPr lang="en-GB" dirty="0"/>
              <a:t> of six components of type </a:t>
            </a:r>
            <a:r>
              <a:rPr lang="en-GB" b="1" dirty="0" err="1"/>
              <a:t>int</a:t>
            </a:r>
            <a:r>
              <a:rPr lang="en-GB" dirty="0"/>
              <a:t> </a:t>
            </a:r>
            <a:r>
              <a:rPr lang="en-GB" dirty="0" smtClean="0"/>
              <a:t>and returns </a:t>
            </a:r>
            <a:r>
              <a:rPr lang="en-GB" dirty="0"/>
              <a:t>the </a:t>
            </a:r>
            <a:r>
              <a:rPr lang="en-GB" b="1" dirty="0"/>
              <a:t>base</a:t>
            </a:r>
            <a:r>
              <a:rPr lang="en-GB" dirty="0"/>
              <a:t> address of the array</a:t>
            </a:r>
            <a:r>
              <a:rPr lang="en-GB" dirty="0" smtClean="0"/>
              <a:t>.</a:t>
            </a:r>
          </a:p>
          <a:p>
            <a:pPr algn="l" rtl="0" eaLnBrk="1" hangingPunct="1">
              <a:defRPr/>
            </a:pPr>
            <a:endParaRPr lang="en-GB" dirty="0" smtClean="0"/>
          </a:p>
          <a:p>
            <a:pPr algn="l" rtl="0" eaLnBrk="1" hangingPunct="1">
              <a:defRPr/>
            </a:pPr>
            <a:r>
              <a:rPr lang="en-GB" dirty="0" smtClean="0"/>
              <a:t>The </a:t>
            </a:r>
            <a:r>
              <a:rPr lang="en-GB" dirty="0"/>
              <a:t>assignment statement then stores the </a:t>
            </a:r>
            <a:r>
              <a:rPr lang="en-GB" dirty="0" smtClean="0"/>
              <a:t>returned address </a:t>
            </a:r>
            <a:r>
              <a:rPr lang="en-GB" dirty="0"/>
              <a:t>into board[row</a:t>
            </a:r>
            <a:r>
              <a:rPr lang="en-GB" dirty="0" smtClean="0"/>
              <a:t>].</a:t>
            </a:r>
          </a:p>
          <a:p>
            <a:pPr algn="l" rtl="0" eaLnBrk="1" hangingPunct="1">
              <a:defRPr/>
            </a:pPr>
            <a:endParaRPr lang="en-GB" dirty="0"/>
          </a:p>
          <a:p>
            <a:pPr algn="l" rtl="0" eaLnBrk="1" hangingPunct="1">
              <a:defRPr/>
            </a:pPr>
            <a:r>
              <a:rPr lang="en-GB" dirty="0" smtClean="0"/>
              <a:t> </a:t>
            </a:r>
            <a:r>
              <a:rPr lang="en-GB" dirty="0"/>
              <a:t>It follows that after the execution of the previous for </a:t>
            </a:r>
            <a:r>
              <a:rPr lang="en-GB" dirty="0" smtClean="0"/>
              <a:t>loop, board </a:t>
            </a:r>
            <a:r>
              <a:rPr lang="en-GB" dirty="0"/>
              <a:t>is a two-dimensional array of four rows and six columns</a:t>
            </a:r>
            <a:r>
              <a:rPr lang="en-GB" dirty="0" smtClean="0"/>
              <a:t>.</a:t>
            </a:r>
          </a:p>
          <a:p>
            <a:pPr algn="l" rtl="0" eaLnBrk="1" hangingPunct="1">
              <a:defRPr/>
            </a:pPr>
            <a:endParaRPr lang="en-GB" dirty="0" smtClean="0"/>
          </a:p>
          <a:p>
            <a:pPr algn="l" rtl="0" eaLnBrk="1" hangingPunct="1">
              <a:defRPr/>
            </a:pPr>
            <a:r>
              <a:rPr lang="en-GB" dirty="0"/>
              <a:t>However, the </a:t>
            </a:r>
            <a:r>
              <a:rPr lang="en-GB" dirty="0" smtClean="0"/>
              <a:t>way board </a:t>
            </a:r>
            <a:r>
              <a:rPr lang="en-GB" dirty="0"/>
              <a:t>is declared, the number of rows is fixed. So in reality, board is not a true </a:t>
            </a:r>
            <a:r>
              <a:rPr lang="en-GB" dirty="0" smtClean="0"/>
              <a:t>dynamic two-dimensional </a:t>
            </a:r>
            <a:r>
              <a:rPr lang="en-GB" dirty="0"/>
              <a:t>array.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by aalosaimi</a:t>
            </a: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2CDD-0427-4D2E-B806-AF576A57C744}" type="slidenum">
              <a:rPr lang="zh-TW" altLang="en-US" smtClean="0"/>
              <a:pPr/>
              <a:t>25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9029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To Create A Dynamic Two-dimensional Array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27525"/>
          </a:xfrm>
        </p:spPr>
        <p:txBody>
          <a:bodyPr>
            <a:noAutofit/>
          </a:bodyPr>
          <a:lstStyle/>
          <a:p>
            <a:pPr algn="l" rtl="0" eaLnBrk="1" hangingPunct="1">
              <a:defRPr/>
            </a:pP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Second approach to declare 2D array is</a:t>
            </a:r>
          </a:p>
          <a:p>
            <a:pPr algn="l" rtl="0" eaLnBrk="1" hangingPunct="1">
              <a:buNone/>
              <a:defRPr/>
            </a:pP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**board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   </a:t>
            </a:r>
          </a:p>
          <a:p>
            <a:pPr algn="l" rtl="0" eaLnBrk="1" hangingPunct="1">
              <a:buNone/>
              <a:defRPr/>
            </a:pP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GB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//</a:t>
            </a:r>
            <a:r>
              <a:rPr lang="en-GB" sz="1800" dirty="0" smtClean="0">
                <a:solidFill>
                  <a:srgbClr val="00B050"/>
                </a:solidFill>
              </a:rPr>
              <a:t> </a:t>
            </a:r>
            <a:r>
              <a:rPr lang="en-GB" sz="1800" dirty="0">
                <a:solidFill>
                  <a:srgbClr val="00B050"/>
                </a:solidFill>
              </a:rPr>
              <a:t>declares board to be a pointer to a </a:t>
            </a:r>
            <a:r>
              <a:rPr lang="en-GB" sz="1800" dirty="0" smtClean="0">
                <a:solidFill>
                  <a:srgbClr val="00B050"/>
                </a:solidFill>
              </a:rPr>
              <a:t>pointer</a:t>
            </a:r>
          </a:p>
          <a:p>
            <a:pPr marL="365760" lvl="1" indent="0" algn="l" rtl="0" eaLnBrk="1" hangingPunct="1">
              <a:buFont typeface="Wingdings 3" pitchFamily="18" charset="2"/>
              <a:buNone/>
              <a:defRPr/>
            </a:pPr>
            <a:endParaRPr lang="en-GB" sz="1800" dirty="0" smtClean="0"/>
          </a:p>
          <a:p>
            <a:pPr algn="l" rtl="0" eaLnBrk="1" hangingPunct="1">
              <a:defRPr/>
            </a:pPr>
            <a:r>
              <a:rPr lang="en-GB" sz="1800" dirty="0" smtClean="0"/>
              <a:t>Suppose </a:t>
            </a:r>
            <a:r>
              <a:rPr lang="en-GB" sz="1800" dirty="0"/>
              <a:t>that you want board to be an array of 10 rows and 15 columns. To </a:t>
            </a:r>
            <a:r>
              <a:rPr lang="en-GB" sz="1800" dirty="0" smtClean="0"/>
              <a:t>accomplish this</a:t>
            </a:r>
            <a:r>
              <a:rPr lang="en-GB" sz="1800" dirty="0"/>
              <a:t>, first we create an array of 10 pointers of type </a:t>
            </a:r>
            <a:r>
              <a:rPr lang="en-GB" sz="1800" dirty="0" err="1"/>
              <a:t>int</a:t>
            </a:r>
            <a:r>
              <a:rPr lang="en-GB" sz="1800" dirty="0"/>
              <a:t> and assign the address of that </a:t>
            </a:r>
            <a:r>
              <a:rPr lang="en-GB" sz="1800" dirty="0" smtClean="0"/>
              <a:t>array to </a:t>
            </a:r>
            <a:r>
              <a:rPr lang="en-GB" sz="1800" dirty="0"/>
              <a:t>board. </a:t>
            </a:r>
          </a:p>
          <a:p>
            <a:pPr marL="640080" lvl="2" indent="0" algn="l" rtl="0" eaLnBrk="1" hangingPunct="1">
              <a:buFont typeface="Wingdings 3" pitchFamily="18" charset="2"/>
              <a:buNone/>
              <a:defRPr/>
            </a:pP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board = new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[10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];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 eaLnBrk="1" hangingPunct="1">
              <a:defRPr/>
            </a:pPr>
            <a:r>
              <a:rPr lang="en-GB" sz="1800" dirty="0"/>
              <a:t>Next, we create the columns of board. The following for loop accomplishes this</a:t>
            </a:r>
            <a:r>
              <a:rPr lang="en-GB" sz="1800" dirty="0" smtClean="0"/>
              <a:t>.</a:t>
            </a:r>
            <a:endParaRPr lang="en-GB" sz="1800" dirty="0"/>
          </a:p>
          <a:p>
            <a:pPr marL="640080" lvl="2" indent="0" algn="l" rtl="0" eaLnBrk="1" hangingPunct="1">
              <a:buFont typeface="Wingdings 3" pitchFamily="18" charset="2"/>
              <a:buNone/>
              <a:defRPr/>
            </a:pP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(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row = 0; row &lt; 10; row++)</a:t>
            </a:r>
          </a:p>
          <a:p>
            <a:pPr marL="640080" lvl="2" indent="0" algn="l" rtl="0" eaLnBrk="1" hangingPunct="1">
              <a:buFont typeface="Wingdings 3" pitchFamily="18" charset="2"/>
              <a:buNone/>
              <a:defRPr/>
            </a:pP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board[row] = new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[15];</a:t>
            </a:r>
          </a:p>
          <a:p>
            <a:pPr marL="0" indent="0" algn="l" rtl="0" eaLnBrk="1" hangingPunct="1">
              <a:buFont typeface="Wingdings 3" pitchFamily="18" charset="2"/>
              <a:buNone/>
              <a:defRPr/>
            </a:pPr>
            <a:endParaRPr lang="en-GB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by aalosaimi</a:t>
            </a: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2CDD-0427-4D2E-B806-AF576A57C744}" type="slidenum">
              <a:rPr lang="zh-TW" altLang="en-US" smtClean="0"/>
              <a:pPr/>
              <a:t>26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632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ChangeArrowheads="1"/>
          </p:cNvSpPr>
          <p:nvPr/>
        </p:nvSpPr>
        <p:spPr bwMode="auto">
          <a:xfrm>
            <a:off x="457200" y="381000"/>
            <a:ext cx="78771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3600" b="0" dirty="0">
                <a:latin typeface="+mn-lt"/>
                <a:ea typeface="PMingLiU" pitchFamily="18" charset="-120"/>
              </a:rPr>
              <a:t>A Dynamic 2D </a:t>
            </a:r>
            <a:r>
              <a:rPr lang="en-US" altLang="zh-TW" sz="3600" b="0" dirty="0" smtClean="0">
                <a:latin typeface="+mn-lt"/>
                <a:ea typeface="PMingLiU" pitchFamily="18" charset="-120"/>
              </a:rPr>
              <a:t>Array- example</a:t>
            </a:r>
            <a:endParaRPr lang="en-US" altLang="zh-TW" sz="3600" b="0" dirty="0">
              <a:latin typeface="+mn-lt"/>
              <a:ea typeface="PMingLiU" pitchFamily="18" charset="-120"/>
            </a:endParaRPr>
          </a:p>
        </p:txBody>
      </p:sp>
      <p:sp>
        <p:nvSpPr>
          <p:cNvPr id="446467" name="Rectangle 3"/>
          <p:cNvSpPr>
            <a:spLocks noChangeArrowheads="1"/>
          </p:cNvSpPr>
          <p:nvPr/>
        </p:nvSpPr>
        <p:spPr bwMode="auto">
          <a:xfrm>
            <a:off x="200025" y="1420813"/>
            <a:ext cx="28194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rtl="0">
              <a:lnSpc>
                <a:spcPct val="90000"/>
              </a:lnSpc>
              <a:buClr>
                <a:schemeClr val="folHlink"/>
              </a:buClr>
              <a:buFont typeface="Arial" pitchFamily="34" charset="0"/>
              <a:buChar char="•"/>
            </a:pPr>
            <a:r>
              <a:rPr lang="en-US" altLang="zh-TW" b="0" dirty="0">
                <a:latin typeface="+mn-lt"/>
                <a:ea typeface="PMingLiU" pitchFamily="18" charset="-120"/>
              </a:rPr>
              <a:t>A dynamic array is an array of pointers to save space when not all rows of the array are full.</a:t>
            </a:r>
          </a:p>
          <a:p>
            <a:pPr marL="342900" indent="-342900" algn="l" rtl="0">
              <a:lnSpc>
                <a:spcPct val="90000"/>
              </a:lnSpc>
              <a:buClr>
                <a:schemeClr val="folHlink"/>
              </a:buClr>
              <a:buFont typeface="Monotype Sorts" pitchFamily="2" charset="2"/>
              <a:buChar char="*"/>
            </a:pPr>
            <a:endParaRPr lang="en-US" altLang="zh-TW" b="0" dirty="0">
              <a:latin typeface="+mn-lt"/>
              <a:ea typeface="PMingLiU" pitchFamily="18" charset="-120"/>
            </a:endParaRPr>
          </a:p>
          <a:p>
            <a:pPr marL="342900" indent="-342900" algn="l" rtl="0">
              <a:lnSpc>
                <a:spcPct val="90000"/>
              </a:lnSpc>
              <a:buClr>
                <a:schemeClr val="folHlink"/>
              </a:buClr>
              <a:buFont typeface="Arial" pitchFamily="34" charset="0"/>
              <a:buChar char="•"/>
            </a:pPr>
            <a:r>
              <a:rPr lang="en-US" altLang="zh-TW" b="0" dirty="0" err="1">
                <a:latin typeface="+mn-lt"/>
                <a:ea typeface="PMingLiU" pitchFamily="18" charset="-120"/>
              </a:rPr>
              <a:t>int</a:t>
            </a:r>
            <a:r>
              <a:rPr lang="en-US" altLang="zh-TW" b="0" dirty="0">
                <a:latin typeface="+mn-lt"/>
                <a:ea typeface="PMingLiU" pitchFamily="18" charset="-120"/>
              </a:rPr>
              <a:t> **table;</a:t>
            </a:r>
          </a:p>
          <a:p>
            <a:pPr marL="342900" indent="-342900" algn="l" rtl="0">
              <a:lnSpc>
                <a:spcPct val="90000"/>
              </a:lnSpc>
              <a:buClr>
                <a:schemeClr val="folHlink"/>
              </a:buClr>
              <a:buFont typeface="Monotype Sorts" pitchFamily="2" charset="2"/>
              <a:buNone/>
            </a:pPr>
            <a:endParaRPr lang="en-US" altLang="zh-TW" b="0" dirty="0">
              <a:latin typeface="+mn-lt"/>
              <a:ea typeface="PMingLiU" pitchFamily="18" charset="-12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657600" y="1455738"/>
            <a:ext cx="5181600" cy="2697162"/>
            <a:chOff x="2304" y="917"/>
            <a:chExt cx="3264" cy="1699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120" y="1263"/>
              <a:ext cx="193" cy="1097"/>
              <a:chOff x="864" y="432"/>
              <a:chExt cx="288" cy="1440"/>
            </a:xfrm>
          </p:grpSpPr>
          <p:sp>
            <p:nvSpPr>
              <p:cNvPr id="446470" name="Rectangle 6"/>
              <p:cNvSpPr>
                <a:spLocks noChangeArrowheads="1"/>
              </p:cNvSpPr>
              <p:nvPr/>
            </p:nvSpPr>
            <p:spPr bwMode="auto">
              <a:xfrm>
                <a:off x="864" y="432"/>
                <a:ext cx="288" cy="14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l" rtl="0"/>
                <a:endParaRPr lang="ar-SA">
                  <a:latin typeface="+mn-lt"/>
                </a:endParaRPr>
              </a:p>
            </p:txBody>
          </p:sp>
          <p:sp>
            <p:nvSpPr>
              <p:cNvPr id="446471" name="Line 7"/>
              <p:cNvSpPr>
                <a:spLocks noChangeShapeType="1"/>
              </p:cNvSpPr>
              <p:nvPr/>
            </p:nvSpPr>
            <p:spPr bwMode="auto">
              <a:xfrm>
                <a:off x="864" y="672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CC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rtl="0"/>
                <a:endParaRPr lang="ar-SA">
                  <a:latin typeface="+mn-lt"/>
                </a:endParaRPr>
              </a:p>
            </p:txBody>
          </p:sp>
          <p:sp>
            <p:nvSpPr>
              <p:cNvPr id="446472" name="Line 8"/>
              <p:cNvSpPr>
                <a:spLocks noChangeShapeType="1"/>
              </p:cNvSpPr>
              <p:nvPr/>
            </p:nvSpPr>
            <p:spPr bwMode="auto">
              <a:xfrm>
                <a:off x="864" y="912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CC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rtl="0"/>
                <a:endParaRPr lang="ar-SA">
                  <a:latin typeface="+mn-lt"/>
                </a:endParaRPr>
              </a:p>
            </p:txBody>
          </p:sp>
          <p:sp>
            <p:nvSpPr>
              <p:cNvPr id="446473" name="Line 9"/>
              <p:cNvSpPr>
                <a:spLocks noChangeShapeType="1"/>
              </p:cNvSpPr>
              <p:nvPr/>
            </p:nvSpPr>
            <p:spPr bwMode="auto">
              <a:xfrm>
                <a:off x="864" y="1152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CC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rtl="0"/>
                <a:endParaRPr lang="ar-SA">
                  <a:latin typeface="+mn-lt"/>
                </a:endParaRPr>
              </a:p>
            </p:txBody>
          </p:sp>
          <p:sp>
            <p:nvSpPr>
              <p:cNvPr id="446474" name="Line 10"/>
              <p:cNvSpPr>
                <a:spLocks noChangeShapeType="1"/>
              </p:cNvSpPr>
              <p:nvPr/>
            </p:nvSpPr>
            <p:spPr bwMode="auto">
              <a:xfrm>
                <a:off x="864" y="1392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CC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rtl="0"/>
                <a:endParaRPr lang="ar-SA">
                  <a:latin typeface="+mn-lt"/>
                </a:endParaRPr>
              </a:p>
            </p:txBody>
          </p:sp>
          <p:sp>
            <p:nvSpPr>
              <p:cNvPr id="446475" name="Line 11"/>
              <p:cNvSpPr>
                <a:spLocks noChangeShapeType="1"/>
              </p:cNvSpPr>
              <p:nvPr/>
            </p:nvSpPr>
            <p:spPr bwMode="auto">
              <a:xfrm>
                <a:off x="864" y="1632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CC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rtl="0"/>
                <a:endParaRPr lang="ar-SA">
                  <a:latin typeface="+mn-lt"/>
                </a:endParaRPr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3764" y="1007"/>
              <a:ext cx="1031" cy="219"/>
              <a:chOff x="2592" y="864"/>
              <a:chExt cx="1536" cy="288"/>
            </a:xfrm>
          </p:grpSpPr>
          <p:sp>
            <p:nvSpPr>
              <p:cNvPr id="446477" name="Rectangle 13"/>
              <p:cNvSpPr>
                <a:spLocks noChangeArrowheads="1"/>
              </p:cNvSpPr>
              <p:nvPr/>
            </p:nvSpPr>
            <p:spPr bwMode="auto">
              <a:xfrm>
                <a:off x="2592" y="864"/>
                <a:ext cx="384" cy="28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rtl="0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zh-TW" altLang="en-US" sz="2400" b="0" dirty="0">
                    <a:latin typeface="+mn-lt"/>
                    <a:ea typeface="PMingLiU" pitchFamily="18" charset="-120"/>
                  </a:rPr>
                  <a:t>32</a:t>
                </a:r>
              </a:p>
            </p:txBody>
          </p:sp>
          <p:sp>
            <p:nvSpPr>
              <p:cNvPr id="446478" name="Rectangle 14"/>
              <p:cNvSpPr>
                <a:spLocks noChangeArrowheads="1"/>
              </p:cNvSpPr>
              <p:nvPr/>
            </p:nvSpPr>
            <p:spPr bwMode="auto">
              <a:xfrm>
                <a:off x="2976" y="864"/>
                <a:ext cx="384" cy="28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rtl="0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zh-TW" altLang="en-US" sz="2400" b="0">
                    <a:latin typeface="+mn-lt"/>
                    <a:ea typeface="PMingLiU" pitchFamily="18" charset="-120"/>
                  </a:rPr>
                  <a:t>18</a:t>
                </a:r>
              </a:p>
            </p:txBody>
          </p:sp>
          <p:sp>
            <p:nvSpPr>
              <p:cNvPr id="446479" name="Rectangle 15"/>
              <p:cNvSpPr>
                <a:spLocks noChangeArrowheads="1"/>
              </p:cNvSpPr>
              <p:nvPr/>
            </p:nvSpPr>
            <p:spPr bwMode="auto">
              <a:xfrm>
                <a:off x="3744" y="864"/>
                <a:ext cx="384" cy="28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rtl="0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zh-TW" altLang="en-US" sz="2400" b="0">
                    <a:latin typeface="+mn-lt"/>
                    <a:ea typeface="PMingLiU" pitchFamily="18" charset="-120"/>
                  </a:rPr>
                  <a:t>24</a:t>
                </a:r>
              </a:p>
            </p:txBody>
          </p:sp>
          <p:sp>
            <p:nvSpPr>
              <p:cNvPr id="446480" name="Rectangle 16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384" cy="28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rtl="0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zh-TW" altLang="en-US" sz="2400" b="0">
                    <a:latin typeface="+mn-lt"/>
                    <a:ea typeface="PMingLiU" pitchFamily="18" charset="-120"/>
                  </a:rPr>
                  <a:t>12</a:t>
                </a:r>
              </a:p>
            </p:txBody>
          </p:sp>
        </p:grp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3764" y="1354"/>
              <a:ext cx="1804" cy="220"/>
              <a:chOff x="2592" y="1344"/>
              <a:chExt cx="2688" cy="288"/>
            </a:xfrm>
          </p:grpSpPr>
          <p:sp>
            <p:nvSpPr>
              <p:cNvPr id="446482" name="Rectangle 18"/>
              <p:cNvSpPr>
                <a:spLocks noChangeArrowheads="1"/>
              </p:cNvSpPr>
              <p:nvPr/>
            </p:nvSpPr>
            <p:spPr bwMode="auto">
              <a:xfrm>
                <a:off x="4128" y="1344"/>
                <a:ext cx="384" cy="28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rtl="0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zh-TW" altLang="en-US" sz="2400" b="0">
                    <a:latin typeface="+mn-lt"/>
                    <a:ea typeface="PMingLiU" pitchFamily="18" charset="-120"/>
                  </a:rPr>
                  <a:t>42</a:t>
                </a:r>
              </a:p>
            </p:txBody>
          </p:sp>
          <p:grpSp>
            <p:nvGrpSpPr>
              <p:cNvPr id="6" name="Group 19"/>
              <p:cNvGrpSpPr>
                <a:grpSpLocks/>
              </p:cNvGrpSpPr>
              <p:nvPr/>
            </p:nvGrpSpPr>
            <p:grpSpPr bwMode="auto">
              <a:xfrm>
                <a:off x="2592" y="1344"/>
                <a:ext cx="2688" cy="288"/>
                <a:chOff x="2592" y="1344"/>
                <a:chExt cx="2688" cy="288"/>
              </a:xfrm>
            </p:grpSpPr>
            <p:sp>
              <p:nvSpPr>
                <p:cNvPr id="446484" name="Rectangle 20"/>
                <p:cNvSpPr>
                  <a:spLocks noChangeArrowheads="1"/>
                </p:cNvSpPr>
                <p:nvPr/>
              </p:nvSpPr>
              <p:spPr bwMode="auto">
                <a:xfrm>
                  <a:off x="4896" y="1344"/>
                  <a:ext cx="384" cy="288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 rtl="0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zh-TW" altLang="en-US" sz="2400" b="0">
                      <a:latin typeface="+mn-lt"/>
                      <a:ea typeface="PMingLiU" pitchFamily="18" charset="-120"/>
                    </a:rPr>
                    <a:t>14</a:t>
                  </a:r>
                </a:p>
              </p:txBody>
            </p:sp>
            <p:sp>
              <p:nvSpPr>
                <p:cNvPr id="446485" name="Rectangle 21"/>
                <p:cNvSpPr>
                  <a:spLocks noChangeArrowheads="1"/>
                </p:cNvSpPr>
                <p:nvPr/>
              </p:nvSpPr>
              <p:spPr bwMode="auto">
                <a:xfrm>
                  <a:off x="4512" y="1344"/>
                  <a:ext cx="384" cy="288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 rtl="0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zh-TW" altLang="en-US" sz="2400" b="0">
                      <a:latin typeface="+mn-lt"/>
                      <a:ea typeface="PMingLiU" pitchFamily="18" charset="-120"/>
                    </a:rPr>
                    <a:t>19</a:t>
                  </a:r>
                </a:p>
              </p:txBody>
            </p:sp>
            <p:sp>
              <p:nvSpPr>
                <p:cNvPr id="446486" name="Rectangle 22"/>
                <p:cNvSpPr>
                  <a:spLocks noChangeArrowheads="1"/>
                </p:cNvSpPr>
                <p:nvPr/>
              </p:nvSpPr>
              <p:spPr bwMode="auto">
                <a:xfrm>
                  <a:off x="3744" y="1344"/>
                  <a:ext cx="384" cy="288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 rtl="0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zh-TW" altLang="en-US" sz="2400" b="0">
                      <a:latin typeface="+mn-lt"/>
                      <a:ea typeface="PMingLiU" pitchFamily="18" charset="-120"/>
                    </a:rPr>
                    <a:t>12</a:t>
                  </a:r>
                </a:p>
              </p:txBody>
            </p:sp>
            <p:sp>
              <p:nvSpPr>
                <p:cNvPr id="446487" name="Rectangle 23"/>
                <p:cNvSpPr>
                  <a:spLocks noChangeArrowheads="1"/>
                </p:cNvSpPr>
                <p:nvPr/>
              </p:nvSpPr>
              <p:spPr bwMode="auto">
                <a:xfrm>
                  <a:off x="3360" y="1344"/>
                  <a:ext cx="384" cy="288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 rtl="0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zh-TW" altLang="en-US" sz="2400" b="0">
                      <a:latin typeface="+mn-lt"/>
                      <a:ea typeface="PMingLiU" pitchFamily="18" charset="-120"/>
                    </a:rPr>
                    <a:t>16</a:t>
                  </a:r>
                </a:p>
              </p:txBody>
            </p:sp>
            <p:sp>
              <p:nvSpPr>
                <p:cNvPr id="446488" name="Rectangle 24"/>
                <p:cNvSpPr>
                  <a:spLocks noChangeArrowheads="1"/>
                </p:cNvSpPr>
                <p:nvPr/>
              </p:nvSpPr>
              <p:spPr bwMode="auto">
                <a:xfrm>
                  <a:off x="2976" y="1344"/>
                  <a:ext cx="384" cy="288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 rtl="0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zh-TW" altLang="en-US" sz="2400" b="0">
                      <a:latin typeface="+mn-lt"/>
                      <a:ea typeface="PMingLiU" pitchFamily="18" charset="-120"/>
                    </a:rPr>
                    <a:t>11</a:t>
                  </a:r>
                </a:p>
              </p:txBody>
            </p:sp>
            <p:sp>
              <p:nvSpPr>
                <p:cNvPr id="446489" name="Rectangle 25"/>
                <p:cNvSpPr>
                  <a:spLocks noChangeArrowheads="1"/>
                </p:cNvSpPr>
                <p:nvPr/>
              </p:nvSpPr>
              <p:spPr bwMode="auto">
                <a:xfrm>
                  <a:off x="2592" y="1344"/>
                  <a:ext cx="384" cy="288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 rtl="0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zh-TW" altLang="en-US" sz="2400" b="0">
                      <a:latin typeface="+mn-lt"/>
                      <a:ea typeface="PMingLiU" pitchFamily="18" charset="-120"/>
                    </a:rPr>
                    <a:t>13</a:t>
                  </a:r>
                </a:p>
              </p:txBody>
            </p:sp>
          </p:grpSp>
        </p:grpSp>
        <p:grpSp>
          <p:nvGrpSpPr>
            <p:cNvPr id="7" name="Group 26"/>
            <p:cNvGrpSpPr>
              <a:grpSpLocks/>
            </p:cNvGrpSpPr>
            <p:nvPr/>
          </p:nvGrpSpPr>
          <p:grpSpPr bwMode="auto">
            <a:xfrm>
              <a:off x="3764" y="2397"/>
              <a:ext cx="516" cy="219"/>
              <a:chOff x="2592" y="2784"/>
              <a:chExt cx="768" cy="288"/>
            </a:xfrm>
          </p:grpSpPr>
          <p:sp>
            <p:nvSpPr>
              <p:cNvPr id="446491" name="Rectangle 27"/>
              <p:cNvSpPr>
                <a:spLocks noChangeArrowheads="1"/>
              </p:cNvSpPr>
              <p:nvPr/>
            </p:nvSpPr>
            <p:spPr bwMode="auto">
              <a:xfrm>
                <a:off x="2976" y="2784"/>
                <a:ext cx="384" cy="28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rtl="0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zh-TW" altLang="en-US" sz="2400" b="0">
                    <a:latin typeface="+mn-lt"/>
                    <a:ea typeface="PMingLiU" pitchFamily="18" charset="-120"/>
                  </a:rPr>
                  <a:t>18</a:t>
                </a:r>
              </a:p>
            </p:txBody>
          </p:sp>
          <p:sp>
            <p:nvSpPr>
              <p:cNvPr id="446492" name="Rectangle 28"/>
              <p:cNvSpPr>
                <a:spLocks noChangeArrowheads="1"/>
              </p:cNvSpPr>
              <p:nvPr/>
            </p:nvSpPr>
            <p:spPr bwMode="auto">
              <a:xfrm>
                <a:off x="2592" y="2784"/>
                <a:ext cx="384" cy="28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rtl="0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zh-TW" altLang="en-US" sz="2400" b="0">
                    <a:latin typeface="+mn-lt"/>
                    <a:ea typeface="PMingLiU" pitchFamily="18" charset="-120"/>
                  </a:rPr>
                  <a:t>11</a:t>
                </a:r>
              </a:p>
            </p:txBody>
          </p:sp>
        </p:grpSp>
        <p:grpSp>
          <p:nvGrpSpPr>
            <p:cNvPr id="8" name="Group 29"/>
            <p:cNvGrpSpPr>
              <a:grpSpLocks/>
            </p:cNvGrpSpPr>
            <p:nvPr/>
          </p:nvGrpSpPr>
          <p:grpSpPr bwMode="auto">
            <a:xfrm>
              <a:off x="3764" y="2049"/>
              <a:ext cx="773" cy="220"/>
              <a:chOff x="2592" y="2256"/>
              <a:chExt cx="1152" cy="288"/>
            </a:xfrm>
          </p:grpSpPr>
          <p:sp>
            <p:nvSpPr>
              <p:cNvPr id="446494" name="Rectangle 30"/>
              <p:cNvSpPr>
                <a:spLocks noChangeArrowheads="1"/>
              </p:cNvSpPr>
              <p:nvPr/>
            </p:nvSpPr>
            <p:spPr bwMode="auto">
              <a:xfrm>
                <a:off x="2976" y="2256"/>
                <a:ext cx="384" cy="28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rtl="0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zh-TW" altLang="en-US" sz="2400" b="0">
                    <a:latin typeface="+mn-lt"/>
                    <a:ea typeface="PMingLiU" pitchFamily="18" charset="-120"/>
                  </a:rPr>
                  <a:t>13</a:t>
                </a:r>
              </a:p>
            </p:txBody>
          </p:sp>
          <p:sp>
            <p:nvSpPr>
              <p:cNvPr id="446495" name="Rectangle 31"/>
              <p:cNvSpPr>
                <a:spLocks noChangeArrowheads="1"/>
              </p:cNvSpPr>
              <p:nvPr/>
            </p:nvSpPr>
            <p:spPr bwMode="auto">
              <a:xfrm>
                <a:off x="3360" y="2256"/>
                <a:ext cx="384" cy="28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rtl="0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zh-TW" altLang="en-US" sz="2400" b="0">
                    <a:latin typeface="+mn-lt"/>
                    <a:ea typeface="PMingLiU" pitchFamily="18" charset="-120"/>
                  </a:rPr>
                  <a:t>14</a:t>
                </a:r>
              </a:p>
            </p:txBody>
          </p:sp>
          <p:sp>
            <p:nvSpPr>
              <p:cNvPr id="446496" name="Rectangle 32"/>
              <p:cNvSpPr>
                <a:spLocks noChangeArrowheads="1"/>
              </p:cNvSpPr>
              <p:nvPr/>
            </p:nvSpPr>
            <p:spPr bwMode="auto">
              <a:xfrm>
                <a:off x="2592" y="2256"/>
                <a:ext cx="384" cy="28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rtl="0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zh-TW" altLang="en-US" sz="2400" b="0">
                    <a:latin typeface="+mn-lt"/>
                    <a:ea typeface="PMingLiU" pitchFamily="18" charset="-120"/>
                  </a:rPr>
                  <a:t>13</a:t>
                </a:r>
              </a:p>
            </p:txBody>
          </p:sp>
        </p:grpSp>
        <p:sp>
          <p:nvSpPr>
            <p:cNvPr id="446497" name="Rectangle 33"/>
            <p:cNvSpPr>
              <a:spLocks noChangeArrowheads="1"/>
            </p:cNvSpPr>
            <p:nvPr/>
          </p:nvSpPr>
          <p:spPr bwMode="auto">
            <a:xfrm>
              <a:off x="3764" y="1702"/>
              <a:ext cx="258" cy="21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zh-TW" altLang="en-US" sz="2400" b="0">
                  <a:latin typeface="+mn-lt"/>
                  <a:ea typeface="PMingLiU" pitchFamily="18" charset="-120"/>
                </a:rPr>
                <a:t>22</a:t>
              </a:r>
            </a:p>
          </p:txBody>
        </p:sp>
        <p:sp>
          <p:nvSpPr>
            <p:cNvPr id="446498" name="Line 34"/>
            <p:cNvSpPr>
              <a:spLocks noChangeShapeType="1"/>
            </p:cNvSpPr>
            <p:nvPr/>
          </p:nvSpPr>
          <p:spPr bwMode="auto">
            <a:xfrm flipV="1">
              <a:off x="3217" y="1117"/>
              <a:ext cx="547" cy="219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algn="l" rtl="0"/>
              <a:endParaRPr lang="ar-SA">
                <a:latin typeface="+mn-lt"/>
              </a:endParaRPr>
            </a:p>
          </p:txBody>
        </p:sp>
        <p:sp>
          <p:nvSpPr>
            <p:cNvPr id="446499" name="Line 35"/>
            <p:cNvSpPr>
              <a:spLocks noChangeShapeType="1"/>
            </p:cNvSpPr>
            <p:nvPr/>
          </p:nvSpPr>
          <p:spPr bwMode="auto">
            <a:xfrm flipV="1">
              <a:off x="3217" y="1446"/>
              <a:ext cx="547" cy="73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algn="l" rtl="0"/>
              <a:endParaRPr lang="ar-SA">
                <a:latin typeface="+mn-lt"/>
              </a:endParaRPr>
            </a:p>
          </p:txBody>
        </p:sp>
        <p:sp>
          <p:nvSpPr>
            <p:cNvPr id="446500" name="Line 36"/>
            <p:cNvSpPr>
              <a:spLocks noChangeShapeType="1"/>
            </p:cNvSpPr>
            <p:nvPr/>
          </p:nvSpPr>
          <p:spPr bwMode="auto">
            <a:xfrm>
              <a:off x="3217" y="1738"/>
              <a:ext cx="547" cy="7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algn="l" rtl="0"/>
              <a:endParaRPr lang="ar-SA">
                <a:latin typeface="+mn-lt"/>
              </a:endParaRPr>
            </a:p>
          </p:txBody>
        </p:sp>
        <p:sp>
          <p:nvSpPr>
            <p:cNvPr id="446501" name="Line 37"/>
            <p:cNvSpPr>
              <a:spLocks noChangeShapeType="1"/>
            </p:cNvSpPr>
            <p:nvPr/>
          </p:nvSpPr>
          <p:spPr bwMode="auto">
            <a:xfrm>
              <a:off x="3217" y="1885"/>
              <a:ext cx="547" cy="25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algn="l" rtl="0"/>
              <a:endParaRPr lang="ar-SA">
                <a:latin typeface="+mn-lt"/>
              </a:endParaRPr>
            </a:p>
          </p:txBody>
        </p:sp>
        <p:sp>
          <p:nvSpPr>
            <p:cNvPr id="446502" name="Line 38"/>
            <p:cNvSpPr>
              <a:spLocks noChangeShapeType="1"/>
            </p:cNvSpPr>
            <p:nvPr/>
          </p:nvSpPr>
          <p:spPr bwMode="auto">
            <a:xfrm>
              <a:off x="3217" y="2104"/>
              <a:ext cx="547" cy="402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algn="l" rtl="0"/>
              <a:endParaRPr lang="ar-SA">
                <a:latin typeface="+mn-lt"/>
              </a:endParaRPr>
            </a:p>
          </p:txBody>
        </p:sp>
        <p:sp>
          <p:nvSpPr>
            <p:cNvPr id="446503" name="Line 39"/>
            <p:cNvSpPr>
              <a:spLocks noChangeShapeType="1"/>
            </p:cNvSpPr>
            <p:nvPr/>
          </p:nvSpPr>
          <p:spPr bwMode="auto">
            <a:xfrm flipH="1">
              <a:off x="3120" y="2177"/>
              <a:ext cx="193" cy="183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algn="l" rtl="0"/>
              <a:endParaRPr lang="ar-SA">
                <a:latin typeface="+mn-lt"/>
              </a:endParaRPr>
            </a:p>
          </p:txBody>
        </p:sp>
        <p:sp>
          <p:nvSpPr>
            <p:cNvPr id="446504" name="Line 40"/>
            <p:cNvSpPr>
              <a:spLocks noChangeShapeType="1"/>
            </p:cNvSpPr>
            <p:nvPr/>
          </p:nvSpPr>
          <p:spPr bwMode="auto">
            <a:xfrm>
              <a:off x="3120" y="2177"/>
              <a:ext cx="193" cy="183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algn="l" rtl="0"/>
              <a:endParaRPr lang="ar-SA">
                <a:latin typeface="+mn-lt"/>
              </a:endParaRPr>
            </a:p>
          </p:txBody>
        </p:sp>
        <p:sp>
          <p:nvSpPr>
            <p:cNvPr id="446508" name="Text Box 44"/>
            <p:cNvSpPr txBox="1">
              <a:spLocks noChangeArrowheads="1"/>
            </p:cNvSpPr>
            <p:nvPr/>
          </p:nvSpPr>
          <p:spPr bwMode="auto">
            <a:xfrm>
              <a:off x="2400" y="1167"/>
              <a:ext cx="680" cy="1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TW" sz="2200" b="0">
                  <a:latin typeface="+mn-lt"/>
                  <a:ea typeface="PMingLiU" pitchFamily="18" charset="-120"/>
                </a:rPr>
                <a:t>table[0]</a:t>
              </a:r>
            </a:p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TW" sz="2200" b="0">
                  <a:latin typeface="+mn-lt"/>
                  <a:ea typeface="PMingLiU" pitchFamily="18" charset="-120"/>
                </a:rPr>
                <a:t>table[1]</a:t>
              </a:r>
            </a:p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TW" sz="2200" b="0">
                  <a:latin typeface="+mn-lt"/>
                  <a:ea typeface="PMingLiU" pitchFamily="18" charset="-120"/>
                </a:rPr>
                <a:t>table[2]</a:t>
              </a:r>
            </a:p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TW" sz="2200" b="0">
                  <a:latin typeface="+mn-lt"/>
                  <a:ea typeface="PMingLiU" pitchFamily="18" charset="-120"/>
                </a:rPr>
                <a:t>table[3]</a:t>
              </a:r>
            </a:p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TW" sz="2200" b="0">
                  <a:latin typeface="+mn-lt"/>
                  <a:ea typeface="PMingLiU" pitchFamily="18" charset="-120"/>
                </a:rPr>
                <a:t>table[4]</a:t>
              </a:r>
            </a:p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TW" sz="2200" b="0">
                  <a:latin typeface="+mn-lt"/>
                  <a:ea typeface="PMingLiU" pitchFamily="18" charset="-120"/>
                </a:rPr>
                <a:t>table[5]</a:t>
              </a:r>
            </a:p>
          </p:txBody>
        </p:sp>
        <p:sp>
          <p:nvSpPr>
            <p:cNvPr id="446509" name="Rectangle 45"/>
            <p:cNvSpPr>
              <a:spLocks noChangeArrowheads="1"/>
            </p:cNvSpPr>
            <p:nvPr/>
          </p:nvSpPr>
          <p:spPr bwMode="auto">
            <a:xfrm>
              <a:off x="2736" y="918"/>
              <a:ext cx="260" cy="253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ar-SA">
                <a:latin typeface="+mn-lt"/>
              </a:endParaRPr>
            </a:p>
          </p:txBody>
        </p:sp>
        <p:sp>
          <p:nvSpPr>
            <p:cNvPr id="446510" name="Line 46"/>
            <p:cNvSpPr>
              <a:spLocks noChangeShapeType="1"/>
            </p:cNvSpPr>
            <p:nvPr/>
          </p:nvSpPr>
          <p:spPr bwMode="auto">
            <a:xfrm>
              <a:off x="3024" y="1007"/>
              <a:ext cx="144" cy="268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algn="l" rtl="0"/>
              <a:endParaRPr lang="ar-SA">
                <a:latin typeface="+mn-lt"/>
              </a:endParaRPr>
            </a:p>
          </p:txBody>
        </p:sp>
        <p:sp>
          <p:nvSpPr>
            <p:cNvPr id="446511" name="Text Box 47"/>
            <p:cNvSpPr txBox="1">
              <a:spLocks noChangeArrowheads="1"/>
            </p:cNvSpPr>
            <p:nvPr/>
          </p:nvSpPr>
          <p:spPr bwMode="auto">
            <a:xfrm>
              <a:off x="2304" y="917"/>
              <a:ext cx="481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TW" sz="2200" b="0">
                  <a:solidFill>
                    <a:srgbClr val="FF3300"/>
                  </a:solidFill>
                  <a:latin typeface="+mn-lt"/>
                  <a:ea typeface="PMingLiU" pitchFamily="18" charset="-120"/>
                </a:rPr>
                <a:t>table</a:t>
              </a:r>
            </a:p>
          </p:txBody>
        </p:sp>
      </p:grpSp>
      <p:sp>
        <p:nvSpPr>
          <p:cNvPr id="49" name="Footer Placeholder 4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altLang="zh-TW" smtClean="0"/>
              <a:t>by aalosaimi</a:t>
            </a:r>
            <a:endParaRPr lang="en-US" altLang="zh-TW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60EAD993-CADD-451B-B3FA-2EAE9E08F859}" type="slidenum">
              <a:rPr lang="zh-TW" altLang="en-US" smtClean="0"/>
              <a:pPr algn="r" rtl="0"/>
              <a:t>27</a:t>
            </a:fld>
            <a:endParaRPr lang="en-US" altLang="zh-TW"/>
          </a:p>
        </p:txBody>
      </p:sp>
      <p:sp>
        <p:nvSpPr>
          <p:cNvPr id="50" name="Folded Corner 49"/>
          <p:cNvSpPr/>
          <p:nvPr/>
        </p:nvSpPr>
        <p:spPr>
          <a:xfrm>
            <a:off x="5076056" y="4293096"/>
            <a:ext cx="3528392" cy="2564904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>
              <a:spcBef>
                <a:spcPct val="0"/>
              </a:spcBef>
            </a:pPr>
            <a:r>
              <a:rPr kumimoji="1" lang="en-US" altLang="zh-TW" b="1" dirty="0" smtClean="0">
                <a:solidFill>
                  <a:schemeClr val="tx1"/>
                </a:solidFill>
                <a:ea typeface="PMingLiU" pitchFamily="18" charset="-120"/>
              </a:rPr>
              <a:t>table = new </a:t>
            </a:r>
            <a:r>
              <a:rPr kumimoji="1" lang="en-US" altLang="zh-TW" b="1" dirty="0" err="1" smtClean="0">
                <a:solidFill>
                  <a:schemeClr val="tx1"/>
                </a:solidFill>
                <a:ea typeface="PMingLiU" pitchFamily="18" charset="-120"/>
              </a:rPr>
              <a:t>int</a:t>
            </a:r>
            <a:r>
              <a:rPr kumimoji="1" lang="en-US" altLang="zh-TW" b="1" dirty="0" smtClean="0">
                <a:solidFill>
                  <a:schemeClr val="tx1"/>
                </a:solidFill>
                <a:ea typeface="PMingLiU" pitchFamily="18" charset="-120"/>
              </a:rPr>
              <a:t>*[6];</a:t>
            </a:r>
          </a:p>
          <a:p>
            <a:pPr algn="l" rtl="0">
              <a:spcBef>
                <a:spcPct val="0"/>
              </a:spcBef>
            </a:pPr>
            <a:r>
              <a:rPr kumimoji="1" lang="en-US" altLang="zh-TW" b="1" dirty="0" smtClean="0">
                <a:solidFill>
                  <a:schemeClr val="tx1"/>
                </a:solidFill>
                <a:ea typeface="PMingLiU" pitchFamily="18" charset="-120"/>
              </a:rPr>
              <a:t>…</a:t>
            </a:r>
          </a:p>
          <a:p>
            <a:pPr algn="l" rtl="0">
              <a:spcBef>
                <a:spcPct val="0"/>
              </a:spcBef>
            </a:pPr>
            <a:r>
              <a:rPr kumimoji="1" lang="en-US" altLang="zh-TW" b="1" dirty="0" smtClean="0">
                <a:solidFill>
                  <a:schemeClr val="tx1"/>
                </a:solidFill>
                <a:ea typeface="PMingLiU" pitchFamily="18" charset="-120"/>
              </a:rPr>
              <a:t>table[0] = new </a:t>
            </a:r>
            <a:r>
              <a:rPr kumimoji="1" lang="en-US" altLang="zh-TW" b="1" dirty="0" err="1" smtClean="0">
                <a:solidFill>
                  <a:schemeClr val="tx1"/>
                </a:solidFill>
                <a:ea typeface="PMingLiU" pitchFamily="18" charset="-120"/>
              </a:rPr>
              <a:t>int</a:t>
            </a:r>
            <a:r>
              <a:rPr kumimoji="1" lang="en-US" altLang="zh-TW" b="1" dirty="0" smtClean="0">
                <a:solidFill>
                  <a:schemeClr val="tx1"/>
                </a:solidFill>
                <a:ea typeface="PMingLiU" pitchFamily="18" charset="-120"/>
              </a:rPr>
              <a:t>[4];</a:t>
            </a:r>
          </a:p>
          <a:p>
            <a:pPr algn="l" rtl="0">
              <a:spcBef>
                <a:spcPct val="0"/>
              </a:spcBef>
            </a:pPr>
            <a:r>
              <a:rPr kumimoji="1" lang="en-US" altLang="zh-TW" b="1" dirty="0" smtClean="0">
                <a:solidFill>
                  <a:schemeClr val="tx1"/>
                </a:solidFill>
                <a:ea typeface="PMingLiU" pitchFamily="18" charset="-120"/>
              </a:rPr>
              <a:t>table[1] = new </a:t>
            </a:r>
            <a:r>
              <a:rPr kumimoji="1" lang="en-US" altLang="zh-TW" b="1" dirty="0" err="1" smtClean="0">
                <a:solidFill>
                  <a:schemeClr val="tx1"/>
                </a:solidFill>
                <a:ea typeface="PMingLiU" pitchFamily="18" charset="-120"/>
              </a:rPr>
              <a:t>int</a:t>
            </a:r>
            <a:r>
              <a:rPr kumimoji="1" lang="en-US" altLang="zh-TW" b="1" dirty="0" smtClean="0">
                <a:solidFill>
                  <a:schemeClr val="tx1"/>
                </a:solidFill>
                <a:ea typeface="PMingLiU" pitchFamily="18" charset="-120"/>
              </a:rPr>
              <a:t>[7];</a:t>
            </a:r>
          </a:p>
          <a:p>
            <a:pPr algn="l" rtl="0">
              <a:spcBef>
                <a:spcPct val="0"/>
              </a:spcBef>
            </a:pPr>
            <a:r>
              <a:rPr kumimoji="1" lang="en-US" altLang="zh-TW" b="1" dirty="0" smtClean="0">
                <a:solidFill>
                  <a:schemeClr val="tx1"/>
                </a:solidFill>
                <a:ea typeface="PMingLiU" pitchFamily="18" charset="-120"/>
              </a:rPr>
              <a:t>table[2] = new </a:t>
            </a:r>
            <a:r>
              <a:rPr kumimoji="1" lang="en-US" altLang="zh-TW" b="1" dirty="0" err="1" smtClean="0">
                <a:solidFill>
                  <a:schemeClr val="tx1"/>
                </a:solidFill>
                <a:ea typeface="PMingLiU" pitchFamily="18" charset="-120"/>
              </a:rPr>
              <a:t>int</a:t>
            </a:r>
            <a:r>
              <a:rPr kumimoji="1" lang="en-US" altLang="zh-TW" b="1" dirty="0" smtClean="0">
                <a:solidFill>
                  <a:schemeClr val="tx1"/>
                </a:solidFill>
                <a:ea typeface="PMingLiU" pitchFamily="18" charset="-120"/>
              </a:rPr>
              <a:t>[1];</a:t>
            </a:r>
          </a:p>
          <a:p>
            <a:pPr algn="l" rtl="0">
              <a:spcBef>
                <a:spcPct val="0"/>
              </a:spcBef>
            </a:pPr>
            <a:r>
              <a:rPr kumimoji="1" lang="en-US" altLang="zh-TW" b="1" dirty="0" smtClean="0">
                <a:solidFill>
                  <a:schemeClr val="tx1"/>
                </a:solidFill>
                <a:ea typeface="PMingLiU" pitchFamily="18" charset="-120"/>
              </a:rPr>
              <a:t>table[3] = new </a:t>
            </a:r>
            <a:r>
              <a:rPr kumimoji="1" lang="en-US" altLang="zh-TW" b="1" dirty="0" err="1" smtClean="0">
                <a:solidFill>
                  <a:schemeClr val="tx1"/>
                </a:solidFill>
                <a:ea typeface="PMingLiU" pitchFamily="18" charset="-120"/>
              </a:rPr>
              <a:t>int</a:t>
            </a:r>
            <a:r>
              <a:rPr kumimoji="1" lang="en-US" altLang="zh-TW" b="1" dirty="0" smtClean="0">
                <a:solidFill>
                  <a:schemeClr val="tx1"/>
                </a:solidFill>
                <a:ea typeface="PMingLiU" pitchFamily="18" charset="-120"/>
              </a:rPr>
              <a:t>[3];</a:t>
            </a:r>
          </a:p>
          <a:p>
            <a:pPr algn="l" rtl="0">
              <a:spcBef>
                <a:spcPct val="0"/>
              </a:spcBef>
            </a:pPr>
            <a:r>
              <a:rPr kumimoji="1" lang="en-US" altLang="zh-TW" b="1" dirty="0" smtClean="0">
                <a:solidFill>
                  <a:schemeClr val="tx1"/>
                </a:solidFill>
                <a:ea typeface="PMingLiU" pitchFamily="18" charset="-120"/>
              </a:rPr>
              <a:t>table[4] = new </a:t>
            </a:r>
            <a:r>
              <a:rPr kumimoji="1" lang="en-US" altLang="zh-TW" b="1" dirty="0" err="1" smtClean="0">
                <a:solidFill>
                  <a:schemeClr val="tx1"/>
                </a:solidFill>
                <a:ea typeface="PMingLiU" pitchFamily="18" charset="-120"/>
              </a:rPr>
              <a:t>int</a:t>
            </a:r>
            <a:r>
              <a:rPr kumimoji="1" lang="en-US" altLang="zh-TW" b="1" dirty="0" smtClean="0">
                <a:solidFill>
                  <a:schemeClr val="tx1"/>
                </a:solidFill>
                <a:ea typeface="PMingLiU" pitchFamily="18" charset="-120"/>
              </a:rPr>
              <a:t>[2];</a:t>
            </a:r>
          </a:p>
          <a:p>
            <a:pPr algn="l" rtl="0">
              <a:spcBef>
                <a:spcPct val="0"/>
              </a:spcBef>
            </a:pPr>
            <a:r>
              <a:rPr kumimoji="1" lang="en-US" altLang="zh-TW" b="1" dirty="0" smtClean="0">
                <a:solidFill>
                  <a:schemeClr val="tx1"/>
                </a:solidFill>
                <a:ea typeface="PMingLiU" pitchFamily="18" charset="-120"/>
              </a:rPr>
              <a:t>table[5] = NULL;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5862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n-US" altLang="zh-TW" sz="3200" b="1" dirty="0" smtClean="0">
                <a:latin typeface="+mn-lt"/>
                <a:ea typeface="PMingLiU" pitchFamily="18" charset="-120"/>
              </a:rPr>
              <a:t>A Dynamic 2D Array- Memory </a:t>
            </a:r>
            <a:r>
              <a:rPr lang="en-US" altLang="zh-TW" sz="3200" b="1" dirty="0" err="1">
                <a:latin typeface="+mn-lt"/>
                <a:ea typeface="PMingLiU" pitchFamily="18" charset="-120"/>
              </a:rPr>
              <a:t>Deallocation</a:t>
            </a:r>
            <a:endParaRPr lang="en-US" altLang="zh-TW" sz="3200" b="1" dirty="0">
              <a:latin typeface="+mn-lt"/>
              <a:ea typeface="PMingLiU" pitchFamily="18" charset="-120"/>
            </a:endParaRPr>
          </a:p>
        </p:txBody>
      </p:sp>
      <p:sp>
        <p:nvSpPr>
          <p:cNvPr id="448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altLang="zh-TW" dirty="0">
                <a:ea typeface="PMingLiU" pitchFamily="18" charset="-120"/>
              </a:rPr>
              <a:t>Memory leak is a serious bug!</a:t>
            </a:r>
          </a:p>
          <a:p>
            <a:pPr algn="l" rtl="0"/>
            <a:r>
              <a:rPr lang="en-US" altLang="zh-TW" dirty="0">
                <a:ea typeface="PMingLiU" pitchFamily="18" charset="-120"/>
              </a:rPr>
              <a:t>Each row must be deleted individually</a:t>
            </a:r>
          </a:p>
          <a:p>
            <a:pPr algn="l" rtl="0"/>
            <a:r>
              <a:rPr lang="en-US" altLang="zh-TW" dirty="0">
                <a:ea typeface="PMingLiU" pitchFamily="18" charset="-120"/>
              </a:rPr>
              <a:t>Be careful to delete each row before deleting the table pointer.</a:t>
            </a:r>
          </a:p>
          <a:p>
            <a:pPr lvl="1" algn="l" rtl="0">
              <a:buNone/>
            </a:pPr>
            <a:r>
              <a:rPr lang="en-US" altLang="zh-TW" sz="2400" b="1" dirty="0">
                <a:ea typeface="PMingLiU" pitchFamily="18" charset="-120"/>
              </a:rPr>
              <a:t>for(</a:t>
            </a:r>
            <a:r>
              <a:rPr lang="en-US" altLang="zh-TW" sz="2400" b="1" dirty="0" err="1">
                <a:ea typeface="PMingLiU" pitchFamily="18" charset="-120"/>
              </a:rPr>
              <a:t>int</a:t>
            </a:r>
            <a:r>
              <a:rPr lang="en-US" altLang="zh-TW" sz="2400" b="1" dirty="0">
                <a:ea typeface="PMingLiU" pitchFamily="18" charset="-120"/>
              </a:rPr>
              <a:t> </a:t>
            </a:r>
            <a:r>
              <a:rPr lang="en-US" altLang="zh-TW" sz="2400" b="1" dirty="0" err="1">
                <a:ea typeface="PMingLiU" pitchFamily="18" charset="-120"/>
              </a:rPr>
              <a:t>i</a:t>
            </a:r>
            <a:r>
              <a:rPr lang="en-US" altLang="zh-TW" sz="2400" b="1" dirty="0">
                <a:ea typeface="PMingLiU" pitchFamily="18" charset="-120"/>
              </a:rPr>
              <a:t>=0; </a:t>
            </a:r>
            <a:r>
              <a:rPr lang="en-US" altLang="zh-TW" sz="2400" b="1" dirty="0" err="1">
                <a:ea typeface="PMingLiU" pitchFamily="18" charset="-120"/>
              </a:rPr>
              <a:t>i</a:t>
            </a:r>
            <a:r>
              <a:rPr lang="en-US" altLang="zh-TW" sz="2400" b="1" dirty="0">
                <a:ea typeface="PMingLiU" pitchFamily="18" charset="-120"/>
              </a:rPr>
              <a:t>&lt;6; </a:t>
            </a:r>
            <a:r>
              <a:rPr lang="en-US" altLang="zh-TW" sz="2400" b="1" dirty="0" err="1">
                <a:ea typeface="PMingLiU" pitchFamily="18" charset="-120"/>
              </a:rPr>
              <a:t>i</a:t>
            </a:r>
            <a:r>
              <a:rPr lang="en-US" altLang="zh-TW" sz="2400" b="1" dirty="0">
                <a:ea typeface="PMingLiU" pitchFamily="18" charset="-120"/>
              </a:rPr>
              <a:t>++)</a:t>
            </a:r>
          </a:p>
          <a:p>
            <a:pPr lvl="1" algn="l" rtl="0">
              <a:buFont typeface="Monotype Sorts" pitchFamily="2" charset="2"/>
              <a:buNone/>
            </a:pPr>
            <a:r>
              <a:rPr lang="en-US" altLang="zh-TW" sz="2400" b="1" dirty="0" smtClean="0">
                <a:ea typeface="PMingLiU" pitchFamily="18" charset="-120"/>
              </a:rPr>
              <a:t>{delete </a:t>
            </a:r>
            <a:r>
              <a:rPr lang="en-US" altLang="zh-TW" sz="2400" b="1" dirty="0">
                <a:ea typeface="PMingLiU" pitchFamily="18" charset="-120"/>
              </a:rPr>
              <a:t>[ ] table[</a:t>
            </a:r>
            <a:r>
              <a:rPr lang="en-US" altLang="zh-TW" sz="2400" b="1" dirty="0" err="1">
                <a:ea typeface="PMingLiU" pitchFamily="18" charset="-120"/>
              </a:rPr>
              <a:t>i</a:t>
            </a:r>
            <a:r>
              <a:rPr lang="en-US" altLang="zh-TW" sz="2400" b="1" dirty="0" smtClean="0">
                <a:ea typeface="PMingLiU" pitchFamily="18" charset="-120"/>
              </a:rPr>
              <a:t>];</a:t>
            </a:r>
          </a:p>
          <a:p>
            <a:pPr lvl="1" algn="l" rtl="0">
              <a:buFont typeface="Monotype Sorts" pitchFamily="2" charset="2"/>
              <a:buNone/>
            </a:pPr>
            <a:r>
              <a:rPr lang="en-US" altLang="zh-TW" sz="2400" b="1" dirty="0" smtClean="0">
                <a:ea typeface="PMingLiU" pitchFamily="18" charset="-120"/>
              </a:rPr>
              <a:t>table [</a:t>
            </a:r>
            <a:r>
              <a:rPr lang="en-US" altLang="zh-TW" sz="2400" b="1" dirty="0" err="1" smtClean="0">
                <a:ea typeface="PMingLiU" pitchFamily="18" charset="-120"/>
              </a:rPr>
              <a:t>i</a:t>
            </a:r>
            <a:r>
              <a:rPr lang="en-US" altLang="zh-TW" sz="2400" b="1" dirty="0" smtClean="0">
                <a:ea typeface="PMingLiU" pitchFamily="18" charset="-120"/>
              </a:rPr>
              <a:t>]=0;} </a:t>
            </a:r>
            <a:endParaRPr lang="en-US" altLang="zh-TW" sz="2400" b="1" dirty="0">
              <a:ea typeface="PMingLiU" pitchFamily="18" charset="-120"/>
            </a:endParaRPr>
          </a:p>
          <a:p>
            <a:pPr lvl="1" algn="l" rtl="0">
              <a:buFont typeface="Monotype Sorts" pitchFamily="2" charset="2"/>
              <a:buNone/>
            </a:pPr>
            <a:r>
              <a:rPr lang="en-US" altLang="zh-TW" sz="2400" b="1" dirty="0" smtClean="0">
                <a:ea typeface="PMingLiU" pitchFamily="18" charset="-120"/>
              </a:rPr>
              <a:t>delete </a:t>
            </a:r>
            <a:r>
              <a:rPr lang="en-US" altLang="zh-TW" sz="2400" b="1" dirty="0">
                <a:ea typeface="PMingLiU" pitchFamily="18" charset="-120"/>
              </a:rPr>
              <a:t>[ ] table</a:t>
            </a:r>
            <a:r>
              <a:rPr lang="en-US" altLang="zh-TW" sz="2400" b="1" dirty="0" smtClean="0">
                <a:ea typeface="PMingLiU" pitchFamily="18" charset="-120"/>
              </a:rPr>
              <a:t>;</a:t>
            </a:r>
          </a:p>
          <a:p>
            <a:pPr lvl="1" algn="l" rtl="0">
              <a:buFont typeface="Monotype Sorts" pitchFamily="2" charset="2"/>
              <a:buNone/>
            </a:pPr>
            <a:r>
              <a:rPr lang="en-US" altLang="zh-TW" sz="2400" b="1" dirty="0" smtClean="0">
                <a:ea typeface="PMingLiU" pitchFamily="18" charset="-120"/>
              </a:rPr>
              <a:t>table =0;</a:t>
            </a:r>
            <a:r>
              <a:rPr lang="en-US" altLang="zh-TW" sz="2400" b="1" dirty="0">
                <a:ea typeface="PMingLiU" pitchFamily="18" charset="-120"/>
              </a:rPr>
              <a:t>	</a:t>
            </a:r>
            <a:r>
              <a:rPr lang="en-US" altLang="zh-TW" sz="2000" b="1" dirty="0">
                <a:ea typeface="PMingLiU" pitchFamily="18" charset="-120"/>
              </a:rPr>
              <a:t>      </a:t>
            </a:r>
            <a:r>
              <a:rPr lang="en-US" altLang="zh-TW" sz="2000" dirty="0">
                <a:ea typeface="PMingLiU" pitchFamily="18" charset="-120"/>
              </a:rPr>
              <a:t>	</a:t>
            </a:r>
          </a:p>
          <a:p>
            <a:pPr lvl="1" algn="l" rtl="0">
              <a:buFont typeface="Monotype Sorts" pitchFamily="2" charset="2"/>
              <a:buNone/>
            </a:pPr>
            <a:endParaRPr lang="en-US" altLang="zh-TW" dirty="0">
              <a:ea typeface="PMingLiU" pitchFamily="18" charset="-12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by aalosaimi</a:t>
            </a: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2CDD-0427-4D2E-B806-AF576A57C744}" type="slidenum">
              <a:rPr lang="zh-TW" altLang="en-US" smtClean="0"/>
              <a:pPr/>
              <a:t>28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806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Text Box 2"/>
          <p:cNvSpPr txBox="1">
            <a:spLocks noChangeArrowheads="1"/>
          </p:cNvSpPr>
          <p:nvPr/>
        </p:nvSpPr>
        <p:spPr bwMode="auto">
          <a:xfrm>
            <a:off x="381000" y="2133600"/>
            <a:ext cx="2942600" cy="341632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sz="2400" b="0" dirty="0" smtClean="0">
                <a:latin typeface="+mn-lt"/>
                <a:ea typeface="PMingLiU" pitchFamily="18" charset="-120"/>
              </a:rPr>
              <a:t>void main(){</a:t>
            </a:r>
          </a:p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sz="2400" b="0" dirty="0" err="1" smtClean="0">
                <a:latin typeface="+mn-lt"/>
                <a:ea typeface="PMingLiU" pitchFamily="18" charset="-120"/>
              </a:rPr>
              <a:t>int</a:t>
            </a:r>
            <a:r>
              <a:rPr lang="en-US" altLang="zh-TW" sz="2400" b="0" dirty="0" smtClean="0">
                <a:latin typeface="+mn-lt"/>
                <a:ea typeface="PMingLiU" pitchFamily="18" charset="-120"/>
              </a:rPr>
              <a:t> </a:t>
            </a:r>
            <a:r>
              <a:rPr lang="en-US" altLang="zh-TW" sz="2400" b="0" dirty="0">
                <a:latin typeface="+mn-lt"/>
                <a:ea typeface="PMingLiU" pitchFamily="18" charset="-120"/>
              </a:rPr>
              <a:t>m, n;</a:t>
            </a:r>
          </a:p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sz="2400" b="0" dirty="0" err="1">
                <a:latin typeface="+mn-lt"/>
                <a:ea typeface="PMingLiU" pitchFamily="18" charset="-120"/>
              </a:rPr>
              <a:t>cin</a:t>
            </a:r>
            <a:r>
              <a:rPr lang="en-US" altLang="zh-TW" sz="2400" b="0" dirty="0">
                <a:latin typeface="+mn-lt"/>
                <a:ea typeface="PMingLiU" pitchFamily="18" charset="-120"/>
              </a:rPr>
              <a:t> &gt;&gt; m &gt;&gt; n &gt;&gt; </a:t>
            </a:r>
            <a:r>
              <a:rPr lang="en-US" altLang="zh-TW" sz="2400" b="0" dirty="0" err="1">
                <a:latin typeface="+mn-lt"/>
                <a:ea typeface="PMingLiU" pitchFamily="18" charset="-120"/>
              </a:rPr>
              <a:t>endl</a:t>
            </a:r>
            <a:r>
              <a:rPr lang="en-US" altLang="zh-TW" sz="2400" b="0" dirty="0" smtClean="0">
                <a:latin typeface="+mn-lt"/>
                <a:ea typeface="PMingLiU" pitchFamily="18" charset="-120"/>
              </a:rPr>
              <a:t>;</a:t>
            </a:r>
            <a:endParaRPr lang="en-US" altLang="zh-TW" sz="2400" b="0" dirty="0">
              <a:latin typeface="+mn-lt"/>
              <a:ea typeface="PMingLiU" pitchFamily="18" charset="-120"/>
            </a:endParaRPr>
          </a:p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sz="2400" b="0" dirty="0" err="1">
                <a:latin typeface="+mn-lt"/>
                <a:ea typeface="PMingLiU" pitchFamily="18" charset="-120"/>
              </a:rPr>
              <a:t>int</a:t>
            </a:r>
            <a:r>
              <a:rPr lang="en-US" altLang="zh-TW" sz="2400" b="0" dirty="0">
                <a:latin typeface="+mn-lt"/>
                <a:ea typeface="PMingLiU" pitchFamily="18" charset="-120"/>
              </a:rPr>
              <a:t>** mat</a:t>
            </a:r>
            <a:r>
              <a:rPr lang="en-US" altLang="zh-TW" sz="2400" b="0" dirty="0" smtClean="0">
                <a:latin typeface="+mn-lt"/>
                <a:ea typeface="PMingLiU" pitchFamily="18" charset="-120"/>
              </a:rPr>
              <a:t>;</a:t>
            </a:r>
            <a:endParaRPr lang="en-US" altLang="zh-TW" sz="2400" b="0" dirty="0">
              <a:latin typeface="+mn-lt"/>
              <a:ea typeface="PMingLiU" pitchFamily="18" charset="-120"/>
            </a:endParaRPr>
          </a:p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sz="2400" b="0" dirty="0">
                <a:latin typeface="+mn-lt"/>
                <a:ea typeface="PMingLiU" pitchFamily="18" charset="-120"/>
              </a:rPr>
              <a:t>mat = new </a:t>
            </a:r>
            <a:r>
              <a:rPr lang="en-US" altLang="zh-TW" sz="2400" b="0" dirty="0" err="1">
                <a:latin typeface="+mn-lt"/>
                <a:ea typeface="PMingLiU" pitchFamily="18" charset="-120"/>
              </a:rPr>
              <a:t>int</a:t>
            </a:r>
            <a:r>
              <a:rPr lang="en-US" altLang="zh-TW" sz="2400" b="0" dirty="0">
                <a:latin typeface="+mn-lt"/>
                <a:ea typeface="PMingLiU" pitchFamily="18" charset="-120"/>
              </a:rPr>
              <a:t>*[m</a:t>
            </a:r>
            <a:r>
              <a:rPr lang="en-US" altLang="zh-TW" sz="2400" b="0" dirty="0" smtClean="0">
                <a:latin typeface="+mn-lt"/>
                <a:ea typeface="PMingLiU" pitchFamily="18" charset="-120"/>
              </a:rPr>
              <a:t>];</a:t>
            </a:r>
            <a:endParaRPr lang="en-US" altLang="zh-TW" sz="2400" b="0" dirty="0">
              <a:latin typeface="+mn-lt"/>
              <a:ea typeface="PMingLiU" pitchFamily="18" charset="-120"/>
            </a:endParaRPr>
          </a:p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sz="2400" b="0" dirty="0">
                <a:latin typeface="+mn-lt"/>
                <a:ea typeface="PMingLiU" pitchFamily="18" charset="-120"/>
              </a:rPr>
              <a:t>for (</a:t>
            </a:r>
            <a:r>
              <a:rPr lang="en-US" altLang="zh-TW" sz="2400" b="0" dirty="0" err="1">
                <a:latin typeface="+mn-lt"/>
                <a:ea typeface="PMingLiU" pitchFamily="18" charset="-120"/>
              </a:rPr>
              <a:t>int</a:t>
            </a:r>
            <a:r>
              <a:rPr lang="en-US" altLang="zh-TW" sz="2400" b="0" dirty="0">
                <a:latin typeface="+mn-lt"/>
                <a:ea typeface="PMingLiU" pitchFamily="18" charset="-120"/>
              </a:rPr>
              <a:t> </a:t>
            </a:r>
            <a:r>
              <a:rPr lang="en-US" altLang="zh-TW" sz="2400" b="0" dirty="0" err="1">
                <a:latin typeface="+mn-lt"/>
                <a:ea typeface="PMingLiU" pitchFamily="18" charset="-120"/>
              </a:rPr>
              <a:t>i</a:t>
            </a:r>
            <a:r>
              <a:rPr lang="en-US" altLang="zh-TW" sz="2400" b="0" dirty="0">
                <a:latin typeface="+mn-lt"/>
                <a:ea typeface="PMingLiU" pitchFamily="18" charset="-120"/>
              </a:rPr>
              <a:t>=0;i&lt;</a:t>
            </a:r>
            <a:r>
              <a:rPr lang="en-US" altLang="zh-TW" sz="2400" b="0" dirty="0" err="1">
                <a:latin typeface="+mn-lt"/>
                <a:ea typeface="PMingLiU" pitchFamily="18" charset="-120"/>
              </a:rPr>
              <a:t>m;i</a:t>
            </a:r>
            <a:r>
              <a:rPr lang="en-US" altLang="zh-TW" sz="2400" b="0" dirty="0">
                <a:latin typeface="+mn-lt"/>
                <a:ea typeface="PMingLiU" pitchFamily="18" charset="-120"/>
              </a:rPr>
              <a:t>++)</a:t>
            </a:r>
          </a:p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sz="2400" b="0" dirty="0">
                <a:latin typeface="+mn-lt"/>
                <a:ea typeface="PMingLiU" pitchFamily="18" charset="-120"/>
              </a:rPr>
              <a:t>	mat[</a:t>
            </a:r>
            <a:r>
              <a:rPr lang="en-US" altLang="zh-TW" sz="2400" b="0" dirty="0" err="1">
                <a:latin typeface="+mn-lt"/>
                <a:ea typeface="PMingLiU" pitchFamily="18" charset="-120"/>
              </a:rPr>
              <a:t>i</a:t>
            </a:r>
            <a:r>
              <a:rPr lang="en-US" altLang="zh-TW" sz="2400" b="0" dirty="0">
                <a:latin typeface="+mn-lt"/>
                <a:ea typeface="PMingLiU" pitchFamily="18" charset="-120"/>
              </a:rPr>
              <a:t>] = new </a:t>
            </a:r>
            <a:r>
              <a:rPr lang="en-US" altLang="zh-TW" sz="2400" b="0" dirty="0" err="1">
                <a:latin typeface="+mn-lt"/>
                <a:ea typeface="PMingLiU" pitchFamily="18" charset="-120"/>
              </a:rPr>
              <a:t>int</a:t>
            </a:r>
            <a:r>
              <a:rPr lang="en-US" altLang="zh-TW" sz="2400" b="0" dirty="0">
                <a:latin typeface="+mn-lt"/>
                <a:ea typeface="PMingLiU" pitchFamily="18" charset="-120"/>
              </a:rPr>
              <a:t>[n</a:t>
            </a:r>
            <a:r>
              <a:rPr lang="en-US" altLang="zh-TW" sz="2400" b="0" dirty="0" smtClean="0">
                <a:latin typeface="+mn-lt"/>
                <a:ea typeface="PMingLiU" pitchFamily="18" charset="-120"/>
              </a:rPr>
              <a:t>];</a:t>
            </a:r>
          </a:p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sz="2400" b="0" dirty="0" smtClean="0">
                <a:ea typeface="PMingLiU" pitchFamily="18" charset="-120"/>
              </a:rPr>
              <a:t>…</a:t>
            </a:r>
            <a:endParaRPr lang="en-US" altLang="zh-TW" sz="2400" b="0" dirty="0" smtClean="0">
              <a:latin typeface="+mn-lt"/>
              <a:ea typeface="PMingLiU" pitchFamily="18" charset="-120"/>
            </a:endParaRPr>
          </a:p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sz="2400" b="0" dirty="0" smtClean="0">
                <a:latin typeface="+mn-lt"/>
                <a:ea typeface="PMingLiU" pitchFamily="18" charset="-120"/>
              </a:rPr>
              <a:t>}</a:t>
            </a:r>
            <a:endParaRPr lang="en-US" altLang="zh-TW" sz="2400" b="0" dirty="0">
              <a:latin typeface="+mn-lt"/>
              <a:ea typeface="PMingLiU" pitchFamily="18" charset="-120"/>
            </a:endParaRPr>
          </a:p>
        </p:txBody>
      </p:sp>
      <p:sp>
        <p:nvSpPr>
          <p:cNvPr id="449539" name="Text Box 3"/>
          <p:cNvSpPr txBox="1">
            <a:spLocks noChangeArrowheads="1"/>
          </p:cNvSpPr>
          <p:nvPr/>
        </p:nvSpPr>
        <p:spPr bwMode="auto">
          <a:xfrm>
            <a:off x="533400" y="0"/>
            <a:ext cx="6391878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sz="2800" dirty="0" smtClean="0">
                <a:latin typeface="+mn-lt"/>
                <a:ea typeface="PMingLiU" pitchFamily="18" charset="-120"/>
              </a:rPr>
              <a:t>Example:</a:t>
            </a:r>
          </a:p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sz="2800" dirty="0" smtClean="0">
                <a:latin typeface="+mn-lt"/>
                <a:ea typeface="PMingLiU" pitchFamily="18" charset="-120"/>
              </a:rPr>
              <a:t>Create </a:t>
            </a:r>
            <a:r>
              <a:rPr lang="en-US" altLang="zh-TW" sz="2800" dirty="0">
                <a:latin typeface="+mn-lt"/>
                <a:ea typeface="PMingLiU" pitchFamily="18" charset="-120"/>
              </a:rPr>
              <a:t>a matrix of any dimensions, m by n:</a:t>
            </a: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5562600" y="2079625"/>
            <a:ext cx="3048000" cy="341632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b="0" dirty="0" smtClean="0">
                <a:latin typeface="+mn-lt"/>
                <a:ea typeface="PMingLiU" pitchFamily="18" charset="-120"/>
              </a:rPr>
              <a:t>Void main(){</a:t>
            </a:r>
          </a:p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b="0" dirty="0" err="1" smtClean="0">
                <a:latin typeface="+mn-lt"/>
                <a:ea typeface="PMingLiU" pitchFamily="18" charset="-120"/>
              </a:rPr>
              <a:t>int</a:t>
            </a:r>
            <a:r>
              <a:rPr lang="en-US" altLang="zh-TW" b="0" dirty="0" smtClean="0">
                <a:latin typeface="+mn-lt"/>
                <a:ea typeface="PMingLiU" pitchFamily="18" charset="-120"/>
              </a:rPr>
              <a:t> </a:t>
            </a:r>
            <a:r>
              <a:rPr lang="en-US" altLang="zh-TW" b="0" dirty="0">
                <a:latin typeface="+mn-lt"/>
                <a:ea typeface="PMingLiU" pitchFamily="18" charset="-120"/>
              </a:rPr>
              <a:t>m, n;</a:t>
            </a:r>
          </a:p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b="0" dirty="0" err="1">
                <a:latin typeface="+mn-lt"/>
                <a:ea typeface="PMingLiU" pitchFamily="18" charset="-120"/>
              </a:rPr>
              <a:t>cin</a:t>
            </a:r>
            <a:r>
              <a:rPr lang="en-US" altLang="zh-TW" b="0" dirty="0">
                <a:latin typeface="+mn-lt"/>
                <a:ea typeface="PMingLiU" pitchFamily="18" charset="-120"/>
              </a:rPr>
              <a:t> &gt;&gt; m &gt;&gt; n &gt;&gt; </a:t>
            </a:r>
            <a:r>
              <a:rPr lang="en-US" altLang="zh-TW" b="0" dirty="0" err="1">
                <a:latin typeface="+mn-lt"/>
                <a:ea typeface="PMingLiU" pitchFamily="18" charset="-120"/>
              </a:rPr>
              <a:t>endl</a:t>
            </a:r>
            <a:r>
              <a:rPr lang="en-US" altLang="zh-TW" b="0" dirty="0">
                <a:latin typeface="+mn-lt"/>
                <a:ea typeface="PMingLiU" pitchFamily="18" charset="-120"/>
              </a:rPr>
              <a:t>;</a:t>
            </a:r>
          </a:p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b="0" dirty="0" err="1">
                <a:latin typeface="+mn-lt"/>
                <a:ea typeface="PMingLiU" pitchFamily="18" charset="-120"/>
              </a:rPr>
              <a:t>int</a:t>
            </a:r>
            <a:r>
              <a:rPr lang="en-US" altLang="zh-TW" b="0" dirty="0">
                <a:latin typeface="+mn-lt"/>
                <a:ea typeface="PMingLiU" pitchFamily="18" charset="-120"/>
              </a:rPr>
              <a:t>** mat;</a:t>
            </a:r>
          </a:p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b="0" dirty="0">
                <a:latin typeface="+mn-lt"/>
                <a:ea typeface="PMingLiU" pitchFamily="18" charset="-120"/>
              </a:rPr>
              <a:t>mat = </a:t>
            </a:r>
            <a:r>
              <a:rPr lang="en-US" altLang="zh-TW" b="0" dirty="0" err="1">
                <a:latin typeface="+mn-lt"/>
                <a:ea typeface="PMingLiU" pitchFamily="18" charset="-120"/>
              </a:rPr>
              <a:t>imatrix</a:t>
            </a:r>
            <a:r>
              <a:rPr lang="en-US" altLang="zh-TW" b="0" dirty="0">
                <a:latin typeface="+mn-lt"/>
                <a:ea typeface="PMingLiU" pitchFamily="18" charset="-120"/>
              </a:rPr>
              <a:t>(</a:t>
            </a:r>
            <a:r>
              <a:rPr lang="en-US" altLang="zh-TW" b="0" dirty="0" err="1">
                <a:latin typeface="+mn-lt"/>
                <a:ea typeface="PMingLiU" pitchFamily="18" charset="-120"/>
              </a:rPr>
              <a:t>m,n</a:t>
            </a:r>
            <a:r>
              <a:rPr lang="en-US" altLang="zh-TW" b="0" dirty="0">
                <a:latin typeface="+mn-lt"/>
                <a:ea typeface="PMingLiU" pitchFamily="18" charset="-120"/>
              </a:rPr>
              <a:t>);</a:t>
            </a:r>
          </a:p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b="0" dirty="0" smtClean="0">
                <a:latin typeface="+mn-lt"/>
                <a:ea typeface="PMingLiU" pitchFamily="18" charset="-120"/>
              </a:rPr>
              <a:t>…}</a:t>
            </a:r>
            <a:endParaRPr lang="en-US" altLang="zh-TW" b="0" dirty="0">
              <a:latin typeface="+mn-lt"/>
              <a:ea typeface="PMingLiU" pitchFamily="18" charset="-120"/>
            </a:endParaRPr>
          </a:p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b="0" dirty="0" err="1">
                <a:latin typeface="+mn-lt"/>
                <a:ea typeface="PMingLiU" pitchFamily="18" charset="-120"/>
              </a:rPr>
              <a:t>int</a:t>
            </a:r>
            <a:r>
              <a:rPr lang="en-US" altLang="zh-TW" b="0" dirty="0">
                <a:latin typeface="+mn-lt"/>
                <a:ea typeface="PMingLiU" pitchFamily="18" charset="-120"/>
              </a:rPr>
              <a:t>** </a:t>
            </a:r>
            <a:r>
              <a:rPr lang="en-US" altLang="zh-TW" b="0" dirty="0" err="1">
                <a:latin typeface="+mn-lt"/>
                <a:ea typeface="PMingLiU" pitchFamily="18" charset="-120"/>
              </a:rPr>
              <a:t>imatrix</a:t>
            </a:r>
            <a:r>
              <a:rPr lang="en-US" altLang="zh-TW" b="0" dirty="0">
                <a:latin typeface="+mn-lt"/>
                <a:ea typeface="PMingLiU" pitchFamily="18" charset="-120"/>
              </a:rPr>
              <a:t>(nr, </a:t>
            </a:r>
            <a:r>
              <a:rPr lang="en-US" altLang="zh-TW" b="0" dirty="0" err="1">
                <a:latin typeface="+mn-lt"/>
                <a:ea typeface="PMingLiU" pitchFamily="18" charset="-120"/>
              </a:rPr>
              <a:t>nc</a:t>
            </a:r>
            <a:r>
              <a:rPr lang="en-US" altLang="zh-TW" b="0" dirty="0">
                <a:latin typeface="+mn-lt"/>
                <a:ea typeface="PMingLiU" pitchFamily="18" charset="-120"/>
              </a:rPr>
              <a:t>) {</a:t>
            </a:r>
          </a:p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b="0" dirty="0">
                <a:latin typeface="+mn-lt"/>
                <a:ea typeface="PMingLiU" pitchFamily="18" charset="-120"/>
              </a:rPr>
              <a:t>	</a:t>
            </a:r>
            <a:r>
              <a:rPr lang="en-US" altLang="zh-TW" b="0" dirty="0" err="1">
                <a:latin typeface="+mn-lt"/>
                <a:ea typeface="PMingLiU" pitchFamily="18" charset="-120"/>
              </a:rPr>
              <a:t>int</a:t>
            </a:r>
            <a:r>
              <a:rPr lang="en-US" altLang="zh-TW" b="0" dirty="0">
                <a:latin typeface="+mn-lt"/>
                <a:ea typeface="PMingLiU" pitchFamily="18" charset="-120"/>
              </a:rPr>
              <a:t>** m;</a:t>
            </a:r>
          </a:p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b="0" dirty="0">
                <a:latin typeface="+mn-lt"/>
                <a:ea typeface="PMingLiU" pitchFamily="18" charset="-120"/>
              </a:rPr>
              <a:t>	m = new </a:t>
            </a:r>
            <a:r>
              <a:rPr lang="en-US" altLang="zh-TW" b="0" dirty="0" err="1">
                <a:latin typeface="+mn-lt"/>
                <a:ea typeface="PMingLiU" pitchFamily="18" charset="-120"/>
              </a:rPr>
              <a:t>int</a:t>
            </a:r>
            <a:r>
              <a:rPr lang="en-US" altLang="zh-TW" b="0" dirty="0">
                <a:latin typeface="+mn-lt"/>
                <a:ea typeface="PMingLiU" pitchFamily="18" charset="-120"/>
              </a:rPr>
              <a:t>*[nr];</a:t>
            </a:r>
          </a:p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b="0" dirty="0">
                <a:latin typeface="+mn-lt"/>
                <a:ea typeface="PMingLiU" pitchFamily="18" charset="-120"/>
              </a:rPr>
              <a:t>	for (</a:t>
            </a:r>
            <a:r>
              <a:rPr lang="en-US" altLang="zh-TW" b="0" dirty="0" err="1">
                <a:latin typeface="+mn-lt"/>
                <a:ea typeface="PMingLiU" pitchFamily="18" charset="-120"/>
              </a:rPr>
              <a:t>int</a:t>
            </a:r>
            <a:r>
              <a:rPr lang="en-US" altLang="zh-TW" b="0" dirty="0">
                <a:latin typeface="+mn-lt"/>
                <a:ea typeface="PMingLiU" pitchFamily="18" charset="-120"/>
              </a:rPr>
              <a:t> </a:t>
            </a:r>
            <a:r>
              <a:rPr lang="en-US" altLang="zh-TW" b="0" dirty="0" err="1">
                <a:latin typeface="+mn-lt"/>
                <a:ea typeface="PMingLiU" pitchFamily="18" charset="-120"/>
              </a:rPr>
              <a:t>i</a:t>
            </a:r>
            <a:r>
              <a:rPr lang="en-US" altLang="zh-TW" b="0" dirty="0">
                <a:latin typeface="+mn-lt"/>
                <a:ea typeface="PMingLiU" pitchFamily="18" charset="-120"/>
              </a:rPr>
              <a:t>=0;i&lt;</a:t>
            </a:r>
            <a:r>
              <a:rPr lang="en-US" altLang="zh-TW" b="0" dirty="0" err="1">
                <a:latin typeface="+mn-lt"/>
                <a:ea typeface="PMingLiU" pitchFamily="18" charset="-120"/>
              </a:rPr>
              <a:t>nr;i</a:t>
            </a:r>
            <a:r>
              <a:rPr lang="en-US" altLang="zh-TW" b="0" dirty="0">
                <a:latin typeface="+mn-lt"/>
                <a:ea typeface="PMingLiU" pitchFamily="18" charset="-120"/>
              </a:rPr>
              <a:t>++)</a:t>
            </a:r>
          </a:p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b="0" dirty="0">
                <a:latin typeface="+mn-lt"/>
                <a:ea typeface="PMingLiU" pitchFamily="18" charset="-120"/>
              </a:rPr>
              <a:t>		m[</a:t>
            </a:r>
            <a:r>
              <a:rPr lang="en-US" altLang="zh-TW" b="0" dirty="0" err="1">
                <a:latin typeface="+mn-lt"/>
                <a:ea typeface="PMingLiU" pitchFamily="18" charset="-120"/>
              </a:rPr>
              <a:t>i</a:t>
            </a:r>
            <a:r>
              <a:rPr lang="en-US" altLang="zh-TW" b="0" dirty="0">
                <a:latin typeface="+mn-lt"/>
                <a:ea typeface="PMingLiU" pitchFamily="18" charset="-120"/>
              </a:rPr>
              <a:t>] = new </a:t>
            </a:r>
            <a:r>
              <a:rPr lang="en-US" altLang="zh-TW" b="0" dirty="0" err="1">
                <a:latin typeface="+mn-lt"/>
                <a:ea typeface="PMingLiU" pitchFamily="18" charset="-120"/>
              </a:rPr>
              <a:t>int</a:t>
            </a:r>
            <a:r>
              <a:rPr lang="en-US" altLang="zh-TW" b="0" dirty="0">
                <a:latin typeface="+mn-lt"/>
                <a:ea typeface="PMingLiU" pitchFamily="18" charset="-120"/>
              </a:rPr>
              <a:t>[</a:t>
            </a:r>
            <a:r>
              <a:rPr lang="en-US" altLang="zh-TW" b="0" dirty="0" err="1">
                <a:latin typeface="+mn-lt"/>
                <a:ea typeface="PMingLiU" pitchFamily="18" charset="-120"/>
              </a:rPr>
              <a:t>nc</a:t>
            </a:r>
            <a:r>
              <a:rPr lang="en-US" altLang="zh-TW" b="0" dirty="0">
                <a:latin typeface="+mn-lt"/>
                <a:ea typeface="PMingLiU" pitchFamily="18" charset="-120"/>
              </a:rPr>
              <a:t>];</a:t>
            </a:r>
          </a:p>
          <a:p>
            <a:pPr marL="342900" indent="-342900" algn="l" rtl="0">
              <a:buFont typeface="Monotype Sorts" pitchFamily="2" charset="2"/>
              <a:buNone/>
            </a:pPr>
            <a:r>
              <a:rPr lang="en-US" altLang="zh-TW" b="0" dirty="0">
                <a:latin typeface="+mn-lt"/>
                <a:ea typeface="PMingLiU" pitchFamily="18" charset="-120"/>
              </a:rPr>
              <a:t>	return m</a:t>
            </a:r>
            <a:r>
              <a:rPr lang="en-US" altLang="zh-TW" b="0" dirty="0" smtClean="0">
                <a:latin typeface="+mn-lt"/>
                <a:ea typeface="PMingLiU" pitchFamily="18" charset="-120"/>
              </a:rPr>
              <a:t>;}</a:t>
            </a:r>
            <a:endParaRPr lang="en-US" altLang="zh-TW" b="0" dirty="0">
              <a:latin typeface="+mn-lt"/>
              <a:ea typeface="PMingLiU" pitchFamily="18" charset="-12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altLang="zh-TW" dirty="0" smtClean="0"/>
              <a:t>by </a:t>
            </a:r>
            <a:r>
              <a:rPr lang="en-US" altLang="zh-TW" dirty="0" err="1" smtClean="0"/>
              <a:t>aalosaimi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60EAD993-CADD-451B-B3FA-2EAE9E08F859}" type="slidenum">
              <a:rPr lang="zh-TW" altLang="en-US" smtClean="0"/>
              <a:pPr algn="r" rtl="0"/>
              <a:t>29</a:t>
            </a:fld>
            <a:endParaRPr lang="en-US" altLang="zh-TW"/>
          </a:p>
        </p:txBody>
      </p:sp>
      <p:sp>
        <p:nvSpPr>
          <p:cNvPr id="8" name="Right Arrow 7"/>
          <p:cNvSpPr/>
          <p:nvPr/>
        </p:nvSpPr>
        <p:spPr>
          <a:xfrm>
            <a:off x="3429000" y="3505200"/>
            <a:ext cx="2209800" cy="91440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buNone/>
            </a:pPr>
            <a:r>
              <a:rPr lang="en-US" altLang="zh-TW" sz="1400" dirty="0" smtClean="0">
                <a:solidFill>
                  <a:schemeClr val="tx1"/>
                </a:solidFill>
                <a:ea typeface="PMingLiU" pitchFamily="18" charset="-120"/>
              </a:rPr>
              <a:t>Put it into a function: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081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Passing arrays to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Syntax :</a:t>
            </a:r>
          </a:p>
          <a:p>
            <a:pPr lvl="1" algn="l" rtl="0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Return_type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functionName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data_type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arrayName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lvl="1" algn="l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void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myFunction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*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param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{ . . . }</a:t>
            </a:r>
          </a:p>
          <a:p>
            <a:pPr algn="l" rtl="0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lvl="1" algn="l" rtl="0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Return_type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functionName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data_type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arrayName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[length] )</a:t>
            </a:r>
          </a:p>
          <a:p>
            <a:pPr lvl="1" algn="l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void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myFunction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param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[10]) { . . . }</a:t>
            </a:r>
          </a:p>
          <a:p>
            <a:pPr algn="l" rtl="0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lvl="1" algn="l" rtl="0"/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Rturn_type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functionName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data_type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arrayName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[] )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void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myFunction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param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[]) { . . . }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mtClean="0"/>
              <a:t>by aalosaimi</a:t>
            </a: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BCFF2CDD-0427-4D2E-B806-AF576A57C744}" type="slidenum">
              <a:rPr lang="zh-TW" altLang="en-US" smtClean="0"/>
              <a:pPr>
                <a:buNone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99763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1066800"/>
          </a:xfrm>
        </p:spPr>
        <p:txBody>
          <a:bodyPr/>
          <a:lstStyle/>
          <a:p>
            <a:pPr rtl="0" eaLnBrk="1" hangingPunct="1"/>
            <a:r>
              <a:rPr lang="en-GB" dirty="0" smtClean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354638"/>
          </a:xfrm>
        </p:spPr>
        <p:txBody>
          <a:bodyPr numCol="2" spcCol="324000">
            <a:noAutofit/>
          </a:bodyPr>
          <a:lstStyle/>
          <a:p>
            <a:pPr marL="0" indent="0" algn="l" rtl="0" eaLnBrk="1" hangingPunct="1">
              <a:buFont typeface="Wingdings 3" pitchFamily="18" charset="2"/>
              <a:buNone/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#include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smtClean="0">
                <a:solidFill>
                  <a:srgbClr val="A31515"/>
                </a:solidFill>
              </a:rPr>
              <a:t>&lt;</a:t>
            </a:r>
            <a:r>
              <a:rPr lang="en-US" sz="2000" b="1" dirty="0" err="1" smtClean="0">
                <a:solidFill>
                  <a:srgbClr val="A31515"/>
                </a:solidFill>
              </a:rPr>
              <a:t>iostream</a:t>
            </a:r>
            <a:r>
              <a:rPr lang="en-US" sz="2000" b="1" dirty="0" smtClean="0">
                <a:solidFill>
                  <a:srgbClr val="A31515"/>
                </a:solidFill>
              </a:rPr>
              <a:t>&gt;</a:t>
            </a:r>
            <a:endParaRPr lang="en-US" sz="2000" b="1" dirty="0">
              <a:solidFill>
                <a:prstClr val="black"/>
              </a:solidFill>
            </a:endParaRPr>
          </a:p>
          <a:p>
            <a:pPr marL="0" indent="0" algn="l" rtl="0" eaLnBrk="1" hangingPunct="1">
              <a:buFont typeface="Wingdings 3" pitchFamily="18" charset="2"/>
              <a:buNone/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using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</a:rPr>
              <a:t>namespace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std</a:t>
            </a:r>
            <a:r>
              <a:rPr lang="en-US" sz="2000" b="1" dirty="0">
                <a:solidFill>
                  <a:prstClr val="black"/>
                </a:solidFill>
              </a:rPr>
              <a:t>;</a:t>
            </a:r>
          </a:p>
          <a:p>
            <a:pPr marL="0" indent="0" algn="l" rtl="0" eaLnBrk="1" hangingPunct="1">
              <a:buFont typeface="Wingdings 3" pitchFamily="18" charset="2"/>
              <a:buNone/>
              <a:defRPr/>
            </a:pPr>
            <a:endParaRPr lang="en-US" sz="2000" b="1" dirty="0">
              <a:solidFill>
                <a:prstClr val="black"/>
              </a:solidFill>
            </a:endParaRPr>
          </a:p>
          <a:p>
            <a:pPr marL="0" indent="0" algn="l" rtl="0" eaLnBrk="1" hangingPunct="1">
              <a:buFont typeface="Wingdings 3" pitchFamily="18" charset="2"/>
              <a:buNone/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void</a:t>
            </a:r>
            <a:r>
              <a:rPr lang="en-US" sz="2000" b="1" dirty="0">
                <a:solidFill>
                  <a:prstClr val="black"/>
                </a:solidFill>
              </a:rPr>
              <a:t> fill (</a:t>
            </a:r>
            <a:r>
              <a:rPr lang="en-US" sz="2000" b="1" dirty="0" err="1" smtClean="0">
                <a:solidFill>
                  <a:srgbClr val="0000FF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**p, </a:t>
            </a:r>
            <a:r>
              <a:rPr lang="en-US" sz="2000" b="1" dirty="0" err="1" smtClean="0">
                <a:solidFill>
                  <a:srgbClr val="0000FF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row ,</a:t>
            </a:r>
            <a:r>
              <a:rPr lang="en-US" sz="2000" b="1" dirty="0" err="1" smtClean="0">
                <a:solidFill>
                  <a:srgbClr val="0000FF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column);</a:t>
            </a:r>
          </a:p>
          <a:p>
            <a:pPr marL="0" indent="0" algn="l" rtl="0" eaLnBrk="1" hangingPunct="1">
              <a:buFont typeface="Wingdings 3" pitchFamily="18" charset="2"/>
              <a:buNone/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void</a:t>
            </a:r>
            <a:r>
              <a:rPr lang="en-US" sz="2000" b="1" dirty="0">
                <a:solidFill>
                  <a:prstClr val="black"/>
                </a:solidFill>
              </a:rPr>
              <a:t> print (</a:t>
            </a:r>
            <a:r>
              <a:rPr lang="en-US" sz="2000" b="1" dirty="0" err="1" smtClean="0">
                <a:solidFill>
                  <a:srgbClr val="0000FF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**p, </a:t>
            </a:r>
            <a:r>
              <a:rPr lang="en-US" sz="2000" b="1" dirty="0" err="1" smtClean="0">
                <a:solidFill>
                  <a:srgbClr val="0000FF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row ,</a:t>
            </a:r>
            <a:r>
              <a:rPr lang="en-US" sz="2000" b="1" dirty="0" err="1" smtClean="0">
                <a:solidFill>
                  <a:srgbClr val="0000FF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column);</a:t>
            </a:r>
          </a:p>
          <a:p>
            <a:pPr marL="0" indent="0" algn="l" rtl="0" eaLnBrk="1" hangingPunct="1">
              <a:buFont typeface="Wingdings 3" pitchFamily="18" charset="2"/>
              <a:buNone/>
              <a:defRPr/>
            </a:pPr>
            <a:endParaRPr lang="en-US" sz="2000" b="1" dirty="0">
              <a:solidFill>
                <a:prstClr val="black"/>
              </a:solidFill>
            </a:endParaRPr>
          </a:p>
          <a:p>
            <a:pPr marL="0" indent="0" algn="l" rtl="0" eaLnBrk="1" hangingPunct="1">
              <a:buFont typeface="Wingdings 3" pitchFamily="18" charset="2"/>
              <a:buNone/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void</a:t>
            </a:r>
            <a:r>
              <a:rPr lang="en-US" sz="2000" b="1" dirty="0">
                <a:solidFill>
                  <a:prstClr val="black"/>
                </a:solidFill>
              </a:rPr>
              <a:t> main()</a:t>
            </a:r>
          </a:p>
          <a:p>
            <a:pPr marL="0" indent="0" algn="l" rtl="0" eaLnBrk="1" hangingPunct="1">
              <a:buFont typeface="Wingdings 3" pitchFamily="18" charset="2"/>
              <a:buNone/>
              <a:defRPr/>
            </a:pPr>
            <a:r>
              <a:rPr lang="en-US" sz="2000" b="1" dirty="0">
                <a:solidFill>
                  <a:prstClr val="black"/>
                </a:solidFill>
              </a:rPr>
              <a:t>{</a:t>
            </a:r>
          </a:p>
          <a:p>
            <a:pPr marL="0" indent="0" algn="l" rtl="0" eaLnBrk="1" hangingPunct="1">
              <a:buFont typeface="Wingdings 3" pitchFamily="18" charset="2"/>
              <a:buNone/>
              <a:defRPr/>
            </a:pPr>
            <a:r>
              <a:rPr lang="en-US" sz="2000" b="1" dirty="0" err="1" smtClean="0">
                <a:solidFill>
                  <a:srgbClr val="0000FF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** board;</a:t>
            </a:r>
          </a:p>
          <a:p>
            <a:pPr marL="0" indent="0" algn="l" rtl="0" eaLnBrk="1" hangingPunct="1">
              <a:buFont typeface="Wingdings 3" pitchFamily="18" charset="2"/>
              <a:buNone/>
              <a:defRPr/>
            </a:pPr>
            <a:r>
              <a:rPr lang="en-US" sz="2000" b="1" dirty="0" err="1" smtClean="0">
                <a:solidFill>
                  <a:srgbClr val="0000FF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R, C;</a:t>
            </a:r>
          </a:p>
          <a:p>
            <a:pPr marL="0" indent="0" algn="l" rtl="0" eaLnBrk="1" hangingPunct="1">
              <a:buFont typeface="Wingdings 3" pitchFamily="18" charset="2"/>
              <a:buNone/>
              <a:defRPr/>
            </a:pPr>
            <a:r>
              <a:rPr lang="en-US" sz="2000" b="1" dirty="0" err="1">
                <a:solidFill>
                  <a:prstClr val="black"/>
                </a:solidFill>
              </a:rPr>
              <a:t>cout</a:t>
            </a:r>
            <a:r>
              <a:rPr lang="en-US" sz="2000" b="1" dirty="0">
                <a:solidFill>
                  <a:prstClr val="black"/>
                </a:solidFill>
              </a:rPr>
              <a:t>&lt;&lt;</a:t>
            </a:r>
            <a:r>
              <a:rPr lang="en-US" sz="2000" b="1" dirty="0" smtClean="0">
                <a:solidFill>
                  <a:srgbClr val="A31515"/>
                </a:solidFill>
              </a:rPr>
              <a:t>"enter the array size :"</a:t>
            </a:r>
            <a:r>
              <a:rPr lang="en-US" sz="2000" b="1" dirty="0">
                <a:solidFill>
                  <a:prstClr val="black"/>
                </a:solidFill>
              </a:rPr>
              <a:t> &lt;&lt;</a:t>
            </a:r>
            <a:r>
              <a:rPr lang="en-US" sz="2000" b="1" dirty="0" err="1">
                <a:solidFill>
                  <a:prstClr val="black"/>
                </a:solidFill>
              </a:rPr>
              <a:t>endl</a:t>
            </a:r>
            <a:r>
              <a:rPr lang="en-US" sz="2000" b="1" dirty="0">
                <a:solidFill>
                  <a:prstClr val="black"/>
                </a:solidFill>
              </a:rPr>
              <a:t>;</a:t>
            </a:r>
          </a:p>
          <a:p>
            <a:pPr marL="0" indent="0" algn="l" rtl="0" eaLnBrk="1" hangingPunct="1">
              <a:buFont typeface="Wingdings 3" pitchFamily="18" charset="2"/>
              <a:buNone/>
              <a:defRPr/>
            </a:pPr>
            <a:r>
              <a:rPr lang="en-US" sz="2000" b="1" dirty="0" err="1">
                <a:solidFill>
                  <a:prstClr val="black"/>
                </a:solidFill>
              </a:rPr>
              <a:t>cout</a:t>
            </a:r>
            <a:r>
              <a:rPr lang="en-US" sz="2000" b="1" dirty="0">
                <a:solidFill>
                  <a:prstClr val="black"/>
                </a:solidFill>
              </a:rPr>
              <a:t> &lt;&lt; </a:t>
            </a:r>
            <a:r>
              <a:rPr lang="en-US" sz="2000" b="1" dirty="0" smtClean="0">
                <a:solidFill>
                  <a:srgbClr val="A31515"/>
                </a:solidFill>
              </a:rPr>
              <a:t>"number of rows : "</a:t>
            </a:r>
            <a:r>
              <a:rPr lang="en-US" sz="2000" b="1" dirty="0">
                <a:solidFill>
                  <a:prstClr val="black"/>
                </a:solidFill>
              </a:rPr>
              <a:t> &lt;&lt;</a:t>
            </a:r>
            <a:r>
              <a:rPr lang="en-US" sz="2000" b="1" dirty="0" err="1">
                <a:solidFill>
                  <a:prstClr val="black"/>
                </a:solidFill>
              </a:rPr>
              <a:t>endl;cin</a:t>
            </a:r>
            <a:r>
              <a:rPr lang="en-US" sz="2000" b="1" dirty="0">
                <a:solidFill>
                  <a:prstClr val="black"/>
                </a:solidFill>
              </a:rPr>
              <a:t> &gt;&gt;R;</a:t>
            </a:r>
          </a:p>
          <a:p>
            <a:pPr marL="0" indent="0" algn="l" rtl="0" eaLnBrk="1" hangingPunct="1">
              <a:buFont typeface="Wingdings 3" pitchFamily="18" charset="2"/>
              <a:buNone/>
              <a:defRPr/>
            </a:pPr>
            <a:r>
              <a:rPr lang="en-US" sz="2000" b="1" dirty="0" err="1">
                <a:solidFill>
                  <a:prstClr val="black"/>
                </a:solidFill>
              </a:rPr>
              <a:t>cout</a:t>
            </a:r>
            <a:r>
              <a:rPr lang="en-US" sz="2000" b="1" dirty="0">
                <a:solidFill>
                  <a:prstClr val="black"/>
                </a:solidFill>
              </a:rPr>
              <a:t>&lt;&lt;</a:t>
            </a:r>
            <a:r>
              <a:rPr lang="en-US" sz="2000" b="1" dirty="0" smtClean="0">
                <a:solidFill>
                  <a:srgbClr val="A31515"/>
                </a:solidFill>
              </a:rPr>
              <a:t>"number of columns : "</a:t>
            </a:r>
            <a:r>
              <a:rPr lang="en-US" sz="2000" b="1" dirty="0">
                <a:solidFill>
                  <a:prstClr val="black"/>
                </a:solidFill>
              </a:rPr>
              <a:t> &lt;&lt;</a:t>
            </a:r>
            <a:r>
              <a:rPr lang="en-US" sz="2000" b="1" dirty="0" err="1">
                <a:solidFill>
                  <a:prstClr val="black"/>
                </a:solidFill>
              </a:rPr>
              <a:t>endl</a:t>
            </a:r>
            <a:r>
              <a:rPr lang="en-US" sz="2000" b="1" dirty="0" smtClean="0">
                <a:solidFill>
                  <a:prstClr val="black"/>
                </a:solidFill>
              </a:rPr>
              <a:t>;</a:t>
            </a:r>
          </a:p>
          <a:p>
            <a:pPr marL="0" indent="0" algn="l" rtl="0" eaLnBrk="1" hangingPunct="1">
              <a:buFont typeface="Wingdings 3" pitchFamily="18" charset="2"/>
              <a:buNone/>
              <a:defRPr/>
            </a:pPr>
            <a:r>
              <a:rPr lang="en-US" sz="2000" b="1" dirty="0" err="1" smtClean="0">
                <a:solidFill>
                  <a:prstClr val="black"/>
                </a:solidFill>
              </a:rPr>
              <a:t>cin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>
                <a:solidFill>
                  <a:prstClr val="black"/>
                </a:solidFill>
              </a:rPr>
              <a:t>&gt;&gt; C;</a:t>
            </a:r>
          </a:p>
          <a:p>
            <a:pPr marL="0" indent="0" algn="l" rtl="0" eaLnBrk="1" hangingPunct="1">
              <a:buFont typeface="Wingdings 3" pitchFamily="18" charset="2"/>
              <a:buNone/>
              <a:defRPr/>
            </a:pPr>
            <a:r>
              <a:rPr lang="en-US" sz="2000" b="1" dirty="0" err="1">
                <a:solidFill>
                  <a:prstClr val="black"/>
                </a:solidFill>
              </a:rPr>
              <a:t>cout</a:t>
            </a:r>
            <a:r>
              <a:rPr lang="en-US" sz="2000" b="1" dirty="0">
                <a:solidFill>
                  <a:prstClr val="black"/>
                </a:solidFill>
              </a:rPr>
              <a:t> &lt;&lt;</a:t>
            </a:r>
            <a:r>
              <a:rPr lang="en-US" sz="2000" b="1" dirty="0" smtClean="0">
                <a:solidFill>
                  <a:srgbClr val="A31515"/>
                </a:solidFill>
              </a:rPr>
              <a:t>" ****************"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>
                <a:solidFill>
                  <a:prstClr val="black"/>
                </a:solidFill>
              </a:rPr>
              <a:t>&lt;&lt;</a:t>
            </a:r>
            <a:r>
              <a:rPr lang="en-US" sz="2000" b="1" dirty="0" err="1">
                <a:solidFill>
                  <a:prstClr val="black"/>
                </a:solidFill>
              </a:rPr>
              <a:t>endl</a:t>
            </a:r>
            <a:r>
              <a:rPr lang="en-US" sz="2000" b="1" dirty="0">
                <a:solidFill>
                  <a:prstClr val="black"/>
                </a:solidFill>
              </a:rPr>
              <a:t>;</a:t>
            </a:r>
          </a:p>
          <a:p>
            <a:pPr marL="0" indent="0" algn="l" rtl="0" eaLnBrk="1" hangingPunct="1">
              <a:buFont typeface="Wingdings 3" pitchFamily="18" charset="2"/>
              <a:buNone/>
              <a:defRPr/>
            </a:pPr>
            <a:endParaRPr lang="en-US" sz="2000" b="1" dirty="0">
              <a:solidFill>
                <a:prstClr val="black"/>
              </a:solidFill>
            </a:endParaRPr>
          </a:p>
          <a:p>
            <a:pPr marL="0" indent="0" algn="l" rtl="0" eaLnBrk="1" hangingPunct="1">
              <a:buFont typeface="Wingdings 3" pitchFamily="18" charset="2"/>
              <a:buNone/>
              <a:defRPr/>
            </a:pPr>
            <a:r>
              <a:rPr lang="en-US" sz="2000" b="1" dirty="0">
                <a:solidFill>
                  <a:prstClr val="black"/>
                </a:solidFill>
              </a:rPr>
              <a:t>board = </a:t>
            </a:r>
            <a:r>
              <a:rPr lang="en-US" sz="2000" b="1" dirty="0" smtClean="0">
                <a:solidFill>
                  <a:srgbClr val="0000FF"/>
                </a:solidFill>
              </a:rPr>
              <a:t>new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*[R];</a:t>
            </a:r>
          </a:p>
          <a:p>
            <a:pPr marL="0" indent="0" algn="l" rtl="0" eaLnBrk="1" hangingPunct="1">
              <a:buFont typeface="Wingdings 3" pitchFamily="18" charset="2"/>
              <a:buNone/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for</a:t>
            </a:r>
            <a:r>
              <a:rPr lang="en-US" sz="2000" b="1" dirty="0">
                <a:solidFill>
                  <a:prstClr val="black"/>
                </a:solidFill>
              </a:rPr>
              <a:t> ( </a:t>
            </a:r>
            <a:r>
              <a:rPr lang="en-US" sz="2000" b="1" dirty="0" err="1" smtClean="0">
                <a:solidFill>
                  <a:srgbClr val="0000FF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=0;i&lt;</a:t>
            </a:r>
            <a:r>
              <a:rPr lang="en-US" sz="2000" b="1" dirty="0" err="1">
                <a:solidFill>
                  <a:prstClr val="black"/>
                </a:solidFill>
              </a:rPr>
              <a:t>R;i</a:t>
            </a:r>
            <a:r>
              <a:rPr lang="en-US" sz="2000" b="1" dirty="0">
                <a:solidFill>
                  <a:prstClr val="black"/>
                </a:solidFill>
              </a:rPr>
              <a:t>++)</a:t>
            </a:r>
          </a:p>
          <a:p>
            <a:pPr marL="0" indent="0" algn="l" rtl="0" eaLnBrk="1" hangingPunct="1">
              <a:buFont typeface="Wingdings 3" pitchFamily="18" charset="2"/>
              <a:buNone/>
              <a:defRPr/>
            </a:pPr>
            <a:r>
              <a:rPr lang="en-US" sz="2000" b="1" dirty="0">
                <a:solidFill>
                  <a:prstClr val="black"/>
                </a:solidFill>
              </a:rPr>
              <a:t>{</a:t>
            </a:r>
          </a:p>
          <a:p>
            <a:pPr marL="0" indent="0" algn="l" rtl="0" eaLnBrk="1" hangingPunct="1">
              <a:buFont typeface="Wingdings 3" pitchFamily="18" charset="2"/>
              <a:buNone/>
              <a:defRPr/>
            </a:pPr>
            <a:r>
              <a:rPr lang="en-US" sz="2000" b="1" dirty="0">
                <a:solidFill>
                  <a:prstClr val="black"/>
                </a:solidFill>
              </a:rPr>
              <a:t>board[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]= </a:t>
            </a:r>
            <a:r>
              <a:rPr lang="en-US" sz="2000" b="1" dirty="0" smtClean="0">
                <a:solidFill>
                  <a:srgbClr val="0000FF"/>
                </a:solidFill>
              </a:rPr>
              <a:t>new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[C];</a:t>
            </a:r>
          </a:p>
          <a:p>
            <a:pPr marL="0" indent="0" algn="l" rtl="0" eaLnBrk="1" hangingPunct="1">
              <a:buFont typeface="Wingdings 3" pitchFamily="18" charset="2"/>
              <a:buNone/>
              <a:defRPr/>
            </a:pPr>
            <a:r>
              <a:rPr lang="en-US" sz="2000" b="1" dirty="0">
                <a:solidFill>
                  <a:prstClr val="black"/>
                </a:solidFill>
              </a:rPr>
              <a:t>fill (</a:t>
            </a:r>
            <a:r>
              <a:rPr lang="en-US" sz="2000" b="1" dirty="0" err="1">
                <a:solidFill>
                  <a:prstClr val="black"/>
                </a:solidFill>
              </a:rPr>
              <a:t>board,R,C</a:t>
            </a:r>
            <a:r>
              <a:rPr lang="en-US" sz="2000" b="1" dirty="0">
                <a:solidFill>
                  <a:prstClr val="black"/>
                </a:solidFill>
              </a:rPr>
              <a:t>);</a:t>
            </a:r>
          </a:p>
          <a:p>
            <a:pPr marL="0" indent="0" algn="l" rtl="0" eaLnBrk="1" hangingPunct="1">
              <a:buFont typeface="Wingdings 3" pitchFamily="18" charset="2"/>
              <a:buNone/>
              <a:defRPr/>
            </a:pPr>
            <a:r>
              <a:rPr lang="en-US" sz="2000" b="1" dirty="0">
                <a:solidFill>
                  <a:prstClr val="black"/>
                </a:solidFill>
              </a:rPr>
              <a:t>print(board ,R,C);</a:t>
            </a:r>
          </a:p>
          <a:p>
            <a:pPr marL="0" indent="0" algn="l" rtl="0" eaLnBrk="1" hangingPunct="1">
              <a:buFont typeface="Wingdings 3" pitchFamily="18" charset="2"/>
              <a:buNone/>
              <a:defRPr/>
            </a:pPr>
            <a:r>
              <a:rPr lang="en-US" sz="2000" b="1" dirty="0">
                <a:solidFill>
                  <a:prstClr val="black"/>
                </a:solidFill>
              </a:rPr>
              <a:t>}</a:t>
            </a:r>
          </a:p>
          <a:p>
            <a:pPr marL="0" indent="0" algn="l" rtl="0" eaLnBrk="1" hangingPunct="1">
              <a:buFont typeface="Wingdings 3" pitchFamily="18" charset="2"/>
              <a:buNone/>
              <a:defRPr/>
            </a:pPr>
            <a:r>
              <a:rPr lang="en-US" sz="2000" b="1" dirty="0">
                <a:solidFill>
                  <a:prstClr val="black"/>
                </a:solidFill>
              </a:rPr>
              <a:t>}</a:t>
            </a:r>
          </a:p>
          <a:p>
            <a:pPr algn="l" rtl="0" eaLnBrk="1" hangingPunct="1">
              <a:buFont typeface="Wingdings 3" pitchFamily="18" charset="2"/>
              <a:buNone/>
              <a:defRPr/>
            </a:pPr>
            <a:endParaRPr lang="en-GB" sz="2000" b="1" dirty="0" smtClean="0">
              <a:solidFill>
                <a:srgbClr val="0000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altLang="zh-TW" smtClean="0"/>
              <a:t>by aalosaimi</a:t>
            </a: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CFF2CDD-0427-4D2E-B806-AF576A57C744}" type="slidenum">
              <a:rPr lang="zh-TW" altLang="en-US" smtClean="0"/>
              <a:pPr algn="r" rtl="0"/>
              <a:t>30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34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066800"/>
          </a:xfrm>
        </p:spPr>
        <p:txBody>
          <a:bodyPr/>
          <a:lstStyle/>
          <a:p>
            <a:pPr rtl="0" eaLnBrk="1" hangingPunct="1"/>
            <a:r>
              <a:rPr lang="en-GB" b="1" dirty="0" smtClean="0">
                <a:latin typeface="+mn-lt"/>
              </a:rPr>
              <a:t>Example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54638"/>
          </a:xfrm>
        </p:spPr>
        <p:txBody>
          <a:bodyPr>
            <a:normAutofit/>
          </a:bodyPr>
          <a:lstStyle/>
          <a:p>
            <a:pPr marL="0" indent="0" algn="l" rtl="0" eaLnBrk="1" hangingPunct="1">
              <a:buFont typeface="Wingdings 3" pitchFamily="18" charset="2"/>
              <a:buNone/>
              <a:defRPr/>
            </a:pPr>
            <a:r>
              <a:rPr lang="en-US" sz="2400" b="1" dirty="0" smtClean="0">
                <a:solidFill>
                  <a:srgbClr val="0000FF"/>
                </a:solidFill>
              </a:rPr>
              <a:t>void</a:t>
            </a:r>
            <a:r>
              <a:rPr lang="en-US" sz="2400" b="1" dirty="0">
                <a:solidFill>
                  <a:prstClr val="black"/>
                </a:solidFill>
              </a:rPr>
              <a:t> fill (</a:t>
            </a:r>
            <a:r>
              <a:rPr lang="en-US" sz="2400" b="1" dirty="0" err="1" smtClean="0">
                <a:solidFill>
                  <a:srgbClr val="0000FF"/>
                </a:solidFill>
              </a:rPr>
              <a:t>int</a:t>
            </a:r>
            <a:r>
              <a:rPr lang="en-US" sz="2400" b="1" dirty="0">
                <a:solidFill>
                  <a:prstClr val="black"/>
                </a:solidFill>
              </a:rPr>
              <a:t> **p, </a:t>
            </a:r>
            <a:r>
              <a:rPr lang="en-US" sz="2400" b="1" dirty="0" err="1" smtClean="0">
                <a:solidFill>
                  <a:srgbClr val="0000FF"/>
                </a:solidFill>
              </a:rPr>
              <a:t>int</a:t>
            </a:r>
            <a:r>
              <a:rPr lang="en-US" sz="2400" b="1" dirty="0">
                <a:solidFill>
                  <a:prstClr val="black"/>
                </a:solidFill>
              </a:rPr>
              <a:t> row ,</a:t>
            </a:r>
            <a:r>
              <a:rPr lang="en-US" sz="2400" b="1" dirty="0" err="1" smtClean="0">
                <a:solidFill>
                  <a:srgbClr val="0000FF"/>
                </a:solidFill>
              </a:rPr>
              <a:t>int</a:t>
            </a:r>
            <a:r>
              <a:rPr lang="en-US" sz="2400" b="1" dirty="0">
                <a:solidFill>
                  <a:prstClr val="black"/>
                </a:solidFill>
              </a:rPr>
              <a:t> column)</a:t>
            </a:r>
          </a:p>
          <a:p>
            <a:pPr marL="0" indent="0" algn="l" rtl="0" eaLnBrk="1" hangingPunct="1">
              <a:buFont typeface="Wingdings 3" pitchFamily="18" charset="2"/>
              <a:buNone/>
              <a:defRPr/>
            </a:pPr>
            <a:r>
              <a:rPr lang="en-US" sz="2400" b="1" dirty="0">
                <a:solidFill>
                  <a:prstClr val="black"/>
                </a:solidFill>
              </a:rPr>
              <a:t>{</a:t>
            </a:r>
          </a:p>
          <a:p>
            <a:pPr marL="0" indent="0" algn="l" rtl="0" eaLnBrk="1" hangingPunct="1">
              <a:buFont typeface="Wingdings 3" pitchFamily="18" charset="2"/>
              <a:buNone/>
              <a:defRPr/>
            </a:pPr>
            <a:r>
              <a:rPr lang="en-US" sz="2400" b="1" dirty="0" smtClean="0">
                <a:solidFill>
                  <a:srgbClr val="0000FF"/>
                </a:solidFill>
              </a:rPr>
              <a:t>for</a:t>
            </a:r>
            <a:r>
              <a:rPr lang="en-US" sz="2400" b="1" dirty="0">
                <a:solidFill>
                  <a:prstClr val="black"/>
                </a:solidFill>
              </a:rPr>
              <a:t> ( </a:t>
            </a:r>
            <a:r>
              <a:rPr lang="en-US" sz="2400" b="1" dirty="0" err="1" smtClean="0">
                <a:solidFill>
                  <a:srgbClr val="0000FF"/>
                </a:solidFill>
              </a:rPr>
              <a:t>int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sz="2400" b="1" dirty="0" err="1">
                <a:solidFill>
                  <a:prstClr val="black"/>
                </a:solidFill>
              </a:rPr>
              <a:t>i</a:t>
            </a:r>
            <a:r>
              <a:rPr lang="en-US" sz="2400" b="1" dirty="0">
                <a:solidFill>
                  <a:prstClr val="black"/>
                </a:solidFill>
              </a:rPr>
              <a:t>=0;i&lt;</a:t>
            </a:r>
            <a:r>
              <a:rPr lang="en-US" sz="2400" b="1" dirty="0" err="1">
                <a:solidFill>
                  <a:prstClr val="black"/>
                </a:solidFill>
              </a:rPr>
              <a:t>row;i</a:t>
            </a:r>
            <a:r>
              <a:rPr lang="en-US" sz="2400" b="1" dirty="0">
                <a:solidFill>
                  <a:prstClr val="black"/>
                </a:solidFill>
              </a:rPr>
              <a:t>++)</a:t>
            </a:r>
          </a:p>
          <a:p>
            <a:pPr marL="0" indent="0" algn="l" rtl="0" eaLnBrk="1" hangingPunct="1">
              <a:buFont typeface="Wingdings 3" pitchFamily="18" charset="2"/>
              <a:buNone/>
              <a:defRPr/>
            </a:pP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</a:rPr>
              <a:t> {</a:t>
            </a:r>
            <a:endParaRPr lang="en-US" sz="2400" b="1" dirty="0">
              <a:solidFill>
                <a:prstClr val="black"/>
              </a:solidFill>
            </a:endParaRPr>
          </a:p>
          <a:p>
            <a:pPr marL="274638" lvl="1" indent="0" algn="l" rtl="0" eaLnBrk="1" hangingPunct="1">
              <a:buFont typeface="Wingdings 3" pitchFamily="18" charset="2"/>
              <a:buNone/>
              <a:defRPr/>
            </a:pPr>
            <a:r>
              <a:rPr lang="en-US" sz="1800" b="1" dirty="0" err="1">
                <a:solidFill>
                  <a:prstClr val="black"/>
                </a:solidFill>
              </a:rPr>
              <a:t>cout</a:t>
            </a:r>
            <a:r>
              <a:rPr lang="en-US" sz="1800" b="1" dirty="0">
                <a:solidFill>
                  <a:prstClr val="black"/>
                </a:solidFill>
              </a:rPr>
              <a:t> &lt;&lt;</a:t>
            </a:r>
            <a:r>
              <a:rPr lang="en-US" sz="1800" b="1" dirty="0" smtClean="0">
                <a:solidFill>
                  <a:srgbClr val="A31515"/>
                </a:solidFill>
              </a:rPr>
              <a:t>" enter  "</a:t>
            </a:r>
            <a:r>
              <a:rPr lang="en-US" sz="1800" b="1" dirty="0">
                <a:solidFill>
                  <a:prstClr val="black"/>
                </a:solidFill>
              </a:rPr>
              <a:t>&lt;&lt;column&lt;&lt;</a:t>
            </a:r>
            <a:r>
              <a:rPr lang="en-US" sz="1800" b="1" dirty="0" smtClean="0">
                <a:solidFill>
                  <a:srgbClr val="A31515"/>
                </a:solidFill>
              </a:rPr>
              <a:t>"  numbers to fill row number "</a:t>
            </a:r>
            <a:endParaRPr lang="en-US" sz="1800" b="1" dirty="0">
              <a:solidFill>
                <a:prstClr val="black"/>
              </a:solidFill>
            </a:endParaRPr>
          </a:p>
          <a:p>
            <a:pPr marL="274638" lvl="1" indent="0" algn="l" rtl="0" eaLnBrk="1" hangingPunct="1">
              <a:buFont typeface="Wingdings 3" pitchFamily="18" charset="2"/>
              <a:buNone/>
              <a:defRPr/>
            </a:pPr>
            <a:r>
              <a:rPr lang="en-US" sz="1800" b="1" dirty="0">
                <a:solidFill>
                  <a:prstClr val="black"/>
                </a:solidFill>
              </a:rPr>
              <a:t>&lt;&lt; </a:t>
            </a:r>
            <a:r>
              <a:rPr lang="en-US" sz="1800" b="1" dirty="0" err="1">
                <a:solidFill>
                  <a:prstClr val="black"/>
                </a:solidFill>
              </a:rPr>
              <a:t>i</a:t>
            </a:r>
            <a:r>
              <a:rPr lang="en-US" sz="1800" b="1" dirty="0">
                <a:solidFill>
                  <a:prstClr val="black"/>
                </a:solidFill>
              </a:rPr>
              <a:t>&lt;&lt;</a:t>
            </a:r>
            <a:r>
              <a:rPr lang="en-US" sz="1800" b="1" dirty="0" err="1">
                <a:solidFill>
                  <a:prstClr val="black"/>
                </a:solidFill>
              </a:rPr>
              <a:t>endl</a:t>
            </a:r>
            <a:r>
              <a:rPr lang="en-US" sz="1800" b="1" dirty="0">
                <a:solidFill>
                  <a:prstClr val="black"/>
                </a:solidFill>
              </a:rPr>
              <a:t>;</a:t>
            </a:r>
          </a:p>
          <a:p>
            <a:pPr marL="274638" lvl="1" indent="0" algn="l" rtl="0" eaLnBrk="1" hangingPunct="1"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rgbClr val="0000FF"/>
                </a:solidFill>
              </a:rPr>
              <a:t>for</a:t>
            </a:r>
            <a:r>
              <a:rPr lang="en-US" sz="1800" b="1" dirty="0">
                <a:solidFill>
                  <a:prstClr val="black"/>
                </a:solidFill>
              </a:rPr>
              <a:t> (</a:t>
            </a:r>
            <a:r>
              <a:rPr lang="en-US" sz="1800" b="1" dirty="0" err="1" smtClean="0">
                <a:solidFill>
                  <a:srgbClr val="0000FF"/>
                </a:solidFill>
              </a:rPr>
              <a:t>int</a:t>
            </a:r>
            <a:r>
              <a:rPr lang="en-US" sz="1800" b="1" dirty="0">
                <a:solidFill>
                  <a:prstClr val="black"/>
                </a:solidFill>
              </a:rPr>
              <a:t> j=0;j&lt;column ;j++)</a:t>
            </a:r>
          </a:p>
          <a:p>
            <a:pPr marL="274638" lvl="1" indent="0" algn="l" rtl="0" eaLnBrk="1" hangingPunct="1">
              <a:buFont typeface="Wingdings 3" pitchFamily="18" charset="2"/>
              <a:buNone/>
              <a:defRPr/>
            </a:pPr>
            <a:r>
              <a:rPr lang="en-US" sz="1800" b="1" dirty="0" err="1">
                <a:solidFill>
                  <a:prstClr val="black"/>
                </a:solidFill>
              </a:rPr>
              <a:t>cin</a:t>
            </a:r>
            <a:r>
              <a:rPr lang="en-US" sz="1800" b="1" dirty="0">
                <a:solidFill>
                  <a:prstClr val="black"/>
                </a:solidFill>
              </a:rPr>
              <a:t>&gt;&gt;p[</a:t>
            </a:r>
            <a:r>
              <a:rPr lang="en-US" sz="1800" b="1" dirty="0" err="1">
                <a:solidFill>
                  <a:prstClr val="black"/>
                </a:solidFill>
              </a:rPr>
              <a:t>i</a:t>
            </a:r>
            <a:r>
              <a:rPr lang="en-US" sz="1800" b="1" dirty="0">
                <a:solidFill>
                  <a:prstClr val="black"/>
                </a:solidFill>
              </a:rPr>
              <a:t>][j];</a:t>
            </a:r>
          </a:p>
          <a:p>
            <a:pPr marL="274638" lvl="1" indent="0" algn="l" rtl="0" eaLnBrk="1" hangingPunct="1">
              <a:buFont typeface="Wingdings 3" pitchFamily="18" charset="2"/>
              <a:buNone/>
              <a:defRPr/>
            </a:pPr>
            <a:r>
              <a:rPr lang="en-US" sz="1800" b="1" dirty="0" err="1">
                <a:solidFill>
                  <a:prstClr val="black"/>
                </a:solidFill>
              </a:rPr>
              <a:t>cout</a:t>
            </a:r>
            <a:r>
              <a:rPr lang="en-US" sz="1800" b="1" dirty="0">
                <a:solidFill>
                  <a:prstClr val="black"/>
                </a:solidFill>
              </a:rPr>
              <a:t>&lt;&lt;</a:t>
            </a:r>
            <a:r>
              <a:rPr lang="en-US" sz="1800" b="1" dirty="0" err="1">
                <a:solidFill>
                  <a:prstClr val="black"/>
                </a:solidFill>
              </a:rPr>
              <a:t>endl</a:t>
            </a:r>
            <a:r>
              <a:rPr lang="en-US" sz="1800" b="1" dirty="0">
                <a:solidFill>
                  <a:prstClr val="black"/>
                </a:solidFill>
              </a:rPr>
              <a:t>;</a:t>
            </a:r>
          </a:p>
          <a:p>
            <a:pPr marL="274638" lvl="1" indent="0" algn="l" rtl="0" eaLnBrk="1" hangingPunct="1">
              <a:buFont typeface="Wingdings 3" pitchFamily="18" charset="2"/>
              <a:buNone/>
              <a:defRPr/>
            </a:pPr>
            <a:r>
              <a:rPr lang="en-US" sz="1800" b="1" dirty="0">
                <a:solidFill>
                  <a:prstClr val="black"/>
                </a:solidFill>
              </a:rPr>
              <a:t>}</a:t>
            </a:r>
          </a:p>
          <a:p>
            <a:pPr marL="0" indent="0" algn="l" rtl="0" eaLnBrk="1" hangingPunct="1">
              <a:buFont typeface="Wingdings 3" pitchFamily="18" charset="2"/>
              <a:buNone/>
              <a:defRPr/>
            </a:pPr>
            <a:r>
              <a:rPr lang="en-US" sz="2400" b="1" dirty="0">
                <a:solidFill>
                  <a:prstClr val="black"/>
                </a:solidFill>
              </a:rPr>
              <a:t>}</a:t>
            </a:r>
          </a:p>
          <a:p>
            <a:pPr algn="l" rtl="0" eaLnBrk="1" hangingPunct="1">
              <a:defRPr/>
            </a:pP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altLang="zh-TW" smtClean="0"/>
              <a:t>by aalosaimi</a:t>
            </a: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CFF2CDD-0427-4D2E-B806-AF576A57C744}" type="slidenum">
              <a:rPr lang="zh-TW" altLang="en-US" smtClean="0"/>
              <a:pPr algn="r" rtl="0"/>
              <a:t>31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448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229600" cy="1066800"/>
          </a:xfrm>
        </p:spPr>
        <p:txBody>
          <a:bodyPr/>
          <a:lstStyle/>
          <a:p>
            <a:pPr rtl="0" eaLnBrk="1" hangingPunct="1"/>
            <a:r>
              <a:rPr lang="en-GB" dirty="0" smtClean="0">
                <a:latin typeface="+mn-lt"/>
              </a:rPr>
              <a:t>Example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4945063"/>
          </a:xfrm>
        </p:spPr>
        <p:txBody>
          <a:bodyPr>
            <a:normAutofit/>
          </a:bodyPr>
          <a:lstStyle/>
          <a:p>
            <a:pPr algn="l" rtl="0" eaLnBrk="1" hangingPunct="1">
              <a:buFont typeface="Wingdings 3" pitchFamily="18" charset="2"/>
              <a:buNone/>
              <a:defRPr/>
            </a:pPr>
            <a:r>
              <a:rPr lang="en-GB" sz="2400" b="1" dirty="0" smtClean="0"/>
              <a:t>void print(</a:t>
            </a:r>
            <a:r>
              <a:rPr lang="en-GB" sz="2400" b="1" dirty="0" err="1" smtClean="0"/>
              <a:t>int</a:t>
            </a:r>
            <a:r>
              <a:rPr lang="en-GB" sz="2400" b="1" dirty="0" smtClean="0"/>
              <a:t> **p, </a:t>
            </a:r>
            <a:r>
              <a:rPr lang="en-GB" sz="2400" b="1" dirty="0" err="1" smtClean="0"/>
              <a:t>int</a:t>
            </a:r>
            <a:r>
              <a:rPr lang="en-GB" sz="2400" b="1" dirty="0" smtClean="0"/>
              <a:t> row ,</a:t>
            </a:r>
            <a:r>
              <a:rPr lang="en-GB" sz="2400" b="1" dirty="0" err="1" smtClean="0"/>
              <a:t>int</a:t>
            </a:r>
            <a:r>
              <a:rPr lang="en-GB" sz="2400" b="1" dirty="0" smtClean="0"/>
              <a:t> column){</a:t>
            </a:r>
          </a:p>
          <a:p>
            <a:pPr algn="l" rtl="0" eaLnBrk="1" hangingPunct="1">
              <a:buFont typeface="Wingdings 3" pitchFamily="18" charset="2"/>
              <a:buNone/>
              <a:defRPr/>
            </a:pPr>
            <a:r>
              <a:rPr lang="en-GB" sz="2400" b="1" dirty="0" err="1" smtClean="0"/>
              <a:t>cout</a:t>
            </a:r>
            <a:r>
              <a:rPr lang="en-GB" sz="2400" b="1" dirty="0" smtClean="0"/>
              <a:t> &lt;&lt; " the board is : "&lt;&lt;</a:t>
            </a:r>
            <a:r>
              <a:rPr lang="en-GB" sz="2400" b="1" dirty="0" err="1" smtClean="0"/>
              <a:t>endl</a:t>
            </a:r>
            <a:r>
              <a:rPr lang="en-GB" sz="2400" b="1" dirty="0" smtClean="0"/>
              <a:t>;</a:t>
            </a:r>
          </a:p>
          <a:p>
            <a:pPr algn="l" rtl="0" eaLnBrk="1" hangingPunct="1">
              <a:buFont typeface="Wingdings 3" pitchFamily="18" charset="2"/>
              <a:buNone/>
              <a:defRPr/>
            </a:pPr>
            <a:r>
              <a:rPr lang="en-GB" sz="2400" b="1" dirty="0" smtClean="0"/>
              <a:t>for (</a:t>
            </a:r>
            <a:r>
              <a:rPr lang="en-GB" sz="2400" b="1" dirty="0" err="1" smtClean="0"/>
              <a:t>int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i</a:t>
            </a:r>
            <a:r>
              <a:rPr lang="en-GB" sz="2400" b="1" dirty="0" smtClean="0"/>
              <a:t>=0;i&lt;</a:t>
            </a:r>
            <a:r>
              <a:rPr lang="en-GB" sz="2400" b="1" dirty="0" err="1" smtClean="0"/>
              <a:t>row;i</a:t>
            </a:r>
            <a:r>
              <a:rPr lang="en-GB" sz="2400" b="1" dirty="0" smtClean="0"/>
              <a:t>++)</a:t>
            </a:r>
          </a:p>
          <a:p>
            <a:pPr algn="l" rtl="0" eaLnBrk="1" hangingPunct="1">
              <a:buFont typeface="Wingdings 3" pitchFamily="18" charset="2"/>
              <a:buNone/>
              <a:defRPr/>
            </a:pPr>
            <a:r>
              <a:rPr lang="en-GB" sz="2400" b="1" dirty="0" smtClean="0"/>
              <a:t>	{for (</a:t>
            </a:r>
            <a:r>
              <a:rPr lang="en-GB" sz="2400" b="1" dirty="0" err="1" smtClean="0"/>
              <a:t>int</a:t>
            </a:r>
            <a:r>
              <a:rPr lang="en-GB" sz="2400" b="1" dirty="0" smtClean="0"/>
              <a:t> j=0;j&lt;column ;j++)</a:t>
            </a:r>
          </a:p>
          <a:p>
            <a:pPr algn="l" rtl="0" eaLnBrk="1" hangingPunct="1">
              <a:buFont typeface="Wingdings 3" pitchFamily="18" charset="2"/>
              <a:buNone/>
              <a:defRPr/>
            </a:pPr>
            <a:r>
              <a:rPr lang="en-GB" sz="2400" b="1" dirty="0" smtClean="0"/>
              <a:t>	</a:t>
            </a:r>
            <a:r>
              <a:rPr lang="en-GB" sz="2400" b="1" dirty="0" err="1" smtClean="0"/>
              <a:t>cout</a:t>
            </a:r>
            <a:r>
              <a:rPr lang="en-GB" sz="2400" b="1" dirty="0" smtClean="0"/>
              <a:t> &lt;&lt; p[</a:t>
            </a:r>
            <a:r>
              <a:rPr lang="en-GB" sz="2400" b="1" dirty="0" err="1" smtClean="0"/>
              <a:t>i</a:t>
            </a:r>
            <a:r>
              <a:rPr lang="en-GB" sz="2400" b="1" dirty="0" smtClean="0"/>
              <a:t>][j]&lt;&lt; "  ";</a:t>
            </a:r>
          </a:p>
          <a:p>
            <a:pPr algn="l" rtl="0" eaLnBrk="1" hangingPunct="1">
              <a:buFont typeface="Wingdings 3" pitchFamily="18" charset="2"/>
              <a:buNone/>
              <a:defRPr/>
            </a:pPr>
            <a:r>
              <a:rPr lang="en-GB" sz="2400" b="1" dirty="0" smtClean="0"/>
              <a:t>	</a:t>
            </a:r>
            <a:r>
              <a:rPr lang="en-GB" sz="2400" b="1" dirty="0" err="1" smtClean="0"/>
              <a:t>cout</a:t>
            </a:r>
            <a:r>
              <a:rPr lang="en-GB" sz="2400" b="1" dirty="0" smtClean="0"/>
              <a:t>&lt;&lt; </a:t>
            </a:r>
            <a:r>
              <a:rPr lang="en-GB" sz="2400" b="1" dirty="0" err="1" smtClean="0"/>
              <a:t>endl</a:t>
            </a:r>
            <a:r>
              <a:rPr lang="en-GB" sz="2400" b="1" dirty="0" smtClean="0"/>
              <a:t>;</a:t>
            </a:r>
          </a:p>
          <a:p>
            <a:pPr algn="l" rtl="0" eaLnBrk="1" hangingPunct="1">
              <a:buFont typeface="Wingdings 3" pitchFamily="18" charset="2"/>
              <a:buNone/>
              <a:defRPr/>
            </a:pPr>
            <a:r>
              <a:rPr lang="en-GB" sz="2400" b="1" dirty="0" smtClean="0"/>
              <a:t>	}</a:t>
            </a:r>
          </a:p>
          <a:p>
            <a:pPr algn="l" rtl="0" eaLnBrk="1" hangingPunct="1">
              <a:buFont typeface="Wingdings 3" pitchFamily="18" charset="2"/>
              <a:buNone/>
              <a:defRPr/>
            </a:pPr>
            <a:endParaRPr lang="en-GB" sz="2400" b="1" dirty="0" smtClean="0"/>
          </a:p>
          <a:p>
            <a:pPr algn="l" rtl="0" eaLnBrk="1" hangingPunct="1">
              <a:buFont typeface="Wingdings 3" pitchFamily="18" charset="2"/>
              <a:buNone/>
              <a:defRPr/>
            </a:pPr>
            <a:r>
              <a:rPr lang="en-GB" sz="2400" b="1" dirty="0" smtClean="0"/>
              <a:t>}</a:t>
            </a:r>
          </a:p>
          <a:p>
            <a:pPr algn="l" rtl="0" eaLnBrk="1" hangingPunct="1">
              <a:buFont typeface="Wingdings 3" pitchFamily="18" charset="2"/>
              <a:buNone/>
              <a:defRPr/>
            </a:pPr>
            <a:endParaRPr lang="en-GB" sz="2400" b="1" dirty="0" smtClean="0"/>
          </a:p>
          <a:p>
            <a:pPr algn="l" rtl="0" eaLnBrk="1" hangingPunct="1">
              <a:buFont typeface="Wingdings 3" pitchFamily="18" charset="2"/>
              <a:buNone/>
              <a:defRPr/>
            </a:pPr>
            <a:endParaRPr lang="en-GB" sz="24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altLang="zh-TW" b="0" smtClean="0"/>
              <a:t>by aalosaimi</a:t>
            </a:r>
            <a:endParaRPr lang="en-US" altLang="zh-TW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CFF2CDD-0427-4D2E-B806-AF576A57C744}" type="slidenum">
              <a:rPr lang="zh-TW" altLang="en-US" b="0" smtClean="0"/>
              <a:pPr algn="r" rtl="0"/>
              <a:t>32</a:t>
            </a:fld>
            <a:endParaRPr lang="en-US" altLang="zh-TW" b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1" y="3530040"/>
            <a:ext cx="5867400" cy="3327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532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>
              <a:buNone/>
            </a:pPr>
            <a:r>
              <a:rPr lang="en-US" sz="2400" dirty="0" smtClean="0"/>
              <a:t>double </a:t>
            </a:r>
            <a:r>
              <a:rPr lang="en-US" sz="2400" dirty="0" err="1" smtClean="0"/>
              <a:t>getAverage</a:t>
            </a:r>
            <a:r>
              <a:rPr lang="en-US" sz="2400" dirty="0" smtClean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arr</a:t>
            </a:r>
            <a:r>
              <a:rPr lang="en-US" sz="2400" dirty="0" smtClean="0"/>
              <a:t>[], </a:t>
            </a:r>
            <a:r>
              <a:rPr lang="en-US" sz="2400" dirty="0" err="1" smtClean="0"/>
              <a:t>int</a:t>
            </a:r>
            <a:r>
              <a:rPr lang="en-US" sz="2400" dirty="0" smtClean="0"/>
              <a:t> size) {</a:t>
            </a:r>
          </a:p>
          <a:p>
            <a:pPr algn="l" rtl="0">
              <a:buNone/>
            </a:pPr>
            <a:r>
              <a:rPr lang="en-US" sz="2400" dirty="0" smtClean="0"/>
              <a:t>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, sum = 0; </a:t>
            </a:r>
          </a:p>
          <a:p>
            <a:pPr algn="l" rtl="0">
              <a:buNone/>
            </a:pPr>
            <a:r>
              <a:rPr lang="en-US" sz="2400" dirty="0" smtClean="0"/>
              <a:t> for (</a:t>
            </a:r>
            <a:r>
              <a:rPr lang="en-US" sz="2400" dirty="0" err="1" smtClean="0"/>
              <a:t>i</a:t>
            </a:r>
            <a:r>
              <a:rPr lang="en-US" sz="2400" dirty="0" smtClean="0"/>
              <a:t> = 0; </a:t>
            </a:r>
            <a:r>
              <a:rPr lang="en-US" sz="2400" dirty="0" err="1" smtClean="0"/>
              <a:t>i</a:t>
            </a:r>
            <a:r>
              <a:rPr lang="en-US" sz="2400" dirty="0" smtClean="0"/>
              <a:t> &lt; size; ++</a:t>
            </a:r>
            <a:r>
              <a:rPr lang="en-US" sz="2400" dirty="0" err="1" smtClean="0"/>
              <a:t>i</a:t>
            </a:r>
            <a:r>
              <a:rPr lang="en-US" sz="2400" dirty="0" smtClean="0"/>
              <a:t>) { sum += </a:t>
            </a:r>
            <a:r>
              <a:rPr lang="en-US" sz="2400" dirty="0" err="1" smtClean="0"/>
              <a:t>arr</a:t>
            </a:r>
            <a:r>
              <a:rPr lang="en-US" sz="2400" dirty="0" smtClean="0"/>
              <a:t>[</a:t>
            </a:r>
            <a:r>
              <a:rPr lang="en-US" sz="2400" dirty="0" err="1" smtClean="0"/>
              <a:t>i</a:t>
            </a:r>
            <a:r>
              <a:rPr lang="en-US" sz="2400" dirty="0" smtClean="0"/>
              <a:t>]; } </a:t>
            </a:r>
          </a:p>
          <a:p>
            <a:pPr algn="l" rtl="0">
              <a:buNone/>
            </a:pPr>
            <a:r>
              <a:rPr lang="en-US" sz="2400" dirty="0" smtClean="0"/>
              <a:t>return double(sum) / size;}</a:t>
            </a:r>
          </a:p>
          <a:p>
            <a:pPr algn="l" rtl="0"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main () { </a:t>
            </a:r>
          </a:p>
          <a:p>
            <a:pPr algn="l" rtl="0"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balance[5] = {1000, 2, 3, 17, 50}; </a:t>
            </a:r>
          </a:p>
          <a:p>
            <a:pPr algn="l" rtl="0">
              <a:buNone/>
            </a:pPr>
            <a:r>
              <a:rPr lang="en-US" sz="2400" dirty="0" err="1" smtClean="0"/>
              <a:t>cout</a:t>
            </a:r>
            <a:r>
              <a:rPr lang="en-US" sz="2400" dirty="0" smtClean="0"/>
              <a:t> &lt;&lt; "Average value is: " &lt;&lt; </a:t>
            </a:r>
            <a:r>
              <a:rPr lang="en-US" sz="2400" dirty="0" err="1" smtClean="0"/>
              <a:t>getAverage</a:t>
            </a:r>
            <a:r>
              <a:rPr lang="en-US" sz="2400" dirty="0" smtClean="0"/>
              <a:t>( balance, 5 ) &lt;&lt; </a:t>
            </a:r>
            <a:r>
              <a:rPr lang="en-US" sz="2400" dirty="0" err="1" smtClean="0"/>
              <a:t>endl</a:t>
            </a:r>
            <a:r>
              <a:rPr lang="en-US" sz="2400" dirty="0" smtClean="0"/>
              <a:t>; </a:t>
            </a:r>
          </a:p>
          <a:p>
            <a:pPr algn="l" rtl="0">
              <a:buNone/>
            </a:pPr>
            <a:r>
              <a:rPr lang="en-US" sz="2400" dirty="0" smtClean="0"/>
              <a:t>return 0; }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mtClean="0"/>
              <a:t>by aalosaimi</a:t>
            </a: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BCFF2CDD-0427-4D2E-B806-AF576A57C744}" type="slidenum">
              <a:rPr lang="zh-TW" altLang="en-US" smtClean="0"/>
              <a:pPr>
                <a:buNone/>
              </a:pPr>
              <a:t>4</a:t>
            </a:fld>
            <a:endParaRPr lang="en-US" altLang="zh-TW"/>
          </a:p>
        </p:txBody>
      </p:sp>
      <p:sp>
        <p:nvSpPr>
          <p:cNvPr id="640002" name="Rectangle 2"/>
          <p:cNvSpPr>
            <a:spLocks noChangeArrowheads="1"/>
          </p:cNvSpPr>
          <p:nvPr/>
        </p:nvSpPr>
        <p:spPr bwMode="auto">
          <a:xfrm>
            <a:off x="5638800" y="4944934"/>
            <a:ext cx="2667000" cy="39431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8569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Unicode MS" pitchFamily="34" charset="-128"/>
                <a:cs typeface="Arial" pitchFamily="34" charset="0"/>
              </a:rPr>
              <a:t>Average value is: 214.4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564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Dynamic arrays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 eaLnBrk="1" hangingPunct="1"/>
            <a:r>
              <a:rPr lang="en-US" dirty="0" smtClean="0"/>
              <a:t>Dynamic arrays</a:t>
            </a:r>
          </a:p>
          <a:p>
            <a:pPr lvl="1" algn="l" rtl="0" eaLnBrk="1" hangingPunct="1"/>
            <a:r>
              <a:rPr lang="en-US" dirty="0" smtClean="0"/>
              <a:t>Static array limitation</a:t>
            </a:r>
          </a:p>
          <a:p>
            <a:pPr lvl="2" algn="l" rtl="0" eaLnBrk="1" hangingPunct="1"/>
            <a:r>
              <a:rPr lang="en-US" dirty="0" smtClean="0"/>
              <a:t>Fixed size</a:t>
            </a:r>
          </a:p>
          <a:p>
            <a:pPr lvl="2" algn="l" rtl="0" eaLnBrk="1" hangingPunct="1"/>
            <a:r>
              <a:rPr lang="en-US" dirty="0" smtClean="0"/>
              <a:t>Not possible for same array to process different data sets of the same type</a:t>
            </a:r>
          </a:p>
          <a:p>
            <a:pPr lvl="1" algn="l" rtl="0" eaLnBrk="1" hangingPunct="1"/>
            <a:r>
              <a:rPr lang="en-US" dirty="0" smtClean="0"/>
              <a:t>Solution</a:t>
            </a:r>
          </a:p>
          <a:p>
            <a:pPr lvl="2" algn="l" rtl="0" eaLnBrk="1" hangingPunct="1"/>
            <a:r>
              <a:rPr lang="en-US" dirty="0" smtClean="0"/>
              <a:t>Declare array large enough to process a variety of data sets</a:t>
            </a:r>
          </a:p>
          <a:p>
            <a:pPr lvl="2" algn="l" rtl="0" eaLnBrk="1" hangingPunct="1"/>
            <a:r>
              <a:rPr lang="en-US" dirty="0" smtClean="0"/>
              <a:t>Problem: potential memory waste</a:t>
            </a:r>
          </a:p>
          <a:p>
            <a:pPr lvl="1" algn="l" rtl="0" eaLnBrk="1" hangingPunct="1"/>
            <a:r>
              <a:rPr lang="en-US" dirty="0" smtClean="0"/>
              <a:t>Dynamic array solution</a:t>
            </a:r>
          </a:p>
          <a:p>
            <a:pPr lvl="2" algn="l" rtl="0" eaLnBrk="1" hangingPunct="1"/>
            <a:r>
              <a:rPr lang="en-US" dirty="0" smtClean="0"/>
              <a:t>Prompt for array size during program execution</a:t>
            </a:r>
          </a:p>
        </p:txBody>
      </p:sp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buNone/>
            </a:pPr>
            <a:r>
              <a:rPr lang="en-US" smtClean="0">
                <a:latin typeface="Arial" pitchFamily="34" charset="0"/>
              </a:rPr>
              <a:t>by aalosaimi</a:t>
            </a:r>
            <a:endParaRPr lang="en-US">
              <a:latin typeface="Arial" pitchFamily="34" charset="0"/>
            </a:endParaRP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None/>
            </a:pPr>
            <a:fld id="{BFDE92A3-CDD1-4E92-947C-75FB76B61732}" type="slidenum">
              <a:rPr lang="en-US">
                <a:latin typeface="Arial" pitchFamily="34" charset="0"/>
              </a:rPr>
              <a:pPr>
                <a:buNone/>
              </a:pPr>
              <a:t>5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69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array vs. Dynamic array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Array size of </a:t>
            </a:r>
            <a:r>
              <a:rPr lang="en-US" dirty="0" err="1" smtClean="0"/>
              <a:t>ststic</a:t>
            </a:r>
            <a:r>
              <a:rPr lang="en-US" dirty="0" smtClean="0"/>
              <a:t> array:</a:t>
            </a:r>
          </a:p>
          <a:p>
            <a:pPr lvl="1" algn="l" rtl="0"/>
            <a:r>
              <a:rPr lang="en-US" dirty="0" smtClean="0"/>
              <a:t>Can be specified with constant variable (</a:t>
            </a:r>
            <a:r>
              <a:rPr lang="en-US" b="1" dirty="0" smtClean="0">
                <a:latin typeface="Courier New" pitchFamily="49" charset="0"/>
              </a:rPr>
              <a:t>const</a:t>
            </a:r>
            <a:r>
              <a:rPr lang="en-US" dirty="0" smtClean="0"/>
              <a:t>)</a:t>
            </a:r>
          </a:p>
          <a:p>
            <a:pPr lvl="2" algn="l" rtl="0"/>
            <a:r>
              <a:rPr lang="en-US" b="1" dirty="0" smtClean="0">
                <a:latin typeface="Courier New" pitchFamily="49" charset="0"/>
              </a:rPr>
              <a:t>const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size = 20;</a:t>
            </a:r>
          </a:p>
          <a:p>
            <a:pPr lvl="1" algn="l" rtl="0"/>
            <a:r>
              <a:rPr lang="en-US" dirty="0" smtClean="0"/>
              <a:t>Constants cannot be changed</a:t>
            </a:r>
          </a:p>
          <a:p>
            <a:pPr lvl="1" algn="l" rtl="0"/>
            <a:r>
              <a:rPr lang="en-US" dirty="0" smtClean="0"/>
              <a:t>Constants must be initialized when declared</a:t>
            </a:r>
          </a:p>
          <a:p>
            <a:pPr lvl="1" algn="l" rtl="0"/>
            <a:r>
              <a:rPr lang="en-US" dirty="0" smtClean="0"/>
              <a:t>Also called named constants or read-only variables</a:t>
            </a:r>
          </a:p>
          <a:p>
            <a:pPr lvl="1" algn="l" rtl="0"/>
            <a:endParaRPr lang="en-US" dirty="0" smtClean="0"/>
          </a:p>
          <a:p>
            <a:pPr algn="l" rtl="0"/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mtClean="0"/>
              <a:t>by aalosaimi</a:t>
            </a: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889B662B-1D35-4D2F-98AD-F7DBBB2CFC61}" type="slidenum">
              <a:rPr lang="zh-TW" altLang="en-US" smtClean="0"/>
              <a:pPr>
                <a:buNone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18540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1143000"/>
          </a:xfrm>
          <a:noFill/>
          <a:ln/>
        </p:spPr>
        <p:txBody>
          <a:bodyPr>
            <a:normAutofit/>
          </a:bodyPr>
          <a:lstStyle/>
          <a:p>
            <a:pPr rtl="0"/>
            <a:r>
              <a:rPr lang="en-US" altLang="zh-TW" sz="4000" b="1" dirty="0" smtClean="0">
                <a:latin typeface="+mn-lt"/>
                <a:ea typeface="PMingLiU" pitchFamily="18" charset="-120"/>
                <a:cs typeface="Times New Roman" pitchFamily="18" charset="0"/>
              </a:rPr>
              <a:t>Declaration of Dynamic arrays</a:t>
            </a:r>
            <a:endParaRPr lang="en-US" altLang="zh-TW" sz="4000" b="1" dirty="0">
              <a:latin typeface="+mn-lt"/>
              <a:ea typeface="PMingLiU" pitchFamily="18" charset="-120"/>
              <a:cs typeface="Times New Roman" pitchFamily="18" charset="0"/>
            </a:endParaRPr>
          </a:p>
        </p:txBody>
      </p:sp>
      <p:sp>
        <p:nvSpPr>
          <p:cNvPr id="4352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81200"/>
            <a:ext cx="7848600" cy="4495800"/>
          </a:xfrm>
          <a:noFill/>
          <a:ln/>
        </p:spPr>
        <p:txBody>
          <a:bodyPr>
            <a:normAutofit lnSpcReduction="10000"/>
          </a:bodyPr>
          <a:lstStyle/>
          <a:p>
            <a:pPr algn="l" rtl="0"/>
            <a:r>
              <a:rPr lang="en-US" altLang="zh-TW" dirty="0">
                <a:ea typeface="PMingLiU" pitchFamily="18" charset="-120"/>
              </a:rPr>
              <a:t>Syntax</a:t>
            </a:r>
          </a:p>
          <a:p>
            <a:pPr algn="l" rtl="0">
              <a:buFont typeface="Monotype Sorts" pitchFamily="2" charset="2"/>
              <a:buNone/>
            </a:pPr>
            <a:r>
              <a:rPr lang="en-US" altLang="zh-TW" dirty="0">
                <a:ea typeface="PMingLiU" pitchFamily="18" charset="-120"/>
              </a:rPr>
              <a:t>		</a:t>
            </a:r>
            <a:r>
              <a:rPr lang="en-US" altLang="zh-TW" dirty="0">
                <a:solidFill>
                  <a:srgbClr val="FF0000"/>
                </a:solidFill>
                <a:ea typeface="PMingLiU" pitchFamily="18" charset="-120"/>
              </a:rPr>
              <a:t>P = new </a:t>
            </a:r>
            <a:r>
              <a:rPr lang="en-US" altLang="zh-TW" dirty="0" err="1">
                <a:solidFill>
                  <a:srgbClr val="FF0000"/>
                </a:solidFill>
                <a:ea typeface="PMingLiU" pitchFamily="18" charset="-120"/>
              </a:rPr>
              <a:t>SomeType</a:t>
            </a:r>
            <a:r>
              <a:rPr lang="en-US" altLang="zh-TW" dirty="0">
                <a:solidFill>
                  <a:srgbClr val="FF0000"/>
                </a:solidFill>
                <a:ea typeface="PMingLiU" pitchFamily="18" charset="-120"/>
              </a:rPr>
              <a:t>[Expression];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Where</a:t>
            </a:r>
          </a:p>
          <a:p>
            <a:pPr lvl="2" algn="l" rtl="0"/>
            <a:r>
              <a:rPr lang="en-US" altLang="zh-TW" dirty="0">
                <a:ea typeface="PMingLiU" pitchFamily="18" charset="-120"/>
              </a:rPr>
              <a:t> P is a pointer of type </a:t>
            </a:r>
            <a:r>
              <a:rPr lang="en-US" altLang="zh-TW" dirty="0" err="1">
                <a:ea typeface="PMingLiU" pitchFamily="18" charset="-120"/>
              </a:rPr>
              <a:t>SomeType</a:t>
            </a:r>
            <a:endParaRPr lang="en-US" altLang="zh-TW" dirty="0">
              <a:ea typeface="PMingLiU" pitchFamily="18" charset="-120"/>
            </a:endParaRPr>
          </a:p>
          <a:p>
            <a:pPr lvl="2" algn="l" rtl="0"/>
            <a:r>
              <a:rPr lang="en-US" altLang="zh-TW" dirty="0">
                <a:ea typeface="PMingLiU" pitchFamily="18" charset="-120"/>
              </a:rPr>
              <a:t> Expression is the number of objects to be constructed -- we are making an array</a:t>
            </a:r>
          </a:p>
          <a:p>
            <a:pPr algn="l" rtl="0"/>
            <a:endParaRPr lang="en-US" altLang="zh-TW" dirty="0">
              <a:ea typeface="PMingLiU" pitchFamily="18" charset="-120"/>
            </a:endParaRPr>
          </a:p>
          <a:p>
            <a:pPr algn="l" rtl="0"/>
            <a:r>
              <a:rPr lang="en-US" altLang="zh-TW" dirty="0">
                <a:ea typeface="PMingLiU" pitchFamily="18" charset="-120"/>
              </a:rPr>
              <a:t>Because of the flexible pointer syntax, P can be considered to be an array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mtClean="0"/>
              <a:t>by aalosaimi</a:t>
            </a: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BCFF2CDD-0427-4D2E-B806-AF576A57C744}" type="slidenum">
              <a:rPr lang="zh-TW" altLang="en-US" smtClean="0"/>
              <a:pPr>
                <a:buNone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303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1026"/>
          <p:cNvSpPr>
            <a:spLocks noChangeArrowheads="1"/>
          </p:cNvSpPr>
          <p:nvPr/>
        </p:nvSpPr>
        <p:spPr bwMode="auto">
          <a:xfrm>
            <a:off x="228600" y="457200"/>
            <a:ext cx="78771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3200" dirty="0" smtClean="0">
                <a:ea typeface="PMingLiU" pitchFamily="18" charset="-120"/>
                <a:cs typeface="Times New Roman" pitchFamily="18" charset="0"/>
              </a:rPr>
              <a:t>Example</a:t>
            </a: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3200" dirty="0" smtClean="0">
                <a:ea typeface="PMingLiU" pitchFamily="18" charset="-120"/>
                <a:cs typeface="Times New Roman" pitchFamily="18" charset="0"/>
              </a:rPr>
              <a:t>Declaration of Dynamic arrays</a:t>
            </a:r>
            <a:endParaRPr lang="en-US" altLang="zh-TW" sz="3200" b="0" dirty="0">
              <a:latin typeface="+mn-lt"/>
              <a:ea typeface="PMingLiU" pitchFamily="18" charset="-120"/>
            </a:endParaRPr>
          </a:p>
        </p:txBody>
      </p:sp>
      <p:sp>
        <p:nvSpPr>
          <p:cNvPr id="436227" name="Rectangle 1027"/>
          <p:cNvSpPr>
            <a:spLocks noChangeArrowheads="1"/>
          </p:cNvSpPr>
          <p:nvPr/>
        </p:nvSpPr>
        <p:spPr bwMode="auto">
          <a:xfrm>
            <a:off x="152400" y="1295400"/>
            <a:ext cx="8726488" cy="293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l" rtl="0">
              <a:buClr>
                <a:schemeClr val="folHlink"/>
              </a:buClr>
              <a:buSzPct val="80000"/>
              <a:buNone/>
            </a:pPr>
            <a:endParaRPr lang="en-US" altLang="zh-TW" sz="1800" dirty="0">
              <a:latin typeface="+mn-lt"/>
              <a:ea typeface="PMingLiU" pitchFamily="18" charset="-120"/>
            </a:endParaRPr>
          </a:p>
        </p:txBody>
      </p:sp>
      <p:sp>
        <p:nvSpPr>
          <p:cNvPr id="436228" name="Rectangle 1028"/>
          <p:cNvSpPr>
            <a:spLocks noChangeArrowheads="1"/>
          </p:cNvSpPr>
          <p:nvPr/>
        </p:nvSpPr>
        <p:spPr bwMode="auto">
          <a:xfrm>
            <a:off x="3886200" y="2590800"/>
            <a:ext cx="457200" cy="38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+mn-lt"/>
                <a:ea typeface="PMingLiU" pitchFamily="18" charset="-120"/>
              </a:rPr>
              <a:t>p</a:t>
            </a:r>
          </a:p>
        </p:txBody>
      </p:sp>
      <p:sp>
        <p:nvSpPr>
          <p:cNvPr id="436229" name="Line 1029"/>
          <p:cNvSpPr>
            <a:spLocks noChangeShapeType="1"/>
          </p:cNvSpPr>
          <p:nvPr/>
        </p:nvSpPr>
        <p:spPr bwMode="auto">
          <a:xfrm flipV="1">
            <a:off x="4267200" y="27432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pPr algn="l" rtl="0"/>
            <a:endParaRPr lang="ar-SA" sz="1800">
              <a:latin typeface="+mn-lt"/>
            </a:endParaRPr>
          </a:p>
        </p:txBody>
      </p:sp>
      <p:grpSp>
        <p:nvGrpSpPr>
          <p:cNvPr id="2" name="Group 1030"/>
          <p:cNvGrpSpPr>
            <a:grpSpLocks/>
          </p:cNvGrpSpPr>
          <p:nvPr/>
        </p:nvGrpSpPr>
        <p:grpSpPr bwMode="auto">
          <a:xfrm>
            <a:off x="5334000" y="2209800"/>
            <a:ext cx="669925" cy="782638"/>
            <a:chOff x="3840" y="1907"/>
            <a:chExt cx="422" cy="493"/>
          </a:xfrm>
        </p:grpSpPr>
        <p:sp>
          <p:nvSpPr>
            <p:cNvPr id="436231" name="Rectangle 1031"/>
            <p:cNvSpPr>
              <a:spLocks noChangeArrowheads="1"/>
            </p:cNvSpPr>
            <p:nvPr/>
          </p:nvSpPr>
          <p:spPr bwMode="auto">
            <a:xfrm>
              <a:off x="3840" y="2160"/>
              <a:ext cx="384" cy="24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l" rtl="0"/>
              <a:endParaRPr lang="ar-SA" sz="1800">
                <a:latin typeface="+mn-lt"/>
              </a:endParaRPr>
            </a:p>
          </p:txBody>
        </p:sp>
        <p:sp>
          <p:nvSpPr>
            <p:cNvPr id="436232" name="Text Box 1032"/>
            <p:cNvSpPr txBox="1">
              <a:spLocks noChangeArrowheads="1"/>
            </p:cNvSpPr>
            <p:nvPr/>
          </p:nvSpPr>
          <p:spPr bwMode="auto">
            <a:xfrm>
              <a:off x="3888" y="1907"/>
              <a:ext cx="37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>
                  <a:latin typeface="+mn-lt"/>
                  <a:ea typeface="PMingLiU" pitchFamily="18" charset="-120"/>
                </a:rPr>
                <a:t>new</a:t>
              </a:r>
            </a:p>
          </p:txBody>
        </p:sp>
      </p:grpSp>
      <p:sp>
        <p:nvSpPr>
          <p:cNvPr id="436233" name="Rectangle 1033"/>
          <p:cNvSpPr>
            <a:spLocks noChangeArrowheads="1"/>
          </p:cNvSpPr>
          <p:nvPr/>
        </p:nvSpPr>
        <p:spPr bwMode="auto">
          <a:xfrm>
            <a:off x="3886200" y="3865563"/>
            <a:ext cx="457200" cy="38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+mn-lt"/>
                <a:ea typeface="PMingLiU" pitchFamily="18" charset="-120"/>
              </a:rPr>
              <a:t>p</a:t>
            </a:r>
          </a:p>
        </p:txBody>
      </p:sp>
      <p:sp>
        <p:nvSpPr>
          <p:cNvPr id="436234" name="Line 1034"/>
          <p:cNvSpPr>
            <a:spLocks noChangeShapeType="1"/>
          </p:cNvSpPr>
          <p:nvPr/>
        </p:nvSpPr>
        <p:spPr bwMode="auto">
          <a:xfrm flipV="1">
            <a:off x="4267200" y="4017963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pPr algn="l" rtl="0"/>
            <a:endParaRPr lang="ar-SA" sz="1800">
              <a:latin typeface="+mn-lt"/>
            </a:endParaRPr>
          </a:p>
        </p:txBody>
      </p:sp>
      <p:sp>
        <p:nvSpPr>
          <p:cNvPr id="436235" name="Rectangle 1035"/>
          <p:cNvSpPr>
            <a:spLocks noChangeArrowheads="1"/>
          </p:cNvSpPr>
          <p:nvPr/>
        </p:nvSpPr>
        <p:spPr bwMode="auto">
          <a:xfrm>
            <a:off x="5867400" y="3886200"/>
            <a:ext cx="609600" cy="38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l" rtl="0"/>
            <a:endParaRPr lang="ar-SA" sz="1800">
              <a:latin typeface="+mn-lt"/>
            </a:endParaRPr>
          </a:p>
        </p:txBody>
      </p:sp>
      <p:sp>
        <p:nvSpPr>
          <p:cNvPr id="436236" name="Text Box 1036"/>
          <p:cNvSpPr txBox="1">
            <a:spLocks noChangeArrowheads="1"/>
          </p:cNvSpPr>
          <p:nvPr/>
        </p:nvSpPr>
        <p:spPr bwMode="auto">
          <a:xfrm>
            <a:off x="6308725" y="3484563"/>
            <a:ext cx="5938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+mn-lt"/>
                <a:ea typeface="PMingLiU" pitchFamily="18" charset="-120"/>
              </a:rPr>
              <a:t>new</a:t>
            </a:r>
          </a:p>
        </p:txBody>
      </p:sp>
      <p:sp>
        <p:nvSpPr>
          <p:cNvPr id="436237" name="Rectangle 1037"/>
          <p:cNvSpPr>
            <a:spLocks noChangeArrowheads="1"/>
          </p:cNvSpPr>
          <p:nvPr/>
        </p:nvSpPr>
        <p:spPr bwMode="auto">
          <a:xfrm>
            <a:off x="6477000" y="3886200"/>
            <a:ext cx="609600" cy="38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l" rtl="0"/>
            <a:endParaRPr lang="ar-SA" sz="1800">
              <a:latin typeface="+mn-lt"/>
            </a:endParaRPr>
          </a:p>
        </p:txBody>
      </p:sp>
      <p:sp>
        <p:nvSpPr>
          <p:cNvPr id="436238" name="Rectangle 1038"/>
          <p:cNvSpPr>
            <a:spLocks noChangeArrowheads="1"/>
          </p:cNvSpPr>
          <p:nvPr/>
        </p:nvSpPr>
        <p:spPr bwMode="auto">
          <a:xfrm>
            <a:off x="7086600" y="3886200"/>
            <a:ext cx="609600" cy="38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l" rtl="0"/>
            <a:endParaRPr lang="ar-SA" sz="1800">
              <a:latin typeface="+mn-lt"/>
            </a:endParaRPr>
          </a:p>
        </p:txBody>
      </p:sp>
      <p:sp>
        <p:nvSpPr>
          <p:cNvPr id="436239" name="Oval 1039"/>
          <p:cNvSpPr>
            <a:spLocks noChangeArrowheads="1"/>
          </p:cNvSpPr>
          <p:nvPr/>
        </p:nvSpPr>
        <p:spPr bwMode="auto">
          <a:xfrm>
            <a:off x="77724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ar-SA" sz="1800">
              <a:latin typeface="+mn-lt"/>
            </a:endParaRPr>
          </a:p>
        </p:txBody>
      </p:sp>
      <p:sp>
        <p:nvSpPr>
          <p:cNvPr id="436240" name="Oval 1040"/>
          <p:cNvSpPr>
            <a:spLocks noChangeArrowheads="1"/>
          </p:cNvSpPr>
          <p:nvPr/>
        </p:nvSpPr>
        <p:spPr bwMode="auto">
          <a:xfrm>
            <a:off x="80010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ar-SA" sz="1800">
              <a:latin typeface="+mn-lt"/>
            </a:endParaRPr>
          </a:p>
        </p:txBody>
      </p:sp>
      <p:sp>
        <p:nvSpPr>
          <p:cNvPr id="436241" name="Oval 1041"/>
          <p:cNvSpPr>
            <a:spLocks noChangeArrowheads="1"/>
          </p:cNvSpPr>
          <p:nvPr/>
        </p:nvSpPr>
        <p:spPr bwMode="auto">
          <a:xfrm>
            <a:off x="82296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ar-SA" sz="1800">
              <a:latin typeface="+mn-lt"/>
            </a:endParaRPr>
          </a:p>
        </p:txBody>
      </p:sp>
      <p:sp>
        <p:nvSpPr>
          <p:cNvPr id="436242" name="Oval 1042"/>
          <p:cNvSpPr>
            <a:spLocks noChangeArrowheads="1"/>
          </p:cNvSpPr>
          <p:nvPr/>
        </p:nvSpPr>
        <p:spPr bwMode="auto">
          <a:xfrm>
            <a:off x="84582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ar-SA" sz="1800">
              <a:latin typeface="+mn-lt"/>
            </a:endParaRPr>
          </a:p>
        </p:txBody>
      </p:sp>
      <p:sp>
        <p:nvSpPr>
          <p:cNvPr id="436243" name="Rectangle 1043"/>
          <p:cNvSpPr>
            <a:spLocks noChangeArrowheads="1"/>
          </p:cNvSpPr>
          <p:nvPr/>
        </p:nvSpPr>
        <p:spPr bwMode="auto">
          <a:xfrm>
            <a:off x="381000" y="4800600"/>
            <a:ext cx="20488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 algn="l" rtl="0" eaLnBrk="1" hangingPunct="1"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sz="1800" dirty="0" smtClean="0">
                <a:latin typeface="+mn-lt"/>
                <a:ea typeface="PMingLiU" pitchFamily="18" charset="-120"/>
              </a:rPr>
              <a:t>p = </a:t>
            </a:r>
            <a:r>
              <a:rPr lang="en-US" altLang="zh-TW" sz="1800" dirty="0" smtClean="0">
                <a:solidFill>
                  <a:srgbClr val="FF0000"/>
                </a:solidFill>
                <a:latin typeface="+mn-lt"/>
                <a:ea typeface="PMingLiU" pitchFamily="18" charset="-120"/>
              </a:rPr>
              <a:t>new </a:t>
            </a:r>
            <a:r>
              <a:rPr lang="en-US" altLang="zh-TW" sz="1800" dirty="0" err="1" smtClean="0">
                <a:solidFill>
                  <a:srgbClr val="FF0000"/>
                </a:solidFill>
                <a:latin typeface="+mn-lt"/>
                <a:ea typeface="PMingLiU" pitchFamily="18" charset="-120"/>
              </a:rPr>
              <a:t>int</a:t>
            </a:r>
            <a:r>
              <a:rPr lang="en-US" altLang="zh-TW" sz="1800" dirty="0" smtClean="0">
                <a:solidFill>
                  <a:srgbClr val="FF0000"/>
                </a:solidFill>
                <a:latin typeface="+mn-lt"/>
                <a:ea typeface="PMingLiU" pitchFamily="18" charset="-120"/>
              </a:rPr>
              <a:t>[n]</a:t>
            </a:r>
            <a:r>
              <a:rPr lang="en-US" altLang="zh-TW" sz="1800" dirty="0" smtClean="0">
                <a:latin typeface="+mn-lt"/>
                <a:ea typeface="PMingLiU" pitchFamily="18" charset="-120"/>
              </a:rPr>
              <a:t>;</a:t>
            </a:r>
            <a:endParaRPr lang="en-US" altLang="zh-TW" sz="1800" dirty="0">
              <a:latin typeface="+mn-lt"/>
              <a:ea typeface="PMingLiU" pitchFamily="18" charset="-120"/>
            </a:endParaRPr>
          </a:p>
        </p:txBody>
      </p:sp>
      <p:sp>
        <p:nvSpPr>
          <p:cNvPr id="436244" name="Rectangle 1044"/>
          <p:cNvSpPr>
            <a:spLocks noChangeArrowheads="1"/>
          </p:cNvSpPr>
          <p:nvPr/>
        </p:nvSpPr>
        <p:spPr bwMode="auto">
          <a:xfrm>
            <a:off x="3810000" y="4876800"/>
            <a:ext cx="457200" cy="38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latin typeface="+mn-lt"/>
                <a:ea typeface="PMingLiU" pitchFamily="18" charset="-120"/>
              </a:rPr>
              <a:t>p</a:t>
            </a:r>
          </a:p>
        </p:txBody>
      </p:sp>
      <p:sp>
        <p:nvSpPr>
          <p:cNvPr id="436245" name="Line 1045"/>
          <p:cNvSpPr>
            <a:spLocks noChangeShapeType="1"/>
          </p:cNvSpPr>
          <p:nvPr/>
        </p:nvSpPr>
        <p:spPr bwMode="auto">
          <a:xfrm flipV="1">
            <a:off x="4191000" y="50292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pPr algn="l" rtl="0"/>
            <a:endParaRPr lang="ar-SA" sz="1800">
              <a:latin typeface="+mn-lt"/>
            </a:endParaRPr>
          </a:p>
        </p:txBody>
      </p:sp>
      <p:sp>
        <p:nvSpPr>
          <p:cNvPr id="436246" name="Rectangle 1046"/>
          <p:cNvSpPr>
            <a:spLocks noChangeArrowheads="1"/>
          </p:cNvSpPr>
          <p:nvPr/>
        </p:nvSpPr>
        <p:spPr bwMode="auto">
          <a:xfrm>
            <a:off x="5791200" y="4897438"/>
            <a:ext cx="609600" cy="38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l" rtl="0"/>
            <a:endParaRPr lang="ar-SA" sz="1800">
              <a:latin typeface="+mn-lt"/>
            </a:endParaRPr>
          </a:p>
        </p:txBody>
      </p:sp>
      <p:sp>
        <p:nvSpPr>
          <p:cNvPr id="436247" name="Text Box 1047"/>
          <p:cNvSpPr txBox="1">
            <a:spLocks noChangeArrowheads="1"/>
          </p:cNvSpPr>
          <p:nvPr/>
        </p:nvSpPr>
        <p:spPr bwMode="auto">
          <a:xfrm>
            <a:off x="6232525" y="4495800"/>
            <a:ext cx="6467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+mn-lt"/>
                <a:ea typeface="PMingLiU" pitchFamily="18" charset="-120"/>
              </a:rPr>
              <a:t>new </a:t>
            </a:r>
          </a:p>
        </p:txBody>
      </p:sp>
      <p:sp>
        <p:nvSpPr>
          <p:cNvPr id="436248" name="Rectangle 1048"/>
          <p:cNvSpPr>
            <a:spLocks noChangeArrowheads="1"/>
          </p:cNvSpPr>
          <p:nvPr/>
        </p:nvSpPr>
        <p:spPr bwMode="auto">
          <a:xfrm>
            <a:off x="6400800" y="4897438"/>
            <a:ext cx="609600" cy="38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l" rtl="0"/>
            <a:endParaRPr lang="ar-SA" sz="1800">
              <a:latin typeface="+mn-lt"/>
            </a:endParaRPr>
          </a:p>
        </p:txBody>
      </p:sp>
      <p:sp>
        <p:nvSpPr>
          <p:cNvPr id="436249" name="Rectangle 1049"/>
          <p:cNvSpPr>
            <a:spLocks noChangeArrowheads="1"/>
          </p:cNvSpPr>
          <p:nvPr/>
        </p:nvSpPr>
        <p:spPr bwMode="auto">
          <a:xfrm>
            <a:off x="7010400" y="4897438"/>
            <a:ext cx="609600" cy="38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l" rtl="0"/>
            <a:endParaRPr lang="ar-SA" sz="1800">
              <a:latin typeface="+mn-lt"/>
            </a:endParaRPr>
          </a:p>
        </p:txBody>
      </p:sp>
      <p:sp>
        <p:nvSpPr>
          <p:cNvPr id="436250" name="Oval 1050"/>
          <p:cNvSpPr>
            <a:spLocks noChangeArrowheads="1"/>
          </p:cNvSpPr>
          <p:nvPr/>
        </p:nvSpPr>
        <p:spPr bwMode="auto">
          <a:xfrm>
            <a:off x="7696200" y="4973638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ar-SA" sz="1800">
              <a:latin typeface="+mn-lt"/>
            </a:endParaRPr>
          </a:p>
        </p:txBody>
      </p:sp>
      <p:sp>
        <p:nvSpPr>
          <p:cNvPr id="436251" name="Oval 1051"/>
          <p:cNvSpPr>
            <a:spLocks noChangeArrowheads="1"/>
          </p:cNvSpPr>
          <p:nvPr/>
        </p:nvSpPr>
        <p:spPr bwMode="auto">
          <a:xfrm>
            <a:off x="7924800" y="4973638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ar-SA" sz="1800">
              <a:latin typeface="+mn-lt"/>
            </a:endParaRPr>
          </a:p>
        </p:txBody>
      </p:sp>
      <p:sp>
        <p:nvSpPr>
          <p:cNvPr id="436252" name="Oval 1052"/>
          <p:cNvSpPr>
            <a:spLocks noChangeArrowheads="1"/>
          </p:cNvSpPr>
          <p:nvPr/>
        </p:nvSpPr>
        <p:spPr bwMode="auto">
          <a:xfrm>
            <a:off x="8153400" y="4973638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ar-SA" sz="1800">
              <a:latin typeface="+mn-lt"/>
            </a:endParaRPr>
          </a:p>
        </p:txBody>
      </p:sp>
      <p:sp>
        <p:nvSpPr>
          <p:cNvPr id="436253" name="Oval 1053"/>
          <p:cNvSpPr>
            <a:spLocks noChangeArrowheads="1"/>
          </p:cNvSpPr>
          <p:nvPr/>
        </p:nvSpPr>
        <p:spPr bwMode="auto">
          <a:xfrm>
            <a:off x="8382000" y="4973638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ar-SA" sz="1800"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81000" y="2438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 algn="l" rtl="0">
              <a:buClr>
                <a:schemeClr val="folHlink"/>
              </a:buClr>
              <a:buSzPct val="80000"/>
              <a:buNone/>
            </a:pPr>
            <a:r>
              <a:rPr lang="en-US" altLang="zh-TW" sz="1800" dirty="0" err="1" smtClean="0">
                <a:latin typeface="+mn-lt"/>
                <a:ea typeface="PMingLiU" pitchFamily="18" charset="-120"/>
              </a:rPr>
              <a:t>int</a:t>
            </a:r>
            <a:r>
              <a:rPr lang="en-US" altLang="zh-TW" sz="1800" dirty="0" smtClean="0">
                <a:latin typeface="+mn-lt"/>
                <a:ea typeface="PMingLiU" pitchFamily="18" charset="-120"/>
              </a:rPr>
              <a:t> *p;</a:t>
            </a:r>
          </a:p>
          <a:p>
            <a:pPr marL="742950" lvl="1" indent="-285750" algn="l" rtl="0">
              <a:buClr>
                <a:schemeClr val="folHlink"/>
              </a:buClr>
              <a:buSzPct val="80000"/>
              <a:buNone/>
            </a:pPr>
            <a:r>
              <a:rPr lang="en-US" altLang="zh-TW" sz="1800" dirty="0" smtClean="0">
                <a:latin typeface="+mn-lt"/>
                <a:ea typeface="PMingLiU" pitchFamily="18" charset="-120"/>
              </a:rPr>
              <a:t>p = </a:t>
            </a:r>
            <a:r>
              <a:rPr lang="en-US" altLang="zh-TW" sz="1800" dirty="0" smtClean="0">
                <a:solidFill>
                  <a:srgbClr val="FF0000"/>
                </a:solidFill>
                <a:latin typeface="+mn-lt"/>
                <a:ea typeface="PMingLiU" pitchFamily="18" charset="-120"/>
              </a:rPr>
              <a:t>new </a:t>
            </a:r>
            <a:r>
              <a:rPr lang="en-US" altLang="zh-TW" sz="1800" dirty="0" err="1" smtClean="0">
                <a:solidFill>
                  <a:srgbClr val="FF0000"/>
                </a:solidFill>
                <a:latin typeface="+mn-lt"/>
                <a:ea typeface="PMingLiU" pitchFamily="18" charset="-120"/>
              </a:rPr>
              <a:t>int</a:t>
            </a:r>
            <a:r>
              <a:rPr lang="en-US" altLang="zh-TW" sz="1800" dirty="0" smtClean="0">
                <a:latin typeface="+mn-lt"/>
                <a:ea typeface="PMingLiU" pitchFamily="18" charset="-120"/>
              </a:rPr>
              <a:t>;</a:t>
            </a:r>
            <a:endParaRPr lang="en-US" altLang="zh-TW" sz="1800" dirty="0">
              <a:latin typeface="+mn-lt"/>
              <a:ea typeface="PMingLiU" pitchFamily="18" charset="-12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38100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 algn="l" rtl="0">
              <a:buClr>
                <a:schemeClr val="folHlink"/>
              </a:buClr>
              <a:buSzPct val="80000"/>
              <a:buNone/>
            </a:pPr>
            <a:r>
              <a:rPr lang="en-US" altLang="zh-TW" sz="1800" dirty="0" smtClean="0">
                <a:latin typeface="+mn-lt"/>
                <a:ea typeface="PMingLiU" pitchFamily="18" charset="-120"/>
              </a:rPr>
              <a:t>p = new </a:t>
            </a:r>
            <a:r>
              <a:rPr lang="en-US" altLang="zh-TW" sz="1800" dirty="0" err="1" smtClean="0">
                <a:latin typeface="+mn-lt"/>
                <a:ea typeface="PMingLiU" pitchFamily="18" charset="-120"/>
              </a:rPr>
              <a:t>int</a:t>
            </a:r>
            <a:r>
              <a:rPr lang="en-US" altLang="zh-TW" sz="1800" dirty="0" smtClean="0">
                <a:latin typeface="+mn-lt"/>
                <a:ea typeface="PMingLiU" pitchFamily="18" charset="-120"/>
              </a:rPr>
              <a:t>[100];</a:t>
            </a:r>
            <a:endParaRPr lang="en-US" altLang="zh-TW" sz="1800" dirty="0">
              <a:latin typeface="+mn-lt"/>
              <a:ea typeface="PMingLiU" pitchFamily="18" charset="-120"/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BAC2-BF67-46C8-94B2-38D0459F4670}" type="slidenum">
              <a:rPr lang="ar-SA" smtClean="0"/>
              <a:pPr/>
              <a:t>8</a:t>
            </a:fld>
            <a:endParaRPr lang="ar-SA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aalosaimi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047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82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057400"/>
            <a:ext cx="7659688" cy="329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8275" name="Rectangle 3"/>
          <p:cNvSpPr>
            <a:spLocks noChangeArrowheads="1"/>
          </p:cNvSpPr>
          <p:nvPr/>
        </p:nvSpPr>
        <p:spPr bwMode="auto">
          <a:xfrm>
            <a:off x="838200" y="550863"/>
            <a:ext cx="78771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4000" dirty="0">
                <a:latin typeface="+mn-lt"/>
                <a:ea typeface="PMingLiU" pitchFamily="18" charset="-120"/>
              </a:rPr>
              <a:t>Freeing (or deleting) </a:t>
            </a:r>
            <a:r>
              <a:rPr lang="en-US" altLang="zh-TW" sz="4000" dirty="0" smtClean="0">
                <a:latin typeface="+mn-lt"/>
                <a:ea typeface="PMingLiU" pitchFamily="18" charset="-120"/>
              </a:rPr>
              <a:t>Dynamic Arrays</a:t>
            </a:r>
            <a:endParaRPr lang="en-US" altLang="zh-TW" sz="4000" dirty="0">
              <a:latin typeface="+mn-lt"/>
              <a:ea typeface="PMingLiU" pitchFamily="18" charset="-120"/>
            </a:endParaRPr>
          </a:p>
        </p:txBody>
      </p:sp>
      <p:sp>
        <p:nvSpPr>
          <p:cNvPr id="438276" name="Line 4"/>
          <p:cNvSpPr>
            <a:spLocks noChangeShapeType="1"/>
          </p:cNvSpPr>
          <p:nvPr/>
        </p:nvSpPr>
        <p:spPr bwMode="auto">
          <a:xfrm flipH="1">
            <a:off x="5943600" y="2438400"/>
            <a:ext cx="685800" cy="838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ar-SA">
              <a:latin typeface="+mn-lt"/>
            </a:endParaRPr>
          </a:p>
        </p:txBody>
      </p:sp>
      <p:sp>
        <p:nvSpPr>
          <p:cNvPr id="438277" name="Line 5"/>
          <p:cNvSpPr>
            <a:spLocks noChangeShapeType="1"/>
          </p:cNvSpPr>
          <p:nvPr/>
        </p:nvSpPr>
        <p:spPr bwMode="auto">
          <a:xfrm>
            <a:off x="6019800" y="2514600"/>
            <a:ext cx="685800" cy="9906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ar-SA">
              <a:latin typeface="+mn-lt"/>
            </a:endParaRPr>
          </a:p>
        </p:txBody>
      </p:sp>
      <p:sp>
        <p:nvSpPr>
          <p:cNvPr id="438278" name="Line 6"/>
          <p:cNvSpPr>
            <a:spLocks noChangeShapeType="1"/>
          </p:cNvSpPr>
          <p:nvPr/>
        </p:nvSpPr>
        <p:spPr bwMode="auto">
          <a:xfrm flipH="1">
            <a:off x="6172200" y="4191000"/>
            <a:ext cx="685800" cy="838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ar-SA">
              <a:latin typeface="+mn-lt"/>
            </a:endParaRPr>
          </a:p>
        </p:txBody>
      </p:sp>
      <p:sp>
        <p:nvSpPr>
          <p:cNvPr id="438279" name="Line 7"/>
          <p:cNvSpPr>
            <a:spLocks noChangeShapeType="1"/>
          </p:cNvSpPr>
          <p:nvPr/>
        </p:nvSpPr>
        <p:spPr bwMode="auto">
          <a:xfrm>
            <a:off x="6248400" y="4038600"/>
            <a:ext cx="685800" cy="9906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ar-SA">
              <a:latin typeface="+mn-lt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mtClean="0"/>
              <a:t>by aalosaimi</a:t>
            </a:r>
            <a:endParaRPr lang="en-US" altLang="zh-TW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60EAD993-CADD-451B-B3FA-2EAE9E08F859}" type="slidenum">
              <a:rPr lang="zh-TW" altLang="en-US" smtClean="0"/>
              <a:pPr>
                <a:buNone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540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2693</Words>
  <Application>Microsoft Office PowerPoint</Application>
  <PresentationFormat>On-screen Show (4:3)</PresentationFormat>
  <Paragraphs>568</Paragraphs>
  <Slides>32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Programming II</vt:lpstr>
      <vt:lpstr>Topic</vt:lpstr>
      <vt:lpstr>Passing arrays to functions</vt:lpstr>
      <vt:lpstr>Example</vt:lpstr>
      <vt:lpstr>Dynamic arrays</vt:lpstr>
      <vt:lpstr>Static array vs. Dynamic array</vt:lpstr>
      <vt:lpstr>Declaration of Dynamic arrays</vt:lpstr>
      <vt:lpstr>PowerPoint Presentation</vt:lpstr>
      <vt:lpstr>PowerPoint Presentation</vt:lpstr>
      <vt:lpstr>PowerPoint Presentation</vt:lpstr>
      <vt:lpstr>Example #1(cont.)</vt:lpstr>
      <vt:lpstr>output</vt:lpstr>
      <vt:lpstr>PowerPoint Presentation</vt:lpstr>
      <vt:lpstr>Example #2(cont.)</vt:lpstr>
      <vt:lpstr>Example #2(cont.)</vt:lpstr>
      <vt:lpstr>Example #2 (cont.)</vt:lpstr>
      <vt:lpstr>A sample run (part of the output)</vt:lpstr>
      <vt:lpstr>Static Multidimensional Arrays</vt:lpstr>
      <vt:lpstr>Processing a 2-D Array</vt:lpstr>
      <vt:lpstr>Static Multidimensional Arrays Initializing in Declarations</vt:lpstr>
      <vt:lpstr>Example: storing 2D Array in 1D Array</vt:lpstr>
      <vt:lpstr>PowerPoint Presentation</vt:lpstr>
      <vt:lpstr>PowerPoint Presentation</vt:lpstr>
      <vt:lpstr>How To Create A Dynamic Two-dimensional Array (1)</vt:lpstr>
      <vt:lpstr>Note</vt:lpstr>
      <vt:lpstr>How To Create A Dynamic Two-dimensional Array (2)</vt:lpstr>
      <vt:lpstr>PowerPoint Presentation</vt:lpstr>
      <vt:lpstr>A Dynamic 2D Array- Memory Deallocation</vt:lpstr>
      <vt:lpstr>PowerPoint Presentation</vt:lpstr>
      <vt:lpstr>Example</vt:lpstr>
      <vt:lpstr>Example (cont.)</vt:lpstr>
      <vt:lpstr>Example (cont.)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II</dc:title>
  <dc:creator>Asma</dc:creator>
  <cp:lastModifiedBy>Sara</cp:lastModifiedBy>
  <cp:revision>4</cp:revision>
  <dcterms:created xsi:type="dcterms:W3CDTF">2015-03-04T09:34:48Z</dcterms:created>
  <dcterms:modified xsi:type="dcterms:W3CDTF">2015-11-02T11:06:39Z</dcterms:modified>
</cp:coreProperties>
</file>