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61"/>
  </p:notesMasterIdLst>
  <p:sldIdLst>
    <p:sldId id="256" r:id="rId5"/>
    <p:sldId id="278" r:id="rId6"/>
    <p:sldId id="287" r:id="rId7"/>
    <p:sldId id="307" r:id="rId8"/>
    <p:sldId id="306" r:id="rId9"/>
    <p:sldId id="288" r:id="rId10"/>
    <p:sldId id="279" r:id="rId11"/>
    <p:sldId id="282" r:id="rId12"/>
    <p:sldId id="283" r:id="rId13"/>
    <p:sldId id="285" r:id="rId14"/>
    <p:sldId id="280" r:id="rId15"/>
    <p:sldId id="309" r:id="rId16"/>
    <p:sldId id="281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56" r:id="rId36"/>
    <p:sldId id="331" r:id="rId37"/>
    <p:sldId id="332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46" r:id="rId52"/>
    <p:sldId id="347" r:id="rId53"/>
    <p:sldId id="348" r:id="rId54"/>
    <p:sldId id="349" r:id="rId55"/>
    <p:sldId id="350" r:id="rId56"/>
    <p:sldId id="351" r:id="rId57"/>
    <p:sldId id="352" r:id="rId58"/>
    <p:sldId id="353" r:id="rId59"/>
    <p:sldId id="354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9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8FE03-AC71-49A5-B9B5-A88455001D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B52358-597D-46C2-B60D-7ECA33BF0647}">
      <dgm:prSet phldrT="[Text]"/>
      <dgm:spPr/>
      <dgm:t>
        <a:bodyPr/>
        <a:lstStyle/>
        <a:p>
          <a:r>
            <a:rPr lang="en-GB" dirty="0" smtClean="0"/>
            <a:t>Base</a:t>
          </a:r>
          <a:endParaRPr lang="en-GB" dirty="0"/>
        </a:p>
      </dgm:t>
    </dgm:pt>
    <dgm:pt modelId="{54FED050-B97B-4C5A-BDB0-57BFA7EFF37B}" type="parTrans" cxnId="{465B59C0-3780-4897-BEDE-50ECE1B2252A}">
      <dgm:prSet/>
      <dgm:spPr/>
      <dgm:t>
        <a:bodyPr/>
        <a:lstStyle/>
        <a:p>
          <a:endParaRPr lang="en-GB"/>
        </a:p>
      </dgm:t>
    </dgm:pt>
    <dgm:pt modelId="{4F9ADE19-BFDB-4C28-B276-7F68C953ECBE}" type="sibTrans" cxnId="{465B59C0-3780-4897-BEDE-50ECE1B2252A}">
      <dgm:prSet/>
      <dgm:spPr/>
      <dgm:t>
        <a:bodyPr/>
        <a:lstStyle/>
        <a:p>
          <a:endParaRPr lang="en-GB"/>
        </a:p>
      </dgm:t>
    </dgm:pt>
    <dgm:pt modelId="{2AFA9534-1372-4542-ABB7-6BACF41C56F2}">
      <dgm:prSet phldrT="[Text]"/>
      <dgm:spPr/>
      <dgm:t>
        <a:bodyPr/>
        <a:lstStyle/>
        <a:p>
          <a:r>
            <a:rPr lang="en-GB" dirty="0" smtClean="0"/>
            <a:t>Derived1</a:t>
          </a:r>
          <a:endParaRPr lang="en-GB" dirty="0"/>
        </a:p>
      </dgm:t>
    </dgm:pt>
    <dgm:pt modelId="{7DAD3195-DFC9-4F3F-B898-47EAE64A2871}" type="parTrans" cxnId="{18536244-447E-4795-9595-86A13BF9DC7A}">
      <dgm:prSet/>
      <dgm:spPr/>
      <dgm:t>
        <a:bodyPr/>
        <a:lstStyle/>
        <a:p>
          <a:endParaRPr lang="en-GB"/>
        </a:p>
      </dgm:t>
    </dgm:pt>
    <dgm:pt modelId="{CD54887D-A878-468D-AD21-AADBB185FCD6}" type="sibTrans" cxnId="{18536244-447E-4795-9595-86A13BF9DC7A}">
      <dgm:prSet/>
      <dgm:spPr/>
      <dgm:t>
        <a:bodyPr/>
        <a:lstStyle/>
        <a:p>
          <a:endParaRPr lang="en-GB"/>
        </a:p>
      </dgm:t>
    </dgm:pt>
    <dgm:pt modelId="{A923CD85-661E-40B5-926B-5C81F0FD604E}">
      <dgm:prSet phldrT="[Text]"/>
      <dgm:spPr/>
      <dgm:t>
        <a:bodyPr/>
        <a:lstStyle/>
        <a:p>
          <a:r>
            <a:rPr lang="en-GB" dirty="0" smtClean="0"/>
            <a:t>Derived 3</a:t>
          </a:r>
          <a:endParaRPr lang="en-GB" dirty="0"/>
        </a:p>
      </dgm:t>
    </dgm:pt>
    <dgm:pt modelId="{F9A4850C-D839-4AE1-92F3-00E3E6A7D002}" type="parTrans" cxnId="{6C144E52-2DB9-4112-9C81-8EEC1F9D3FE0}">
      <dgm:prSet/>
      <dgm:spPr/>
      <dgm:t>
        <a:bodyPr/>
        <a:lstStyle/>
        <a:p>
          <a:endParaRPr lang="en-GB"/>
        </a:p>
      </dgm:t>
    </dgm:pt>
    <dgm:pt modelId="{D2950725-4743-4820-9F9B-0A0B958217EC}" type="sibTrans" cxnId="{6C144E52-2DB9-4112-9C81-8EEC1F9D3FE0}">
      <dgm:prSet/>
      <dgm:spPr/>
      <dgm:t>
        <a:bodyPr/>
        <a:lstStyle/>
        <a:p>
          <a:endParaRPr lang="en-GB"/>
        </a:p>
      </dgm:t>
    </dgm:pt>
    <dgm:pt modelId="{CCE259F7-99E2-4001-A9F1-E4C4A6F74821}">
      <dgm:prSet phldrT="[Text]"/>
      <dgm:spPr/>
      <dgm:t>
        <a:bodyPr/>
        <a:lstStyle/>
        <a:p>
          <a:r>
            <a:rPr lang="en-GB" dirty="0" smtClean="0"/>
            <a:t>Derived2</a:t>
          </a:r>
          <a:endParaRPr lang="en-GB" dirty="0"/>
        </a:p>
      </dgm:t>
    </dgm:pt>
    <dgm:pt modelId="{0A2D8A59-C6E7-4593-85EB-22439C343772}" type="parTrans" cxnId="{F92A09C8-C0EC-4A40-8854-E7F73CCA52DE}">
      <dgm:prSet/>
      <dgm:spPr/>
      <dgm:t>
        <a:bodyPr/>
        <a:lstStyle/>
        <a:p>
          <a:endParaRPr lang="en-GB"/>
        </a:p>
      </dgm:t>
    </dgm:pt>
    <dgm:pt modelId="{4AA142A1-7B53-4C3D-8C3A-7A495D2A6755}" type="sibTrans" cxnId="{F92A09C8-C0EC-4A40-8854-E7F73CCA52DE}">
      <dgm:prSet/>
      <dgm:spPr/>
      <dgm:t>
        <a:bodyPr/>
        <a:lstStyle/>
        <a:p>
          <a:endParaRPr lang="en-GB"/>
        </a:p>
      </dgm:t>
    </dgm:pt>
    <dgm:pt modelId="{ADF6DE05-4E26-4744-A1F3-EDCCDD901E5D}" type="pres">
      <dgm:prSet presAssocID="{5E68FE03-AC71-49A5-B9B5-A88455001D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B8FD379-3A41-4F61-80EA-464ABD7EFFD0}" type="pres">
      <dgm:prSet presAssocID="{03B52358-597D-46C2-B60D-7ECA33BF0647}" presName="hierRoot1" presStyleCnt="0"/>
      <dgm:spPr/>
    </dgm:pt>
    <dgm:pt modelId="{E9FAF976-0381-46D0-88EF-DC51F740F10D}" type="pres">
      <dgm:prSet presAssocID="{03B52358-597D-46C2-B60D-7ECA33BF0647}" presName="composite" presStyleCnt="0"/>
      <dgm:spPr/>
    </dgm:pt>
    <dgm:pt modelId="{4B160EE4-197E-499B-A208-A4EED701D74B}" type="pres">
      <dgm:prSet presAssocID="{03B52358-597D-46C2-B60D-7ECA33BF0647}" presName="background" presStyleLbl="node0" presStyleIdx="0" presStyleCnt="1"/>
      <dgm:spPr/>
    </dgm:pt>
    <dgm:pt modelId="{AA436071-E8A6-44C1-AA2C-718D44EAC88E}" type="pres">
      <dgm:prSet presAssocID="{03B52358-597D-46C2-B60D-7ECA33BF0647}" presName="text" presStyleLbl="fgAcc0" presStyleIdx="0" presStyleCnt="1" custLinFactNeighborX="16876" custLinFactNeighborY="-6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8CD94D-66FF-4810-9B98-CACBB947CAB8}" type="pres">
      <dgm:prSet presAssocID="{03B52358-597D-46C2-B60D-7ECA33BF0647}" presName="hierChild2" presStyleCnt="0"/>
      <dgm:spPr/>
    </dgm:pt>
    <dgm:pt modelId="{04BA5F04-444F-42C4-B5F9-C23576A9442B}" type="pres">
      <dgm:prSet presAssocID="{7DAD3195-DFC9-4F3F-B898-47EAE64A2871}" presName="Name10" presStyleLbl="parChTrans1D2" presStyleIdx="0" presStyleCnt="2"/>
      <dgm:spPr/>
      <dgm:t>
        <a:bodyPr/>
        <a:lstStyle/>
        <a:p>
          <a:endParaRPr lang="en-GB"/>
        </a:p>
      </dgm:t>
    </dgm:pt>
    <dgm:pt modelId="{A2C5C534-10C2-4A8A-9D41-30C4F6E83E84}" type="pres">
      <dgm:prSet presAssocID="{2AFA9534-1372-4542-ABB7-6BACF41C56F2}" presName="hierRoot2" presStyleCnt="0"/>
      <dgm:spPr/>
    </dgm:pt>
    <dgm:pt modelId="{0AF33347-DF5E-4991-A044-D3D7D1CAB2E3}" type="pres">
      <dgm:prSet presAssocID="{2AFA9534-1372-4542-ABB7-6BACF41C56F2}" presName="composite2" presStyleCnt="0"/>
      <dgm:spPr/>
    </dgm:pt>
    <dgm:pt modelId="{2A71ED30-40DE-4345-9CED-EEF37734F3D2}" type="pres">
      <dgm:prSet presAssocID="{2AFA9534-1372-4542-ABB7-6BACF41C56F2}" presName="background2" presStyleLbl="node2" presStyleIdx="0" presStyleCnt="2"/>
      <dgm:spPr/>
    </dgm:pt>
    <dgm:pt modelId="{6DE10CC7-06B3-4F14-8697-C04304FD951C}" type="pres">
      <dgm:prSet presAssocID="{2AFA9534-1372-4542-ABB7-6BACF41C56F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940A91-339D-46FE-8DF2-14B37A5B0DE5}" type="pres">
      <dgm:prSet presAssocID="{2AFA9534-1372-4542-ABB7-6BACF41C56F2}" presName="hierChild3" presStyleCnt="0"/>
      <dgm:spPr/>
    </dgm:pt>
    <dgm:pt modelId="{A8A554C2-CA31-47B9-BED4-AC10C4B1EA3E}" type="pres">
      <dgm:prSet presAssocID="{F9A4850C-D839-4AE1-92F3-00E3E6A7D002}" presName="Name17" presStyleLbl="parChTrans1D3" presStyleIdx="0" presStyleCnt="1"/>
      <dgm:spPr/>
      <dgm:t>
        <a:bodyPr/>
        <a:lstStyle/>
        <a:p>
          <a:endParaRPr lang="en-GB"/>
        </a:p>
      </dgm:t>
    </dgm:pt>
    <dgm:pt modelId="{A480AC24-D13A-4B16-B71E-509EB8F5B943}" type="pres">
      <dgm:prSet presAssocID="{A923CD85-661E-40B5-926B-5C81F0FD604E}" presName="hierRoot3" presStyleCnt="0"/>
      <dgm:spPr/>
    </dgm:pt>
    <dgm:pt modelId="{BC79D815-7534-4299-A5CE-4A0D15A2F3D8}" type="pres">
      <dgm:prSet presAssocID="{A923CD85-661E-40B5-926B-5C81F0FD604E}" presName="composite3" presStyleCnt="0"/>
      <dgm:spPr/>
    </dgm:pt>
    <dgm:pt modelId="{2F4B49EB-8B6A-4B80-8028-44BFC28F8B91}" type="pres">
      <dgm:prSet presAssocID="{A923CD85-661E-40B5-926B-5C81F0FD604E}" presName="background3" presStyleLbl="node3" presStyleIdx="0" presStyleCnt="1"/>
      <dgm:spPr/>
    </dgm:pt>
    <dgm:pt modelId="{E77C79F9-53D8-43B5-8DAA-EC743E9FEA57}" type="pres">
      <dgm:prSet presAssocID="{A923CD85-661E-40B5-926B-5C81F0FD604E}" presName="text3" presStyleLbl="fgAcc3" presStyleIdx="0" presStyleCnt="1" custLinFactNeighborX="5960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5BB14B-8D55-40CA-8B05-36D82CF3B855}" type="pres">
      <dgm:prSet presAssocID="{A923CD85-661E-40B5-926B-5C81F0FD604E}" presName="hierChild4" presStyleCnt="0"/>
      <dgm:spPr/>
    </dgm:pt>
    <dgm:pt modelId="{D619B19F-2A0E-4C22-AE9E-BB3B5758FF0D}" type="pres">
      <dgm:prSet presAssocID="{0A2D8A59-C6E7-4593-85EB-22439C343772}" presName="Name10" presStyleLbl="parChTrans1D2" presStyleIdx="1" presStyleCnt="2"/>
      <dgm:spPr/>
      <dgm:t>
        <a:bodyPr/>
        <a:lstStyle/>
        <a:p>
          <a:endParaRPr lang="en-GB"/>
        </a:p>
      </dgm:t>
    </dgm:pt>
    <dgm:pt modelId="{1C42CF56-90F6-4A56-9893-E460FD4D1980}" type="pres">
      <dgm:prSet presAssocID="{CCE259F7-99E2-4001-A9F1-E4C4A6F74821}" presName="hierRoot2" presStyleCnt="0"/>
      <dgm:spPr/>
    </dgm:pt>
    <dgm:pt modelId="{C7412B42-165A-40EA-8770-57A5D97A4C2B}" type="pres">
      <dgm:prSet presAssocID="{CCE259F7-99E2-4001-A9F1-E4C4A6F74821}" presName="composite2" presStyleCnt="0"/>
      <dgm:spPr/>
    </dgm:pt>
    <dgm:pt modelId="{CA15288B-2725-4D53-984D-803096A4E36A}" type="pres">
      <dgm:prSet presAssocID="{CCE259F7-99E2-4001-A9F1-E4C4A6F74821}" presName="background2" presStyleLbl="node2" presStyleIdx="1" presStyleCnt="2"/>
      <dgm:spPr/>
    </dgm:pt>
    <dgm:pt modelId="{456A6E57-5A1C-438C-BC00-F06DCF593B92}" type="pres">
      <dgm:prSet presAssocID="{CCE259F7-99E2-4001-A9F1-E4C4A6F74821}" presName="text2" presStyleLbl="fgAcc2" presStyleIdx="1" presStyleCnt="2" custLinFactNeighborX="52255" custLinFactNeighborY="-31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E054AF-B057-4CDA-8F22-9D41BBE47BD9}" type="pres">
      <dgm:prSet presAssocID="{CCE259F7-99E2-4001-A9F1-E4C4A6F74821}" presName="hierChild3" presStyleCnt="0"/>
      <dgm:spPr/>
    </dgm:pt>
  </dgm:ptLst>
  <dgm:cxnLst>
    <dgm:cxn modelId="{340F0A03-0266-4675-B33A-A9ADA16FF4B4}" type="presOf" srcId="{7DAD3195-DFC9-4F3F-B898-47EAE64A2871}" destId="{04BA5F04-444F-42C4-B5F9-C23576A9442B}" srcOrd="0" destOrd="0" presId="urn:microsoft.com/office/officeart/2005/8/layout/hierarchy1"/>
    <dgm:cxn modelId="{1187E29C-DF35-4BF1-99F8-DC4F2954DEE2}" type="presOf" srcId="{A923CD85-661E-40B5-926B-5C81F0FD604E}" destId="{E77C79F9-53D8-43B5-8DAA-EC743E9FEA57}" srcOrd="0" destOrd="0" presId="urn:microsoft.com/office/officeart/2005/8/layout/hierarchy1"/>
    <dgm:cxn modelId="{92F120ED-D32C-4383-AC44-1C1E0CCA4E7C}" type="presOf" srcId="{0A2D8A59-C6E7-4593-85EB-22439C343772}" destId="{D619B19F-2A0E-4C22-AE9E-BB3B5758FF0D}" srcOrd="0" destOrd="0" presId="urn:microsoft.com/office/officeart/2005/8/layout/hierarchy1"/>
    <dgm:cxn modelId="{55D0A6C2-3799-44BB-BECF-BCD324185A32}" type="presOf" srcId="{CCE259F7-99E2-4001-A9F1-E4C4A6F74821}" destId="{456A6E57-5A1C-438C-BC00-F06DCF593B92}" srcOrd="0" destOrd="0" presId="urn:microsoft.com/office/officeart/2005/8/layout/hierarchy1"/>
    <dgm:cxn modelId="{6C144E52-2DB9-4112-9C81-8EEC1F9D3FE0}" srcId="{2AFA9534-1372-4542-ABB7-6BACF41C56F2}" destId="{A923CD85-661E-40B5-926B-5C81F0FD604E}" srcOrd="0" destOrd="0" parTransId="{F9A4850C-D839-4AE1-92F3-00E3E6A7D002}" sibTransId="{D2950725-4743-4820-9F9B-0A0B958217EC}"/>
    <dgm:cxn modelId="{18536244-447E-4795-9595-86A13BF9DC7A}" srcId="{03B52358-597D-46C2-B60D-7ECA33BF0647}" destId="{2AFA9534-1372-4542-ABB7-6BACF41C56F2}" srcOrd="0" destOrd="0" parTransId="{7DAD3195-DFC9-4F3F-B898-47EAE64A2871}" sibTransId="{CD54887D-A878-468D-AD21-AADBB185FCD6}"/>
    <dgm:cxn modelId="{F92A09C8-C0EC-4A40-8854-E7F73CCA52DE}" srcId="{03B52358-597D-46C2-B60D-7ECA33BF0647}" destId="{CCE259F7-99E2-4001-A9F1-E4C4A6F74821}" srcOrd="1" destOrd="0" parTransId="{0A2D8A59-C6E7-4593-85EB-22439C343772}" sibTransId="{4AA142A1-7B53-4C3D-8C3A-7A495D2A6755}"/>
    <dgm:cxn modelId="{C8B0319B-E726-4A5B-AB37-51BF8038349D}" type="presOf" srcId="{F9A4850C-D839-4AE1-92F3-00E3E6A7D002}" destId="{A8A554C2-CA31-47B9-BED4-AC10C4B1EA3E}" srcOrd="0" destOrd="0" presId="urn:microsoft.com/office/officeart/2005/8/layout/hierarchy1"/>
    <dgm:cxn modelId="{465B59C0-3780-4897-BEDE-50ECE1B2252A}" srcId="{5E68FE03-AC71-49A5-B9B5-A88455001DE9}" destId="{03B52358-597D-46C2-B60D-7ECA33BF0647}" srcOrd="0" destOrd="0" parTransId="{54FED050-B97B-4C5A-BDB0-57BFA7EFF37B}" sibTransId="{4F9ADE19-BFDB-4C28-B276-7F68C953ECBE}"/>
    <dgm:cxn modelId="{116DC374-49AE-4689-9E55-3DB64A744993}" type="presOf" srcId="{03B52358-597D-46C2-B60D-7ECA33BF0647}" destId="{AA436071-E8A6-44C1-AA2C-718D44EAC88E}" srcOrd="0" destOrd="0" presId="urn:microsoft.com/office/officeart/2005/8/layout/hierarchy1"/>
    <dgm:cxn modelId="{EC468D01-A2D3-42A3-8104-A64AEE96E69A}" type="presOf" srcId="{5E68FE03-AC71-49A5-B9B5-A88455001DE9}" destId="{ADF6DE05-4E26-4744-A1F3-EDCCDD901E5D}" srcOrd="0" destOrd="0" presId="urn:microsoft.com/office/officeart/2005/8/layout/hierarchy1"/>
    <dgm:cxn modelId="{8CF25014-CBC9-46E2-B100-07D98F0047B1}" type="presOf" srcId="{2AFA9534-1372-4542-ABB7-6BACF41C56F2}" destId="{6DE10CC7-06B3-4F14-8697-C04304FD951C}" srcOrd="0" destOrd="0" presId="urn:microsoft.com/office/officeart/2005/8/layout/hierarchy1"/>
    <dgm:cxn modelId="{B74C6853-43E5-4A2A-8DFB-5562E4CCC27D}" type="presParOf" srcId="{ADF6DE05-4E26-4744-A1F3-EDCCDD901E5D}" destId="{CB8FD379-3A41-4F61-80EA-464ABD7EFFD0}" srcOrd="0" destOrd="0" presId="urn:microsoft.com/office/officeart/2005/8/layout/hierarchy1"/>
    <dgm:cxn modelId="{840E407A-EEBD-426F-8FC6-B3AA5B5840C7}" type="presParOf" srcId="{CB8FD379-3A41-4F61-80EA-464ABD7EFFD0}" destId="{E9FAF976-0381-46D0-88EF-DC51F740F10D}" srcOrd="0" destOrd="0" presId="urn:microsoft.com/office/officeart/2005/8/layout/hierarchy1"/>
    <dgm:cxn modelId="{482C6D37-D153-4854-B347-540412D4C956}" type="presParOf" srcId="{E9FAF976-0381-46D0-88EF-DC51F740F10D}" destId="{4B160EE4-197E-499B-A208-A4EED701D74B}" srcOrd="0" destOrd="0" presId="urn:microsoft.com/office/officeart/2005/8/layout/hierarchy1"/>
    <dgm:cxn modelId="{AA16D402-0C23-41BF-BA18-B88E5718B873}" type="presParOf" srcId="{E9FAF976-0381-46D0-88EF-DC51F740F10D}" destId="{AA436071-E8A6-44C1-AA2C-718D44EAC88E}" srcOrd="1" destOrd="0" presId="urn:microsoft.com/office/officeart/2005/8/layout/hierarchy1"/>
    <dgm:cxn modelId="{C269D130-7D88-4332-BFCE-F04B3EE051D1}" type="presParOf" srcId="{CB8FD379-3A41-4F61-80EA-464ABD7EFFD0}" destId="{228CD94D-66FF-4810-9B98-CACBB947CAB8}" srcOrd="1" destOrd="0" presId="urn:microsoft.com/office/officeart/2005/8/layout/hierarchy1"/>
    <dgm:cxn modelId="{9AF2ADB2-F4B2-449B-A9CA-50CE96F2499D}" type="presParOf" srcId="{228CD94D-66FF-4810-9B98-CACBB947CAB8}" destId="{04BA5F04-444F-42C4-B5F9-C23576A9442B}" srcOrd="0" destOrd="0" presId="urn:microsoft.com/office/officeart/2005/8/layout/hierarchy1"/>
    <dgm:cxn modelId="{02AF475E-A12D-4B4A-9555-C6653EDE7301}" type="presParOf" srcId="{228CD94D-66FF-4810-9B98-CACBB947CAB8}" destId="{A2C5C534-10C2-4A8A-9D41-30C4F6E83E84}" srcOrd="1" destOrd="0" presId="urn:microsoft.com/office/officeart/2005/8/layout/hierarchy1"/>
    <dgm:cxn modelId="{70270C98-A413-41C9-9983-819836B5CAC9}" type="presParOf" srcId="{A2C5C534-10C2-4A8A-9D41-30C4F6E83E84}" destId="{0AF33347-DF5E-4991-A044-D3D7D1CAB2E3}" srcOrd="0" destOrd="0" presId="urn:microsoft.com/office/officeart/2005/8/layout/hierarchy1"/>
    <dgm:cxn modelId="{EAC8746A-1EB3-41DB-A14C-2870C3F10629}" type="presParOf" srcId="{0AF33347-DF5E-4991-A044-D3D7D1CAB2E3}" destId="{2A71ED30-40DE-4345-9CED-EEF37734F3D2}" srcOrd="0" destOrd="0" presId="urn:microsoft.com/office/officeart/2005/8/layout/hierarchy1"/>
    <dgm:cxn modelId="{64D95D71-8121-4252-926B-C2337D3DD1A1}" type="presParOf" srcId="{0AF33347-DF5E-4991-A044-D3D7D1CAB2E3}" destId="{6DE10CC7-06B3-4F14-8697-C04304FD951C}" srcOrd="1" destOrd="0" presId="urn:microsoft.com/office/officeart/2005/8/layout/hierarchy1"/>
    <dgm:cxn modelId="{E8016F5B-4074-4BBE-B005-C5F80F9F5AA2}" type="presParOf" srcId="{A2C5C534-10C2-4A8A-9D41-30C4F6E83E84}" destId="{6C940A91-339D-46FE-8DF2-14B37A5B0DE5}" srcOrd="1" destOrd="0" presId="urn:microsoft.com/office/officeart/2005/8/layout/hierarchy1"/>
    <dgm:cxn modelId="{8E64A3FB-F03C-43A2-BF87-8A529D765C7C}" type="presParOf" srcId="{6C940A91-339D-46FE-8DF2-14B37A5B0DE5}" destId="{A8A554C2-CA31-47B9-BED4-AC10C4B1EA3E}" srcOrd="0" destOrd="0" presId="urn:microsoft.com/office/officeart/2005/8/layout/hierarchy1"/>
    <dgm:cxn modelId="{90FAD1E1-6239-45B2-80FE-04D2FA981BB5}" type="presParOf" srcId="{6C940A91-339D-46FE-8DF2-14B37A5B0DE5}" destId="{A480AC24-D13A-4B16-B71E-509EB8F5B943}" srcOrd="1" destOrd="0" presId="urn:microsoft.com/office/officeart/2005/8/layout/hierarchy1"/>
    <dgm:cxn modelId="{90A153FA-042C-413C-AC81-FC4E9F53075A}" type="presParOf" srcId="{A480AC24-D13A-4B16-B71E-509EB8F5B943}" destId="{BC79D815-7534-4299-A5CE-4A0D15A2F3D8}" srcOrd="0" destOrd="0" presId="urn:microsoft.com/office/officeart/2005/8/layout/hierarchy1"/>
    <dgm:cxn modelId="{176D7ECC-8930-4B17-B64A-72B80CF137A0}" type="presParOf" srcId="{BC79D815-7534-4299-A5CE-4A0D15A2F3D8}" destId="{2F4B49EB-8B6A-4B80-8028-44BFC28F8B91}" srcOrd="0" destOrd="0" presId="urn:microsoft.com/office/officeart/2005/8/layout/hierarchy1"/>
    <dgm:cxn modelId="{20AAD4A3-4B04-4BE1-8506-BC4B3B83A518}" type="presParOf" srcId="{BC79D815-7534-4299-A5CE-4A0D15A2F3D8}" destId="{E77C79F9-53D8-43B5-8DAA-EC743E9FEA57}" srcOrd="1" destOrd="0" presId="urn:microsoft.com/office/officeart/2005/8/layout/hierarchy1"/>
    <dgm:cxn modelId="{A328246A-F27D-43FA-9962-90782755D9A7}" type="presParOf" srcId="{A480AC24-D13A-4B16-B71E-509EB8F5B943}" destId="{BF5BB14B-8D55-40CA-8B05-36D82CF3B855}" srcOrd="1" destOrd="0" presId="urn:microsoft.com/office/officeart/2005/8/layout/hierarchy1"/>
    <dgm:cxn modelId="{D7CC4498-ED1D-46E0-899E-C5CF1157F25C}" type="presParOf" srcId="{228CD94D-66FF-4810-9B98-CACBB947CAB8}" destId="{D619B19F-2A0E-4C22-AE9E-BB3B5758FF0D}" srcOrd="2" destOrd="0" presId="urn:microsoft.com/office/officeart/2005/8/layout/hierarchy1"/>
    <dgm:cxn modelId="{441327B6-55E3-4F9E-8909-F3728451D82D}" type="presParOf" srcId="{228CD94D-66FF-4810-9B98-CACBB947CAB8}" destId="{1C42CF56-90F6-4A56-9893-E460FD4D1980}" srcOrd="3" destOrd="0" presId="urn:microsoft.com/office/officeart/2005/8/layout/hierarchy1"/>
    <dgm:cxn modelId="{64C457AC-E765-4DD2-A20D-258EC36BD59A}" type="presParOf" srcId="{1C42CF56-90F6-4A56-9893-E460FD4D1980}" destId="{C7412B42-165A-40EA-8770-57A5D97A4C2B}" srcOrd="0" destOrd="0" presId="urn:microsoft.com/office/officeart/2005/8/layout/hierarchy1"/>
    <dgm:cxn modelId="{B488B672-DD1B-41B4-8A5A-830CF904FEAE}" type="presParOf" srcId="{C7412B42-165A-40EA-8770-57A5D97A4C2B}" destId="{CA15288B-2725-4D53-984D-803096A4E36A}" srcOrd="0" destOrd="0" presId="urn:microsoft.com/office/officeart/2005/8/layout/hierarchy1"/>
    <dgm:cxn modelId="{6C363A4A-2EFB-47FE-8DFD-CD7127CCFE03}" type="presParOf" srcId="{C7412B42-165A-40EA-8770-57A5D97A4C2B}" destId="{456A6E57-5A1C-438C-BC00-F06DCF593B92}" srcOrd="1" destOrd="0" presId="urn:microsoft.com/office/officeart/2005/8/layout/hierarchy1"/>
    <dgm:cxn modelId="{DC46F903-2934-4F55-A6AD-1DCC6ADEBF7D}" type="presParOf" srcId="{1C42CF56-90F6-4A56-9893-E460FD4D1980}" destId="{0FE054AF-B057-4CDA-8F22-9D41BBE47B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16/02/2016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64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07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52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5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219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5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 smtClean="0"/>
              <a:t>Classes and objects</a:t>
            </a:r>
          </a:p>
          <a:p>
            <a:pPr rtl="0"/>
            <a:r>
              <a:rPr lang="en-GB" sz="4400" dirty="0" smtClean="0"/>
              <a:t>Inheritance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6093296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100" dirty="0" err="1" smtClean="0">
                <a:solidFill>
                  <a:schemeClr val="accent2"/>
                </a:solidFill>
                <a:latin typeface="Times New Roman" pitchFamily="18" charset="0"/>
              </a:rPr>
              <a:t>Nouf</a:t>
            </a:r>
            <a:r>
              <a:rPr lang="en-GB" sz="1100" dirty="0" smtClean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GB" sz="1100" dirty="0" err="1" smtClean="0">
                <a:solidFill>
                  <a:schemeClr val="accent2"/>
                </a:solidFill>
                <a:latin typeface="Times New Roman" pitchFamily="18" charset="0"/>
              </a:rPr>
              <a:t>Aljaffan</a:t>
            </a:r>
            <a:endParaRPr lang="en-GB" sz="1100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l"/>
            <a:r>
              <a:rPr lang="en-US" sz="1100" b="1" dirty="0">
                <a:solidFill>
                  <a:schemeClr val="accent2"/>
                </a:solidFill>
              </a:rPr>
              <a:t>Edited </a:t>
            </a:r>
            <a:r>
              <a:rPr lang="en-US" sz="1100" dirty="0" smtClean="0">
                <a:solidFill>
                  <a:schemeClr val="accent2"/>
                </a:solidFill>
              </a:rPr>
              <a:t>by : </a:t>
            </a:r>
            <a:r>
              <a:rPr lang="en-US" sz="1100" dirty="0" err="1" smtClean="0">
                <a:solidFill>
                  <a:schemeClr val="accent2"/>
                </a:solidFill>
              </a:rPr>
              <a:t>Nouf</a:t>
            </a:r>
            <a:r>
              <a:rPr lang="en-US" sz="1100" dirty="0" smtClean="0">
                <a:solidFill>
                  <a:schemeClr val="accent2"/>
                </a:solidFill>
              </a:rPr>
              <a:t>  </a:t>
            </a:r>
            <a:r>
              <a:rPr lang="en-US" sz="1100" dirty="0" err="1" smtClean="0">
                <a:solidFill>
                  <a:schemeClr val="accent2"/>
                </a:solidFill>
              </a:rPr>
              <a:t>Almunyif</a:t>
            </a:r>
            <a:r>
              <a:rPr lang="en-US" sz="1100" dirty="0" smtClean="0">
                <a:solidFill>
                  <a:schemeClr val="accent2"/>
                </a:solidFill>
              </a:rPr>
              <a:t> </a:t>
            </a:r>
            <a:endParaRPr lang="en-US" sz="1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5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Inheritance and accessibility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620438"/>
              </p:ext>
            </p:extLst>
          </p:nvPr>
        </p:nvGraphicFramePr>
        <p:xfrm>
          <a:off x="323528" y="1700808"/>
          <a:ext cx="8064896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3051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 </a:t>
                      </a:r>
                      <a:r>
                        <a:rPr lang="en-GB" dirty="0" err="1" smtClean="0"/>
                        <a:t>Specifier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own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Derived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 from Objects outside class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Public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Private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201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>
                <a:solidFill>
                  <a:schemeClr val="bg1"/>
                </a:solidFill>
              </a:rPr>
              <a:t>Example ( public access)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496" y="620688"/>
            <a:ext cx="4248472" cy="6237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#include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C00000"/>
                </a:solidFill>
              </a:rPr>
              <a:t>&lt;</a:t>
            </a:r>
            <a:r>
              <a:rPr lang="en-GB" sz="1600" dirty="0" err="1">
                <a:solidFill>
                  <a:srgbClr val="C00000"/>
                </a:solidFill>
              </a:rPr>
              <a:t>iostream</a:t>
            </a:r>
            <a:r>
              <a:rPr lang="en-GB" sz="1600" dirty="0">
                <a:solidFill>
                  <a:srgbClr val="C00000"/>
                </a:solidFill>
              </a:rPr>
              <a:t>&gt;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using namespace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std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class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B050"/>
                </a:solidFill>
              </a:rPr>
              <a:t>// base class</a:t>
            </a:r>
            <a:endParaRPr lang="en-GB" sz="1600" dirty="0">
              <a:solidFill>
                <a:srgbClr val="00B05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{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protected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length;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width;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public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()</a:t>
            </a:r>
            <a:r>
              <a:rPr lang="en-US" sz="1600" dirty="0" smtClean="0"/>
              <a:t> {length = 0; </a:t>
            </a:r>
          </a:p>
          <a:p>
            <a:pPr algn="l" rtl="0">
              <a:buClrTx/>
              <a:buNone/>
            </a:pPr>
            <a:r>
              <a:rPr lang="en-US" sz="1600" dirty="0" smtClean="0"/>
              <a:t>    width = 0;}</a:t>
            </a:r>
            <a:endParaRPr lang="en-GB" sz="1600" dirty="0" smtClean="0"/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>
                <a:solidFill>
                  <a:srgbClr val="000000"/>
                </a:solidFill>
              </a:rPr>
              <a:t>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Clr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{</a:t>
            </a:r>
            <a:r>
              <a:rPr lang="en-US" sz="1600" dirty="0" err="1" smtClean="0"/>
              <a:t>setDimension</a:t>
            </a:r>
            <a:r>
              <a:rPr lang="en-US" sz="1600" dirty="0" smtClean="0"/>
              <a:t>( L , w); }</a:t>
            </a: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void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setDimension</a:t>
            </a:r>
            <a:r>
              <a:rPr lang="en-GB" sz="1600" dirty="0">
                <a:solidFill>
                  <a:srgbClr val="000000"/>
                </a:solidFill>
              </a:rPr>
              <a:t> 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None/>
            </a:pPr>
            <a:r>
              <a:rPr lang="en-US" sz="1600" dirty="0" smtClean="0"/>
              <a:t>{	if ( L &gt;= 0 )  length = L;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             length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if ( w &gt;= 0 )width= w;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	width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}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 </a:t>
            </a:r>
            <a:endParaRPr lang="en-GB" sz="1600" dirty="0" smtClean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620688"/>
            <a:ext cx="4038600" cy="6010683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getLength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None/>
            </a:pPr>
            <a:r>
              <a:rPr lang="en-US" dirty="0" smtClean="0"/>
              <a:t>{	return length;}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getWidth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ClrTx/>
              <a:buNone/>
            </a:pPr>
            <a:r>
              <a:rPr lang="en-US" dirty="0" smtClean="0"/>
              <a:t> {	return width;}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area()</a:t>
            </a:r>
            <a:r>
              <a:rPr lang="en-US" dirty="0" smtClean="0"/>
              <a:t> </a:t>
            </a:r>
          </a:p>
          <a:p>
            <a:pPr algn="l" rtl="0">
              <a:buClrTx/>
              <a:buNone/>
            </a:pPr>
            <a:r>
              <a:rPr lang="en-US" dirty="0" smtClean="0"/>
              <a:t>{return length * width;}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perimeter()</a:t>
            </a:r>
          </a:p>
          <a:p>
            <a:pPr algn="l" rtl="0">
              <a:buClrTx/>
              <a:buNone/>
            </a:pPr>
            <a:r>
              <a:rPr lang="en-US" dirty="0" smtClean="0"/>
              <a:t> {	return 2 * ( length + width );}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void</a:t>
            </a:r>
            <a:r>
              <a:rPr lang="en-GB" dirty="0" smtClean="0">
                <a:solidFill>
                  <a:srgbClr val="000000"/>
                </a:solidFill>
              </a:rPr>
              <a:t> print()</a:t>
            </a:r>
            <a:r>
              <a:rPr lang="en-US" dirty="0" smtClean="0"/>
              <a:t>{ 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&lt;&lt;"Length = "&lt;&lt; length &lt;&lt; " ; Width = " &lt;&lt; width;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};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792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7544" y="620688"/>
            <a:ext cx="8316416" cy="6237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rectangleType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height;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lang="en-GB" sz="2000" dirty="0">
                <a:solidFill>
                  <a:srgbClr val="000000"/>
                </a:solidFill>
              </a:rPr>
              <a:t> {	height = 0 </a:t>
            </a:r>
            <a:r>
              <a:rPr lang="en-GB" sz="2000" dirty="0" smtClean="0">
                <a:solidFill>
                  <a:srgbClr val="000000"/>
                </a:solidFill>
              </a:rPr>
              <a:t>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h)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{</a:t>
            </a:r>
            <a:r>
              <a:rPr lang="en-GB" sz="2000" dirty="0" err="1" smtClean="0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L, w, h);  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boxType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(){}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void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setDimension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w, 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 , w 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if</a:t>
            </a:r>
            <a:r>
              <a:rPr lang="en-GB" sz="2000" dirty="0">
                <a:solidFill>
                  <a:srgbClr val="000000"/>
                </a:solidFill>
              </a:rPr>
              <a:t> ( h &gt;= 0)</a:t>
            </a:r>
            <a:r>
              <a:rPr lang="ar-SA" sz="2000" dirty="0">
                <a:solidFill>
                  <a:srgbClr val="000000"/>
                </a:solidFill>
              </a:rPr>
              <a:t>‏</a:t>
            </a:r>
            <a:r>
              <a:rPr lang="en-GB" sz="2000" dirty="0">
                <a:solidFill>
                  <a:srgbClr val="000000"/>
                </a:solidFill>
              </a:rPr>
              <a:t> height = h;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else           </a:t>
            </a:r>
            <a:r>
              <a:rPr lang="en-GB" sz="2000" dirty="0">
                <a:solidFill>
                  <a:srgbClr val="000000"/>
                </a:solidFill>
              </a:rPr>
              <a:t>height = 0</a:t>
            </a:r>
            <a:r>
              <a:rPr lang="en-GB" sz="2000" dirty="0" smtClean="0">
                <a:solidFill>
                  <a:srgbClr val="000000"/>
                </a:solidFill>
              </a:rPr>
              <a:t>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getHeight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  <a:r>
              <a:rPr lang="en-GB" sz="2000" dirty="0">
                <a:solidFill>
                  <a:srgbClr val="000000"/>
                </a:solidFill>
              </a:rPr>
              <a:t>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height;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area()</a:t>
            </a:r>
            <a:r>
              <a:rPr lang="en-GB" sz="2000" dirty="0">
                <a:solidFill>
                  <a:srgbClr val="000000"/>
                </a:solidFill>
              </a:rPr>
              <a:t>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2 * ( length * width + length * height + width * </a:t>
            </a:r>
            <a:r>
              <a:rPr lang="en-GB" sz="2000" dirty="0" smtClean="0">
                <a:solidFill>
                  <a:srgbClr val="000000"/>
                </a:solidFill>
              </a:rPr>
              <a:t>		height </a:t>
            </a:r>
            <a:r>
              <a:rPr lang="en-GB" sz="2000" dirty="0">
                <a:solidFill>
                  <a:srgbClr val="000000"/>
                </a:solidFill>
              </a:rPr>
              <a:t>); 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 smtClean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volume()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{</a:t>
            </a:r>
            <a:r>
              <a:rPr lang="en-GB" sz="2000" dirty="0" smtClean="0">
                <a:solidFill>
                  <a:srgbClr val="0000FF"/>
                </a:solidFill>
              </a:rPr>
              <a:t>return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::area() * height;  </a:t>
            </a:r>
            <a:r>
              <a:rPr lang="en-GB" sz="2000" dirty="0" smtClean="0">
                <a:solidFill>
                  <a:srgbClr val="000000"/>
                </a:solidFill>
              </a:rPr>
              <a:t>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void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print()</a:t>
            </a:r>
            <a:r>
              <a:rPr lang="en-GB" sz="2000" dirty="0">
                <a:solidFill>
                  <a:srgbClr val="000000"/>
                </a:solidFill>
              </a:rPr>
              <a:t> 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::print();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err="1">
                <a:solidFill>
                  <a:srgbClr val="000000"/>
                </a:solidFill>
              </a:rPr>
              <a:t>cout</a:t>
            </a:r>
            <a:r>
              <a:rPr lang="en-GB" sz="2000" dirty="0">
                <a:solidFill>
                  <a:srgbClr val="000000"/>
                </a:solidFill>
              </a:rPr>
              <a:t> &lt;&lt;</a:t>
            </a:r>
            <a:r>
              <a:rPr lang="en-GB" sz="2000" dirty="0">
                <a:solidFill>
                  <a:srgbClr val="C00000"/>
                </a:solidFill>
              </a:rPr>
              <a:t> " ; Height = "</a:t>
            </a:r>
            <a:r>
              <a:rPr lang="en-GB" sz="2000" dirty="0">
                <a:solidFill>
                  <a:srgbClr val="000000"/>
                </a:solidFill>
              </a:rPr>
              <a:t> &lt;&lt; height</a:t>
            </a:r>
            <a:r>
              <a:rPr lang="en-GB" sz="2000" dirty="0" smtClean="0">
                <a:solidFill>
                  <a:srgbClr val="000000"/>
                </a:solidFill>
              </a:rPr>
              <a:t>;}</a:t>
            </a:r>
            <a:endParaRPr lang="en-GB" sz="2000" dirty="0">
              <a:solidFill>
                <a:srgbClr val="000000"/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352928" cy="5650643"/>
          </a:xfrm>
        </p:spPr>
        <p:txBody>
          <a:bodyPr>
            <a:normAutofit fontScale="92500" lnSpcReduction="10000"/>
          </a:bodyPr>
          <a:lstStyle/>
          <a:p>
            <a:pPr marL="82296" indent="0" algn="l" rtl="0">
              <a:buNone/>
            </a:pPr>
            <a:r>
              <a:rPr lang="en-GB" dirty="0" smtClean="0">
                <a:solidFill>
                  <a:srgbClr val="0000FF"/>
                </a:solidFill>
              </a:rPr>
              <a:t>Void </a:t>
            </a:r>
            <a:r>
              <a:rPr lang="en-GB" dirty="0" smtClean="0">
                <a:solidFill>
                  <a:srgbClr val="000000"/>
                </a:solidFill>
              </a:rPr>
              <a:t>main</a:t>
            </a:r>
            <a:r>
              <a:rPr lang="en-GB" dirty="0">
                <a:solidFill>
                  <a:srgbClr val="000000"/>
                </a:solidFill>
              </a:rPr>
              <a:t>()</a:t>
            </a:r>
            <a:r>
              <a:rPr lang="ar-SA" dirty="0">
                <a:solidFill>
                  <a:srgbClr val="000000"/>
                </a:solidFill>
              </a:rPr>
              <a:t>‏</a:t>
            </a:r>
            <a:endParaRPr lang="en-US" dirty="0">
              <a:solidFill>
                <a:srgbClr val="000000"/>
              </a:solidFill>
            </a:endParaRPr>
          </a:p>
          <a:p>
            <a:pPr marL="82296" indent="0" algn="l" rtl="0">
              <a:buNone/>
            </a:pPr>
            <a:r>
              <a:rPr lang="en-GB" dirty="0" smtClean="0">
                <a:solidFill>
                  <a:srgbClr val="000000"/>
                </a:solidFill>
              </a:rPr>
              <a:t>{</a:t>
            </a:r>
          </a:p>
          <a:p>
            <a:pPr marL="82296" indent="0" algn="l" rtl="0"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err="1" smtClean="0">
                <a:solidFill>
                  <a:srgbClr val="000000"/>
                </a:solidFill>
              </a:rPr>
              <a:t>rectangleType</a:t>
            </a:r>
            <a:r>
              <a:rPr lang="en-GB" dirty="0" smtClean="0">
                <a:solidFill>
                  <a:srgbClr val="000000"/>
                </a:solidFill>
              </a:rPr>
              <a:t> myRectangle1;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rectangleType</a:t>
            </a:r>
            <a:r>
              <a:rPr lang="en-GB" dirty="0">
                <a:solidFill>
                  <a:srgbClr val="000000"/>
                </a:solidFill>
              </a:rPr>
              <a:t> myRectangle2(8, 6);</a:t>
            </a:r>
          </a:p>
          <a:p>
            <a:pPr marL="82296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boxType</a:t>
            </a:r>
            <a:r>
              <a:rPr lang="en-GB" dirty="0">
                <a:solidFill>
                  <a:srgbClr val="000000"/>
                </a:solidFill>
              </a:rPr>
              <a:t> myBox1;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boxType</a:t>
            </a:r>
            <a:r>
              <a:rPr lang="en-GB" dirty="0">
                <a:solidFill>
                  <a:srgbClr val="000000"/>
                </a:solidFill>
              </a:rPr>
              <a:t> myBox2(10, 7, 3);</a:t>
            </a:r>
          </a:p>
          <a:p>
            <a:pPr marL="82296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"\n myRectangle1: "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myRectangle1.print();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 Area of myRectangle1: " </a:t>
            </a:r>
            <a:r>
              <a:rPr lang="en-GB" dirty="0">
                <a:solidFill>
                  <a:srgbClr val="000000"/>
                </a:solidFill>
              </a:rPr>
              <a:t>&lt;&lt; myRectangle1.area()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>
                <a:solidFill>
                  <a:srgbClr val="C00000"/>
                </a:solidFill>
              </a:rPr>
              <a:t>"\n myRectangle2: "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myRectangle2.print();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</a:t>
            </a:r>
            <a:r>
              <a:rPr lang="en-GB" dirty="0">
                <a:solidFill>
                  <a:srgbClr val="C00000"/>
                </a:solidFill>
              </a:rPr>
              <a:t> " Area of myRectangle2: "</a:t>
            </a:r>
            <a:r>
              <a:rPr lang="en-GB" dirty="0">
                <a:solidFill>
                  <a:srgbClr val="000000"/>
                </a:solidFill>
              </a:rPr>
              <a:t> &lt;&lt; myRectangle2.area() &lt;&lt; 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marL="82296" indent="0" algn="l" rtl="0">
              <a:buNone/>
            </a:pPr>
            <a:r>
              <a:rPr lang="en-GB" dirty="0">
                <a:solidFill>
                  <a:srgbClr val="000000"/>
                </a:solidFill>
              </a:rPr>
              <a:t>}</a:t>
            </a:r>
          </a:p>
          <a:p>
            <a:pPr marL="82296" indent="0" algn="l" rtl="0">
              <a:buNone/>
            </a:pPr>
            <a:endParaRPr lang="en-GB" dirty="0">
              <a:solidFill>
                <a:srgbClr val="333399"/>
              </a:solidFill>
            </a:endParaRPr>
          </a:p>
          <a:p>
            <a:pPr marL="82296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068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316288" cy="5722651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5" t="14452" r="63213" b="56897"/>
          <a:stretch>
            <a:fillRect/>
          </a:stretch>
        </p:blipFill>
        <p:spPr bwMode="auto">
          <a:xfrm>
            <a:off x="539552" y="1196752"/>
            <a:ext cx="8100392" cy="490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81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Over-written Functions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These </a:t>
            </a:r>
            <a:r>
              <a:rPr lang="en-US" dirty="0"/>
              <a:t>functions 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overloaded, since they have exactly the same prototype (and header), and they are not in the same class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They are </a:t>
            </a:r>
            <a:r>
              <a:rPr lang="en-US" i="1" dirty="0"/>
              <a:t>over-written</a:t>
            </a:r>
            <a:r>
              <a:rPr lang="en-US" dirty="0"/>
              <a:t> functions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over-written function that is closest to the object defined takes precedence.</a:t>
            </a:r>
          </a:p>
        </p:txBody>
      </p:sp>
    </p:spTree>
    <p:extLst>
      <p:ext uri="{BB962C8B-B14F-4D97-AF65-F5344CB8AC3E}">
        <p14:creationId xmlns:p14="http://schemas.microsoft.com/office/powerpoint/2010/main" val="3149679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public,  (default)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 </a:t>
            </a:r>
            <a:endParaRPr lang="en-US" b="1" dirty="0" smtClean="0"/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members become public members of the derived class.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become protected members of the derived class.</a:t>
            </a:r>
          </a:p>
          <a:p>
            <a:pPr lvl="2" algn="l" rtl="0" hangingPunct="0"/>
            <a:endParaRPr lang="en-US" dirty="0" smtClean="0"/>
          </a:p>
          <a:p>
            <a:pPr lvl="2" algn="l" rtl="0" hangingPunct="0"/>
            <a:r>
              <a:rPr lang="en-GB" dirty="0" smtClean="0"/>
              <a:t>Example :  base class inherited as </a:t>
            </a:r>
            <a:r>
              <a:rPr lang="en-GB" dirty="0" smtClean="0">
                <a:solidFill>
                  <a:srgbClr val="FF0000"/>
                </a:solidFill>
              </a:rPr>
              <a:t>public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61452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6154699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</a:t>
            </a:r>
            <a:r>
              <a:rPr lang="en-US" sz="1600" dirty="0" smtClean="0">
                <a:latin typeface="Courier New"/>
              </a:rPr>
              <a:t>std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sz="1600" dirty="0" smtClean="0">
                <a:latin typeface="Courier New"/>
              </a:rPr>
              <a:t>base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base class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{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//private by default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pub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smtClean="0">
                <a:latin typeface="Courier New"/>
              </a:rPr>
              <a:t>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b) {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latin typeface="Courier New"/>
              </a:rPr>
              <a:t>=b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err="1" smtClean="0">
                <a:latin typeface="Courier New"/>
              </a:rPr>
              <a:t>setprot</a:t>
            </a:r>
            <a:r>
              <a:rPr lang="en-US" sz="1600" dirty="0" smtClean="0">
                <a:latin typeface="Courier New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p) {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latin typeface="Courier New"/>
              </a:rPr>
              <a:t>=p;}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show(){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"in base 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 :"&lt;&lt;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&lt;&lt;"\n";}</a:t>
            </a:r>
          </a:p>
          <a:p>
            <a:pPr algn="l" rtl="0">
              <a:buNone/>
            </a:pPr>
            <a:r>
              <a:rPr lang="en-US" sz="1600" dirty="0" smtClean="0">
                <a:latin typeface="Courier New"/>
              </a:rPr>
              <a:t>};</a:t>
            </a:r>
            <a:endParaRPr lang="ar-SA" sz="1600" dirty="0" smtClean="0"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495800" cy="6082691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endParaRPr lang="ar-SA" dirty="0" smtClean="0"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: public </a:t>
            </a:r>
            <a:r>
              <a:rPr lang="en-US" dirty="0" smtClean="0">
                <a:latin typeface="Courier New"/>
              </a:rPr>
              <a:t>base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drivedclass</a:t>
            </a:r>
            <a:endParaRPr lang="en-US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{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k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x) {k =x;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err="1" smtClean="0">
                <a:latin typeface="Courier New"/>
              </a:rPr>
              <a:t>showK</a:t>
            </a:r>
            <a:r>
              <a:rPr lang="en-US" dirty="0" smtClean="0">
                <a:latin typeface="Courier New"/>
              </a:rPr>
              <a:t>(){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in derived k : </a:t>
            </a:r>
            <a:r>
              <a:rPr lang="en-US" dirty="0" smtClean="0">
                <a:latin typeface="Courier New"/>
              </a:rPr>
              <a:t>"&lt;&lt; k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"\n";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in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deraived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prot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from base : "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prot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endl</a:t>
            </a:r>
            <a:r>
              <a:rPr lang="en-US" dirty="0" smtClean="0"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pri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; this is error </a:t>
            </a:r>
          </a:p>
          <a:p>
            <a:pPr algn="l" rtl="0">
              <a:buNone/>
            </a:pPr>
            <a:r>
              <a:rPr lang="ar-SA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latin typeface="Courier New"/>
              </a:rPr>
              <a:t>}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;//end of class</a:t>
            </a: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smtClean="0">
                <a:latin typeface="Courier New"/>
              </a:rPr>
              <a:t>main(){</a:t>
            </a:r>
          </a:p>
          <a:p>
            <a:pPr algn="l" rtl="0">
              <a:buNone/>
            </a:pPr>
            <a:endParaRPr lang="ar-SA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latin typeface="Courier New"/>
              </a:rPr>
              <a:t> ob(3);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ob.set</a:t>
            </a:r>
            <a:r>
              <a:rPr lang="en-US" dirty="0" smtClean="0">
                <a:latin typeface="Courier New"/>
              </a:rPr>
              <a:t>(5);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ob.showK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class</a:t>
            </a: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ob.prot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=5;error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}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6104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71600" y="1988840"/>
            <a:ext cx="583264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391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protected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b="1" dirty="0" smtClean="0"/>
              <a:t> </a:t>
            </a:r>
            <a:r>
              <a:rPr lang="en-US" dirty="0" smtClean="0"/>
              <a:t>its public and protected members become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of the derived class.</a:t>
            </a:r>
          </a:p>
          <a:p>
            <a:pPr lvl="1" algn="l" rtl="0" hangingPunct="0"/>
            <a:endParaRPr lang="en-US" dirty="0" smtClean="0"/>
          </a:p>
          <a:p>
            <a:pPr lvl="1" algn="l" rtl="0" hangingPunct="0"/>
            <a:r>
              <a:rPr lang="en-GB" sz="2800" dirty="0" smtClean="0"/>
              <a:t>Example : using </a:t>
            </a:r>
            <a:r>
              <a:rPr lang="en-GB" sz="2800" dirty="0" smtClean="0">
                <a:solidFill>
                  <a:srgbClr val="FF0000"/>
                </a:solidFill>
              </a:rPr>
              <a:t>protected</a:t>
            </a:r>
            <a:r>
              <a:rPr lang="en-GB" sz="2800" dirty="0" smtClean="0"/>
              <a:t>  for inheritance of base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808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/>
              <a:t>Inheritance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pPr algn="l" rtl="0">
              <a:spcBef>
                <a:spcPts val="1125"/>
              </a:spcBef>
            </a:pPr>
            <a:r>
              <a:rPr lang="en-GB" sz="2000" dirty="0">
                <a:solidFill>
                  <a:srgbClr val="000000"/>
                </a:solidFill>
              </a:rPr>
              <a:t>Inheritance and composition are meaningful ways to relate two or more classes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/>
            <a:r>
              <a:rPr lang="en-US" sz="2000" dirty="0"/>
              <a:t>Inheritance implements an </a:t>
            </a:r>
            <a:r>
              <a:rPr lang="en-US" sz="2000" i="1" dirty="0"/>
              <a:t>is-a</a:t>
            </a:r>
            <a:r>
              <a:rPr lang="en-US" sz="2000" dirty="0"/>
              <a:t> relationship:</a:t>
            </a:r>
          </a:p>
          <a:p>
            <a:pPr algn="l" rtl="0"/>
            <a:r>
              <a:rPr lang="en-US" sz="2000" dirty="0"/>
              <a:t>For example - a mustang is-a car.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Inheritance </a:t>
            </a:r>
            <a:r>
              <a:rPr lang="en-GB" sz="2000" dirty="0">
                <a:solidFill>
                  <a:srgbClr val="000000"/>
                </a:solidFill>
              </a:rPr>
              <a:t>lets us create new classes from existing classes.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new classes that we create from the 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derived classes</a:t>
            </a:r>
            <a:r>
              <a:rPr lang="en-GB" sz="1800" dirty="0">
                <a:solidFill>
                  <a:srgbClr val="000000"/>
                </a:solidFill>
              </a:rPr>
              <a:t>; </a:t>
            </a:r>
            <a:r>
              <a:rPr lang="en-US" sz="1800" dirty="0"/>
              <a:t>.  Is also referred to as the </a:t>
            </a:r>
            <a:r>
              <a:rPr lang="en-US" sz="1800" i="1" dirty="0"/>
              <a:t>subclass</a:t>
            </a:r>
            <a:r>
              <a:rPr lang="en-US" sz="1800" dirty="0"/>
              <a:t>.</a:t>
            </a:r>
            <a:endParaRPr lang="en-GB" sz="1800" dirty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base classes</a:t>
            </a:r>
            <a:r>
              <a:rPr lang="en-GB" sz="1800" dirty="0" smtClean="0">
                <a:solidFill>
                  <a:srgbClr val="000000"/>
                </a:solidFill>
              </a:rPr>
              <a:t>. </a:t>
            </a:r>
            <a:r>
              <a:rPr lang="en-US" sz="1800" dirty="0"/>
              <a:t>Is also called the </a:t>
            </a:r>
            <a:r>
              <a:rPr lang="en-US" sz="1800" i="1" dirty="0"/>
              <a:t>superclass</a:t>
            </a:r>
            <a:r>
              <a:rPr lang="en-US" sz="1800" dirty="0"/>
              <a:t>.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The derived classes inherit the properties of the base classes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Each derived class, in turn, becomes a base class for a future derived class.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A </a:t>
            </a:r>
            <a:r>
              <a:rPr lang="en-GB" sz="2000" dirty="0">
                <a:solidFill>
                  <a:srgbClr val="000000"/>
                </a:solidFill>
              </a:rPr>
              <a:t>derived class can redefine the member functions of a base class, but this redefinition applies only to the objects of the derived class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487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6" y="692696"/>
            <a:ext cx="907734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6201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28436" cy="392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54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7979264" cy="304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324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private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its public and protected members become private members of the derived class.</a:t>
            </a:r>
          </a:p>
          <a:p>
            <a:pPr lvl="1" algn="l" rtl="0" hangingPunct="0"/>
            <a:endParaRPr lang="en-GB" dirty="0" smtClean="0"/>
          </a:p>
          <a:p>
            <a:pPr algn="l" rtl="0" hangingPunct="0"/>
            <a:r>
              <a:rPr lang="en-US" dirty="0" smtClean="0"/>
              <a:t>In all cases, private members of a base class remain private to that base class.</a:t>
            </a:r>
            <a:endParaRPr lang="en-GB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2598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9144000" cy="57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95736" y="5301208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83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	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25</a:t>
            </a:fld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7776864" cy="57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93326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092716" cy="298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51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27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8496944" cy="557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9737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28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7200800" cy="517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6132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606301" cy="333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05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/>
              <a:t>Hierarchical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l" rtl="0"/>
            <a:r>
              <a:rPr lang="en-US" dirty="0"/>
              <a:t>Inheritance is hierarchical:</a:t>
            </a:r>
          </a:p>
          <a:p>
            <a:pPr lvl="1" algn="l" rtl="0"/>
            <a:r>
              <a:rPr lang="en-US" dirty="0"/>
              <a:t>A derived class can also act as a base class to a lower-level derived class.</a:t>
            </a:r>
          </a:p>
          <a:p>
            <a:pPr lvl="1" algn="l" rtl="0"/>
            <a:r>
              <a:rPr lang="en-US" dirty="0"/>
              <a:t> The higher the class in the hierarchy, the more general information it contains.</a:t>
            </a:r>
          </a:p>
          <a:p>
            <a:pPr lvl="1" algn="l" rtl="0"/>
            <a:r>
              <a:rPr lang="en-US" dirty="0"/>
              <a:t>The lower the class in the hierarchy, the more specific information it contains.</a:t>
            </a:r>
          </a:p>
          <a:p>
            <a:pPr algn="l" rtl="0"/>
            <a:r>
              <a:rPr lang="en-US" sz="3200" dirty="0">
                <a:solidFill>
                  <a:schemeClr val="accent4"/>
                </a:solidFill>
              </a:rPr>
              <a:t>Attributes in a derived class overwrite the same ones in a base class.</a:t>
            </a:r>
          </a:p>
        </p:txBody>
      </p:sp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30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14438"/>
            <a:ext cx="7992888" cy="523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37755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6058167" cy="38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131840" y="3566187"/>
            <a:ext cx="216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0627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899592" y="3068960"/>
            <a:ext cx="7772400" cy="1362075"/>
          </a:xfrm>
          <a:prstGeom prst="rect">
            <a:avLst/>
          </a:prstGeom>
          <a:ln>
            <a:solidFill>
              <a:schemeClr val="accent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64008" algn="ctr" rtl="0">
              <a:spcBef>
                <a:spcPts val="300"/>
              </a:spcBef>
              <a:buClr>
                <a:schemeClr val="accent3"/>
              </a:buClr>
            </a:pPr>
            <a:r>
              <a:rPr lang="en-US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Multiple Base Classes Inheritance</a:t>
            </a:r>
            <a:endParaRPr lang="en-GB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marL="64008" algn="ctr" rtl="0">
              <a:spcBef>
                <a:spcPts val="300"/>
              </a:spcBef>
              <a:buClr>
                <a:schemeClr val="accent3"/>
              </a:buClr>
            </a:pPr>
            <a:endParaRPr lang="en-GB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313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Inheriting Multiple Base </a:t>
            </a:r>
            <a:r>
              <a:rPr lang="en-US" sz="3600" b="1" dirty="0" smtClean="0"/>
              <a:t>Classes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It is possible for a derived class to inherit two or more base classes</a:t>
            </a:r>
            <a:r>
              <a:rPr lang="en-US" dirty="0" smtClean="0"/>
              <a:t>.</a:t>
            </a:r>
          </a:p>
          <a:p>
            <a:pPr algn="l" rtl="0"/>
            <a:r>
              <a:rPr lang="en-US" b="1" dirty="0" smtClean="0"/>
              <a:t>General definition : </a:t>
            </a:r>
          </a:p>
          <a:p>
            <a:pPr algn="l" rtl="0"/>
            <a:endParaRPr lang="en-US" b="1" dirty="0" smtClean="0"/>
          </a:p>
          <a:p>
            <a:pPr marL="82296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b="1" dirty="0" err="1" smtClean="0"/>
              <a:t>derivedName</a:t>
            </a:r>
            <a:r>
              <a:rPr lang="en-US" dirty="0" smtClean="0">
                <a:solidFill>
                  <a:srgbClr val="FF0000"/>
                </a:solidFill>
              </a:rPr>
              <a:t>: access1 </a:t>
            </a:r>
            <a:r>
              <a:rPr lang="en-US" b="1" dirty="0" smtClean="0"/>
              <a:t>base1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access2 </a:t>
            </a:r>
            <a:r>
              <a:rPr lang="en-US" b="1" dirty="0" smtClean="0"/>
              <a:t>base2</a:t>
            </a:r>
            <a:r>
              <a:rPr lang="en-US" dirty="0" smtClean="0"/>
              <a:t> { </a:t>
            </a:r>
          </a:p>
          <a:p>
            <a:pPr marL="82296" indent="0" algn="l" rtl="0">
              <a:buNone/>
            </a:pPr>
            <a:r>
              <a:rPr lang="en-US" dirty="0" smtClean="0"/>
              <a:t>	The member list of </a:t>
            </a:r>
            <a:r>
              <a:rPr lang="en-US" dirty="0" err="1" smtClean="0"/>
              <a:t>derivedName</a:t>
            </a:r>
            <a:r>
              <a:rPr lang="en-US" dirty="0" smtClean="0"/>
              <a:t> class</a:t>
            </a:r>
          </a:p>
          <a:p>
            <a:pPr marL="82296" indent="0" algn="l" rtl="0">
              <a:buNone/>
            </a:pPr>
            <a:r>
              <a:rPr lang="en-US" b="1" dirty="0" smtClean="0"/>
              <a:t>};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b="1" dirty="0"/>
          </a:p>
          <a:p>
            <a:pPr algn="l" rtl="0"/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7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An </a:t>
            </a:r>
            <a:r>
              <a:rPr lang="en-US" dirty="0"/>
              <a:t>example of multiple base </a:t>
            </a:r>
            <a:r>
              <a:rPr lang="en-US" dirty="0" smtClean="0"/>
              <a:t>classes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44280" cy="536261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An example of multiple base classes.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base1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protected: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x;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void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showx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() 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&lt;&lt; x &lt;&lt;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"\n";}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base2 {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protected: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y;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 void showy() 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 y &lt;&lt;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"\n"; }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529060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Inherit multiple base classes.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derived: public base1, public base2 {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void 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j) { x=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 y =j; }	};</a:t>
            </a: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main(){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derived ob;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ob.set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(10, 20);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//provided by derived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ob.showx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();//from </a:t>
            </a: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basel</a:t>
            </a:r>
            <a:endParaRPr lang="en-US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ob.showy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();//from base2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805264"/>
            <a:ext cx="406900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5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Constructors, Destructors, and </a:t>
            </a:r>
            <a:r>
              <a:rPr lang="en-US" sz="2800" b="1" dirty="0" smtClean="0"/>
              <a:t>Inheritance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are base class and derived class constructor and destructor functions called?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can parameters be passed to base class constructor functions?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1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/>
              <a:t>When Constructor and Destructor </a:t>
            </a:r>
            <a:r>
              <a:rPr lang="en-US" sz="2000" b="1" dirty="0" smtClean="0"/>
              <a:t>Functions </a:t>
            </a:r>
            <a:r>
              <a:rPr lang="en-US" sz="2000" b="1" dirty="0"/>
              <a:t>Are </a:t>
            </a:r>
            <a:r>
              <a:rPr lang="en-US" sz="2000" b="1" dirty="0" smtClean="0"/>
              <a:t>Executed?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hangingPunct="0"/>
            <a:r>
              <a:rPr lang="en-US" dirty="0" smtClean="0"/>
              <a:t>It is possible for a base class, a derived class, or both, to contain constructor and/or destructor functions. </a:t>
            </a:r>
          </a:p>
          <a:p>
            <a:pPr algn="l" rtl="0" hangingPunct="0"/>
            <a:endParaRPr lang="en-US" dirty="0" smtClean="0"/>
          </a:p>
          <a:p>
            <a:pPr algn="l" rtl="0" hangingPunct="0"/>
            <a:r>
              <a:rPr lang="en-US" dirty="0" smtClean="0"/>
              <a:t>It is important to understand the order in which these functions are executed </a:t>
            </a:r>
          </a:p>
          <a:p>
            <a:pPr lvl="1" algn="l" rtl="0" hangingPunct="0"/>
            <a:r>
              <a:rPr lang="en-US" dirty="0" smtClean="0"/>
              <a:t>when an object of a derived class comes into existence </a:t>
            </a:r>
          </a:p>
          <a:p>
            <a:pPr lvl="1" algn="l" rtl="0" hangingPunct="0"/>
            <a:r>
              <a:rPr lang="en-US" dirty="0" smtClean="0"/>
              <a:t>when it goes out of existence.</a:t>
            </a:r>
            <a:endParaRPr lang="en-GB" dirty="0" smtClean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92080" y="764704"/>
            <a:ext cx="4917232" cy="1066800"/>
          </a:xfrm>
        </p:spPr>
        <p:txBody>
          <a:bodyPr/>
          <a:lstStyle/>
          <a:p>
            <a:pPr algn="l" rtl="0"/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913696" cy="59046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#include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using namespace </a:t>
            </a:r>
            <a:r>
              <a:rPr lang="en-US" sz="1600" dirty="0" err="1"/>
              <a:t>std</a:t>
            </a:r>
            <a:r>
              <a:rPr lang="en-US" sz="1600" dirty="0"/>
              <a:t>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class</a:t>
            </a:r>
            <a:r>
              <a:rPr lang="en-US" sz="1600" dirty="0"/>
              <a:t> </a:t>
            </a:r>
            <a:r>
              <a:rPr lang="en-US" sz="1600" b="1" dirty="0"/>
              <a:t>base</a:t>
            </a:r>
            <a:r>
              <a:rPr lang="en-US" sz="1600" dirty="0"/>
              <a:t> 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   public</a:t>
            </a:r>
            <a:r>
              <a:rPr lang="en-US" sz="1600" dirty="0">
                <a:solidFill>
                  <a:srgbClr val="FF0000"/>
                </a:solidFill>
              </a:rPr>
              <a:t>:</a:t>
            </a:r>
            <a:endParaRPr lang="en-GB" sz="1600" dirty="0">
              <a:solidFill>
                <a:srgbClr val="FF0000"/>
              </a:solidFill>
            </a:endParaRP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      base(){  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base\n</a:t>
            </a:r>
            <a:r>
              <a:rPr lang="en-US" sz="1600" dirty="0" smtClean="0"/>
              <a:t>";}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     </a:t>
            </a:r>
            <a:r>
              <a:rPr lang="ar-SA" sz="1600" dirty="0" smtClean="0"/>
              <a:t>~</a:t>
            </a:r>
            <a:r>
              <a:rPr lang="en-US" sz="1600" dirty="0" smtClean="0"/>
              <a:t>base(){ 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&lt;&lt; "</a:t>
            </a:r>
            <a:r>
              <a:rPr lang="en-US" sz="1600" dirty="0"/>
              <a:t>Destructing base\n</a:t>
            </a:r>
            <a:r>
              <a:rPr lang="en-US" sz="1600" dirty="0" smtClean="0"/>
              <a:t>"; }</a:t>
            </a: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Font typeface="+mj-lt"/>
              <a:buAutoNum type="arabicPeriod"/>
            </a:pPr>
            <a:endParaRPr lang="en-US" sz="1600" dirty="0" smtClean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b="1" dirty="0"/>
              <a:t>derived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/>
              <a:t> </a:t>
            </a:r>
            <a:r>
              <a:rPr lang="en-US" sz="1600" b="1" dirty="0"/>
              <a:t>base</a:t>
            </a:r>
            <a:r>
              <a:rPr lang="en-US" sz="1600" dirty="0"/>
              <a:t> 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    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      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&lt;&lt; "Constructing derived\n</a:t>
            </a:r>
            <a:r>
              <a:rPr lang="en-US" sz="1400" dirty="0" smtClean="0"/>
              <a:t>";}</a:t>
            </a:r>
            <a:endParaRPr lang="en-GB" sz="14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    ~derived()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&lt;&lt; "Destructing derived\n</a:t>
            </a:r>
            <a:r>
              <a:rPr lang="en-US" sz="1400" dirty="0" smtClean="0"/>
              <a:t>";}</a:t>
            </a: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Font typeface="+mj-lt"/>
              <a:buAutoNum type="arabicPeriod"/>
            </a:pPr>
            <a:endParaRPr lang="en-GB" sz="14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err="1">
                <a:solidFill>
                  <a:srgbClr val="FF0000"/>
                </a:solidFill>
              </a:rPr>
              <a:t>int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main()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/>
              <a:t>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b="1" dirty="0"/>
              <a:t>derived</a:t>
            </a:r>
            <a:r>
              <a:rPr lang="en-US" sz="1600" dirty="0"/>
              <a:t> </a:t>
            </a:r>
            <a:r>
              <a:rPr lang="en-US" sz="1600" dirty="0" err="1"/>
              <a:t>ob</a:t>
            </a:r>
            <a:r>
              <a:rPr lang="en-US" sz="1600" dirty="0"/>
              <a:t>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// do nothing but construct and destruct </a:t>
            </a:r>
            <a:r>
              <a:rPr lang="en-US" sz="1600" dirty="0" err="1">
                <a:solidFill>
                  <a:srgbClr val="00B050"/>
                </a:solidFill>
              </a:rPr>
              <a:t>ob</a:t>
            </a:r>
            <a:endParaRPr lang="en-GB" sz="1600" dirty="0">
              <a:solidFill>
                <a:srgbClr val="00B050"/>
              </a:solidFill>
            </a:endParaRP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return</a:t>
            </a:r>
            <a:r>
              <a:rPr lang="en-US" sz="1600" dirty="0"/>
              <a:t> 0;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}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4005064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 smtClean="0">
                <a:latin typeface="Arial" pitchFamily="34" charset="0"/>
                <a:cs typeface="Arial" pitchFamily="34" charset="0"/>
              </a:rPr>
              <a:t>General Rule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constructor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functions are executed in the order of their derivation.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Destructor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functions are executed in reverse order of derivation.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918" y="1772816"/>
            <a:ext cx="4055960" cy="197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3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52120" y="764704"/>
            <a:ext cx="2880320" cy="1066800"/>
          </a:xfrm>
        </p:spPr>
        <p:txBody>
          <a:bodyPr/>
          <a:lstStyle/>
          <a:p>
            <a:pPr algn="l" rtl="0"/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548680"/>
            <a:ext cx="4769680" cy="56166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600" dirty="0">
                <a:solidFill>
                  <a:srgbClr val="FF0000"/>
                </a:solidFill>
              </a:rPr>
              <a:t>#include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 </a:t>
            </a:r>
            <a:endParaRPr lang="en-US" sz="1600" dirty="0" smtClean="0"/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using </a:t>
            </a:r>
            <a:r>
              <a:rPr lang="en-US" sz="1600" dirty="0">
                <a:solidFill>
                  <a:srgbClr val="FF0000"/>
                </a:solidFill>
              </a:rPr>
              <a:t>namespace </a:t>
            </a:r>
            <a:r>
              <a:rPr lang="en-US" sz="1600" dirty="0" err="1"/>
              <a:t>std</a:t>
            </a:r>
            <a:r>
              <a:rPr lang="en-US" sz="1600" dirty="0" smtClean="0"/>
              <a:t>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/>
              <a:t>base </a:t>
            </a:r>
            <a:r>
              <a:rPr lang="en-US" sz="1600" dirty="0" smtClean="0"/>
              <a:t>{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    base</a:t>
            </a:r>
            <a:r>
              <a:rPr lang="en-US" sz="1600" dirty="0"/>
              <a:t>() 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base\n"; } </a:t>
            </a:r>
            <a:endParaRPr lang="en-US" sz="1600" dirty="0" smtClean="0"/>
          </a:p>
          <a:p>
            <a:pPr marL="514350" indent="-514350" algn="l" rtl="0" hangingPunct="0">
              <a:buNone/>
            </a:pP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base</a:t>
            </a:r>
            <a:r>
              <a:rPr lang="en-US" sz="1600" dirty="0"/>
              <a:t>() 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base\n"; </a:t>
            </a:r>
            <a:r>
              <a:rPr lang="en-US" sz="1600" dirty="0" smtClean="0"/>
              <a:t>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derived1: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 smtClean="0"/>
              <a:t> base{</a:t>
            </a:r>
            <a:endParaRPr lang="en-GB" sz="1600" dirty="0" smtClean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  derived1() {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</a:t>
            </a:r>
            <a:r>
              <a:rPr lang="en-US" sz="1600" dirty="0" smtClean="0"/>
              <a:t>derived1\n</a:t>
            </a:r>
            <a:r>
              <a:rPr lang="en-US" sz="1600" dirty="0"/>
              <a:t>"; }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</a:t>
            </a: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derived1() {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</a:t>
            </a:r>
            <a:r>
              <a:rPr lang="en-US" sz="1600" dirty="0" smtClean="0"/>
              <a:t>derived1\n</a:t>
            </a:r>
            <a:r>
              <a:rPr lang="en-US" sz="1600" dirty="0"/>
              <a:t>"; </a:t>
            </a:r>
            <a:r>
              <a:rPr lang="en-US" sz="1600" dirty="0" smtClean="0"/>
              <a:t>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/>
              <a:t>derived2: </a:t>
            </a: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/>
              <a:t> </a:t>
            </a:r>
            <a:r>
              <a:rPr lang="en-US" sz="1600" dirty="0" smtClean="0"/>
              <a:t>derived1 </a:t>
            </a:r>
            <a:r>
              <a:rPr lang="en-US" sz="1600" dirty="0"/>
              <a:t>{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 smtClean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derived2{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derived2\n"; </a:t>
            </a:r>
            <a:r>
              <a:rPr lang="en-US" sz="1600" dirty="0" smtClean="0"/>
              <a:t>}</a:t>
            </a:r>
            <a:endParaRPr lang="en-US" sz="1600" dirty="0"/>
          </a:p>
          <a:p>
            <a:pPr marL="514350" indent="-514350" algn="l" rtl="0" hangingPunct="0">
              <a:buNone/>
            </a:pP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derived2{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derived2\n</a:t>
            </a:r>
            <a:r>
              <a:rPr lang="en-US" sz="1600" dirty="0" smtClean="0"/>
              <a:t>";}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342900" indent="-342900" algn="l" rtl="0" hangingPunct="0">
              <a:buNone/>
            </a:pPr>
            <a:endParaRPr lang="en-GB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int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main() {</a:t>
            </a:r>
            <a:endParaRPr lang="en-GB" sz="1800" dirty="0" smtClean="0"/>
          </a:p>
          <a:p>
            <a:pPr marL="514350" indent="-514350" algn="l" rtl="0" hangingPunct="0">
              <a:buNone/>
            </a:pPr>
            <a:r>
              <a:rPr lang="en-US" sz="1800" dirty="0" smtClean="0"/>
              <a:t>derived2 </a:t>
            </a:r>
            <a:r>
              <a:rPr lang="en-US" sz="1800" dirty="0" err="1" smtClean="0"/>
              <a:t>ob</a:t>
            </a:r>
            <a:r>
              <a:rPr lang="en-US" sz="1800" dirty="0" smtClean="0"/>
              <a:t>;</a:t>
            </a:r>
            <a:endParaRPr lang="en-GB" sz="1800" dirty="0" smtClean="0"/>
          </a:p>
          <a:p>
            <a:pPr marL="514350" indent="-514350" algn="l" rtl="0" hangingPunct="0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// construct and destruct </a:t>
            </a:r>
            <a:r>
              <a:rPr lang="en-US" sz="1800" dirty="0" err="1" smtClean="0">
                <a:solidFill>
                  <a:srgbClr val="00B050"/>
                </a:solidFill>
              </a:rPr>
              <a:t>ob</a:t>
            </a:r>
            <a:endParaRPr lang="en-GB" sz="1800" dirty="0" smtClean="0">
              <a:solidFill>
                <a:srgbClr val="00B050"/>
              </a:solidFill>
            </a:endParaRPr>
          </a:p>
          <a:p>
            <a:pPr marL="514350" indent="-514350" algn="l" rtl="0" hangingPunc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return</a:t>
            </a:r>
            <a:r>
              <a:rPr lang="en-US" sz="1800" dirty="0" smtClean="0"/>
              <a:t> 0;}</a:t>
            </a:r>
            <a:endParaRPr lang="en-GB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73016"/>
            <a:ext cx="545744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76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024" y="692696"/>
            <a:ext cx="3898776" cy="151710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2800" dirty="0"/>
              <a:t>The same general rule applies in situations involving multiple base </a:t>
            </a:r>
            <a:r>
              <a:rPr lang="en-US" sz="2800" dirty="0" smtClean="0"/>
              <a:t>classes</a:t>
            </a:r>
            <a:br>
              <a:rPr lang="en-US" sz="2800" dirty="0" smtClean="0"/>
            </a:br>
            <a:r>
              <a:rPr lang="en-US" sz="2800" dirty="0" smtClean="0"/>
              <a:t>Example 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4248472" cy="61926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#include </a:t>
            </a:r>
            <a:r>
              <a:rPr lang="en-US" sz="1400" dirty="0" smtClean="0"/>
              <a:t>&lt;</a:t>
            </a:r>
            <a:r>
              <a:rPr lang="en-US" sz="1400" dirty="0" err="1" smtClean="0"/>
              <a:t>iostream</a:t>
            </a:r>
            <a:r>
              <a:rPr lang="en-US" sz="1400" dirty="0" smtClean="0"/>
              <a:t>&gt; 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using namespace </a:t>
            </a:r>
            <a:r>
              <a:rPr lang="en-US" sz="1400" dirty="0" err="1" smtClean="0"/>
              <a:t>std</a:t>
            </a:r>
            <a:r>
              <a:rPr lang="en-US" sz="1400" dirty="0" smtClean="0"/>
              <a:t>;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base1{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base1()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base1\n";} 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 </a:t>
            </a:r>
            <a:r>
              <a:rPr lang="en-US" sz="1400" dirty="0">
                <a:latin typeface="Tahoma"/>
                <a:ea typeface="Tahoma"/>
                <a:cs typeface="Tahoma"/>
              </a:rPr>
              <a:t>~ </a:t>
            </a:r>
            <a:r>
              <a:rPr lang="en-US" sz="1400" dirty="0" smtClean="0"/>
              <a:t>base1()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base1\n"; 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base2{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  base2()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base2\n"; } 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 </a:t>
            </a:r>
            <a:r>
              <a:rPr lang="en-US" sz="1400" dirty="0">
                <a:latin typeface="Tahoma"/>
                <a:ea typeface="Tahoma"/>
                <a:cs typeface="Tahoma"/>
              </a:rPr>
              <a:t>~ </a:t>
            </a:r>
            <a:r>
              <a:rPr lang="en-US" sz="1400" dirty="0" smtClean="0"/>
              <a:t>base2()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base2\n"; 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None/>
            </a:pPr>
            <a:endParaRPr lang="en-US" sz="1400" dirty="0"/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</a:t>
            </a:r>
            <a:r>
              <a:rPr lang="en-US" sz="1400" b="1" dirty="0" smtClean="0"/>
              <a:t>derived</a:t>
            </a:r>
            <a:r>
              <a:rPr lang="en-US" sz="1400" dirty="0" smtClean="0">
                <a:solidFill>
                  <a:srgbClr val="FF0000"/>
                </a:solidFill>
              </a:rPr>
              <a:t>: public </a:t>
            </a:r>
            <a:r>
              <a:rPr lang="en-US" sz="1400" b="1" dirty="0" smtClean="0"/>
              <a:t>base1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base2</a:t>
            </a:r>
            <a:r>
              <a:rPr lang="en-US" sz="1400" dirty="0" smtClean="0"/>
              <a:t> { </a:t>
            </a:r>
          </a:p>
          <a:p>
            <a:pPr marL="514350" indent="-514350" algn="l" rtl="0" hangingPunc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 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			derived\n";}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~derived()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			derived\n";}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main() {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derived2 ob;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// construct and destruct ob</a:t>
            </a:r>
            <a:endParaRPr lang="en-GB" sz="1400" dirty="0" smtClean="0">
              <a:solidFill>
                <a:srgbClr val="00B050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return</a:t>
            </a:r>
            <a:r>
              <a:rPr lang="en-US" sz="1400" dirty="0" smtClean="0">
                <a:solidFill>
                  <a:prstClr val="black"/>
                </a:solidFill>
              </a:rPr>
              <a:t> 0;}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indent="-514350" algn="l" rtl="0" hangingPunct="0">
              <a:buNone/>
            </a:pPr>
            <a:endParaRPr lang="en-US" sz="1400" dirty="0" smtClean="0"/>
          </a:p>
          <a:p>
            <a:pPr marL="452628" indent="-342900" algn="l" rtl="0">
              <a:buNone/>
            </a:pP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4581128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constructors </a:t>
            </a:r>
            <a:r>
              <a:rPr lang="en-US" dirty="0"/>
              <a:t>are called in order of derivation, </a:t>
            </a:r>
            <a:r>
              <a:rPr lang="en-US" dirty="0">
                <a:solidFill>
                  <a:srgbClr val="FF0000"/>
                </a:solidFill>
              </a:rPr>
              <a:t>left to right</a:t>
            </a:r>
            <a:r>
              <a:rPr lang="en-US" dirty="0"/>
              <a:t>, as specified in </a:t>
            </a:r>
            <a:r>
              <a:rPr lang="en-US" b="1" dirty="0" err="1"/>
              <a:t>derived's</a:t>
            </a:r>
            <a:r>
              <a:rPr lang="en-US" b="1" dirty="0"/>
              <a:t> </a:t>
            </a:r>
            <a:r>
              <a:rPr lang="en-US" dirty="0"/>
              <a:t>inheritance list.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Destructors </a:t>
            </a:r>
            <a:r>
              <a:rPr lang="en-US" dirty="0"/>
              <a:t>are called in reverse order, </a:t>
            </a:r>
            <a:r>
              <a:rPr lang="en-US" dirty="0">
                <a:solidFill>
                  <a:srgbClr val="FF0000"/>
                </a:solidFill>
              </a:rPr>
              <a:t>right to left.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5135811" cy="192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44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9394" name="Picture 2" descr="http://t3.gstatic.com/images?q=tbn:ANd9GcR-JTet26EIUiLxiWAYXu5Q2x9XksulcvYV58uZuA_QzGSi6l21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693618" cy="4372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692696"/>
            <a:ext cx="3322712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20688"/>
            <a:ext cx="4114800" cy="5976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#include </a:t>
            </a:r>
            <a:r>
              <a:rPr lang="en-US" sz="1300" dirty="0" smtClean="0"/>
              <a:t>&lt;</a:t>
            </a:r>
            <a:r>
              <a:rPr lang="en-US" sz="1300" dirty="0" err="1" smtClean="0"/>
              <a:t>iostream</a:t>
            </a:r>
            <a:r>
              <a:rPr lang="en-US" sz="1300" dirty="0" smtClean="0"/>
              <a:t>&gt;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using namespace </a:t>
            </a:r>
            <a:r>
              <a:rPr lang="en-US" sz="1300" dirty="0" err="1" smtClean="0"/>
              <a:t>std</a:t>
            </a:r>
            <a:r>
              <a:rPr lang="en-US" sz="1300" dirty="0" smtClean="0"/>
              <a:t>;</a:t>
            </a:r>
          </a:p>
          <a:p>
            <a:pPr marL="514350" indent="-514350" hangingPunct="0">
              <a:buFont typeface="+mj-lt"/>
              <a:buAutoNum type="arabicPeriod"/>
            </a:pP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class</a:t>
            </a:r>
            <a:r>
              <a:rPr lang="en-US" sz="1300" dirty="0" smtClean="0"/>
              <a:t> base1{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</a:t>
            </a:r>
            <a:r>
              <a:rPr lang="en-US" sz="1300" dirty="0" smtClean="0">
                <a:solidFill>
                  <a:srgbClr val="FF0000"/>
                </a:solidFill>
              </a:rPr>
              <a:t>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  base1()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base1\n";}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</a:t>
            </a:r>
            <a:r>
              <a:rPr lang="en-US" sz="1200" dirty="0">
                <a:latin typeface="Tahoma"/>
                <a:ea typeface="Tahoma"/>
                <a:cs typeface="Tahoma"/>
              </a:rPr>
              <a:t>~ </a:t>
            </a:r>
            <a:r>
              <a:rPr lang="en-US" sz="1300" dirty="0" smtClean="0"/>
              <a:t>base1()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base1\n"; 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class</a:t>
            </a:r>
            <a:r>
              <a:rPr lang="en-US" sz="1300" dirty="0" smtClean="0"/>
              <a:t> base2{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</a:t>
            </a:r>
            <a:r>
              <a:rPr lang="en-US" sz="1300" dirty="0" smtClean="0">
                <a:solidFill>
                  <a:srgbClr val="FF0000"/>
                </a:solidFill>
              </a:rPr>
              <a:t>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 base2()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base2\n"; }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</a:t>
            </a:r>
            <a:r>
              <a:rPr lang="en-US" sz="1200" dirty="0">
                <a:latin typeface="Tahoma"/>
                <a:ea typeface="Tahoma"/>
                <a:cs typeface="Tahoma"/>
              </a:rPr>
              <a:t>~ </a:t>
            </a:r>
            <a:r>
              <a:rPr lang="en-US" sz="1300" dirty="0" smtClean="0"/>
              <a:t>base2()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base2\n"; 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600" dirty="0" smtClean="0"/>
              <a:t>class derived: public base2, public base1{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     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derived() { 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	derived\n";}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~derived() { 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derived\n";}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endParaRPr lang="en-GB" sz="1300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4788024" y="1628800"/>
            <a:ext cx="4038600" cy="11087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hangingPunct="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main() {</a:t>
            </a: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/>
              <a:t>derived ob;</a:t>
            </a: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// construct and destruct </a:t>
            </a:r>
            <a:r>
              <a:rPr lang="en-US" dirty="0" err="1" smtClean="0">
                <a:solidFill>
                  <a:srgbClr val="00B050"/>
                </a:solidFill>
              </a:rPr>
              <a:t>ob</a:t>
            </a:r>
            <a:endParaRPr lang="en-GB" dirty="0" smtClean="0">
              <a:solidFill>
                <a:srgbClr val="00B050"/>
              </a:solidFill>
            </a:endParaRPr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0;}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17032"/>
            <a:ext cx="5538514" cy="24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38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Passing Parameters to Base Class Constructors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62500" lnSpcReduction="20000"/>
          </a:bodyPr>
          <a:lstStyle/>
          <a:p>
            <a:pPr algn="l" rtl="0" hangingPunct="0"/>
            <a:r>
              <a:rPr lang="en-US" dirty="0" smtClean="0"/>
              <a:t>The </a:t>
            </a:r>
            <a:r>
              <a:rPr lang="en-US" dirty="0"/>
              <a:t>general form of this expanded declaration is shown here</a:t>
            </a:r>
            <a:r>
              <a:rPr lang="en-US" dirty="0" smtClean="0"/>
              <a:t>:</a:t>
            </a:r>
          </a:p>
          <a:p>
            <a:pPr algn="l" rtl="0" hangingPunct="0"/>
            <a:endParaRPr lang="en-US" dirty="0"/>
          </a:p>
          <a:p>
            <a:pPr algn="l" rtl="0" hangingPunct="0"/>
            <a:endParaRPr lang="en-US" dirty="0" smtClean="0"/>
          </a:p>
          <a:p>
            <a:pPr algn="l" rtl="0" hangingPunct="0"/>
            <a:endParaRPr lang="en-US" dirty="0"/>
          </a:p>
          <a:p>
            <a:pPr algn="l" rtl="0" hangingPunct="0"/>
            <a:endParaRPr lang="en-US" dirty="0" smtClean="0"/>
          </a:p>
          <a:p>
            <a:pPr algn="l" rtl="0" hangingPunct="0"/>
            <a:endParaRPr lang="en-US" dirty="0"/>
          </a:p>
          <a:p>
            <a:pPr algn="l" rtl="0" hangingPunct="0"/>
            <a:endParaRPr lang="en-US" i="1" dirty="0" smtClean="0"/>
          </a:p>
          <a:p>
            <a:pPr algn="l" rtl="0" hangingPunct="0"/>
            <a:endParaRPr lang="en-US" i="1" dirty="0"/>
          </a:p>
          <a:p>
            <a:pPr algn="l" rtl="0" hangingPunct="0"/>
            <a:endParaRPr lang="en-US" i="1" dirty="0" smtClean="0"/>
          </a:p>
          <a:p>
            <a:pPr algn="l" rtl="0" hangingPunct="0"/>
            <a:endParaRPr lang="en-US" i="1" dirty="0"/>
          </a:p>
          <a:p>
            <a:pPr algn="l" rtl="0" hangingPunct="0"/>
            <a:endParaRPr lang="en-US" i="1" dirty="0" smtClean="0"/>
          </a:p>
          <a:p>
            <a:pPr lvl="1" algn="l" rtl="0" hangingPunct="0"/>
            <a:endParaRPr lang="en-US" i="1" dirty="0" smtClean="0"/>
          </a:p>
          <a:p>
            <a:pPr algn="l" rtl="0" hangingPunct="0"/>
            <a:r>
              <a:rPr lang="en-US" sz="3300" i="1" dirty="0" smtClean="0"/>
              <a:t>base1 </a:t>
            </a:r>
            <a:r>
              <a:rPr lang="en-US" sz="3300" dirty="0"/>
              <a:t>through </a:t>
            </a:r>
            <a:r>
              <a:rPr lang="en-US" sz="3300" i="1" dirty="0" err="1"/>
              <a:t>baseN</a:t>
            </a:r>
            <a:r>
              <a:rPr lang="en-US" sz="3300" i="1" dirty="0"/>
              <a:t> </a:t>
            </a:r>
            <a:r>
              <a:rPr lang="en-US" sz="3300" dirty="0"/>
              <a:t>are the names of the base classes inherited by the derived class. </a:t>
            </a:r>
            <a:endParaRPr lang="en-US" sz="3300" dirty="0" smtClean="0"/>
          </a:p>
          <a:p>
            <a:pPr algn="l" rtl="0" hangingPunct="0"/>
            <a:r>
              <a:rPr lang="en-US" sz="3300" dirty="0" smtClean="0"/>
              <a:t>Notice </a:t>
            </a:r>
            <a:r>
              <a:rPr lang="en-US" sz="3300" dirty="0"/>
              <a:t>that a </a:t>
            </a:r>
            <a:r>
              <a:rPr lang="en-US" sz="3300" dirty="0">
                <a:solidFill>
                  <a:srgbClr val="FF0000"/>
                </a:solidFill>
              </a:rPr>
              <a:t>colon</a:t>
            </a:r>
            <a:r>
              <a:rPr lang="en-US" sz="3300" dirty="0"/>
              <a:t> separates the constructor function declaration of the derived class from the base classes, and that the base classes are separated from each other by </a:t>
            </a:r>
            <a:r>
              <a:rPr lang="en-US" sz="3300" dirty="0">
                <a:solidFill>
                  <a:srgbClr val="FF0000"/>
                </a:solidFill>
              </a:rPr>
              <a:t>commas</a:t>
            </a:r>
            <a:r>
              <a:rPr lang="en-US" sz="3300" dirty="0"/>
              <a:t>, in the case of multiple base classes.</a:t>
            </a:r>
            <a:endParaRPr lang="en-GB" sz="3300" dirty="0"/>
          </a:p>
          <a:p>
            <a:pPr algn="l" rtl="0" hangingPunct="0"/>
            <a:endParaRPr lang="en-GB" dirty="0"/>
          </a:p>
          <a:p>
            <a:pPr algn="l" rtl="0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32856"/>
            <a:ext cx="91440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en-US" sz="2000" i="1" dirty="0" smtClean="0"/>
              <a:t>derived-constructor(</a:t>
            </a:r>
            <a:r>
              <a:rPr lang="en-US" sz="2000" i="1" dirty="0" err="1" smtClean="0">
                <a:solidFill>
                  <a:srgbClr val="00B050"/>
                </a:solidFill>
              </a:rPr>
              <a:t>arg</a:t>
            </a:r>
            <a:r>
              <a:rPr lang="en-US" sz="2000" i="1" dirty="0" smtClean="0">
                <a:solidFill>
                  <a:srgbClr val="00B050"/>
                </a:solidFill>
              </a:rPr>
              <a:t>-list</a:t>
            </a:r>
            <a:r>
              <a:rPr lang="en-US" sz="2000" i="1" dirty="0" smtClean="0"/>
              <a:t>)</a:t>
            </a:r>
            <a:r>
              <a:rPr lang="en-US" sz="2400" i="1" dirty="0" smtClean="0"/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: 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00B0F0"/>
                </a:solidFill>
              </a:rPr>
              <a:t>base1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  <a:r>
              <a:rPr lang="en-US" sz="4400" b="1" i="1" dirty="0" smtClean="0">
                <a:solidFill>
                  <a:srgbClr val="FF0000"/>
                </a:solidFill>
              </a:rPr>
              <a:t>,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00B0F0"/>
                </a:solidFill>
              </a:rPr>
              <a:t>base2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  <a:r>
              <a:rPr lang="en-US" sz="6000" b="1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/>
              <a:t>….</a:t>
            </a:r>
            <a:r>
              <a:rPr lang="en-US" sz="2000" i="1" dirty="0" err="1" smtClean="0">
                <a:solidFill>
                  <a:srgbClr val="00B0F0"/>
                </a:solidFill>
              </a:rPr>
              <a:t>baseN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</a:p>
          <a:p>
            <a:pPr hangingPunct="0"/>
            <a:r>
              <a:rPr lang="en-US" sz="2000" i="1" dirty="0" smtClean="0"/>
              <a:t>	{</a:t>
            </a:r>
            <a:endParaRPr lang="en-GB" sz="2000" dirty="0" smtClean="0"/>
          </a:p>
          <a:p>
            <a:pPr hangingPunct="0"/>
            <a:r>
              <a:rPr lang="en-US" sz="2000" i="1" dirty="0" smtClean="0"/>
              <a:t>		body of derived constructor</a:t>
            </a:r>
          </a:p>
          <a:p>
            <a:pPr hangingPunct="0"/>
            <a:r>
              <a:rPr lang="en-US" sz="2000" i="1" dirty="0" smtClean="0"/>
              <a:t>	}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0000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4088" y="692696"/>
            <a:ext cx="3322712" cy="1066800"/>
          </a:xfrm>
        </p:spPr>
        <p:txBody>
          <a:bodyPr/>
          <a:lstStyle/>
          <a:p>
            <a:pPr algn="l" rtl="0"/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4680520" cy="604867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   ~ base()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base\n";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ar-SA" sz="1400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derived: public base 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//derived uses x;" y is passed along to base.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     derived(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x,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y): base(y)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{  j = x;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~ derived(){  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derived\n"; 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&lt;&lt;“—”&lt;&lt;j&lt;&lt;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"\n";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ar-SA" sz="1400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main() {     derived  ob(3,4);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();    </a:t>
            </a: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//displays 4 3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    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return 0;}</a:t>
            </a:r>
            <a:endParaRPr lang="ar-SA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400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3501008"/>
            <a:ext cx="3754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/>
              <a:t>derived's</a:t>
            </a:r>
            <a:r>
              <a:rPr lang="en-US" b="1" dirty="0" smtClean="0"/>
              <a:t> </a:t>
            </a:r>
            <a:r>
              <a:rPr lang="en-US" dirty="0"/>
              <a:t>constructor is declared as taking two parameters, x and y.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="1" dirty="0"/>
              <a:t>derived( ) </a:t>
            </a:r>
            <a:r>
              <a:rPr lang="en-US" dirty="0"/>
              <a:t>uses only </a:t>
            </a:r>
            <a:r>
              <a:rPr lang="en-US" b="1" dirty="0"/>
              <a:t>x; y </a:t>
            </a:r>
            <a:r>
              <a:rPr lang="en-US" dirty="0"/>
              <a:t>is passed along to </a:t>
            </a:r>
            <a:r>
              <a:rPr lang="en-US" b="1" dirty="0"/>
              <a:t>base( ). 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general, the constructor of the derived class </a:t>
            </a:r>
            <a:r>
              <a:rPr lang="en-US" i="1" dirty="0"/>
              <a:t>must</a:t>
            </a:r>
            <a:r>
              <a:rPr lang="en-US" dirty="0"/>
              <a:t> declare the parameter(s) that its class requires, as well as any required by the base class. 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97755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98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Example 2 </a:t>
            </a:r>
            <a:r>
              <a:rPr lang="en-US" dirty="0" smtClean="0"/>
              <a:t>uses </a:t>
            </a:r>
            <a:r>
              <a:rPr lang="en-US" dirty="0"/>
              <a:t>multiple base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77680" cy="55892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base1{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base1(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base1\n";}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base1()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base1\n";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base2{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k;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base2(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k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base2\n";}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base2()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base2\n";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48200" y="1196752"/>
            <a:ext cx="4038600" cy="5400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derived : public base1, public base2{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derived(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x,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y,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z ): base1(y), base2(z)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{  j = x;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~ derived(){ 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&lt;&lt; "Destructing  derived\n";} </a:t>
            </a: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"--" &lt;&lt;j&lt;&lt;"--" &lt;&lt; k &lt;&lt; "\n"; }</a:t>
            </a:r>
          </a:p>
          <a:p>
            <a:pPr>
              <a:buNone/>
            </a:pPr>
            <a:r>
              <a:rPr lang="ar-SA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derived  ob(3,4,5);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();           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//displays 4 3 5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ar-SA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5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226147" cy="274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86277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>
                <a:solidFill>
                  <a:schemeClr val="bg1"/>
                </a:solidFill>
              </a:rPr>
              <a:t>Example 3: Derived take no arguments </a:t>
            </a:r>
            <a:r>
              <a:rPr lang="en-GB" dirty="0" smtClean="0"/>
              <a:t>but base1() and base2()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495800" cy="57332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base1{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base1(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base1\n";}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base1()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base1\n";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base2{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k;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base2(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k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base2\n";}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base2()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base2\n";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en-US" sz="135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48200" y="1124744"/>
            <a:ext cx="4316288" cy="54726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derived: public base1, public base2{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/* Derived constructor uses no parameters,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but still must be declared as taking them to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pass them along to base classes.*/</a:t>
            </a:r>
          </a:p>
          <a:p>
            <a:pPr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s-ES" dirty="0" err="1" smtClean="0">
                <a:solidFill>
                  <a:srgbClr val="008000"/>
                </a:solidFill>
                <a:latin typeface="Courier New"/>
              </a:rPr>
              <a:t>derived</a:t>
            </a:r>
            <a:r>
              <a:rPr lang="es-ES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s-E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s-ES" dirty="0" smtClean="0">
                <a:solidFill>
                  <a:srgbClr val="0000FF"/>
                </a:solidFill>
                <a:latin typeface="Courier New"/>
              </a:rPr>
              <a:t> x, </a:t>
            </a:r>
            <a:r>
              <a:rPr lang="es-E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s-ES" dirty="0" smtClean="0">
                <a:solidFill>
                  <a:srgbClr val="0000FF"/>
                </a:solidFill>
                <a:latin typeface="Courier New"/>
              </a:rPr>
              <a:t> y): base1(x), base2(y)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{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~ derived(){ 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&lt;&lt; "Destructing  derived\n";} </a:t>
            </a: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"--"&lt;&lt;j&lt;&lt;"--"&lt;&lt; k &lt;&lt; "\n"; }</a:t>
            </a:r>
          </a:p>
          <a:p>
            <a:pPr>
              <a:buNone/>
            </a:pPr>
            <a:r>
              <a:rPr lang="ar-SA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derived  ob(3,4);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();           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//displays  3 4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ar-SA" dirty="0" smtClean="0">
              <a:solidFill>
                <a:srgbClr val="0000F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528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169434" cy="313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56892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Notice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25112"/>
          </a:xfrm>
        </p:spPr>
        <p:txBody>
          <a:bodyPr>
            <a:normAutofit/>
          </a:bodyPr>
          <a:lstStyle/>
          <a:p>
            <a:pPr algn="l" rtl="0" hangingPunct="0"/>
            <a:r>
              <a:rPr lang="en-US" sz="2400" dirty="0"/>
              <a:t>The constructor function of a derived class is free to use any and all parameters that it is declared as taking, whether or not one or more are passed along to a base class. </a:t>
            </a:r>
            <a:endParaRPr lang="en-US" sz="2400" dirty="0" smtClean="0"/>
          </a:p>
          <a:p>
            <a:pPr algn="l" rtl="0" hangingPunct="0"/>
            <a:r>
              <a:rPr lang="en-US" sz="2400" dirty="0" smtClean="0"/>
              <a:t>Put </a:t>
            </a:r>
            <a:r>
              <a:rPr lang="en-US" sz="2400" dirty="0"/>
              <a:t>differently, just because an argument is passed along to a base class does not </a:t>
            </a:r>
            <a:r>
              <a:rPr lang="en-US" sz="2400" dirty="0" smtClean="0"/>
              <a:t>produce </a:t>
            </a:r>
            <a:r>
              <a:rPr lang="en-US" sz="2400" dirty="0"/>
              <a:t>its use by the derived class as well. </a:t>
            </a:r>
            <a:endParaRPr lang="en-US" sz="2400" dirty="0" smtClean="0"/>
          </a:p>
          <a:p>
            <a:pPr algn="l" rtl="0" hangingPunct="0"/>
            <a:r>
              <a:rPr lang="en-US" sz="2400" dirty="0" smtClean="0"/>
              <a:t>For </a:t>
            </a:r>
            <a:r>
              <a:rPr lang="en-US" sz="2400" dirty="0"/>
              <a:t>example, this fragment is perfectly valid</a:t>
            </a:r>
            <a:r>
              <a:rPr lang="en-US" sz="2400" dirty="0" smtClean="0"/>
              <a:t>: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509121"/>
            <a:ext cx="7143183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en-US" dirty="0" smtClean="0"/>
              <a:t>class derived: public base{</a:t>
            </a:r>
            <a:endParaRPr lang="en-GB" dirty="0" smtClean="0"/>
          </a:p>
          <a:p>
            <a:pPr lvl="1" hangingPunct="0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j;</a:t>
            </a:r>
            <a:endParaRPr lang="en-GB" dirty="0" smtClean="0"/>
          </a:p>
          <a:p>
            <a:pPr hangingPunct="0"/>
            <a:r>
              <a:rPr lang="en-US" dirty="0" smtClean="0"/>
              <a:t>         public:</a:t>
            </a:r>
            <a:endParaRPr lang="en-GB" dirty="0" smtClean="0"/>
          </a:p>
          <a:p>
            <a:pPr hangingPunct="0"/>
            <a:r>
              <a:rPr lang="en-US" dirty="0" smtClean="0"/>
              <a:t>         // derived uses both x and y and then passes them to base. </a:t>
            </a:r>
          </a:p>
          <a:p>
            <a:pPr hangingPunct="0"/>
            <a:r>
              <a:rPr lang="en-US" dirty="0" smtClean="0"/>
              <a:t>  </a:t>
            </a:r>
          </a:p>
          <a:p>
            <a:pPr hangingPunct="0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/>
              <a:t>derived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y): </a:t>
            </a:r>
            <a:r>
              <a:rPr lang="en-US" b="1" dirty="0" smtClean="0"/>
              <a:t>base(x, y)</a:t>
            </a:r>
            <a:endParaRPr lang="en-GB" b="1" dirty="0" smtClean="0"/>
          </a:p>
          <a:p>
            <a:pPr hangingPunct="0"/>
            <a:r>
              <a:rPr lang="en-US" dirty="0" smtClean="0"/>
              <a:t>           { j = x*y;  </a:t>
            </a:r>
            <a:r>
              <a:rPr lang="en-US" dirty="0" err="1" smtClean="0"/>
              <a:t>cout</a:t>
            </a:r>
            <a:r>
              <a:rPr lang="en-US" dirty="0" smtClean="0"/>
              <a:t> &lt;&lt; "Constructing derived\n"; }</a:t>
            </a:r>
          </a:p>
          <a:p>
            <a:pPr hangingPunct="0"/>
            <a:r>
              <a:rPr lang="en-US" dirty="0" smtClean="0"/>
              <a:t>};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18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55576" y="3228200"/>
            <a:ext cx="8229600" cy="1069848"/>
          </a:xfrm>
          <a:ln>
            <a:solidFill>
              <a:schemeClr val="accent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4008" algn="ctr" rtl="0">
              <a:spcBef>
                <a:spcPts val="300"/>
              </a:spcBef>
              <a:buClr>
                <a:schemeClr val="accent3"/>
              </a:buClr>
            </a:pPr>
            <a:r>
              <a:rPr lang="en-US" sz="2800" b="1" dirty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rPr>
              <a:t>Virtual Base Classes</a:t>
            </a:r>
            <a:endParaRPr lang="en-GB" sz="2800" b="1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44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 element of ambiguity can be introduced into a C++ program when multiple base classes are inherited.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Consider the following incorrect </a:t>
            </a:r>
            <a:r>
              <a:rPr lang="en-US" dirty="0"/>
              <a:t>program: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3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8370" name="Picture 2" descr="http://www.downloadfreetutorial.com/wp-content/uploads/2013/01/inheritance-hier-300x2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4945732" cy="4121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86409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incorrect program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16288" cy="55066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contains an error and will not compile.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are two copies 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343400" cy="35283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ob.i</a:t>
            </a:r>
            <a:r>
              <a:rPr lang="en-US" dirty="0"/>
              <a:t> = </a:t>
            </a:r>
            <a:r>
              <a:rPr lang="en-US" dirty="0" smtClean="0"/>
              <a:t>10;//</a:t>
            </a:r>
            <a:r>
              <a:rPr lang="en-US" dirty="0" smtClean="0">
                <a:solidFill>
                  <a:srgbClr val="00B050"/>
                </a:solidFill>
              </a:rPr>
              <a:t>this </a:t>
            </a:r>
            <a:r>
              <a:rPr lang="en-US" dirty="0">
                <a:solidFill>
                  <a:srgbClr val="00B050"/>
                </a:solidFill>
              </a:rPr>
              <a:t>is ambiguous;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???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ambiguous here, too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ob.i</a:t>
            </a:r>
            <a:r>
              <a:rPr lang="en-US" dirty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also ambiguous,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ob.i</a:t>
            </a:r>
            <a:r>
              <a:rPr lang="en-US" dirty="0"/>
              <a:t> 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92191139"/>
              </p:ext>
            </p:extLst>
          </p:nvPr>
        </p:nvGraphicFramePr>
        <p:xfrm>
          <a:off x="4644008" y="4277126"/>
          <a:ext cx="3624064" cy="258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Elbow Connector 9"/>
          <p:cNvCxnSpPr/>
          <p:nvPr/>
        </p:nvCxnSpPr>
        <p:spPr>
          <a:xfrm rot="10800000" flipV="1">
            <a:off x="6084168" y="5936343"/>
            <a:ext cx="1704506" cy="19865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54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As the comments in this program indicate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pPr algn="l" rtl="0" hangingPunct="0"/>
            <a:r>
              <a:rPr lang="en-US" dirty="0" smtClean="0"/>
              <a:t>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inherit </a:t>
            </a:r>
            <a:r>
              <a:rPr lang="en-US" b="1" dirty="0"/>
              <a:t>base.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="1" dirty="0"/>
              <a:t>derived3 </a:t>
            </a:r>
            <a:r>
              <a:rPr lang="en-US" dirty="0"/>
              <a:t>inherits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As </a:t>
            </a:r>
            <a:r>
              <a:rPr lang="en-US" dirty="0"/>
              <a:t>a result, there are two copies of </a:t>
            </a:r>
            <a:r>
              <a:rPr lang="en-US" b="1" dirty="0"/>
              <a:t>base </a:t>
            </a:r>
            <a:r>
              <a:rPr lang="en-US" dirty="0"/>
              <a:t>present in an object of type </a:t>
            </a:r>
            <a:r>
              <a:rPr lang="en-US" b="1" dirty="0"/>
              <a:t>derived3, </a:t>
            </a:r>
            <a:r>
              <a:rPr lang="en-US" dirty="0"/>
              <a:t>so that in an expression like</a:t>
            </a:r>
            <a:endParaRPr lang="en-GB" dirty="0"/>
          </a:p>
          <a:p>
            <a:pPr lvl="3" algn="l" rtl="0" hangingPunct="0"/>
            <a:r>
              <a:rPr lang="en-US" sz="2400" b="1" dirty="0" err="1"/>
              <a:t>ob.i</a:t>
            </a:r>
            <a:r>
              <a:rPr lang="en-US" sz="2400" b="1" dirty="0"/>
              <a:t> = 20</a:t>
            </a:r>
            <a:r>
              <a:rPr lang="en-US" sz="2400" b="1" dirty="0" smtClean="0"/>
              <a:t>;</a:t>
            </a:r>
          </a:p>
          <a:p>
            <a:pPr lvl="3" algn="l" rtl="0" hangingPunct="0"/>
            <a:endParaRPr lang="en-GB" sz="2400" b="1" dirty="0"/>
          </a:p>
          <a:p>
            <a:pPr algn="l" rtl="0" hangingPunct="0"/>
            <a:r>
              <a:rPr lang="en-US" dirty="0"/>
              <a:t>which </a:t>
            </a:r>
            <a:r>
              <a:rPr lang="en-US" dirty="0" err="1"/>
              <a:t>i</a:t>
            </a:r>
            <a:r>
              <a:rPr lang="en-US" dirty="0"/>
              <a:t> is being referred to? The one in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or the one in </a:t>
            </a:r>
            <a:r>
              <a:rPr lang="en-US" b="1" dirty="0"/>
              <a:t>derived2?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Since </a:t>
            </a:r>
            <a:r>
              <a:rPr lang="en-US" dirty="0"/>
              <a:t>there are two copies of </a:t>
            </a:r>
            <a:r>
              <a:rPr lang="en-US" b="1" dirty="0"/>
              <a:t>base </a:t>
            </a:r>
            <a:r>
              <a:rPr lang="en-US" dirty="0"/>
              <a:t>present in object </a:t>
            </a:r>
            <a:r>
              <a:rPr lang="en-US" b="1" dirty="0" err="1"/>
              <a:t>ob</a:t>
            </a:r>
            <a:r>
              <a:rPr lang="en-US" b="1" dirty="0"/>
              <a:t>, </a:t>
            </a:r>
            <a:r>
              <a:rPr lang="en-US" dirty="0"/>
              <a:t>there are two </a:t>
            </a:r>
            <a:r>
              <a:rPr lang="en-US" b="1" dirty="0" smtClean="0"/>
              <a:t>ob</a:t>
            </a:r>
            <a:r>
              <a:rPr lang="en-US" b="1" dirty="0"/>
              <a:t>.</a:t>
            </a:r>
            <a:r>
              <a:rPr lang="en-US" b="1" dirty="0" smtClean="0"/>
              <a:t>is</a:t>
            </a:r>
            <a:r>
              <a:rPr lang="en-US" b="1" dirty="0"/>
              <a:t>! </a:t>
            </a:r>
            <a:r>
              <a:rPr lang="en-US" dirty="0"/>
              <a:t>As you can see, the statement is inherently ambiguous.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3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There are two ways to remedy the preceding </a:t>
            </a:r>
            <a:r>
              <a:rPr lang="en-US" dirty="0" smtClean="0"/>
              <a:t>program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is to apply the </a:t>
            </a:r>
            <a:r>
              <a:rPr lang="en-US" dirty="0">
                <a:solidFill>
                  <a:srgbClr val="FF0000"/>
                </a:solidFill>
              </a:rPr>
              <a:t>scope resolution operator </a:t>
            </a:r>
            <a:r>
              <a:rPr lang="en-US" dirty="0"/>
              <a:t>to </a:t>
            </a:r>
            <a:r>
              <a:rPr lang="en-US" dirty="0" err="1"/>
              <a:t>i</a:t>
            </a:r>
            <a:r>
              <a:rPr lang="en-US" dirty="0"/>
              <a:t> and manually select one </a:t>
            </a:r>
            <a:r>
              <a:rPr lang="en-US" dirty="0" err="1"/>
              <a:t>i</a:t>
            </a:r>
            <a:r>
              <a:rPr lang="en-US" dirty="0" smtClean="0"/>
              <a:t>.</a:t>
            </a:r>
          </a:p>
          <a:p>
            <a:pPr lvl="2" algn="l" rtl="0"/>
            <a:r>
              <a:rPr lang="en-US" dirty="0"/>
              <a:t> For example, the following version of the program will compile and run as </a:t>
            </a:r>
            <a:r>
              <a:rPr lang="en-US" dirty="0" smtClean="0"/>
              <a:t>expected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69269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>
                <a:solidFill>
                  <a:schemeClr val="bg1"/>
                </a:solidFill>
              </a:rPr>
              <a:t>Resolve the incorrect program using 1</a:t>
            </a:r>
            <a:r>
              <a:rPr lang="en-US" sz="3200" baseline="30000" dirty="0" smtClean="0">
                <a:solidFill>
                  <a:schemeClr val="bg1"/>
                </a:solidFill>
              </a:rPr>
              <a:t>st</a:t>
            </a:r>
            <a:r>
              <a:rPr lang="en-US" sz="3200" dirty="0" smtClean="0">
                <a:solidFill>
                  <a:schemeClr val="bg1"/>
                </a:solidFill>
              </a:rPr>
              <a:t>approach: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476672"/>
            <a:ext cx="4191000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</a:p>
          <a:p>
            <a:pPr algn="l" rtl="0" hangingPunct="0">
              <a:buNone/>
            </a:pPr>
            <a:endParaRPr lang="en-US" dirty="0" smtClean="0"/>
          </a:p>
          <a:p>
            <a:pPr algn="l" rtl="0" hangingPunc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main(){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smtClean="0"/>
              <a:t>derived3 ob;</a:t>
            </a:r>
            <a:endParaRPr lang="en-GB" dirty="0" smtClean="0"/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ob.</a:t>
            </a:r>
            <a:r>
              <a:rPr lang="en-US" sz="2600" b="1" dirty="0" smtClean="0">
                <a:solidFill>
                  <a:srgbClr val="0070C0"/>
                </a:solidFill>
              </a:rPr>
              <a:t>derived1:: </a:t>
            </a:r>
            <a:r>
              <a:rPr lang="en-US" sz="2600" dirty="0" err="1" smtClean="0">
                <a:solidFill>
                  <a:srgbClr val="0070C0"/>
                </a:solidFill>
              </a:rPr>
              <a:t>i</a:t>
            </a:r>
            <a:r>
              <a:rPr lang="en-US" sz="2600" dirty="0" smtClean="0">
                <a:solidFill>
                  <a:srgbClr val="0070C0"/>
                </a:solidFill>
              </a:rPr>
              <a:t> = 10;</a:t>
            </a:r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= 20;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err="1" smtClean="0"/>
              <a:t>ob.k</a:t>
            </a:r>
            <a:r>
              <a:rPr lang="en-US" dirty="0" smtClean="0"/>
              <a:t> = 30;</a:t>
            </a:r>
            <a:endParaRPr lang="en-GB" dirty="0" smtClean="0"/>
          </a:p>
          <a:p>
            <a:pPr algn="l" rtl="0" hangingPunct="0">
              <a:buNone/>
            </a:pP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499992" cy="2880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scope resolved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scope resolved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44008" y="3645024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applying the </a:t>
            </a:r>
            <a:r>
              <a:rPr lang="en-US" b="1" dirty="0"/>
              <a:t>::</a:t>
            </a:r>
            <a:r>
              <a:rPr lang="en-US" dirty="0"/>
              <a:t>, the program manually selects </a:t>
            </a:r>
            <a:r>
              <a:rPr lang="en-US" b="1" dirty="0" err="1"/>
              <a:t>derivedl's</a:t>
            </a:r>
            <a:r>
              <a:rPr lang="en-US" b="1" dirty="0"/>
              <a:t> </a:t>
            </a:r>
            <a:r>
              <a:rPr lang="en-US" dirty="0"/>
              <a:t>version of </a:t>
            </a:r>
            <a:r>
              <a:rPr lang="en-US" b="1" dirty="0"/>
              <a:t>base.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However</a:t>
            </a:r>
            <a:r>
              <a:rPr lang="en-US" dirty="0"/>
              <a:t>, this solution raises a deeper issue: What if only one copy of </a:t>
            </a:r>
            <a:r>
              <a:rPr lang="en-US" b="1" dirty="0"/>
              <a:t>base </a:t>
            </a:r>
            <a:r>
              <a:rPr lang="en-US" dirty="0"/>
              <a:t>is actually required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</a:t>
            </a:r>
            <a:r>
              <a:rPr lang="en-US" dirty="0"/>
              <a:t>there some way to prevent two copies from being included in </a:t>
            </a:r>
            <a:r>
              <a:rPr lang="en-US" b="1" dirty="0"/>
              <a:t>derived3?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8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365760" lvl="1" indent="-256032" algn="l" rtl="0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The second is to declare the base class as virtual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solution is achieved with </a:t>
            </a:r>
            <a:r>
              <a:rPr lang="en-US" b="1" i="1" dirty="0"/>
              <a:t>virtual base classes</a:t>
            </a:r>
            <a:r>
              <a:rPr lang="en-US" b="1" i="1" dirty="0" smtClean="0"/>
              <a:t>.</a:t>
            </a:r>
          </a:p>
          <a:p>
            <a:pPr algn="l" rtl="0"/>
            <a:endParaRPr lang="en-US" b="1" i="1" dirty="0"/>
          </a:p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  ensures that only one copy of it will be present in any derived class</a:t>
            </a:r>
            <a:endParaRPr lang="en-GB" b="1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0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648072"/>
          </a:xfrm>
        </p:spPr>
        <p:txBody>
          <a:bodyPr>
            <a:noAutofit/>
          </a:bodyPr>
          <a:lstStyle/>
          <a:p>
            <a:pPr algn="l" rtl="0"/>
            <a:r>
              <a:rPr lang="en-US" sz="3200" b="1" i="1" dirty="0" smtClean="0">
                <a:solidFill>
                  <a:schemeClr val="bg1"/>
                </a:solidFill>
              </a:rPr>
              <a:t>2’nd approach using virtual </a:t>
            </a:r>
            <a:r>
              <a:rPr lang="en-US" sz="3200" b="1" i="1" dirty="0">
                <a:solidFill>
                  <a:schemeClr val="bg1"/>
                </a:solidFill>
              </a:rPr>
              <a:t>base classes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20688"/>
            <a:ext cx="4191000" cy="5832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</a:t>
            </a:r>
            <a:r>
              <a:rPr lang="en-US" dirty="0" smtClean="0">
                <a:solidFill>
                  <a:srgbClr val="00B050"/>
                </a:solidFill>
              </a:rPr>
              <a:t>uses virtual base classes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:</a:t>
            </a:r>
            <a:r>
              <a:rPr lang="en-US" b="1" dirty="0" smtClean="0">
                <a:solidFill>
                  <a:srgbClr val="0070C0"/>
                </a:solidFill>
              </a:rPr>
              <a:t>virtual</a:t>
            </a:r>
            <a:r>
              <a:rPr lang="en-US" dirty="0" smtClean="0"/>
              <a:t> 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b="1" dirty="0">
                <a:solidFill>
                  <a:srgbClr val="0070C0"/>
                </a:solidFill>
              </a:rPr>
              <a:t>virtual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/>
              <a:t>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</a:t>
            </a:r>
            <a:r>
              <a:rPr lang="en-US" dirty="0" smtClean="0">
                <a:solidFill>
                  <a:srgbClr val="00B050"/>
                </a:solidFill>
              </a:rPr>
              <a:t>is only one copy </a:t>
            </a:r>
            <a:r>
              <a:rPr lang="en-US" dirty="0">
                <a:solidFill>
                  <a:srgbClr val="00B050"/>
                </a:solidFill>
              </a:rPr>
              <a:t>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343400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sz="3400" dirty="0" smtClean="0"/>
              <a:t>ob.</a:t>
            </a:r>
            <a:r>
              <a:rPr lang="en-US" sz="3400" b="1" dirty="0" smtClean="0"/>
              <a:t> 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/>
              <a:t>= </a:t>
            </a:r>
            <a:r>
              <a:rPr lang="en-US" sz="3400" dirty="0" smtClean="0"/>
              <a:t>10;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unambiguous</a:t>
            </a: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ob.i</a:t>
            </a:r>
            <a:r>
              <a:rPr lang="en-US" dirty="0" smtClean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unambiguous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smtClean="0"/>
              <a:t>ob.</a:t>
            </a:r>
            <a:r>
              <a:rPr lang="en-US" b="1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4077072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dirty="0"/>
              <a:t>Now that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have inherited </a:t>
            </a:r>
            <a:r>
              <a:rPr lang="en-US" b="1" dirty="0"/>
              <a:t>base </a:t>
            </a:r>
            <a:r>
              <a:rPr lang="en-US" dirty="0"/>
              <a:t>as virtual, any multiple inheritance involving them will cause only one copy of </a:t>
            </a:r>
            <a:r>
              <a:rPr lang="en-US" b="1" dirty="0"/>
              <a:t>base </a:t>
            </a:r>
            <a:r>
              <a:rPr lang="en-US" dirty="0"/>
              <a:t>to be present. </a:t>
            </a:r>
            <a:endParaRPr lang="en-US" dirty="0" smtClean="0"/>
          </a:p>
          <a:p>
            <a:pPr hangingPunct="0"/>
            <a:endParaRPr lang="en-US" dirty="0"/>
          </a:p>
          <a:p>
            <a:pPr hangingPunct="0"/>
            <a:r>
              <a:rPr lang="en-US" dirty="0" smtClean="0"/>
              <a:t>Therefore</a:t>
            </a:r>
            <a:r>
              <a:rPr lang="en-US" dirty="0"/>
              <a:t>, in </a:t>
            </a:r>
            <a:r>
              <a:rPr lang="en-US" b="1" dirty="0"/>
              <a:t>derived3 </a:t>
            </a:r>
            <a:r>
              <a:rPr lang="en-US" dirty="0"/>
              <a:t>there is only one copy of </a:t>
            </a:r>
            <a:r>
              <a:rPr lang="en-US" b="1" dirty="0"/>
              <a:t>base, </a:t>
            </a:r>
            <a:r>
              <a:rPr lang="en-US" dirty="0"/>
              <a:t>and </a:t>
            </a:r>
            <a:r>
              <a:rPr lang="en-US" b="1" dirty="0" err="1" smtClean="0"/>
              <a:t>ob.i</a:t>
            </a:r>
            <a:r>
              <a:rPr lang="en-US" b="1" dirty="0" smtClean="0"/>
              <a:t> </a:t>
            </a:r>
            <a:r>
              <a:rPr lang="en-US" b="1" dirty="0"/>
              <a:t>= 10 </a:t>
            </a:r>
            <a:r>
              <a:rPr lang="en-US" dirty="0"/>
              <a:t>is perfectly valid and unambiguous.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6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/>
              <a:t>difference between a normal base class and a virtual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only difference between a normal base class and a virtual one </a:t>
            </a:r>
            <a:r>
              <a:rPr lang="en-US" b="1" dirty="0"/>
              <a:t>becomes evident when an object inherits the base class more than once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If </a:t>
            </a:r>
            <a:r>
              <a:rPr lang="en-US" b="1" dirty="0"/>
              <a:t>the base class has been declared as virtual, then </a:t>
            </a:r>
            <a:r>
              <a:rPr lang="en-US" dirty="0"/>
              <a:t>only one instance of it will be present in the inheriting object. </a:t>
            </a:r>
            <a:r>
              <a:rPr lang="en-US" b="1" dirty="0"/>
              <a:t>Otherwise,</a:t>
            </a:r>
            <a:r>
              <a:rPr lang="en-US" dirty="0"/>
              <a:t> multiple copies will be found.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87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48100" y="23622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vehicle</a:t>
            </a:r>
            <a:endParaRPr lang="en-US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12160" y="371703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Water vehicle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860032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447800" y="37338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Land vehicle</a:t>
            </a:r>
            <a:endParaRPr lang="en-US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152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23900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submarine</a:t>
            </a:r>
            <a:endParaRPr lang="en-US" dirty="0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1259632" y="4365104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286000" y="29718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6228184" y="4293096"/>
            <a:ext cx="576064" cy="834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7524328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5508104" y="2996952"/>
            <a:ext cx="122413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27984" y="3212976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051720" y="450912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804248" y="4581128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555776" y="515719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bicycle</a:t>
            </a:r>
            <a:endParaRPr lang="en-US" dirty="0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2987824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0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000000"/>
                </a:solidFill>
              </a:rPr>
              <a:t>class </a:t>
            </a:r>
            <a:r>
              <a:rPr lang="en-GB" dirty="0" smtClean="0">
                <a:solidFill>
                  <a:srgbClr val="000000"/>
                </a:solidFill>
              </a:rPr>
              <a:t>inheritance definition: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Derived_Class_name</a:t>
            </a:r>
            <a:r>
              <a:rPr lang="en-GB" sz="2800" dirty="0" smtClean="0">
                <a:solidFill>
                  <a:srgbClr val="000000"/>
                </a:solidFill>
              </a:rPr>
              <a:t>:  </a:t>
            </a:r>
            <a:r>
              <a:rPr lang="en-GB" sz="2800" dirty="0" err="1" smtClean="0">
                <a:solidFill>
                  <a:srgbClr val="000000"/>
                </a:solidFill>
              </a:rPr>
              <a:t>accessId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Base_Class_name</a:t>
            </a:r>
            <a:endParaRPr lang="en-GB" sz="2800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	</a:t>
            </a:r>
            <a:r>
              <a:rPr lang="en-GB" dirty="0" err="1">
                <a:solidFill>
                  <a:srgbClr val="000000"/>
                </a:solidFill>
              </a:rPr>
              <a:t>DClassMembersList</a:t>
            </a: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};</a:t>
            </a:r>
            <a:endParaRPr lang="ar-SA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7544" y="4797152"/>
            <a:ext cx="85844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b="1" dirty="0" err="1" smtClean="0">
                <a:solidFill>
                  <a:srgbClr val="000000"/>
                </a:solidFill>
              </a:rPr>
              <a:t>accessId</a:t>
            </a:r>
            <a:r>
              <a:rPr lang="en-GB" sz="2400" dirty="0" smtClean="0">
                <a:solidFill>
                  <a:srgbClr val="000000"/>
                </a:solidFill>
              </a:rPr>
              <a:t> define how can the derived class access</a:t>
            </a:r>
          </a:p>
          <a:p>
            <a:pPr marL="285750" indent="-285750"/>
            <a:r>
              <a:rPr lang="en-GB" sz="2400" dirty="0" smtClean="0">
                <a:solidFill>
                  <a:srgbClr val="000000"/>
                </a:solidFill>
              </a:rPr>
              <a:t> the Base class members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Access identifier can be either public, protected  and privet.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7694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>Reviewing public, protected, and private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When a class member is declared 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public, </a:t>
            </a:r>
            <a:r>
              <a:rPr lang="en-US" dirty="0"/>
              <a:t>it can be accessed by any other part of a program. </a:t>
            </a:r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private, </a:t>
            </a:r>
            <a:r>
              <a:rPr lang="en-US" dirty="0"/>
              <a:t>it can be accesses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Further</a:t>
            </a:r>
            <a:r>
              <a:rPr lang="en-US" dirty="0"/>
              <a:t>, derived classes do not have access to private base class members. 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protected, </a:t>
            </a:r>
            <a:r>
              <a:rPr lang="en-US" dirty="0"/>
              <a:t>it </a:t>
            </a:r>
            <a:r>
              <a:rPr lang="en-US" dirty="0" smtClean="0"/>
              <a:t>can </a:t>
            </a:r>
            <a:r>
              <a:rPr lang="en-US" dirty="0"/>
              <a:t>be accessed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However</a:t>
            </a:r>
            <a:r>
              <a:rPr lang="en-US" dirty="0"/>
              <a:t>, derived classes also have access to protected base class members. </a:t>
            </a:r>
            <a:endParaRPr lang="en-US" dirty="0" smtClean="0"/>
          </a:p>
          <a:p>
            <a:pPr lvl="2" algn="l" rtl="0"/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b="1" dirty="0"/>
              <a:t>protected </a:t>
            </a:r>
            <a:r>
              <a:rPr lang="en-US" dirty="0"/>
              <a:t>allows a member </a:t>
            </a:r>
            <a:r>
              <a:rPr lang="en-US" dirty="0" smtClean="0"/>
              <a:t>to </a:t>
            </a:r>
            <a:r>
              <a:rPr lang="en-US" dirty="0"/>
              <a:t>be inherited, but to remain private within a class hierarchy.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92500" lnSpcReduction="20000"/>
          </a:bodyPr>
          <a:lstStyle/>
          <a:p>
            <a:pPr algn="l" rtl="0" hangingPunct="0"/>
            <a:r>
              <a:rPr lang="en-US" dirty="0"/>
              <a:t>When a base class is inherited by use </a:t>
            </a:r>
            <a:r>
              <a:rPr lang="en-US" dirty="0" smtClean="0"/>
              <a:t>of (</a:t>
            </a:r>
            <a:r>
              <a:rPr lang="en-GB" dirty="0" err="1" smtClean="0">
                <a:solidFill>
                  <a:srgbClr val="000000"/>
                </a:solidFill>
              </a:rPr>
              <a:t>accessId</a:t>
            </a:r>
            <a:r>
              <a:rPr lang="en-GB" dirty="0" smtClean="0">
                <a:solidFill>
                  <a:srgbClr val="000000"/>
                </a:solidFill>
              </a:rPr>
              <a:t> )</a:t>
            </a:r>
            <a:endParaRPr lang="en-US" dirty="0" smtClean="0"/>
          </a:p>
          <a:p>
            <a:pPr lvl="1" algn="l" rtl="0" hangingPunct="0"/>
            <a:r>
              <a:rPr lang="en-US" dirty="0" smtClean="0"/>
              <a:t> </a:t>
            </a:r>
            <a:r>
              <a:rPr lang="en-US" b="1" dirty="0"/>
              <a:t>public, </a:t>
            </a:r>
            <a:r>
              <a:rPr lang="en-US" b="1" dirty="0" smtClean="0"/>
              <a:t> (default)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/>
              <a:t>public members become public members of the derived </a:t>
            </a:r>
            <a:r>
              <a:rPr lang="en-US" dirty="0" smtClean="0"/>
              <a:t>class.</a:t>
            </a:r>
          </a:p>
          <a:p>
            <a:pPr lvl="2" algn="l" rtl="0" hangingPunct="0"/>
            <a:r>
              <a:rPr lang="en-US" dirty="0"/>
              <a:t>i</a:t>
            </a:r>
            <a:r>
              <a:rPr lang="en-US" dirty="0" smtClean="0"/>
              <a:t>ts </a:t>
            </a:r>
            <a:r>
              <a:rPr lang="en-US" dirty="0"/>
              <a:t>protected members become protected members of the derived class</a:t>
            </a:r>
            <a:r>
              <a:rPr lang="en-US" dirty="0" smtClean="0"/>
              <a:t>.</a:t>
            </a:r>
          </a:p>
          <a:p>
            <a:pPr lvl="2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protected</a:t>
            </a:r>
            <a:r>
              <a:rPr lang="en-US" b="1" dirty="0"/>
              <a:t>, </a:t>
            </a:r>
            <a:r>
              <a:rPr lang="en-US" dirty="0"/>
              <a:t>its public and protected members become protected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private</a:t>
            </a:r>
            <a:r>
              <a:rPr lang="en-US" b="1" dirty="0"/>
              <a:t>, </a:t>
            </a:r>
            <a:r>
              <a:rPr lang="en-US" dirty="0"/>
              <a:t>its public and protected members become private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algn="l" rtl="0" hangingPunct="0"/>
            <a:r>
              <a:rPr lang="en-US" dirty="0"/>
              <a:t>In all cases, private members of a base class remain private to that base class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CC0F7D-5A6F-4AFC-8029-B41F904FE3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2595</TotalTime>
  <Words>3196</Words>
  <Application>Microsoft Office PowerPoint</Application>
  <PresentationFormat>On-screen Show (4:3)</PresentationFormat>
  <Paragraphs>646</Paragraphs>
  <Slides>56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Arial</vt:lpstr>
      <vt:lpstr>Calibri</vt:lpstr>
      <vt:lpstr>Courier New</vt:lpstr>
      <vt:lpstr>Georgia</vt:lpstr>
      <vt:lpstr>Tahoma</vt:lpstr>
      <vt:lpstr>Times New Roman</vt:lpstr>
      <vt:lpstr>Trebuchet MS</vt:lpstr>
      <vt:lpstr>Wingdings 2</vt:lpstr>
      <vt:lpstr>Urban</vt:lpstr>
      <vt:lpstr>CS1201:  Programming Language 2</vt:lpstr>
      <vt:lpstr>Inheritance</vt:lpstr>
      <vt:lpstr>Hierarchical Inheritance</vt:lpstr>
      <vt:lpstr>Hierarchical Inheritance</vt:lpstr>
      <vt:lpstr>Hierarchical Inheritance</vt:lpstr>
      <vt:lpstr>Hierarchical Inheritance</vt:lpstr>
      <vt:lpstr>class inheritance definition:</vt:lpstr>
      <vt:lpstr>Reviewing public, protected, and private</vt:lpstr>
      <vt:lpstr>Cont..</vt:lpstr>
      <vt:lpstr>Inheritance and accessibility </vt:lpstr>
      <vt:lpstr>Example ( public access) </vt:lpstr>
      <vt:lpstr>PowerPoint Presentation</vt:lpstr>
      <vt:lpstr>Cont. Example</vt:lpstr>
      <vt:lpstr>Cont. Example</vt:lpstr>
      <vt:lpstr>Over-written Functions</vt:lpstr>
      <vt:lpstr>public,  (default)</vt:lpstr>
      <vt:lpstr>PowerPoint Presentation</vt:lpstr>
      <vt:lpstr>PowerPoint Presentation</vt:lpstr>
      <vt:lpstr>protected</vt:lpstr>
      <vt:lpstr>PowerPoint Presentation</vt:lpstr>
      <vt:lpstr>PowerPoint Presentation</vt:lpstr>
      <vt:lpstr>PowerPoint Presentation</vt:lpstr>
      <vt:lpstr>private</vt:lpstr>
      <vt:lpstr>PowerPoint Presentation</vt:lpstr>
      <vt:lpstr>using protected member </vt:lpstr>
      <vt:lpstr>PowerPoint Presentation</vt:lpstr>
      <vt:lpstr>using protected member</vt:lpstr>
      <vt:lpstr>using protected member</vt:lpstr>
      <vt:lpstr>PowerPoint Presentation</vt:lpstr>
      <vt:lpstr>using protected member</vt:lpstr>
      <vt:lpstr>using protected member</vt:lpstr>
      <vt:lpstr>Multiple Base Classes Inheritance </vt:lpstr>
      <vt:lpstr>Inheriting Multiple Base Classes</vt:lpstr>
      <vt:lpstr>An example of multiple base classes</vt:lpstr>
      <vt:lpstr>Constructors, Destructors, and Inheritance</vt:lpstr>
      <vt:lpstr>When Constructor and Destructor Functions Are Executed?</vt:lpstr>
      <vt:lpstr>Example 1</vt:lpstr>
      <vt:lpstr>Example 2</vt:lpstr>
      <vt:lpstr>The same general rule applies in situations involving multiple base classes Example 1</vt:lpstr>
      <vt:lpstr>Example 2</vt:lpstr>
      <vt:lpstr>Passing Parameters to Base Class Constructors</vt:lpstr>
      <vt:lpstr>Example 1</vt:lpstr>
      <vt:lpstr>Example 2 uses multiple base classes</vt:lpstr>
      <vt:lpstr>PowerPoint Presentation</vt:lpstr>
      <vt:lpstr>Example 3: Derived take no arguments but base1() and base2()</vt:lpstr>
      <vt:lpstr>PowerPoint Presentation</vt:lpstr>
      <vt:lpstr>Notice</vt:lpstr>
      <vt:lpstr>Virtual Base Classes</vt:lpstr>
      <vt:lpstr>PowerPoint Presentation</vt:lpstr>
      <vt:lpstr>incorrect program:</vt:lpstr>
      <vt:lpstr>As the comments in this program indicate</vt:lpstr>
      <vt:lpstr>Solution</vt:lpstr>
      <vt:lpstr>Resolve the incorrect program using 1stapproach:</vt:lpstr>
      <vt:lpstr>virtual base classes</vt:lpstr>
      <vt:lpstr>2’nd approach using virtual base classes</vt:lpstr>
      <vt:lpstr>difference between a normal base class and a virtual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Sara</cp:lastModifiedBy>
  <cp:revision>90</cp:revision>
  <dcterms:created xsi:type="dcterms:W3CDTF">2012-02-10T18:18:13Z</dcterms:created>
  <dcterms:modified xsi:type="dcterms:W3CDTF">2016-02-16T06:22:40Z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